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46"/>
    <p:sldId id="257" r:id="rId47"/>
    <p:sldId id="258" r:id="rId48"/>
    <p:sldId id="259" r:id="rId49"/>
    <p:sldId id="260" r:id="rId50"/>
    <p:sldId id="261" r:id="rId51"/>
    <p:sldId id="262" r:id="rId52"/>
    <p:sldId id="263" r:id="rId53"/>
    <p:sldId id="264" r:id="rId54"/>
    <p:sldId id="265" r:id="rId55"/>
    <p:sldId id="266" r:id="rId56"/>
    <p:sldId id="267" r:id="rId57"/>
    <p:sldId id="268" r:id="rId58"/>
    <p:sldId id="269" r:id="rId59"/>
    <p:sldId id="270" r:id="rId6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
      <p:font typeface="Anantason" charset="1" panose="00000000000000000000"/>
      <p:regular r:id="rId16"/>
    </p:embeddedFont>
    <p:embeddedFont>
      <p:font typeface="Anantason Bold" charset="1" panose="00000000000000000000"/>
      <p:regular r:id="rId17"/>
    </p:embeddedFont>
    <p:embeddedFont>
      <p:font typeface="Anantason Italics" charset="1" panose="00000000000000000000"/>
      <p:regular r:id="rId18"/>
    </p:embeddedFont>
    <p:embeddedFont>
      <p:font typeface="Anantason Bold Italics" charset="1" panose="00000000000000000000"/>
      <p:regular r:id="rId19"/>
    </p:embeddedFont>
    <p:embeddedFont>
      <p:font typeface="Anantason Thin" charset="1" panose="00000000000000000000"/>
      <p:regular r:id="rId20"/>
    </p:embeddedFont>
    <p:embeddedFont>
      <p:font typeface="Anantason Thin Italics" charset="1" panose="00000000000000000000"/>
      <p:regular r:id="rId21"/>
    </p:embeddedFont>
    <p:embeddedFont>
      <p:font typeface="Anantason Light" charset="1" panose="00000000000000000000"/>
      <p:regular r:id="rId22"/>
    </p:embeddedFont>
    <p:embeddedFont>
      <p:font typeface="Anantason Light Italics" charset="1" panose="00000000000000000000"/>
      <p:regular r:id="rId23"/>
    </p:embeddedFont>
    <p:embeddedFont>
      <p:font typeface="Anantason Medium" charset="1" panose="00000000000000000000"/>
      <p:regular r:id="rId24"/>
    </p:embeddedFont>
    <p:embeddedFont>
      <p:font typeface="Anantason Medium Italics" charset="1" panose="00000000000000000000"/>
      <p:regular r:id="rId25"/>
    </p:embeddedFont>
    <p:embeddedFont>
      <p:font typeface="Anantason Semi-Bold" charset="1" panose="00000000000000000000"/>
      <p:regular r:id="rId26"/>
    </p:embeddedFont>
    <p:embeddedFont>
      <p:font typeface="Anantason Semi-Bold Italics" charset="1" panose="00000000000000000000"/>
      <p:regular r:id="rId27"/>
    </p:embeddedFont>
    <p:embeddedFont>
      <p:font typeface="Anantason Ultra-Bold" charset="1" panose="00000000000000000000"/>
      <p:regular r:id="rId28"/>
    </p:embeddedFont>
    <p:embeddedFont>
      <p:font typeface="Anantason Ultra-Bold Italics" charset="1" panose="00000000000000000000"/>
      <p:regular r:id="rId29"/>
    </p:embeddedFont>
    <p:embeddedFont>
      <p:font typeface="Anantason Heavy" charset="1" panose="00000000000000000000"/>
      <p:regular r:id="rId30"/>
    </p:embeddedFont>
    <p:embeddedFont>
      <p:font typeface="Anantason Heavy Italics" charset="1" panose="00000000000000000000"/>
      <p:regular r:id="rId31"/>
    </p:embeddedFont>
    <p:embeddedFont>
      <p:font typeface="Muli" charset="1" panose="00000500000000000000"/>
      <p:regular r:id="rId32"/>
    </p:embeddedFont>
    <p:embeddedFont>
      <p:font typeface="Muli Bold" charset="1" panose="00000800000000000000"/>
      <p:regular r:id="rId33"/>
    </p:embeddedFont>
    <p:embeddedFont>
      <p:font typeface="Muli Italics" charset="1" panose="00000500000000000000"/>
      <p:regular r:id="rId34"/>
    </p:embeddedFont>
    <p:embeddedFont>
      <p:font typeface="Muli Bold Italics" charset="1" panose="00000800000000000000"/>
      <p:regular r:id="rId35"/>
    </p:embeddedFont>
    <p:embeddedFont>
      <p:font typeface="Muli Extra-Light" charset="1" panose="00000300000000000000"/>
      <p:regular r:id="rId36"/>
    </p:embeddedFont>
    <p:embeddedFont>
      <p:font typeface="Muli Extra-Light Italics" charset="1" panose="00000300000000000000"/>
      <p:regular r:id="rId37"/>
    </p:embeddedFont>
    <p:embeddedFont>
      <p:font typeface="Muli Light" charset="1" panose="00000400000000000000"/>
      <p:regular r:id="rId38"/>
    </p:embeddedFont>
    <p:embeddedFont>
      <p:font typeface="Muli Light Italics" charset="1" panose="00000400000000000000"/>
      <p:regular r:id="rId39"/>
    </p:embeddedFont>
    <p:embeddedFont>
      <p:font typeface="Muli Semi-Bold" charset="1" panose="00000700000000000000"/>
      <p:regular r:id="rId40"/>
    </p:embeddedFont>
    <p:embeddedFont>
      <p:font typeface="Muli Semi-Bold Italics" charset="1" panose="00000700000000000000"/>
      <p:regular r:id="rId41"/>
    </p:embeddedFont>
    <p:embeddedFont>
      <p:font typeface="Muli Ultra-Bold" charset="1" panose="00000900000000000000"/>
      <p:regular r:id="rId42"/>
    </p:embeddedFont>
    <p:embeddedFont>
      <p:font typeface="Muli Ultra-Bold Italics" charset="1" panose="00000900000000000000"/>
      <p:regular r:id="rId43"/>
    </p:embeddedFont>
    <p:embeddedFont>
      <p:font typeface="Muli Heavy" charset="1" panose="00000A00000000000000"/>
      <p:regular r:id="rId44"/>
    </p:embeddedFont>
    <p:embeddedFont>
      <p:font typeface="Muli Heavy Italics" charset="1" panose="00000A00000000000000"/>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slides/slide1.xml" Type="http://schemas.openxmlformats.org/officeDocument/2006/relationships/slide"/><Relationship Id="rId47" Target="slides/slide2.xml" Type="http://schemas.openxmlformats.org/officeDocument/2006/relationships/slide"/><Relationship Id="rId48" Target="slides/slide3.xml" Type="http://schemas.openxmlformats.org/officeDocument/2006/relationships/slide"/><Relationship Id="rId49" Target="slides/slide4.xml" Type="http://schemas.openxmlformats.org/officeDocument/2006/relationships/slide"/><Relationship Id="rId5" Target="tableStyles.xml" Type="http://schemas.openxmlformats.org/officeDocument/2006/relationships/tableStyles"/><Relationship Id="rId50" Target="slides/slide5.xml" Type="http://schemas.openxmlformats.org/officeDocument/2006/relationships/slide"/><Relationship Id="rId51" Target="slides/slide6.xml" Type="http://schemas.openxmlformats.org/officeDocument/2006/relationships/slide"/><Relationship Id="rId52" Target="slides/slide7.xml" Type="http://schemas.openxmlformats.org/officeDocument/2006/relationships/slide"/><Relationship Id="rId53" Target="slides/slide8.xml" Type="http://schemas.openxmlformats.org/officeDocument/2006/relationships/slide"/><Relationship Id="rId54" Target="slides/slide9.xml" Type="http://schemas.openxmlformats.org/officeDocument/2006/relationships/slide"/><Relationship Id="rId55" Target="slides/slide10.xml" Type="http://schemas.openxmlformats.org/officeDocument/2006/relationships/slide"/><Relationship Id="rId56" Target="slides/slide11.xml" Type="http://schemas.openxmlformats.org/officeDocument/2006/relationships/slide"/><Relationship Id="rId57" Target="slides/slide12.xml" Type="http://schemas.openxmlformats.org/officeDocument/2006/relationships/slide"/><Relationship Id="rId58" Target="slides/slide13.xml" Type="http://schemas.openxmlformats.org/officeDocument/2006/relationships/slide"/><Relationship Id="rId59" Target="slides/slide14.xml" Type="http://schemas.openxmlformats.org/officeDocument/2006/relationships/slide"/><Relationship Id="rId6" Target="fonts/font6.fntdata" Type="http://schemas.openxmlformats.org/officeDocument/2006/relationships/font"/><Relationship Id="rId60" Target="slides/slide15.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 Id="rId8" Target="../media/image20.png" Type="http://schemas.openxmlformats.org/officeDocument/2006/relationships/image"/><Relationship Id="rId9" Target="../media/image21.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27.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 Id="rId7" Target="../media/image6.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6.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6.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1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16.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555" r="0" b="-34555"/>
            </a:stretch>
          </a:blipFill>
        </p:spPr>
      </p:sp>
      <p:sp>
        <p:nvSpPr>
          <p:cNvPr name="Freeform 3" id="3"/>
          <p:cNvSpPr/>
          <p:nvPr/>
        </p:nvSpPr>
        <p:spPr>
          <a:xfrm flipH="false" flipV="false" rot="0">
            <a:off x="15865972" y="-1942437"/>
            <a:ext cx="6879800" cy="7085937"/>
          </a:xfrm>
          <a:custGeom>
            <a:avLst/>
            <a:gdLst/>
            <a:ahLst/>
            <a:cxnLst/>
            <a:rect r="r" b="b" t="t" l="l"/>
            <a:pathLst>
              <a:path h="7085937" w="6879800">
                <a:moveTo>
                  <a:pt x="0" y="0"/>
                </a:moveTo>
                <a:lnTo>
                  <a:pt x="6879800" y="0"/>
                </a:lnTo>
                <a:lnTo>
                  <a:pt x="6879800" y="7085937"/>
                </a:lnTo>
                <a:lnTo>
                  <a:pt x="0" y="70859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840930" y="5815487"/>
            <a:ext cx="5949511" cy="6127774"/>
          </a:xfrm>
          <a:custGeom>
            <a:avLst/>
            <a:gdLst/>
            <a:ahLst/>
            <a:cxnLst/>
            <a:rect r="r" b="b" t="t" l="l"/>
            <a:pathLst>
              <a:path h="6127774" w="5949511">
                <a:moveTo>
                  <a:pt x="0" y="0"/>
                </a:moveTo>
                <a:lnTo>
                  <a:pt x="5949512" y="0"/>
                </a:lnTo>
                <a:lnTo>
                  <a:pt x="5949512" y="6127774"/>
                </a:lnTo>
                <a:lnTo>
                  <a:pt x="0" y="61277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28700" y="2959710"/>
            <a:ext cx="15964628" cy="1884807"/>
          </a:xfrm>
          <a:prstGeom prst="rect">
            <a:avLst/>
          </a:prstGeom>
        </p:spPr>
        <p:txBody>
          <a:bodyPr anchor="t" rtlCol="false" tIns="0" lIns="0" bIns="0" rIns="0">
            <a:spAutoFit/>
          </a:bodyPr>
          <a:lstStyle/>
          <a:p>
            <a:pPr algn="just">
              <a:lnSpc>
                <a:spcPts val="4944"/>
              </a:lnSpc>
            </a:pPr>
            <a:r>
              <a:rPr lang="en-US" sz="4800">
                <a:solidFill>
                  <a:srgbClr val="000000"/>
                </a:solidFill>
                <a:latin typeface="Anantason"/>
              </a:rPr>
              <a:t>Komparasi </a:t>
            </a:r>
            <a:r>
              <a:rPr lang="en-US" sz="4800">
                <a:solidFill>
                  <a:srgbClr val="FF914D"/>
                </a:solidFill>
                <a:latin typeface="Anantason"/>
              </a:rPr>
              <a:t>Deteksi Kekuatan Sentimen</a:t>
            </a:r>
            <a:r>
              <a:rPr lang="en-US" sz="4800">
                <a:solidFill>
                  <a:srgbClr val="000000"/>
                </a:solidFill>
                <a:latin typeface="Anantason"/>
              </a:rPr>
              <a:t> pada </a:t>
            </a:r>
            <a:r>
              <a:rPr lang="en-US" sz="4800">
                <a:solidFill>
                  <a:srgbClr val="00BF63"/>
                </a:solidFill>
                <a:latin typeface="Anantason"/>
              </a:rPr>
              <a:t>Ulasan Produk McDonald’s</a:t>
            </a:r>
            <a:r>
              <a:rPr lang="en-US" sz="4800">
                <a:solidFill>
                  <a:srgbClr val="FF5757"/>
                </a:solidFill>
                <a:latin typeface="Anantason"/>
              </a:rPr>
              <a:t>:</a:t>
            </a:r>
            <a:r>
              <a:rPr lang="en-US" sz="4800">
                <a:solidFill>
                  <a:srgbClr val="000000"/>
                </a:solidFill>
                <a:latin typeface="Anantason"/>
              </a:rPr>
              <a:t> Pendekatan </a:t>
            </a:r>
            <a:r>
              <a:rPr lang="en-US" sz="4800">
                <a:solidFill>
                  <a:srgbClr val="5271FF"/>
                </a:solidFill>
                <a:latin typeface="Anantason"/>
              </a:rPr>
              <a:t>CNN, LSTM, dan Bi-LSTM</a:t>
            </a:r>
            <a:r>
              <a:rPr lang="en-US" sz="4800">
                <a:solidFill>
                  <a:srgbClr val="000000"/>
                </a:solidFill>
                <a:latin typeface="Anantason"/>
              </a:rPr>
              <a:t> dengan Leksikon </a:t>
            </a:r>
            <a:r>
              <a:rPr lang="en-US" sz="4800">
                <a:solidFill>
                  <a:srgbClr val="8C52FF"/>
                </a:solidFill>
                <a:latin typeface="Anantason"/>
              </a:rPr>
              <a:t>SSS-Lex dan Vader</a:t>
            </a:r>
          </a:p>
        </p:txBody>
      </p:sp>
      <p:grpSp>
        <p:nvGrpSpPr>
          <p:cNvPr name="Group 6" id="6"/>
          <p:cNvGrpSpPr/>
          <p:nvPr/>
        </p:nvGrpSpPr>
        <p:grpSpPr>
          <a:xfrm rot="0">
            <a:off x="7362823" y="6539473"/>
            <a:ext cx="3562353" cy="1119802"/>
            <a:chOff x="0" y="0"/>
            <a:chExt cx="4749804" cy="1493070"/>
          </a:xfrm>
        </p:grpSpPr>
        <p:sp>
          <p:nvSpPr>
            <p:cNvPr name="TextBox 7" id="7"/>
            <p:cNvSpPr txBox="true"/>
            <p:nvPr/>
          </p:nvSpPr>
          <p:spPr>
            <a:xfrm rot="0">
              <a:off x="0" y="-19050"/>
              <a:ext cx="4749804" cy="464397"/>
            </a:xfrm>
            <a:prstGeom prst="rect">
              <a:avLst/>
            </a:prstGeom>
          </p:spPr>
          <p:txBody>
            <a:bodyPr anchor="t" rtlCol="false" tIns="0" lIns="0" bIns="0" rIns="0">
              <a:spAutoFit/>
            </a:bodyPr>
            <a:lstStyle/>
            <a:p>
              <a:pPr algn="ctr" marL="0" indent="0" lvl="0">
                <a:lnSpc>
                  <a:spcPts val="2859"/>
                </a:lnSpc>
                <a:spcBef>
                  <a:spcPct val="0"/>
                </a:spcBef>
              </a:pPr>
              <a:r>
                <a:rPr lang="en-US" sz="2199" spc="191" u="none">
                  <a:solidFill>
                    <a:srgbClr val="000000"/>
                  </a:solidFill>
                  <a:latin typeface="Anantason Bold"/>
                </a:rPr>
                <a:t>PRESENTED BY</a:t>
              </a:r>
            </a:p>
          </p:txBody>
        </p:sp>
        <p:sp>
          <p:nvSpPr>
            <p:cNvPr name="TextBox 8" id="8"/>
            <p:cNvSpPr txBox="true"/>
            <p:nvPr/>
          </p:nvSpPr>
          <p:spPr>
            <a:xfrm rot="0">
              <a:off x="0" y="546073"/>
              <a:ext cx="4749804" cy="946997"/>
            </a:xfrm>
            <a:prstGeom prst="rect">
              <a:avLst/>
            </a:prstGeom>
          </p:spPr>
          <p:txBody>
            <a:bodyPr anchor="t" rtlCol="false" tIns="0" lIns="0" bIns="0" rIns="0">
              <a:spAutoFit/>
            </a:bodyPr>
            <a:lstStyle/>
            <a:p>
              <a:pPr algn="ctr">
                <a:lnSpc>
                  <a:spcPts val="2859"/>
                </a:lnSpc>
              </a:pPr>
              <a:r>
                <a:rPr lang="en-US" sz="2199">
                  <a:solidFill>
                    <a:srgbClr val="000000"/>
                  </a:solidFill>
                  <a:latin typeface="Muli"/>
                </a:rPr>
                <a:t>Dava Virgio Kertawijaya</a:t>
              </a:r>
            </a:p>
            <a:p>
              <a:pPr algn="ctr" marL="0" indent="0" lvl="0">
                <a:lnSpc>
                  <a:spcPts val="2859"/>
                </a:lnSpc>
                <a:spcBef>
                  <a:spcPct val="0"/>
                </a:spcBef>
              </a:pPr>
              <a:r>
                <a:rPr lang="en-US" sz="2199">
                  <a:solidFill>
                    <a:srgbClr val="000000"/>
                  </a:solidFill>
                  <a:latin typeface="Muli"/>
                </a:rPr>
                <a:t>00000056848</a:t>
              </a:r>
            </a:p>
          </p:txBody>
        </p:sp>
      </p:grpSp>
      <p:sp>
        <p:nvSpPr>
          <p:cNvPr name="TextBox 9" id="9"/>
          <p:cNvSpPr txBox="true"/>
          <p:nvPr/>
        </p:nvSpPr>
        <p:spPr>
          <a:xfrm rot="0">
            <a:off x="14438922" y="9547587"/>
            <a:ext cx="3562353" cy="353060"/>
          </a:xfrm>
          <a:prstGeom prst="rect">
            <a:avLst/>
          </a:prstGeom>
        </p:spPr>
        <p:txBody>
          <a:bodyPr anchor="t" rtlCol="false" tIns="0" lIns="0" bIns="0" rIns="0">
            <a:spAutoFit/>
          </a:bodyPr>
          <a:lstStyle/>
          <a:p>
            <a:pPr algn="ctr" marL="0" indent="0" lvl="0">
              <a:lnSpc>
                <a:spcPts val="2859"/>
              </a:lnSpc>
              <a:spcBef>
                <a:spcPct val="0"/>
              </a:spcBef>
            </a:pPr>
            <a:r>
              <a:rPr lang="en-US" sz="2199">
                <a:solidFill>
                  <a:srgbClr val="000000"/>
                </a:solidFill>
                <a:latin typeface="Muli Semi-Bold"/>
              </a:rPr>
              <a:t>29 November 2023</a:t>
            </a:r>
          </a:p>
        </p:txBody>
      </p:sp>
      <p:grpSp>
        <p:nvGrpSpPr>
          <p:cNvPr name="Group 10" id="10"/>
          <p:cNvGrpSpPr/>
          <p:nvPr/>
        </p:nvGrpSpPr>
        <p:grpSpPr>
          <a:xfrm rot="0">
            <a:off x="6312717" y="8500448"/>
            <a:ext cx="5662565" cy="757852"/>
            <a:chOff x="0" y="0"/>
            <a:chExt cx="7550087" cy="1010470"/>
          </a:xfrm>
        </p:grpSpPr>
        <p:sp>
          <p:nvSpPr>
            <p:cNvPr name="TextBox 11" id="11"/>
            <p:cNvSpPr txBox="true"/>
            <p:nvPr/>
          </p:nvSpPr>
          <p:spPr>
            <a:xfrm rot="0">
              <a:off x="0" y="-19050"/>
              <a:ext cx="7550087" cy="464397"/>
            </a:xfrm>
            <a:prstGeom prst="rect">
              <a:avLst/>
            </a:prstGeom>
          </p:spPr>
          <p:txBody>
            <a:bodyPr anchor="t" rtlCol="false" tIns="0" lIns="0" bIns="0" rIns="0">
              <a:spAutoFit/>
            </a:bodyPr>
            <a:lstStyle/>
            <a:p>
              <a:pPr algn="ctr" marL="0" indent="0" lvl="0">
                <a:lnSpc>
                  <a:spcPts val="2859"/>
                </a:lnSpc>
                <a:spcBef>
                  <a:spcPct val="0"/>
                </a:spcBef>
              </a:pPr>
              <a:r>
                <a:rPr lang="en-US" sz="2199" spc="191">
                  <a:solidFill>
                    <a:srgbClr val="000000"/>
                  </a:solidFill>
                  <a:latin typeface="Anantason Bold"/>
                </a:rPr>
                <a:t>DOSEN PEMBIMBING</a:t>
              </a:r>
            </a:p>
          </p:txBody>
        </p:sp>
        <p:sp>
          <p:nvSpPr>
            <p:cNvPr name="TextBox 12" id="12"/>
            <p:cNvSpPr txBox="true"/>
            <p:nvPr/>
          </p:nvSpPr>
          <p:spPr>
            <a:xfrm rot="0">
              <a:off x="0" y="546073"/>
              <a:ext cx="7550087" cy="464397"/>
            </a:xfrm>
            <a:prstGeom prst="rect">
              <a:avLst/>
            </a:prstGeom>
          </p:spPr>
          <p:txBody>
            <a:bodyPr anchor="t" rtlCol="false" tIns="0" lIns="0" bIns="0" rIns="0">
              <a:spAutoFit/>
            </a:bodyPr>
            <a:lstStyle/>
            <a:p>
              <a:pPr algn="ctr" marL="0" indent="0" lvl="0">
                <a:lnSpc>
                  <a:spcPts val="2859"/>
                </a:lnSpc>
                <a:spcBef>
                  <a:spcPct val="0"/>
                </a:spcBef>
              </a:pPr>
              <a:r>
                <a:rPr lang="en-US" sz="2199">
                  <a:solidFill>
                    <a:srgbClr val="000000"/>
                  </a:solidFill>
                  <a:latin typeface="Muli"/>
                </a:rPr>
                <a:t>Dinar Ajeng Kristiyanti, S.Kom., M.Kom.</a:t>
              </a:r>
            </a:p>
          </p:txBody>
        </p:sp>
      </p:grpSp>
      <p:grpSp>
        <p:nvGrpSpPr>
          <p:cNvPr name="Group 13" id="13"/>
          <p:cNvGrpSpPr/>
          <p:nvPr/>
        </p:nvGrpSpPr>
        <p:grpSpPr>
          <a:xfrm rot="0">
            <a:off x="13932047" y="0"/>
            <a:ext cx="4355953" cy="1111156"/>
            <a:chOff x="0" y="0"/>
            <a:chExt cx="5807938" cy="1481541"/>
          </a:xfrm>
        </p:grpSpPr>
        <p:sp>
          <p:nvSpPr>
            <p:cNvPr name="Freeform 14" id="14"/>
            <p:cNvSpPr/>
            <p:nvPr/>
          </p:nvSpPr>
          <p:spPr>
            <a:xfrm flipH="false" flipV="false" rot="0">
              <a:off x="4326396" y="0"/>
              <a:ext cx="1481541" cy="1481541"/>
            </a:xfrm>
            <a:custGeom>
              <a:avLst/>
              <a:gdLst/>
              <a:ahLst/>
              <a:cxnLst/>
              <a:rect r="r" b="b" t="t" l="l"/>
              <a:pathLst>
                <a:path h="1481541" w="1481541">
                  <a:moveTo>
                    <a:pt x="0" y="0"/>
                  </a:moveTo>
                  <a:lnTo>
                    <a:pt x="1481542" y="0"/>
                  </a:lnTo>
                  <a:lnTo>
                    <a:pt x="1481542" y="1481541"/>
                  </a:lnTo>
                  <a:lnTo>
                    <a:pt x="0" y="1481541"/>
                  </a:lnTo>
                  <a:lnTo>
                    <a:pt x="0" y="0"/>
                  </a:lnTo>
                  <a:close/>
                </a:path>
              </a:pathLst>
            </a:custGeom>
            <a:blipFill>
              <a:blip r:embed="rId7"/>
              <a:stretch>
                <a:fillRect l="0" t="0" r="0" b="0"/>
              </a:stretch>
            </a:blipFill>
          </p:spPr>
        </p:sp>
        <p:sp>
          <p:nvSpPr>
            <p:cNvPr name="TextBox 15" id="15"/>
            <p:cNvSpPr txBox="true"/>
            <p:nvPr/>
          </p:nvSpPr>
          <p:spPr>
            <a:xfrm rot="0">
              <a:off x="0" y="219244"/>
              <a:ext cx="4326396" cy="1004953"/>
            </a:xfrm>
            <a:prstGeom prst="rect">
              <a:avLst/>
            </a:prstGeom>
          </p:spPr>
          <p:txBody>
            <a:bodyPr anchor="t" rtlCol="false" tIns="0" lIns="0" bIns="0" rIns="0">
              <a:spAutoFit/>
            </a:bodyPr>
            <a:lstStyle/>
            <a:p>
              <a:pPr algn="r">
                <a:lnSpc>
                  <a:spcPts val="3081"/>
                </a:lnSpc>
                <a:spcBef>
                  <a:spcPct val="0"/>
                </a:spcBef>
              </a:pPr>
              <a:r>
                <a:rPr lang="en-US" sz="2201">
                  <a:solidFill>
                    <a:srgbClr val="000000"/>
                  </a:solidFill>
                  <a:latin typeface="Muli Semi-Bold"/>
                </a:rPr>
                <a:t>Universitas Multimedia Nusantara</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88009" y="258466"/>
            <a:ext cx="9422943" cy="9705278"/>
          </a:xfrm>
          <a:custGeom>
            <a:avLst/>
            <a:gdLst/>
            <a:ahLst/>
            <a:cxnLst/>
            <a:rect r="r" b="b" t="t" l="l"/>
            <a:pathLst>
              <a:path h="9705278" w="9422943">
                <a:moveTo>
                  <a:pt x="0" y="0"/>
                </a:moveTo>
                <a:lnTo>
                  <a:pt x="9422943" y="0"/>
                </a:lnTo>
                <a:lnTo>
                  <a:pt x="9422943" y="9705278"/>
                </a:lnTo>
                <a:lnTo>
                  <a:pt x="0" y="9705278"/>
                </a:lnTo>
                <a:lnTo>
                  <a:pt x="0" y="0"/>
                </a:lnTo>
                <a:close/>
              </a:path>
            </a:pathLst>
          </a:custGeom>
          <a:blipFill>
            <a:blip r:embed="rId2">
              <a:alphaModFix amt="37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932047" y="0"/>
            <a:ext cx="4355953" cy="1111156"/>
            <a:chOff x="0" y="0"/>
            <a:chExt cx="5807938" cy="1481541"/>
          </a:xfrm>
        </p:grpSpPr>
        <p:sp>
          <p:nvSpPr>
            <p:cNvPr name="Freeform 4" id="4"/>
            <p:cNvSpPr/>
            <p:nvPr/>
          </p:nvSpPr>
          <p:spPr>
            <a:xfrm flipH="false" flipV="false" rot="0">
              <a:off x="4326396" y="0"/>
              <a:ext cx="1481541" cy="1481541"/>
            </a:xfrm>
            <a:custGeom>
              <a:avLst/>
              <a:gdLst/>
              <a:ahLst/>
              <a:cxnLst/>
              <a:rect r="r" b="b" t="t" l="l"/>
              <a:pathLst>
                <a:path h="1481541" w="1481541">
                  <a:moveTo>
                    <a:pt x="0" y="0"/>
                  </a:moveTo>
                  <a:lnTo>
                    <a:pt x="1481542" y="0"/>
                  </a:lnTo>
                  <a:lnTo>
                    <a:pt x="1481542" y="1481541"/>
                  </a:lnTo>
                  <a:lnTo>
                    <a:pt x="0" y="1481541"/>
                  </a:lnTo>
                  <a:lnTo>
                    <a:pt x="0" y="0"/>
                  </a:lnTo>
                  <a:close/>
                </a:path>
              </a:pathLst>
            </a:custGeom>
            <a:blipFill>
              <a:blip r:embed="rId4"/>
              <a:stretch>
                <a:fillRect l="0" t="0" r="0" b="0"/>
              </a:stretch>
            </a:blipFill>
          </p:spPr>
        </p:sp>
        <p:sp>
          <p:nvSpPr>
            <p:cNvPr name="TextBox 5" id="5"/>
            <p:cNvSpPr txBox="true"/>
            <p:nvPr/>
          </p:nvSpPr>
          <p:spPr>
            <a:xfrm rot="0">
              <a:off x="0" y="219244"/>
              <a:ext cx="4326396" cy="1004953"/>
            </a:xfrm>
            <a:prstGeom prst="rect">
              <a:avLst/>
            </a:prstGeom>
          </p:spPr>
          <p:txBody>
            <a:bodyPr anchor="t" rtlCol="false" tIns="0" lIns="0" bIns="0" rIns="0">
              <a:spAutoFit/>
            </a:bodyPr>
            <a:lstStyle/>
            <a:p>
              <a:pPr algn="r">
                <a:lnSpc>
                  <a:spcPts val="3081"/>
                </a:lnSpc>
                <a:spcBef>
                  <a:spcPct val="0"/>
                </a:spcBef>
              </a:pPr>
              <a:r>
                <a:rPr lang="en-US" sz="2201">
                  <a:solidFill>
                    <a:srgbClr val="000000"/>
                  </a:solidFill>
                  <a:latin typeface="Muli Semi-Bold"/>
                </a:rPr>
                <a:t>Universitas Multimedia Nusantara</a:t>
              </a:r>
            </a:p>
          </p:txBody>
        </p:sp>
      </p:grpSp>
      <p:sp>
        <p:nvSpPr>
          <p:cNvPr name="Freeform 6" id="6"/>
          <p:cNvSpPr/>
          <p:nvPr/>
        </p:nvSpPr>
        <p:spPr>
          <a:xfrm flipH="false" flipV="false" rot="0">
            <a:off x="317859" y="1111156"/>
            <a:ext cx="5433225" cy="2881256"/>
          </a:xfrm>
          <a:custGeom>
            <a:avLst/>
            <a:gdLst/>
            <a:ahLst/>
            <a:cxnLst/>
            <a:rect r="r" b="b" t="t" l="l"/>
            <a:pathLst>
              <a:path h="2881256" w="5433225">
                <a:moveTo>
                  <a:pt x="0" y="0"/>
                </a:moveTo>
                <a:lnTo>
                  <a:pt x="5433225" y="0"/>
                </a:lnTo>
                <a:lnTo>
                  <a:pt x="5433225" y="2881256"/>
                </a:lnTo>
                <a:lnTo>
                  <a:pt x="0" y="2881256"/>
                </a:lnTo>
                <a:lnTo>
                  <a:pt x="0" y="0"/>
                </a:lnTo>
                <a:close/>
              </a:path>
            </a:pathLst>
          </a:custGeom>
          <a:blipFill>
            <a:blip r:embed="rId5"/>
            <a:stretch>
              <a:fillRect l="0" t="0" r="0" b="0"/>
            </a:stretch>
          </a:blipFill>
        </p:spPr>
      </p:sp>
      <p:sp>
        <p:nvSpPr>
          <p:cNvPr name="Freeform 7" id="7"/>
          <p:cNvSpPr/>
          <p:nvPr/>
        </p:nvSpPr>
        <p:spPr>
          <a:xfrm flipH="false" flipV="false" rot="0">
            <a:off x="6189686" y="1111156"/>
            <a:ext cx="5165674" cy="3329466"/>
          </a:xfrm>
          <a:custGeom>
            <a:avLst/>
            <a:gdLst/>
            <a:ahLst/>
            <a:cxnLst/>
            <a:rect r="r" b="b" t="t" l="l"/>
            <a:pathLst>
              <a:path h="3329466" w="5165674">
                <a:moveTo>
                  <a:pt x="0" y="0"/>
                </a:moveTo>
                <a:lnTo>
                  <a:pt x="5165674" y="0"/>
                </a:lnTo>
                <a:lnTo>
                  <a:pt x="5165674" y="3329466"/>
                </a:lnTo>
                <a:lnTo>
                  <a:pt x="0" y="3329466"/>
                </a:lnTo>
                <a:lnTo>
                  <a:pt x="0" y="0"/>
                </a:lnTo>
                <a:close/>
              </a:path>
            </a:pathLst>
          </a:custGeom>
          <a:blipFill>
            <a:blip r:embed="rId6"/>
            <a:stretch>
              <a:fillRect l="0" t="0" r="0" b="0"/>
            </a:stretch>
          </a:blipFill>
        </p:spPr>
      </p:sp>
      <p:sp>
        <p:nvSpPr>
          <p:cNvPr name="Freeform 8" id="8"/>
          <p:cNvSpPr/>
          <p:nvPr/>
        </p:nvSpPr>
        <p:spPr>
          <a:xfrm flipH="false" flipV="false" rot="0">
            <a:off x="11793962" y="1028700"/>
            <a:ext cx="4797692" cy="2963712"/>
          </a:xfrm>
          <a:custGeom>
            <a:avLst/>
            <a:gdLst/>
            <a:ahLst/>
            <a:cxnLst/>
            <a:rect r="r" b="b" t="t" l="l"/>
            <a:pathLst>
              <a:path h="2963712" w="4797692">
                <a:moveTo>
                  <a:pt x="0" y="0"/>
                </a:moveTo>
                <a:lnTo>
                  <a:pt x="4797692" y="0"/>
                </a:lnTo>
                <a:lnTo>
                  <a:pt x="4797692" y="2963712"/>
                </a:lnTo>
                <a:lnTo>
                  <a:pt x="0" y="2963712"/>
                </a:lnTo>
                <a:lnTo>
                  <a:pt x="0" y="0"/>
                </a:lnTo>
                <a:close/>
              </a:path>
            </a:pathLst>
          </a:custGeom>
          <a:blipFill>
            <a:blip r:embed="rId7"/>
            <a:stretch>
              <a:fillRect l="0" t="0" r="0" b="0"/>
            </a:stretch>
          </a:blipFill>
        </p:spPr>
      </p:sp>
      <p:sp>
        <p:nvSpPr>
          <p:cNvPr name="Freeform 9" id="9"/>
          <p:cNvSpPr/>
          <p:nvPr/>
        </p:nvSpPr>
        <p:spPr>
          <a:xfrm flipH="false" flipV="false" rot="0">
            <a:off x="317859" y="5111105"/>
            <a:ext cx="5433225" cy="3168748"/>
          </a:xfrm>
          <a:custGeom>
            <a:avLst/>
            <a:gdLst/>
            <a:ahLst/>
            <a:cxnLst/>
            <a:rect r="r" b="b" t="t" l="l"/>
            <a:pathLst>
              <a:path h="3168748" w="5433225">
                <a:moveTo>
                  <a:pt x="0" y="0"/>
                </a:moveTo>
                <a:lnTo>
                  <a:pt x="5433225" y="0"/>
                </a:lnTo>
                <a:lnTo>
                  <a:pt x="5433225" y="3168748"/>
                </a:lnTo>
                <a:lnTo>
                  <a:pt x="0" y="3168748"/>
                </a:lnTo>
                <a:lnTo>
                  <a:pt x="0" y="0"/>
                </a:lnTo>
                <a:close/>
              </a:path>
            </a:pathLst>
          </a:custGeom>
          <a:blipFill>
            <a:blip r:embed="rId8"/>
            <a:stretch>
              <a:fillRect l="0" t="0" r="0" b="0"/>
            </a:stretch>
          </a:blipFill>
        </p:spPr>
      </p:sp>
      <p:sp>
        <p:nvSpPr>
          <p:cNvPr name="Freeform 10" id="10"/>
          <p:cNvSpPr/>
          <p:nvPr/>
        </p:nvSpPr>
        <p:spPr>
          <a:xfrm flipH="false" flipV="false" rot="0">
            <a:off x="6282980" y="5363057"/>
            <a:ext cx="5072380" cy="2916796"/>
          </a:xfrm>
          <a:custGeom>
            <a:avLst/>
            <a:gdLst/>
            <a:ahLst/>
            <a:cxnLst/>
            <a:rect r="r" b="b" t="t" l="l"/>
            <a:pathLst>
              <a:path h="2916796" w="5072380">
                <a:moveTo>
                  <a:pt x="0" y="0"/>
                </a:moveTo>
                <a:lnTo>
                  <a:pt x="5072380" y="0"/>
                </a:lnTo>
                <a:lnTo>
                  <a:pt x="5072380" y="2916796"/>
                </a:lnTo>
                <a:lnTo>
                  <a:pt x="0" y="2916796"/>
                </a:lnTo>
                <a:lnTo>
                  <a:pt x="0" y="0"/>
                </a:lnTo>
                <a:close/>
              </a:path>
            </a:pathLst>
          </a:custGeom>
          <a:blipFill>
            <a:blip r:embed="rId9"/>
            <a:stretch>
              <a:fillRect l="0" t="0" r="0" b="0"/>
            </a:stretch>
          </a:blipFill>
        </p:spPr>
      </p:sp>
      <p:sp>
        <p:nvSpPr>
          <p:cNvPr name="Freeform 11" id="11"/>
          <p:cNvSpPr/>
          <p:nvPr/>
        </p:nvSpPr>
        <p:spPr>
          <a:xfrm flipH="false" flipV="false" rot="0">
            <a:off x="11793962" y="4331177"/>
            <a:ext cx="4692174" cy="2625225"/>
          </a:xfrm>
          <a:custGeom>
            <a:avLst/>
            <a:gdLst/>
            <a:ahLst/>
            <a:cxnLst/>
            <a:rect r="r" b="b" t="t" l="l"/>
            <a:pathLst>
              <a:path h="2625225" w="4692174">
                <a:moveTo>
                  <a:pt x="0" y="0"/>
                </a:moveTo>
                <a:lnTo>
                  <a:pt x="4692174" y="0"/>
                </a:lnTo>
                <a:lnTo>
                  <a:pt x="4692174" y="2625224"/>
                </a:lnTo>
                <a:lnTo>
                  <a:pt x="0" y="2625224"/>
                </a:lnTo>
                <a:lnTo>
                  <a:pt x="0" y="0"/>
                </a:lnTo>
                <a:close/>
              </a:path>
            </a:pathLst>
          </a:custGeom>
          <a:blipFill>
            <a:blip r:embed="rId10"/>
            <a:stretch>
              <a:fillRect l="0" t="0" r="0" b="0"/>
            </a:stretch>
          </a:blipFill>
        </p:spPr>
      </p:sp>
      <p:sp>
        <p:nvSpPr>
          <p:cNvPr name="Freeform 12" id="12"/>
          <p:cNvSpPr/>
          <p:nvPr/>
        </p:nvSpPr>
        <p:spPr>
          <a:xfrm flipH="false" flipV="false" rot="0">
            <a:off x="11793962" y="7295166"/>
            <a:ext cx="4316061" cy="2543502"/>
          </a:xfrm>
          <a:custGeom>
            <a:avLst/>
            <a:gdLst/>
            <a:ahLst/>
            <a:cxnLst/>
            <a:rect r="r" b="b" t="t" l="l"/>
            <a:pathLst>
              <a:path h="2543502" w="4316061">
                <a:moveTo>
                  <a:pt x="0" y="0"/>
                </a:moveTo>
                <a:lnTo>
                  <a:pt x="4316061" y="0"/>
                </a:lnTo>
                <a:lnTo>
                  <a:pt x="4316061" y="2543502"/>
                </a:lnTo>
                <a:lnTo>
                  <a:pt x="0" y="2543502"/>
                </a:lnTo>
                <a:lnTo>
                  <a:pt x="0" y="0"/>
                </a:lnTo>
                <a:close/>
              </a:path>
            </a:pathLst>
          </a:custGeom>
          <a:blipFill>
            <a:blip r:embed="rId11"/>
            <a:stretch>
              <a:fillRect l="0" t="0" r="0" b="0"/>
            </a:stretch>
          </a:blipFill>
        </p:spPr>
      </p:sp>
      <p:sp>
        <p:nvSpPr>
          <p:cNvPr name="TextBox 13" id="13"/>
          <p:cNvSpPr txBox="true"/>
          <p:nvPr/>
        </p:nvSpPr>
        <p:spPr>
          <a:xfrm rot="0">
            <a:off x="1028700" y="0"/>
            <a:ext cx="12984480" cy="1028700"/>
          </a:xfrm>
          <a:prstGeom prst="rect">
            <a:avLst/>
          </a:prstGeom>
        </p:spPr>
        <p:txBody>
          <a:bodyPr anchor="t" rtlCol="false" tIns="0" lIns="0" bIns="0" rIns="0">
            <a:spAutoFit/>
          </a:bodyPr>
          <a:lstStyle/>
          <a:p>
            <a:pPr>
              <a:lnSpc>
                <a:spcPts val="8159"/>
              </a:lnSpc>
            </a:pPr>
            <a:r>
              <a:rPr lang="en-US" sz="6799">
                <a:solidFill>
                  <a:srgbClr val="000000"/>
                </a:solidFill>
                <a:latin typeface="Anantason"/>
              </a:rPr>
              <a:t>Reporting The Review</a:t>
            </a:r>
          </a:p>
        </p:txBody>
      </p:sp>
      <p:sp>
        <p:nvSpPr>
          <p:cNvPr name="TextBox 14" id="14"/>
          <p:cNvSpPr txBox="true"/>
          <p:nvPr/>
        </p:nvSpPr>
        <p:spPr>
          <a:xfrm rot="0">
            <a:off x="318311" y="4267278"/>
            <a:ext cx="5432773" cy="540385"/>
          </a:xfrm>
          <a:prstGeom prst="rect">
            <a:avLst/>
          </a:prstGeom>
        </p:spPr>
        <p:txBody>
          <a:bodyPr anchor="t" rtlCol="false" tIns="0" lIns="0" bIns="0" rIns="0">
            <a:spAutoFit/>
          </a:bodyPr>
          <a:lstStyle/>
          <a:p>
            <a:pPr algn="just">
              <a:lnSpc>
                <a:spcPts val="2239"/>
              </a:lnSpc>
              <a:spcBef>
                <a:spcPct val="0"/>
              </a:spcBef>
            </a:pPr>
            <a:r>
              <a:rPr lang="en-US" sz="1599">
                <a:solidFill>
                  <a:srgbClr val="000000"/>
                </a:solidFill>
                <a:latin typeface="Muli Bold"/>
              </a:rPr>
              <a:t>Grafik Sebaran Jumlah Publikasi per Tahun Berdasarkan Scopus Quartile</a:t>
            </a:r>
          </a:p>
        </p:txBody>
      </p:sp>
      <p:sp>
        <p:nvSpPr>
          <p:cNvPr name="TextBox 15" id="15"/>
          <p:cNvSpPr txBox="true"/>
          <p:nvPr/>
        </p:nvSpPr>
        <p:spPr>
          <a:xfrm rot="0">
            <a:off x="6189686" y="4523183"/>
            <a:ext cx="5165674" cy="540385"/>
          </a:xfrm>
          <a:prstGeom prst="rect">
            <a:avLst/>
          </a:prstGeom>
        </p:spPr>
        <p:txBody>
          <a:bodyPr anchor="t" rtlCol="false" tIns="0" lIns="0" bIns="0" rIns="0">
            <a:spAutoFit/>
          </a:bodyPr>
          <a:lstStyle/>
          <a:p>
            <a:pPr algn="just">
              <a:lnSpc>
                <a:spcPts val="2239"/>
              </a:lnSpc>
              <a:spcBef>
                <a:spcPct val="0"/>
              </a:spcBef>
            </a:pPr>
            <a:r>
              <a:rPr lang="en-US" sz="1599">
                <a:solidFill>
                  <a:srgbClr val="000000"/>
                </a:solidFill>
                <a:latin typeface="Muli Bold"/>
              </a:rPr>
              <a:t>Grafik Jurnal Penerbitan Artikel Berdasarkan Scopus Quartile</a:t>
            </a:r>
          </a:p>
        </p:txBody>
      </p:sp>
      <p:sp>
        <p:nvSpPr>
          <p:cNvPr name="TextBox 16" id="16"/>
          <p:cNvSpPr txBox="true"/>
          <p:nvPr/>
        </p:nvSpPr>
        <p:spPr>
          <a:xfrm rot="0">
            <a:off x="11793962" y="3973362"/>
            <a:ext cx="5432773" cy="231140"/>
          </a:xfrm>
          <a:prstGeom prst="rect">
            <a:avLst/>
          </a:prstGeom>
        </p:spPr>
        <p:txBody>
          <a:bodyPr anchor="t" rtlCol="false" tIns="0" lIns="0" bIns="0" rIns="0">
            <a:spAutoFit/>
          </a:bodyPr>
          <a:lstStyle/>
          <a:p>
            <a:pPr algn="just">
              <a:lnSpc>
                <a:spcPts val="1960"/>
              </a:lnSpc>
              <a:spcBef>
                <a:spcPct val="0"/>
              </a:spcBef>
            </a:pPr>
            <a:r>
              <a:rPr lang="en-US" sz="1400">
                <a:solidFill>
                  <a:srgbClr val="000000"/>
                </a:solidFill>
                <a:latin typeface="Muli Bold"/>
              </a:rPr>
              <a:t>Grafik Sebaran Penelitian Berdasarkan Penggunaan Kata Kunci</a:t>
            </a:r>
          </a:p>
        </p:txBody>
      </p:sp>
      <p:sp>
        <p:nvSpPr>
          <p:cNvPr name="TextBox 17" id="17"/>
          <p:cNvSpPr txBox="true"/>
          <p:nvPr/>
        </p:nvSpPr>
        <p:spPr>
          <a:xfrm rot="0">
            <a:off x="11793962" y="7017199"/>
            <a:ext cx="5432773" cy="443230"/>
          </a:xfrm>
          <a:prstGeom prst="rect">
            <a:avLst/>
          </a:prstGeom>
        </p:spPr>
        <p:txBody>
          <a:bodyPr anchor="t" rtlCol="false" tIns="0" lIns="0" bIns="0" rIns="0">
            <a:spAutoFit/>
          </a:bodyPr>
          <a:lstStyle/>
          <a:p>
            <a:pPr algn="just">
              <a:lnSpc>
                <a:spcPts val="1820"/>
              </a:lnSpc>
              <a:spcBef>
                <a:spcPct val="0"/>
              </a:spcBef>
            </a:pPr>
            <a:r>
              <a:rPr lang="en-US" sz="1300">
                <a:solidFill>
                  <a:srgbClr val="000000"/>
                </a:solidFill>
                <a:latin typeface="Muli Bold"/>
              </a:rPr>
              <a:t>Grafik Sebaran Penelitian Berdasarkan Metode atau Teknik yang Digunakan dan Kuartil</a:t>
            </a:r>
          </a:p>
        </p:txBody>
      </p:sp>
      <p:sp>
        <p:nvSpPr>
          <p:cNvPr name="TextBox 18" id="18"/>
          <p:cNvSpPr txBox="true"/>
          <p:nvPr/>
        </p:nvSpPr>
        <p:spPr>
          <a:xfrm rot="0">
            <a:off x="6282980" y="8538342"/>
            <a:ext cx="5165674" cy="540385"/>
          </a:xfrm>
          <a:prstGeom prst="rect">
            <a:avLst/>
          </a:prstGeom>
        </p:spPr>
        <p:txBody>
          <a:bodyPr anchor="t" rtlCol="false" tIns="0" lIns="0" bIns="0" rIns="0">
            <a:spAutoFit/>
          </a:bodyPr>
          <a:lstStyle/>
          <a:p>
            <a:pPr algn="just">
              <a:lnSpc>
                <a:spcPts val="2239"/>
              </a:lnSpc>
              <a:spcBef>
                <a:spcPct val="0"/>
              </a:spcBef>
            </a:pPr>
            <a:r>
              <a:rPr lang="en-US" sz="1599">
                <a:solidFill>
                  <a:srgbClr val="000000"/>
                </a:solidFill>
                <a:latin typeface="Muli Bold"/>
              </a:rPr>
              <a:t>Grafik Sebaran Penelitian Berdasarkan Algoritma atau Optimasi yang Digunakan dan Kuartil</a:t>
            </a:r>
          </a:p>
        </p:txBody>
      </p:sp>
      <p:sp>
        <p:nvSpPr>
          <p:cNvPr name="TextBox 19" id="19"/>
          <p:cNvSpPr txBox="true"/>
          <p:nvPr/>
        </p:nvSpPr>
        <p:spPr>
          <a:xfrm rot="0">
            <a:off x="507307" y="8538342"/>
            <a:ext cx="5432773" cy="540385"/>
          </a:xfrm>
          <a:prstGeom prst="rect">
            <a:avLst/>
          </a:prstGeom>
        </p:spPr>
        <p:txBody>
          <a:bodyPr anchor="t" rtlCol="false" tIns="0" lIns="0" bIns="0" rIns="0">
            <a:spAutoFit/>
          </a:bodyPr>
          <a:lstStyle/>
          <a:p>
            <a:pPr algn="just">
              <a:lnSpc>
                <a:spcPts val="2239"/>
              </a:lnSpc>
              <a:spcBef>
                <a:spcPct val="0"/>
              </a:spcBef>
            </a:pPr>
            <a:r>
              <a:rPr lang="en-US" sz="1599">
                <a:solidFill>
                  <a:srgbClr val="000000"/>
                </a:solidFill>
                <a:latin typeface="Muli Bold"/>
              </a:rPr>
              <a:t>Grafik Sebaran Penelitian Berdasarkan Jenis Analisis Sentimen dan Kuartil</a:t>
            </a:r>
          </a:p>
        </p:txBody>
      </p:sp>
      <p:sp>
        <p:nvSpPr>
          <p:cNvPr name="TextBox 20" id="20"/>
          <p:cNvSpPr txBox="true"/>
          <p:nvPr/>
        </p:nvSpPr>
        <p:spPr>
          <a:xfrm rot="0">
            <a:off x="11826527" y="9819618"/>
            <a:ext cx="5432773" cy="443230"/>
          </a:xfrm>
          <a:prstGeom prst="rect">
            <a:avLst/>
          </a:prstGeom>
        </p:spPr>
        <p:txBody>
          <a:bodyPr anchor="t" rtlCol="false" tIns="0" lIns="0" bIns="0" rIns="0">
            <a:spAutoFit/>
          </a:bodyPr>
          <a:lstStyle/>
          <a:p>
            <a:pPr algn="just">
              <a:lnSpc>
                <a:spcPts val="1820"/>
              </a:lnSpc>
              <a:spcBef>
                <a:spcPct val="0"/>
              </a:spcBef>
            </a:pPr>
            <a:r>
              <a:rPr lang="en-US" sz="1300">
                <a:solidFill>
                  <a:srgbClr val="000000"/>
                </a:solidFill>
                <a:latin typeface="Muli Bold"/>
              </a:rPr>
              <a:t>Grafik Distribusi Penelitian Berdasarkan Dataset yang Digunakan dan Kuartil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88009" y="258466"/>
            <a:ext cx="9422943" cy="9705278"/>
          </a:xfrm>
          <a:custGeom>
            <a:avLst/>
            <a:gdLst/>
            <a:ahLst/>
            <a:cxnLst/>
            <a:rect r="r" b="b" t="t" l="l"/>
            <a:pathLst>
              <a:path h="9705278" w="9422943">
                <a:moveTo>
                  <a:pt x="0" y="0"/>
                </a:moveTo>
                <a:lnTo>
                  <a:pt x="9422943" y="0"/>
                </a:lnTo>
                <a:lnTo>
                  <a:pt x="9422943" y="9705278"/>
                </a:lnTo>
                <a:lnTo>
                  <a:pt x="0" y="9705278"/>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932047" y="0"/>
            <a:ext cx="4355953" cy="1111156"/>
            <a:chOff x="0" y="0"/>
            <a:chExt cx="5807938" cy="1481541"/>
          </a:xfrm>
        </p:grpSpPr>
        <p:sp>
          <p:nvSpPr>
            <p:cNvPr name="Freeform 4" id="4"/>
            <p:cNvSpPr/>
            <p:nvPr/>
          </p:nvSpPr>
          <p:spPr>
            <a:xfrm flipH="false" flipV="false" rot="0">
              <a:off x="4326396" y="0"/>
              <a:ext cx="1481541" cy="1481541"/>
            </a:xfrm>
            <a:custGeom>
              <a:avLst/>
              <a:gdLst/>
              <a:ahLst/>
              <a:cxnLst/>
              <a:rect r="r" b="b" t="t" l="l"/>
              <a:pathLst>
                <a:path h="1481541" w="1481541">
                  <a:moveTo>
                    <a:pt x="0" y="0"/>
                  </a:moveTo>
                  <a:lnTo>
                    <a:pt x="1481542" y="0"/>
                  </a:lnTo>
                  <a:lnTo>
                    <a:pt x="1481542" y="1481541"/>
                  </a:lnTo>
                  <a:lnTo>
                    <a:pt x="0" y="1481541"/>
                  </a:lnTo>
                  <a:lnTo>
                    <a:pt x="0" y="0"/>
                  </a:lnTo>
                  <a:close/>
                </a:path>
              </a:pathLst>
            </a:custGeom>
            <a:blipFill>
              <a:blip r:embed="rId4"/>
              <a:stretch>
                <a:fillRect l="0" t="0" r="0" b="0"/>
              </a:stretch>
            </a:blipFill>
          </p:spPr>
        </p:sp>
        <p:sp>
          <p:nvSpPr>
            <p:cNvPr name="TextBox 5" id="5"/>
            <p:cNvSpPr txBox="true"/>
            <p:nvPr/>
          </p:nvSpPr>
          <p:spPr>
            <a:xfrm rot="0">
              <a:off x="0" y="219244"/>
              <a:ext cx="4326396" cy="1004953"/>
            </a:xfrm>
            <a:prstGeom prst="rect">
              <a:avLst/>
            </a:prstGeom>
          </p:spPr>
          <p:txBody>
            <a:bodyPr anchor="t" rtlCol="false" tIns="0" lIns="0" bIns="0" rIns="0">
              <a:spAutoFit/>
            </a:bodyPr>
            <a:lstStyle/>
            <a:p>
              <a:pPr algn="r">
                <a:lnSpc>
                  <a:spcPts val="3081"/>
                </a:lnSpc>
                <a:spcBef>
                  <a:spcPct val="0"/>
                </a:spcBef>
              </a:pPr>
              <a:r>
                <a:rPr lang="en-US" sz="2201">
                  <a:solidFill>
                    <a:srgbClr val="000000"/>
                  </a:solidFill>
                  <a:latin typeface="Muli Semi-Bold"/>
                </a:rPr>
                <a:t>Universitas Multimedia Nusantara</a:t>
              </a:r>
            </a:p>
          </p:txBody>
        </p:sp>
      </p:grpSp>
      <p:sp>
        <p:nvSpPr>
          <p:cNvPr name="Freeform 6" id="6"/>
          <p:cNvSpPr/>
          <p:nvPr/>
        </p:nvSpPr>
        <p:spPr>
          <a:xfrm flipH="false" flipV="false" rot="0">
            <a:off x="11323110" y="944436"/>
            <a:ext cx="6687709" cy="9019308"/>
          </a:xfrm>
          <a:custGeom>
            <a:avLst/>
            <a:gdLst/>
            <a:ahLst/>
            <a:cxnLst/>
            <a:rect r="r" b="b" t="t" l="l"/>
            <a:pathLst>
              <a:path h="9019308" w="6687709">
                <a:moveTo>
                  <a:pt x="0" y="0"/>
                </a:moveTo>
                <a:lnTo>
                  <a:pt x="6687709" y="0"/>
                </a:lnTo>
                <a:lnTo>
                  <a:pt x="6687709" y="9019308"/>
                </a:lnTo>
                <a:lnTo>
                  <a:pt x="0" y="9019308"/>
                </a:lnTo>
                <a:lnTo>
                  <a:pt x="0" y="0"/>
                </a:lnTo>
                <a:close/>
              </a:path>
            </a:pathLst>
          </a:custGeom>
          <a:blipFill>
            <a:blip r:embed="rId5"/>
            <a:stretch>
              <a:fillRect l="0" t="0" r="0" b="0"/>
            </a:stretch>
          </a:blipFill>
        </p:spPr>
      </p:sp>
      <p:sp>
        <p:nvSpPr>
          <p:cNvPr name="Freeform 7" id="7"/>
          <p:cNvSpPr/>
          <p:nvPr/>
        </p:nvSpPr>
        <p:spPr>
          <a:xfrm flipH="false" flipV="false" rot="0">
            <a:off x="1028700" y="1892899"/>
            <a:ext cx="9693928" cy="2935384"/>
          </a:xfrm>
          <a:custGeom>
            <a:avLst/>
            <a:gdLst/>
            <a:ahLst/>
            <a:cxnLst/>
            <a:rect r="r" b="b" t="t" l="l"/>
            <a:pathLst>
              <a:path h="2935384" w="9693928">
                <a:moveTo>
                  <a:pt x="0" y="0"/>
                </a:moveTo>
                <a:lnTo>
                  <a:pt x="9693928" y="0"/>
                </a:lnTo>
                <a:lnTo>
                  <a:pt x="9693928" y="2935384"/>
                </a:lnTo>
                <a:lnTo>
                  <a:pt x="0" y="2935384"/>
                </a:lnTo>
                <a:lnTo>
                  <a:pt x="0" y="0"/>
                </a:lnTo>
                <a:close/>
              </a:path>
            </a:pathLst>
          </a:custGeom>
          <a:blipFill>
            <a:blip r:embed="rId6"/>
            <a:stretch>
              <a:fillRect l="0" t="0" r="0" b="0"/>
            </a:stretch>
          </a:blipFill>
        </p:spPr>
      </p:sp>
      <p:sp>
        <p:nvSpPr>
          <p:cNvPr name="Freeform 8" id="8"/>
          <p:cNvSpPr/>
          <p:nvPr/>
        </p:nvSpPr>
        <p:spPr>
          <a:xfrm flipH="false" flipV="false" rot="0">
            <a:off x="1028700" y="6015154"/>
            <a:ext cx="9693928" cy="3243146"/>
          </a:xfrm>
          <a:custGeom>
            <a:avLst/>
            <a:gdLst/>
            <a:ahLst/>
            <a:cxnLst/>
            <a:rect r="r" b="b" t="t" l="l"/>
            <a:pathLst>
              <a:path h="3243146" w="9693928">
                <a:moveTo>
                  <a:pt x="0" y="0"/>
                </a:moveTo>
                <a:lnTo>
                  <a:pt x="9693928" y="0"/>
                </a:lnTo>
                <a:lnTo>
                  <a:pt x="9693928" y="3243146"/>
                </a:lnTo>
                <a:lnTo>
                  <a:pt x="0" y="3243146"/>
                </a:lnTo>
                <a:lnTo>
                  <a:pt x="0" y="0"/>
                </a:lnTo>
                <a:close/>
              </a:path>
            </a:pathLst>
          </a:custGeom>
          <a:blipFill>
            <a:blip r:embed="rId7"/>
            <a:stretch>
              <a:fillRect l="0" t="0" r="0" b="0"/>
            </a:stretch>
          </a:blipFill>
        </p:spPr>
      </p:sp>
      <p:sp>
        <p:nvSpPr>
          <p:cNvPr name="TextBox 9" id="9"/>
          <p:cNvSpPr txBox="true"/>
          <p:nvPr/>
        </p:nvSpPr>
        <p:spPr>
          <a:xfrm rot="0">
            <a:off x="1028700" y="921349"/>
            <a:ext cx="15883698" cy="971550"/>
          </a:xfrm>
          <a:prstGeom prst="rect">
            <a:avLst/>
          </a:prstGeom>
        </p:spPr>
        <p:txBody>
          <a:bodyPr anchor="t" rtlCol="false" tIns="0" lIns="0" bIns="0" rIns="0">
            <a:spAutoFit/>
          </a:bodyPr>
          <a:lstStyle/>
          <a:p>
            <a:pPr>
              <a:lnSpc>
                <a:spcPts val="7679"/>
              </a:lnSpc>
            </a:pPr>
            <a:r>
              <a:rPr lang="en-US" sz="6399">
                <a:solidFill>
                  <a:srgbClr val="000000"/>
                </a:solidFill>
                <a:latin typeface="Anantason"/>
              </a:rPr>
              <a:t>Penelitian Terdahulu</a:t>
            </a:r>
          </a:p>
        </p:txBody>
      </p:sp>
      <p:sp>
        <p:nvSpPr>
          <p:cNvPr name="TextBox 10" id="10"/>
          <p:cNvSpPr txBox="true"/>
          <p:nvPr/>
        </p:nvSpPr>
        <p:spPr>
          <a:xfrm rot="0">
            <a:off x="1028700" y="5276407"/>
            <a:ext cx="7338460" cy="481330"/>
          </a:xfrm>
          <a:prstGeom prst="rect">
            <a:avLst/>
          </a:prstGeom>
        </p:spPr>
        <p:txBody>
          <a:bodyPr anchor="t" rtlCol="false" tIns="0" lIns="0" bIns="0" rIns="0">
            <a:spAutoFit/>
          </a:bodyPr>
          <a:lstStyle/>
          <a:p>
            <a:pPr algn="just">
              <a:lnSpc>
                <a:spcPts val="3919"/>
              </a:lnSpc>
              <a:spcBef>
                <a:spcPct val="0"/>
              </a:spcBef>
            </a:pPr>
            <a:r>
              <a:rPr lang="en-US" sz="2799">
                <a:solidFill>
                  <a:srgbClr val="000000"/>
                </a:solidFill>
                <a:latin typeface="Muli Bold"/>
              </a:rPr>
              <a:t>Hasil Penelitian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6705" y="290861"/>
            <a:ext cx="9422943" cy="9705278"/>
          </a:xfrm>
          <a:custGeom>
            <a:avLst/>
            <a:gdLst/>
            <a:ahLst/>
            <a:cxnLst/>
            <a:rect r="r" b="b" t="t" l="l"/>
            <a:pathLst>
              <a:path h="9705278" w="9422943">
                <a:moveTo>
                  <a:pt x="0" y="0"/>
                </a:moveTo>
                <a:lnTo>
                  <a:pt x="9422943" y="0"/>
                </a:lnTo>
                <a:lnTo>
                  <a:pt x="9422943" y="9705278"/>
                </a:lnTo>
                <a:lnTo>
                  <a:pt x="0" y="9705278"/>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932047" y="0"/>
            <a:ext cx="4355953" cy="1111156"/>
            <a:chOff x="0" y="0"/>
            <a:chExt cx="5807938" cy="1481541"/>
          </a:xfrm>
        </p:grpSpPr>
        <p:sp>
          <p:nvSpPr>
            <p:cNvPr name="Freeform 4" id="4"/>
            <p:cNvSpPr/>
            <p:nvPr/>
          </p:nvSpPr>
          <p:spPr>
            <a:xfrm flipH="false" flipV="false" rot="0">
              <a:off x="4326396" y="0"/>
              <a:ext cx="1481541" cy="1481541"/>
            </a:xfrm>
            <a:custGeom>
              <a:avLst/>
              <a:gdLst/>
              <a:ahLst/>
              <a:cxnLst/>
              <a:rect r="r" b="b" t="t" l="l"/>
              <a:pathLst>
                <a:path h="1481541" w="1481541">
                  <a:moveTo>
                    <a:pt x="0" y="0"/>
                  </a:moveTo>
                  <a:lnTo>
                    <a:pt x="1481542" y="0"/>
                  </a:lnTo>
                  <a:lnTo>
                    <a:pt x="1481542" y="1481541"/>
                  </a:lnTo>
                  <a:lnTo>
                    <a:pt x="0" y="1481541"/>
                  </a:lnTo>
                  <a:lnTo>
                    <a:pt x="0" y="0"/>
                  </a:lnTo>
                  <a:close/>
                </a:path>
              </a:pathLst>
            </a:custGeom>
            <a:blipFill>
              <a:blip r:embed="rId4"/>
              <a:stretch>
                <a:fillRect l="0" t="0" r="0" b="0"/>
              </a:stretch>
            </a:blipFill>
          </p:spPr>
        </p:sp>
        <p:sp>
          <p:nvSpPr>
            <p:cNvPr name="TextBox 5" id="5"/>
            <p:cNvSpPr txBox="true"/>
            <p:nvPr/>
          </p:nvSpPr>
          <p:spPr>
            <a:xfrm rot="0">
              <a:off x="0" y="219244"/>
              <a:ext cx="4326396" cy="1004953"/>
            </a:xfrm>
            <a:prstGeom prst="rect">
              <a:avLst/>
            </a:prstGeom>
          </p:spPr>
          <p:txBody>
            <a:bodyPr anchor="t" rtlCol="false" tIns="0" lIns="0" bIns="0" rIns="0">
              <a:spAutoFit/>
            </a:bodyPr>
            <a:lstStyle/>
            <a:p>
              <a:pPr algn="r">
                <a:lnSpc>
                  <a:spcPts val="3081"/>
                </a:lnSpc>
                <a:spcBef>
                  <a:spcPct val="0"/>
                </a:spcBef>
              </a:pPr>
              <a:r>
                <a:rPr lang="en-US" sz="2201">
                  <a:solidFill>
                    <a:srgbClr val="000000"/>
                  </a:solidFill>
                  <a:latin typeface="Muli Semi-Bold"/>
                </a:rPr>
                <a:t>Universitas Multimedia Nusantara</a:t>
              </a:r>
            </a:p>
          </p:txBody>
        </p:sp>
      </p:grpSp>
      <p:sp>
        <p:nvSpPr>
          <p:cNvPr name="TextBox 6" id="6"/>
          <p:cNvSpPr txBox="true"/>
          <p:nvPr/>
        </p:nvSpPr>
        <p:spPr>
          <a:xfrm rot="0">
            <a:off x="8305293" y="1184154"/>
            <a:ext cx="8372410" cy="1276350"/>
          </a:xfrm>
          <a:prstGeom prst="rect">
            <a:avLst/>
          </a:prstGeom>
        </p:spPr>
        <p:txBody>
          <a:bodyPr anchor="t" rtlCol="false" tIns="0" lIns="0" bIns="0" rIns="0">
            <a:spAutoFit/>
          </a:bodyPr>
          <a:lstStyle/>
          <a:p>
            <a:pPr>
              <a:lnSpc>
                <a:spcPts val="10199"/>
              </a:lnSpc>
            </a:pPr>
            <a:r>
              <a:rPr lang="en-US" sz="8499">
                <a:solidFill>
                  <a:srgbClr val="000000"/>
                </a:solidFill>
                <a:latin typeface="Anantason"/>
              </a:rPr>
              <a:t>Objek Penelitian</a:t>
            </a:r>
          </a:p>
        </p:txBody>
      </p:sp>
      <p:sp>
        <p:nvSpPr>
          <p:cNvPr name="TextBox 7" id="7"/>
          <p:cNvSpPr txBox="true"/>
          <p:nvPr/>
        </p:nvSpPr>
        <p:spPr>
          <a:xfrm rot="0">
            <a:off x="8305293" y="2479554"/>
            <a:ext cx="8954007" cy="1243965"/>
          </a:xfrm>
          <a:prstGeom prst="rect">
            <a:avLst/>
          </a:prstGeom>
        </p:spPr>
        <p:txBody>
          <a:bodyPr anchor="t" rtlCol="false" tIns="0" lIns="0" bIns="0" rIns="0">
            <a:spAutoFit/>
          </a:bodyPr>
          <a:lstStyle/>
          <a:p>
            <a:pPr algn="just">
              <a:lnSpc>
                <a:spcPts val="3359"/>
              </a:lnSpc>
              <a:spcBef>
                <a:spcPct val="0"/>
              </a:spcBef>
            </a:pPr>
            <a:r>
              <a:rPr lang="en-US" sz="2400">
                <a:solidFill>
                  <a:srgbClr val="000000"/>
                </a:solidFill>
                <a:latin typeface="Muli"/>
              </a:rPr>
              <a:t>Objek penelitian yang digunakan, yaitu data open source ulasan pelanggan McDonald’s dari Kaggle pada periode Januari – Juni 2023. </a:t>
            </a:r>
          </a:p>
        </p:txBody>
      </p:sp>
      <p:sp>
        <p:nvSpPr>
          <p:cNvPr name="TextBox 8" id="8"/>
          <p:cNvSpPr txBox="true"/>
          <p:nvPr/>
        </p:nvSpPr>
        <p:spPr>
          <a:xfrm rot="0">
            <a:off x="8305293" y="4510087"/>
            <a:ext cx="8954007" cy="1276350"/>
          </a:xfrm>
          <a:prstGeom prst="rect">
            <a:avLst/>
          </a:prstGeom>
        </p:spPr>
        <p:txBody>
          <a:bodyPr anchor="t" rtlCol="false" tIns="0" lIns="0" bIns="0" rIns="0">
            <a:spAutoFit/>
          </a:bodyPr>
          <a:lstStyle/>
          <a:p>
            <a:pPr>
              <a:lnSpc>
                <a:spcPts val="10199"/>
              </a:lnSpc>
            </a:pPr>
            <a:r>
              <a:rPr lang="en-US" sz="8499">
                <a:solidFill>
                  <a:srgbClr val="000000"/>
                </a:solidFill>
                <a:latin typeface="Anantason"/>
              </a:rPr>
              <a:t>Metode Penelitian</a:t>
            </a:r>
          </a:p>
        </p:txBody>
      </p:sp>
      <p:sp>
        <p:nvSpPr>
          <p:cNvPr name="TextBox 9" id="9"/>
          <p:cNvSpPr txBox="true"/>
          <p:nvPr/>
        </p:nvSpPr>
        <p:spPr>
          <a:xfrm rot="0">
            <a:off x="8305293" y="5805487"/>
            <a:ext cx="8954007" cy="4177665"/>
          </a:xfrm>
          <a:prstGeom prst="rect">
            <a:avLst/>
          </a:prstGeom>
        </p:spPr>
        <p:txBody>
          <a:bodyPr anchor="t" rtlCol="false" tIns="0" lIns="0" bIns="0" rIns="0">
            <a:spAutoFit/>
          </a:bodyPr>
          <a:lstStyle/>
          <a:p>
            <a:pPr algn="just" marL="518160" indent="-259080" lvl="1">
              <a:lnSpc>
                <a:spcPts val="3359"/>
              </a:lnSpc>
              <a:buFont typeface="Arial"/>
              <a:buChar char="•"/>
            </a:pPr>
            <a:r>
              <a:rPr lang="en-US" sz="2400">
                <a:solidFill>
                  <a:srgbClr val="000000"/>
                </a:solidFill>
                <a:latin typeface="Muli"/>
              </a:rPr>
              <a:t>Penelitian ini fokus pada deteksi kekuatan sentimen pada ulasan produk McDonald's dengan mengukur skor intensitas sentimen dalam kalimat. </a:t>
            </a:r>
          </a:p>
          <a:p>
            <a:pPr algn="just" marL="518160" indent="-259080" lvl="1">
              <a:lnSpc>
                <a:spcPts val="3359"/>
              </a:lnSpc>
              <a:buFont typeface="Arial"/>
              <a:buChar char="•"/>
            </a:pPr>
            <a:r>
              <a:rPr lang="en-US" sz="2400">
                <a:solidFill>
                  <a:srgbClr val="000000"/>
                </a:solidFill>
                <a:latin typeface="Muli"/>
              </a:rPr>
              <a:t>Penelitian ini menggunakan framework CRISP-DM.</a:t>
            </a:r>
          </a:p>
          <a:p>
            <a:pPr algn="just" marL="518160" indent="-259080" lvl="1">
              <a:lnSpc>
                <a:spcPts val="3359"/>
              </a:lnSpc>
              <a:buFont typeface="Arial"/>
              <a:buChar char="•"/>
            </a:pPr>
            <a:r>
              <a:rPr lang="en-US" sz="2400">
                <a:solidFill>
                  <a:srgbClr val="000000"/>
                </a:solidFill>
                <a:latin typeface="Muli"/>
              </a:rPr>
              <a:t>Penelitian ini membandingkan model pendekatan CNN, LSTM, dan Bi-LSTM dengan leksikon SSS-Lex dan Vader.</a:t>
            </a:r>
          </a:p>
          <a:p>
            <a:pPr algn="just" marL="518160" indent="-259080" lvl="1">
              <a:lnSpc>
                <a:spcPts val="3359"/>
              </a:lnSpc>
              <a:buFont typeface="Arial"/>
              <a:buChar char="•"/>
            </a:pPr>
            <a:r>
              <a:rPr lang="en-US" sz="2400">
                <a:solidFill>
                  <a:srgbClr val="000000"/>
                </a:solidFill>
                <a:latin typeface="Muli"/>
              </a:rPr>
              <a:t>Evaluasi kinerja dilakukan dengan metrik MAE dan pR^2</a:t>
            </a:r>
          </a:p>
          <a:p>
            <a:pPr algn="just" marL="518160" indent="-259080" lvl="1">
              <a:lnSpc>
                <a:spcPts val="3359"/>
              </a:lnSpc>
              <a:buFont typeface="Arial"/>
              <a:buChar char="•"/>
            </a:pPr>
            <a:r>
              <a:rPr lang="en-US" sz="2400">
                <a:solidFill>
                  <a:srgbClr val="000000"/>
                </a:solidFill>
                <a:latin typeface="Muli"/>
              </a:rPr>
              <a:t>Proses preprocessing data melibatkan tokenization, punctuation removal, number removal, stemming, lemmatization, stop words removal, dan spell correction. .</a:t>
            </a:r>
          </a:p>
        </p:txBody>
      </p:sp>
      <p:grpSp>
        <p:nvGrpSpPr>
          <p:cNvPr name="Group 10" id="10"/>
          <p:cNvGrpSpPr/>
          <p:nvPr/>
        </p:nvGrpSpPr>
        <p:grpSpPr>
          <a:xfrm rot="0">
            <a:off x="290799" y="0"/>
            <a:ext cx="7242486" cy="10287000"/>
            <a:chOff x="0" y="0"/>
            <a:chExt cx="9656647" cy="13716000"/>
          </a:xfrm>
        </p:grpSpPr>
        <p:sp>
          <p:nvSpPr>
            <p:cNvPr name="Freeform 11" id="11"/>
            <p:cNvSpPr/>
            <p:nvPr/>
          </p:nvSpPr>
          <p:spPr>
            <a:xfrm flipH="false" flipV="false" rot="0">
              <a:off x="0" y="0"/>
              <a:ext cx="9656647" cy="13328185"/>
            </a:xfrm>
            <a:custGeom>
              <a:avLst/>
              <a:gdLst/>
              <a:ahLst/>
              <a:cxnLst/>
              <a:rect r="r" b="b" t="t" l="l"/>
              <a:pathLst>
                <a:path h="13328185" w="9656647">
                  <a:moveTo>
                    <a:pt x="0" y="0"/>
                  </a:moveTo>
                  <a:lnTo>
                    <a:pt x="9656647" y="0"/>
                  </a:lnTo>
                  <a:lnTo>
                    <a:pt x="9656647" y="13328185"/>
                  </a:lnTo>
                  <a:lnTo>
                    <a:pt x="0" y="13328185"/>
                  </a:lnTo>
                  <a:lnTo>
                    <a:pt x="0" y="0"/>
                  </a:lnTo>
                  <a:close/>
                </a:path>
              </a:pathLst>
            </a:custGeom>
            <a:blipFill>
              <a:blip r:embed="rId5"/>
              <a:stretch>
                <a:fillRect l="0" t="0" r="0" b="0"/>
              </a:stretch>
            </a:blipFill>
          </p:spPr>
        </p:sp>
        <p:sp>
          <p:nvSpPr>
            <p:cNvPr name="TextBox 12" id="12"/>
            <p:cNvSpPr txBox="true"/>
            <p:nvPr/>
          </p:nvSpPr>
          <p:spPr>
            <a:xfrm rot="0">
              <a:off x="3244634" y="13382625"/>
              <a:ext cx="3167380" cy="333375"/>
            </a:xfrm>
            <a:prstGeom prst="rect">
              <a:avLst/>
            </a:prstGeom>
          </p:spPr>
          <p:txBody>
            <a:bodyPr anchor="t" rtlCol="false" tIns="0" lIns="0" bIns="0" rIns="0">
              <a:spAutoFit/>
            </a:bodyPr>
            <a:lstStyle/>
            <a:p>
              <a:pPr algn="ctr">
                <a:lnSpc>
                  <a:spcPts val="2100"/>
                </a:lnSpc>
                <a:spcBef>
                  <a:spcPct val="0"/>
                </a:spcBef>
              </a:pPr>
              <a:r>
                <a:rPr lang="en-US" sz="1500">
                  <a:solidFill>
                    <a:srgbClr val="000000"/>
                  </a:solidFill>
                  <a:latin typeface="Muli"/>
                </a:rPr>
                <a:t>Gambar 3.3 Alur Penelitian</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88009" y="258466"/>
            <a:ext cx="9422943" cy="9705278"/>
          </a:xfrm>
          <a:custGeom>
            <a:avLst/>
            <a:gdLst/>
            <a:ahLst/>
            <a:cxnLst/>
            <a:rect r="r" b="b" t="t" l="l"/>
            <a:pathLst>
              <a:path h="9705278" w="9422943">
                <a:moveTo>
                  <a:pt x="0" y="0"/>
                </a:moveTo>
                <a:lnTo>
                  <a:pt x="9422943" y="0"/>
                </a:lnTo>
                <a:lnTo>
                  <a:pt x="9422943" y="9705278"/>
                </a:lnTo>
                <a:lnTo>
                  <a:pt x="0" y="9705278"/>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932047" y="0"/>
            <a:ext cx="4355953" cy="1111156"/>
            <a:chOff x="0" y="0"/>
            <a:chExt cx="5807938" cy="1481541"/>
          </a:xfrm>
        </p:grpSpPr>
        <p:sp>
          <p:nvSpPr>
            <p:cNvPr name="Freeform 4" id="4"/>
            <p:cNvSpPr/>
            <p:nvPr/>
          </p:nvSpPr>
          <p:spPr>
            <a:xfrm flipH="false" flipV="false" rot="0">
              <a:off x="4326396" y="0"/>
              <a:ext cx="1481541" cy="1481541"/>
            </a:xfrm>
            <a:custGeom>
              <a:avLst/>
              <a:gdLst/>
              <a:ahLst/>
              <a:cxnLst/>
              <a:rect r="r" b="b" t="t" l="l"/>
              <a:pathLst>
                <a:path h="1481541" w="1481541">
                  <a:moveTo>
                    <a:pt x="0" y="0"/>
                  </a:moveTo>
                  <a:lnTo>
                    <a:pt x="1481542" y="0"/>
                  </a:lnTo>
                  <a:lnTo>
                    <a:pt x="1481542" y="1481541"/>
                  </a:lnTo>
                  <a:lnTo>
                    <a:pt x="0" y="1481541"/>
                  </a:lnTo>
                  <a:lnTo>
                    <a:pt x="0" y="0"/>
                  </a:lnTo>
                  <a:close/>
                </a:path>
              </a:pathLst>
            </a:custGeom>
            <a:blipFill>
              <a:blip r:embed="rId4"/>
              <a:stretch>
                <a:fillRect l="0" t="0" r="0" b="0"/>
              </a:stretch>
            </a:blipFill>
          </p:spPr>
        </p:sp>
        <p:sp>
          <p:nvSpPr>
            <p:cNvPr name="TextBox 5" id="5"/>
            <p:cNvSpPr txBox="true"/>
            <p:nvPr/>
          </p:nvSpPr>
          <p:spPr>
            <a:xfrm rot="0">
              <a:off x="0" y="219244"/>
              <a:ext cx="4326396" cy="1004953"/>
            </a:xfrm>
            <a:prstGeom prst="rect">
              <a:avLst/>
            </a:prstGeom>
          </p:spPr>
          <p:txBody>
            <a:bodyPr anchor="t" rtlCol="false" tIns="0" lIns="0" bIns="0" rIns="0">
              <a:spAutoFit/>
            </a:bodyPr>
            <a:lstStyle/>
            <a:p>
              <a:pPr algn="r">
                <a:lnSpc>
                  <a:spcPts val="3081"/>
                </a:lnSpc>
                <a:spcBef>
                  <a:spcPct val="0"/>
                </a:spcBef>
              </a:pPr>
              <a:r>
                <a:rPr lang="en-US" sz="2201">
                  <a:solidFill>
                    <a:srgbClr val="000000"/>
                  </a:solidFill>
                  <a:latin typeface="Muli Semi-Bold"/>
                </a:rPr>
                <a:t>Universitas Multimedia Nusantara</a:t>
              </a:r>
            </a:p>
          </p:txBody>
        </p:sp>
      </p:grpSp>
      <p:sp>
        <p:nvSpPr>
          <p:cNvPr name="TextBox 6" id="6"/>
          <p:cNvSpPr txBox="true"/>
          <p:nvPr/>
        </p:nvSpPr>
        <p:spPr>
          <a:xfrm rot="0">
            <a:off x="1028700" y="3191969"/>
            <a:ext cx="9244806" cy="847725"/>
          </a:xfrm>
          <a:prstGeom prst="rect">
            <a:avLst/>
          </a:prstGeom>
        </p:spPr>
        <p:txBody>
          <a:bodyPr anchor="t" rtlCol="false" tIns="0" lIns="0" bIns="0" rIns="0">
            <a:spAutoFit/>
          </a:bodyPr>
          <a:lstStyle/>
          <a:p>
            <a:pPr>
              <a:lnSpc>
                <a:spcPts val="6720"/>
              </a:lnSpc>
            </a:pPr>
            <a:r>
              <a:rPr lang="en-US" sz="5600">
                <a:solidFill>
                  <a:srgbClr val="000000"/>
                </a:solidFill>
                <a:latin typeface="Anantason"/>
              </a:rPr>
              <a:t>Variabel Penelitian</a:t>
            </a:r>
          </a:p>
        </p:txBody>
      </p:sp>
      <p:grpSp>
        <p:nvGrpSpPr>
          <p:cNvPr name="Group 7" id="7"/>
          <p:cNvGrpSpPr/>
          <p:nvPr/>
        </p:nvGrpSpPr>
        <p:grpSpPr>
          <a:xfrm rot="0">
            <a:off x="1028700" y="4039694"/>
            <a:ext cx="16230600" cy="2399338"/>
            <a:chOff x="0" y="0"/>
            <a:chExt cx="21640800" cy="3199117"/>
          </a:xfrm>
        </p:grpSpPr>
        <p:sp>
          <p:nvSpPr>
            <p:cNvPr name="TextBox 8" id="8"/>
            <p:cNvSpPr txBox="true"/>
            <p:nvPr/>
          </p:nvSpPr>
          <p:spPr>
            <a:xfrm rot="0">
              <a:off x="0" y="997572"/>
              <a:ext cx="9784613" cy="2201545"/>
            </a:xfrm>
            <a:prstGeom prst="rect">
              <a:avLst/>
            </a:prstGeom>
          </p:spPr>
          <p:txBody>
            <a:bodyPr anchor="t" rtlCol="false" tIns="0" lIns="0" bIns="0" rIns="0">
              <a:spAutoFit/>
            </a:bodyPr>
            <a:lstStyle/>
            <a:p>
              <a:pPr algn="just">
                <a:lnSpc>
                  <a:spcPts val="3359"/>
                </a:lnSpc>
              </a:pPr>
              <a:r>
                <a:rPr lang="en-US" sz="2400">
                  <a:solidFill>
                    <a:srgbClr val="000000"/>
                  </a:solidFill>
                  <a:latin typeface="Muli"/>
                </a:rPr>
                <a:t>Variabel dependen penelitian, yaitu: </a:t>
              </a:r>
            </a:p>
            <a:p>
              <a:pPr algn="just" marL="518160" indent="-259080" lvl="1">
                <a:lnSpc>
                  <a:spcPts val="3359"/>
                </a:lnSpc>
                <a:buFont typeface="Arial"/>
                <a:buChar char="•"/>
              </a:pPr>
              <a:r>
                <a:rPr lang="en-US" sz="2400">
                  <a:solidFill>
                    <a:srgbClr val="000000"/>
                  </a:solidFill>
                  <a:latin typeface="Muli"/>
                </a:rPr>
                <a:t>S</a:t>
              </a:r>
              <a:r>
                <a:rPr lang="en-US" sz="2400">
                  <a:solidFill>
                    <a:srgbClr val="000000"/>
                  </a:solidFill>
                  <a:latin typeface="Muli"/>
                </a:rPr>
                <a:t>entimen dari ulasan pelanggan pada produk McDonald’s yang berupa positif, negatif, atau netral.</a:t>
              </a:r>
            </a:p>
          </p:txBody>
        </p:sp>
        <p:sp>
          <p:nvSpPr>
            <p:cNvPr name="TextBox 9" id="9"/>
            <p:cNvSpPr txBox="true"/>
            <p:nvPr/>
          </p:nvSpPr>
          <p:spPr>
            <a:xfrm rot="0">
              <a:off x="0" y="-28423"/>
              <a:ext cx="9784613" cy="622723"/>
            </a:xfrm>
            <a:prstGeom prst="rect">
              <a:avLst/>
            </a:prstGeom>
          </p:spPr>
          <p:txBody>
            <a:bodyPr anchor="t" rtlCol="false" tIns="0" lIns="0" bIns="0" rIns="0">
              <a:spAutoFit/>
            </a:bodyPr>
            <a:lstStyle/>
            <a:p>
              <a:pPr algn="just">
                <a:lnSpc>
                  <a:spcPts val="3919"/>
                </a:lnSpc>
                <a:spcBef>
                  <a:spcPct val="0"/>
                </a:spcBef>
              </a:pPr>
              <a:r>
                <a:rPr lang="en-US" sz="2799">
                  <a:solidFill>
                    <a:srgbClr val="000000"/>
                  </a:solidFill>
                  <a:latin typeface="Muli Bold"/>
                </a:rPr>
                <a:t>Variabel Dependen</a:t>
              </a:r>
            </a:p>
          </p:txBody>
        </p:sp>
        <p:sp>
          <p:nvSpPr>
            <p:cNvPr name="TextBox 10" id="10"/>
            <p:cNvSpPr txBox="true"/>
            <p:nvPr/>
          </p:nvSpPr>
          <p:spPr>
            <a:xfrm rot="0">
              <a:off x="11856187" y="968844"/>
              <a:ext cx="9784613" cy="1642745"/>
            </a:xfrm>
            <a:prstGeom prst="rect">
              <a:avLst/>
            </a:prstGeom>
          </p:spPr>
          <p:txBody>
            <a:bodyPr anchor="t" rtlCol="false" tIns="0" lIns="0" bIns="0" rIns="0">
              <a:spAutoFit/>
            </a:bodyPr>
            <a:lstStyle/>
            <a:p>
              <a:pPr algn="just">
                <a:lnSpc>
                  <a:spcPts val="3359"/>
                </a:lnSpc>
              </a:pPr>
              <a:r>
                <a:rPr lang="en-US" sz="2400">
                  <a:solidFill>
                    <a:srgbClr val="000000"/>
                  </a:solidFill>
                  <a:latin typeface="Muli"/>
                </a:rPr>
                <a:t>Variabel independen penelitian, yaitu: </a:t>
              </a:r>
            </a:p>
            <a:p>
              <a:pPr algn="just" marL="518160" indent="-259080" lvl="1">
                <a:lnSpc>
                  <a:spcPts val="3359"/>
                </a:lnSpc>
                <a:buFont typeface="Arial"/>
                <a:buChar char="•"/>
              </a:pPr>
              <a:r>
                <a:rPr lang="en-US" sz="2400">
                  <a:solidFill>
                    <a:srgbClr val="000000"/>
                  </a:solidFill>
                  <a:latin typeface="Muli"/>
                </a:rPr>
                <a:t>D</a:t>
              </a:r>
              <a:r>
                <a:rPr lang="en-US" sz="2400">
                  <a:solidFill>
                    <a:srgbClr val="000000"/>
                  </a:solidFill>
                  <a:latin typeface="Muli"/>
                </a:rPr>
                <a:t>ata ulasan produk McDonald’s, sebab ulasan pelanggan biasanya memuat sentimen.</a:t>
              </a:r>
            </a:p>
          </p:txBody>
        </p:sp>
        <p:sp>
          <p:nvSpPr>
            <p:cNvPr name="TextBox 11" id="11"/>
            <p:cNvSpPr txBox="true"/>
            <p:nvPr/>
          </p:nvSpPr>
          <p:spPr>
            <a:xfrm rot="0">
              <a:off x="11856187" y="-57150"/>
              <a:ext cx="9784613" cy="622723"/>
            </a:xfrm>
            <a:prstGeom prst="rect">
              <a:avLst/>
            </a:prstGeom>
          </p:spPr>
          <p:txBody>
            <a:bodyPr anchor="t" rtlCol="false" tIns="0" lIns="0" bIns="0" rIns="0">
              <a:spAutoFit/>
            </a:bodyPr>
            <a:lstStyle/>
            <a:p>
              <a:pPr algn="just">
                <a:lnSpc>
                  <a:spcPts val="3919"/>
                </a:lnSpc>
                <a:spcBef>
                  <a:spcPct val="0"/>
                </a:spcBef>
              </a:pPr>
              <a:r>
                <a:rPr lang="en-US" sz="2799">
                  <a:solidFill>
                    <a:srgbClr val="000000"/>
                  </a:solidFill>
                  <a:latin typeface="Muli Bold"/>
                </a:rPr>
                <a:t>Variabel Independen</a:t>
              </a:r>
            </a:p>
          </p:txBody>
        </p:sp>
      </p:grpSp>
      <p:sp>
        <p:nvSpPr>
          <p:cNvPr name="TextBox 12" id="12"/>
          <p:cNvSpPr txBox="true"/>
          <p:nvPr/>
        </p:nvSpPr>
        <p:spPr>
          <a:xfrm rot="0">
            <a:off x="1028700" y="555578"/>
            <a:ext cx="10870780" cy="847725"/>
          </a:xfrm>
          <a:prstGeom prst="rect">
            <a:avLst/>
          </a:prstGeom>
        </p:spPr>
        <p:txBody>
          <a:bodyPr anchor="t" rtlCol="false" tIns="0" lIns="0" bIns="0" rIns="0">
            <a:spAutoFit/>
          </a:bodyPr>
          <a:lstStyle/>
          <a:p>
            <a:pPr>
              <a:lnSpc>
                <a:spcPts val="6720"/>
              </a:lnSpc>
            </a:pPr>
            <a:r>
              <a:rPr lang="en-US" sz="5600">
                <a:solidFill>
                  <a:srgbClr val="000000"/>
                </a:solidFill>
                <a:latin typeface="Anantason"/>
              </a:rPr>
              <a:t>Tools yang Digunakan</a:t>
            </a:r>
          </a:p>
        </p:txBody>
      </p:sp>
      <p:grpSp>
        <p:nvGrpSpPr>
          <p:cNvPr name="Group 13" id="13"/>
          <p:cNvGrpSpPr/>
          <p:nvPr/>
        </p:nvGrpSpPr>
        <p:grpSpPr>
          <a:xfrm rot="0">
            <a:off x="1028700" y="1465216"/>
            <a:ext cx="17259300" cy="1958692"/>
            <a:chOff x="0" y="0"/>
            <a:chExt cx="23012400" cy="2611589"/>
          </a:xfrm>
        </p:grpSpPr>
        <p:sp>
          <p:nvSpPr>
            <p:cNvPr name="TextBox 14" id="14"/>
            <p:cNvSpPr txBox="true"/>
            <p:nvPr/>
          </p:nvSpPr>
          <p:spPr>
            <a:xfrm rot="0">
              <a:off x="0" y="997572"/>
              <a:ext cx="9784613" cy="1083945"/>
            </a:xfrm>
            <a:prstGeom prst="rect">
              <a:avLst/>
            </a:prstGeom>
          </p:spPr>
          <p:txBody>
            <a:bodyPr anchor="t" rtlCol="false" tIns="0" lIns="0" bIns="0" rIns="0">
              <a:spAutoFit/>
            </a:bodyPr>
            <a:lstStyle/>
            <a:p>
              <a:pPr algn="just" marL="518160" indent="-259080" lvl="1">
                <a:lnSpc>
                  <a:spcPts val="3359"/>
                </a:lnSpc>
                <a:buFont typeface="Arial"/>
                <a:buChar char="•"/>
              </a:pPr>
              <a:r>
                <a:rPr lang="en-US" sz="2400">
                  <a:solidFill>
                    <a:srgbClr val="000000"/>
                  </a:solidFill>
                  <a:latin typeface="Muli"/>
                </a:rPr>
                <a:t>Tensorflow</a:t>
              </a:r>
            </a:p>
            <a:p>
              <a:pPr algn="just" marL="518160" indent="-259080" lvl="1">
                <a:lnSpc>
                  <a:spcPts val="3359"/>
                </a:lnSpc>
                <a:buFont typeface="Arial"/>
                <a:buChar char="•"/>
              </a:pPr>
              <a:r>
                <a:rPr lang="en-US" sz="2400">
                  <a:solidFill>
                    <a:srgbClr val="000000"/>
                  </a:solidFill>
                  <a:latin typeface="Muli"/>
                </a:rPr>
                <a:t>Keras</a:t>
              </a:r>
            </a:p>
          </p:txBody>
        </p:sp>
        <p:sp>
          <p:nvSpPr>
            <p:cNvPr name="TextBox 15" id="15"/>
            <p:cNvSpPr txBox="true"/>
            <p:nvPr/>
          </p:nvSpPr>
          <p:spPr>
            <a:xfrm rot="0">
              <a:off x="0" y="-28423"/>
              <a:ext cx="9784613" cy="622723"/>
            </a:xfrm>
            <a:prstGeom prst="rect">
              <a:avLst/>
            </a:prstGeom>
          </p:spPr>
          <p:txBody>
            <a:bodyPr anchor="t" rtlCol="false" tIns="0" lIns="0" bIns="0" rIns="0">
              <a:spAutoFit/>
            </a:bodyPr>
            <a:lstStyle/>
            <a:p>
              <a:pPr algn="just">
                <a:lnSpc>
                  <a:spcPts val="3919"/>
                </a:lnSpc>
                <a:spcBef>
                  <a:spcPct val="0"/>
                </a:spcBef>
              </a:pPr>
              <a:r>
                <a:rPr lang="en-US" sz="2799">
                  <a:solidFill>
                    <a:srgbClr val="000000"/>
                  </a:solidFill>
                  <a:latin typeface="Muli Bold"/>
                </a:rPr>
                <a:t>Deep Learning Frameworks</a:t>
              </a:r>
            </a:p>
          </p:txBody>
        </p:sp>
        <p:sp>
          <p:nvSpPr>
            <p:cNvPr name="TextBox 16" id="16"/>
            <p:cNvSpPr txBox="true"/>
            <p:nvPr/>
          </p:nvSpPr>
          <p:spPr>
            <a:xfrm rot="0">
              <a:off x="11856187" y="968844"/>
              <a:ext cx="9784613" cy="1642745"/>
            </a:xfrm>
            <a:prstGeom prst="rect">
              <a:avLst/>
            </a:prstGeom>
          </p:spPr>
          <p:txBody>
            <a:bodyPr anchor="t" rtlCol="false" tIns="0" lIns="0" bIns="0" rIns="0">
              <a:spAutoFit/>
            </a:bodyPr>
            <a:lstStyle/>
            <a:p>
              <a:pPr algn="just" marL="518160" indent="-259080" lvl="1">
                <a:lnSpc>
                  <a:spcPts val="3359"/>
                </a:lnSpc>
                <a:buFont typeface="Arial"/>
                <a:buChar char="•"/>
              </a:pPr>
              <a:r>
                <a:rPr lang="en-US" sz="2400">
                  <a:solidFill>
                    <a:srgbClr val="000000"/>
                  </a:solidFill>
                  <a:latin typeface="Muli"/>
                </a:rPr>
                <a:t>Natural Language Toolkit (NLTK)</a:t>
              </a:r>
            </a:p>
            <a:p>
              <a:pPr algn="just" marL="518160" indent="-259080" lvl="1">
                <a:lnSpc>
                  <a:spcPts val="3359"/>
                </a:lnSpc>
                <a:buFont typeface="Arial"/>
                <a:buChar char="•"/>
              </a:pPr>
              <a:r>
                <a:rPr lang="en-US" sz="2400">
                  <a:solidFill>
                    <a:srgbClr val="000000"/>
                  </a:solidFill>
                  <a:latin typeface="Muli"/>
                </a:rPr>
                <a:t>TextBlob</a:t>
              </a:r>
            </a:p>
            <a:p>
              <a:pPr algn="just" marL="518160" indent="-259080" lvl="1">
                <a:lnSpc>
                  <a:spcPts val="3359"/>
                </a:lnSpc>
                <a:buFont typeface="Arial"/>
                <a:buChar char="•"/>
              </a:pPr>
              <a:r>
                <a:rPr lang="en-US" sz="2400">
                  <a:solidFill>
                    <a:srgbClr val="000000"/>
                  </a:solidFill>
                  <a:latin typeface="Muli"/>
                </a:rPr>
                <a:t>Gensim</a:t>
              </a:r>
            </a:p>
          </p:txBody>
        </p:sp>
        <p:sp>
          <p:nvSpPr>
            <p:cNvPr name="TextBox 17" id="17"/>
            <p:cNvSpPr txBox="true"/>
            <p:nvPr/>
          </p:nvSpPr>
          <p:spPr>
            <a:xfrm rot="0">
              <a:off x="11856187" y="-57150"/>
              <a:ext cx="11156213" cy="622723"/>
            </a:xfrm>
            <a:prstGeom prst="rect">
              <a:avLst/>
            </a:prstGeom>
          </p:spPr>
          <p:txBody>
            <a:bodyPr anchor="t" rtlCol="false" tIns="0" lIns="0" bIns="0" rIns="0">
              <a:spAutoFit/>
            </a:bodyPr>
            <a:lstStyle/>
            <a:p>
              <a:pPr algn="just">
                <a:lnSpc>
                  <a:spcPts val="3919"/>
                </a:lnSpc>
                <a:spcBef>
                  <a:spcPct val="0"/>
                </a:spcBef>
              </a:pPr>
              <a:r>
                <a:rPr lang="en-US" sz="2799">
                  <a:solidFill>
                    <a:srgbClr val="000000"/>
                  </a:solidFill>
                  <a:latin typeface="Muli Bold"/>
                </a:rPr>
                <a:t>Natural Language Processing (NLP) Libraries</a:t>
              </a:r>
            </a:p>
          </p:txBody>
        </p:sp>
      </p:grpSp>
      <p:sp>
        <p:nvSpPr>
          <p:cNvPr name="TextBox 18" id="18"/>
          <p:cNvSpPr txBox="true"/>
          <p:nvPr/>
        </p:nvSpPr>
        <p:spPr>
          <a:xfrm rot="0">
            <a:off x="1028700" y="6716681"/>
            <a:ext cx="15883698" cy="847725"/>
          </a:xfrm>
          <a:prstGeom prst="rect">
            <a:avLst/>
          </a:prstGeom>
        </p:spPr>
        <p:txBody>
          <a:bodyPr anchor="t" rtlCol="false" tIns="0" lIns="0" bIns="0" rIns="0">
            <a:spAutoFit/>
          </a:bodyPr>
          <a:lstStyle/>
          <a:p>
            <a:pPr>
              <a:lnSpc>
                <a:spcPts val="6720"/>
              </a:lnSpc>
            </a:pPr>
            <a:r>
              <a:rPr lang="en-US" sz="5600">
                <a:solidFill>
                  <a:srgbClr val="000000"/>
                </a:solidFill>
                <a:latin typeface="Anantason"/>
              </a:rPr>
              <a:t>Teknik Pengumpulan Data &amp; Pengambilan Sampel</a:t>
            </a:r>
          </a:p>
        </p:txBody>
      </p:sp>
      <p:sp>
        <p:nvSpPr>
          <p:cNvPr name="TextBox 19" id="19"/>
          <p:cNvSpPr txBox="true"/>
          <p:nvPr/>
        </p:nvSpPr>
        <p:spPr>
          <a:xfrm rot="0">
            <a:off x="1028700" y="8300679"/>
            <a:ext cx="7338460" cy="1663065"/>
          </a:xfrm>
          <a:prstGeom prst="rect">
            <a:avLst/>
          </a:prstGeom>
        </p:spPr>
        <p:txBody>
          <a:bodyPr anchor="t" rtlCol="false" tIns="0" lIns="0" bIns="0" rIns="0">
            <a:spAutoFit/>
          </a:bodyPr>
          <a:lstStyle/>
          <a:p>
            <a:pPr algn="just">
              <a:lnSpc>
                <a:spcPts val="3359"/>
              </a:lnSpc>
              <a:spcBef>
                <a:spcPct val="0"/>
              </a:spcBef>
            </a:pPr>
            <a:r>
              <a:rPr lang="en-US" sz="2400">
                <a:solidFill>
                  <a:srgbClr val="000000"/>
                </a:solidFill>
                <a:latin typeface="Muli"/>
              </a:rPr>
              <a:t>Pengumpulan data utama dilakukan melalui Kaggle, yaitu dataset pada ulasan produk McDonald's dari Januari - Juni 2023 berjumlah sekitar 20.000. </a:t>
            </a:r>
          </a:p>
        </p:txBody>
      </p:sp>
      <p:sp>
        <p:nvSpPr>
          <p:cNvPr name="TextBox 20" id="20"/>
          <p:cNvSpPr txBox="true"/>
          <p:nvPr/>
        </p:nvSpPr>
        <p:spPr>
          <a:xfrm rot="0">
            <a:off x="1028700" y="7528802"/>
            <a:ext cx="7338460" cy="481330"/>
          </a:xfrm>
          <a:prstGeom prst="rect">
            <a:avLst/>
          </a:prstGeom>
        </p:spPr>
        <p:txBody>
          <a:bodyPr anchor="t" rtlCol="false" tIns="0" lIns="0" bIns="0" rIns="0">
            <a:spAutoFit/>
          </a:bodyPr>
          <a:lstStyle/>
          <a:p>
            <a:pPr algn="just">
              <a:lnSpc>
                <a:spcPts val="3919"/>
              </a:lnSpc>
              <a:spcBef>
                <a:spcPct val="0"/>
              </a:spcBef>
            </a:pPr>
            <a:r>
              <a:rPr lang="en-US" sz="2799">
                <a:solidFill>
                  <a:srgbClr val="000000"/>
                </a:solidFill>
                <a:latin typeface="Muli Bold"/>
              </a:rPr>
              <a:t>Teknik Pengumpulan Data</a:t>
            </a:r>
          </a:p>
        </p:txBody>
      </p:sp>
      <p:sp>
        <p:nvSpPr>
          <p:cNvPr name="TextBox 21" id="21"/>
          <p:cNvSpPr txBox="true"/>
          <p:nvPr/>
        </p:nvSpPr>
        <p:spPr>
          <a:xfrm rot="0">
            <a:off x="9920840" y="8279134"/>
            <a:ext cx="7338460" cy="1243965"/>
          </a:xfrm>
          <a:prstGeom prst="rect">
            <a:avLst/>
          </a:prstGeom>
        </p:spPr>
        <p:txBody>
          <a:bodyPr anchor="t" rtlCol="false" tIns="0" lIns="0" bIns="0" rIns="0">
            <a:spAutoFit/>
          </a:bodyPr>
          <a:lstStyle/>
          <a:p>
            <a:pPr algn="just">
              <a:lnSpc>
                <a:spcPts val="3359"/>
              </a:lnSpc>
              <a:spcBef>
                <a:spcPct val="0"/>
              </a:spcBef>
            </a:pPr>
            <a:r>
              <a:rPr lang="en-US" sz="2400">
                <a:solidFill>
                  <a:srgbClr val="000000"/>
                </a:solidFill>
                <a:latin typeface="Muli"/>
              </a:rPr>
              <a:t>Pengambilan sampel dilakukan dengan menggunakan teknik pengambilan sampel acak (random sampling). </a:t>
            </a:r>
          </a:p>
        </p:txBody>
      </p:sp>
      <p:sp>
        <p:nvSpPr>
          <p:cNvPr name="TextBox 22" id="22"/>
          <p:cNvSpPr txBox="true"/>
          <p:nvPr/>
        </p:nvSpPr>
        <p:spPr>
          <a:xfrm rot="0">
            <a:off x="9920840" y="7507256"/>
            <a:ext cx="7338460" cy="481330"/>
          </a:xfrm>
          <a:prstGeom prst="rect">
            <a:avLst/>
          </a:prstGeom>
        </p:spPr>
        <p:txBody>
          <a:bodyPr anchor="t" rtlCol="false" tIns="0" lIns="0" bIns="0" rIns="0">
            <a:spAutoFit/>
          </a:bodyPr>
          <a:lstStyle/>
          <a:p>
            <a:pPr algn="just">
              <a:lnSpc>
                <a:spcPts val="3919"/>
              </a:lnSpc>
              <a:spcBef>
                <a:spcPct val="0"/>
              </a:spcBef>
            </a:pPr>
            <a:r>
              <a:rPr lang="en-US" sz="2799">
                <a:solidFill>
                  <a:srgbClr val="000000"/>
                </a:solidFill>
                <a:latin typeface="Muli Bold"/>
              </a:rPr>
              <a:t>Teknik Pengambilan Sampel</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87081" y="290861"/>
            <a:ext cx="9422943" cy="9705278"/>
          </a:xfrm>
          <a:custGeom>
            <a:avLst/>
            <a:gdLst/>
            <a:ahLst/>
            <a:cxnLst/>
            <a:rect r="r" b="b" t="t" l="l"/>
            <a:pathLst>
              <a:path h="9705278" w="9422943">
                <a:moveTo>
                  <a:pt x="0" y="0"/>
                </a:moveTo>
                <a:lnTo>
                  <a:pt x="9422942" y="0"/>
                </a:lnTo>
                <a:lnTo>
                  <a:pt x="9422942" y="9705278"/>
                </a:lnTo>
                <a:lnTo>
                  <a:pt x="0" y="9705278"/>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932047" y="0"/>
            <a:ext cx="4355953" cy="1111156"/>
            <a:chOff x="0" y="0"/>
            <a:chExt cx="5807938" cy="1481541"/>
          </a:xfrm>
        </p:grpSpPr>
        <p:sp>
          <p:nvSpPr>
            <p:cNvPr name="Freeform 4" id="4"/>
            <p:cNvSpPr/>
            <p:nvPr/>
          </p:nvSpPr>
          <p:spPr>
            <a:xfrm flipH="false" flipV="false" rot="0">
              <a:off x="4326396" y="0"/>
              <a:ext cx="1481541" cy="1481541"/>
            </a:xfrm>
            <a:custGeom>
              <a:avLst/>
              <a:gdLst/>
              <a:ahLst/>
              <a:cxnLst/>
              <a:rect r="r" b="b" t="t" l="l"/>
              <a:pathLst>
                <a:path h="1481541" w="1481541">
                  <a:moveTo>
                    <a:pt x="0" y="0"/>
                  </a:moveTo>
                  <a:lnTo>
                    <a:pt x="1481542" y="0"/>
                  </a:lnTo>
                  <a:lnTo>
                    <a:pt x="1481542" y="1481541"/>
                  </a:lnTo>
                  <a:lnTo>
                    <a:pt x="0" y="1481541"/>
                  </a:lnTo>
                  <a:lnTo>
                    <a:pt x="0" y="0"/>
                  </a:lnTo>
                  <a:close/>
                </a:path>
              </a:pathLst>
            </a:custGeom>
            <a:blipFill>
              <a:blip r:embed="rId4"/>
              <a:stretch>
                <a:fillRect l="0" t="0" r="0" b="0"/>
              </a:stretch>
            </a:blipFill>
          </p:spPr>
        </p:sp>
        <p:sp>
          <p:nvSpPr>
            <p:cNvPr name="TextBox 5" id="5"/>
            <p:cNvSpPr txBox="true"/>
            <p:nvPr/>
          </p:nvSpPr>
          <p:spPr>
            <a:xfrm rot="0">
              <a:off x="0" y="219244"/>
              <a:ext cx="4326396" cy="1004953"/>
            </a:xfrm>
            <a:prstGeom prst="rect">
              <a:avLst/>
            </a:prstGeom>
          </p:spPr>
          <p:txBody>
            <a:bodyPr anchor="t" rtlCol="false" tIns="0" lIns="0" bIns="0" rIns="0">
              <a:spAutoFit/>
            </a:bodyPr>
            <a:lstStyle/>
            <a:p>
              <a:pPr algn="r">
                <a:lnSpc>
                  <a:spcPts val="3081"/>
                </a:lnSpc>
                <a:spcBef>
                  <a:spcPct val="0"/>
                </a:spcBef>
              </a:pPr>
              <a:r>
                <a:rPr lang="en-US" sz="2201">
                  <a:solidFill>
                    <a:srgbClr val="000000"/>
                  </a:solidFill>
                  <a:latin typeface="Muli Semi-Bold"/>
                </a:rPr>
                <a:t>Universitas Multimedia Nusantara</a:t>
              </a:r>
            </a:p>
          </p:txBody>
        </p:sp>
      </p:grpSp>
      <p:sp>
        <p:nvSpPr>
          <p:cNvPr name="TextBox 6" id="6"/>
          <p:cNvSpPr txBox="true"/>
          <p:nvPr/>
        </p:nvSpPr>
        <p:spPr>
          <a:xfrm rot="0">
            <a:off x="1028700" y="1038225"/>
            <a:ext cx="12903347" cy="1276350"/>
          </a:xfrm>
          <a:prstGeom prst="rect">
            <a:avLst/>
          </a:prstGeom>
        </p:spPr>
        <p:txBody>
          <a:bodyPr anchor="t" rtlCol="false" tIns="0" lIns="0" bIns="0" rIns="0">
            <a:spAutoFit/>
          </a:bodyPr>
          <a:lstStyle/>
          <a:p>
            <a:pPr>
              <a:lnSpc>
                <a:spcPts val="10199"/>
              </a:lnSpc>
            </a:pPr>
            <a:r>
              <a:rPr lang="en-US" sz="8499">
                <a:solidFill>
                  <a:srgbClr val="000000"/>
                </a:solidFill>
                <a:latin typeface="Anantason"/>
              </a:rPr>
              <a:t>Teknik Analisis Data</a:t>
            </a:r>
          </a:p>
        </p:txBody>
      </p:sp>
      <p:sp>
        <p:nvSpPr>
          <p:cNvPr name="TextBox 7" id="7"/>
          <p:cNvSpPr txBox="true"/>
          <p:nvPr/>
        </p:nvSpPr>
        <p:spPr>
          <a:xfrm rot="0">
            <a:off x="1028700" y="4082512"/>
            <a:ext cx="16230600" cy="1243965"/>
          </a:xfrm>
          <a:prstGeom prst="rect">
            <a:avLst/>
          </a:prstGeom>
        </p:spPr>
        <p:txBody>
          <a:bodyPr anchor="t" rtlCol="false" tIns="0" lIns="0" bIns="0" rIns="0">
            <a:spAutoFit/>
          </a:bodyPr>
          <a:lstStyle/>
          <a:p>
            <a:pPr algn="just">
              <a:lnSpc>
                <a:spcPts val="3359"/>
              </a:lnSpc>
            </a:pPr>
            <a:r>
              <a:rPr lang="en-US" sz="2400">
                <a:solidFill>
                  <a:srgbClr val="000000"/>
                </a:solidFill>
                <a:latin typeface="Muli"/>
              </a:rPr>
              <a:t>Terdapat 7 langkah pre-processing yang dilakukan, yaitu:</a:t>
            </a:r>
          </a:p>
          <a:p>
            <a:pPr algn="just">
              <a:lnSpc>
                <a:spcPts val="3359"/>
              </a:lnSpc>
              <a:spcBef>
                <a:spcPct val="0"/>
              </a:spcBef>
            </a:pPr>
            <a:r>
              <a:rPr lang="en-US" sz="2400">
                <a:solidFill>
                  <a:srgbClr val="000000"/>
                </a:solidFill>
                <a:latin typeface="Muli"/>
              </a:rPr>
              <a:t>tokenization, punctuation removal, number removal, stemming, lemmatization, stop words removal, dan spell correction.</a:t>
            </a:r>
          </a:p>
        </p:txBody>
      </p:sp>
      <p:sp>
        <p:nvSpPr>
          <p:cNvPr name="TextBox 8" id="8"/>
          <p:cNvSpPr txBox="true"/>
          <p:nvPr/>
        </p:nvSpPr>
        <p:spPr>
          <a:xfrm rot="0">
            <a:off x="1028700" y="3432248"/>
            <a:ext cx="7338460" cy="481330"/>
          </a:xfrm>
          <a:prstGeom prst="rect">
            <a:avLst/>
          </a:prstGeom>
        </p:spPr>
        <p:txBody>
          <a:bodyPr anchor="t" rtlCol="false" tIns="0" lIns="0" bIns="0" rIns="0">
            <a:spAutoFit/>
          </a:bodyPr>
          <a:lstStyle/>
          <a:p>
            <a:pPr algn="just">
              <a:lnSpc>
                <a:spcPts val="3919"/>
              </a:lnSpc>
              <a:spcBef>
                <a:spcPct val="0"/>
              </a:spcBef>
            </a:pPr>
            <a:r>
              <a:rPr lang="en-US" sz="2799">
                <a:solidFill>
                  <a:srgbClr val="000000"/>
                </a:solidFill>
                <a:latin typeface="Muli Bold"/>
              </a:rPr>
              <a:t>Data Pre-Processing</a:t>
            </a:r>
          </a:p>
        </p:txBody>
      </p:sp>
      <p:sp>
        <p:nvSpPr>
          <p:cNvPr name="TextBox 9" id="9"/>
          <p:cNvSpPr txBox="true"/>
          <p:nvPr/>
        </p:nvSpPr>
        <p:spPr>
          <a:xfrm rot="0">
            <a:off x="1014572" y="6379845"/>
            <a:ext cx="11345018" cy="405765"/>
          </a:xfrm>
          <a:prstGeom prst="rect">
            <a:avLst/>
          </a:prstGeom>
        </p:spPr>
        <p:txBody>
          <a:bodyPr anchor="t" rtlCol="false" tIns="0" lIns="0" bIns="0" rIns="0">
            <a:spAutoFit/>
          </a:bodyPr>
          <a:lstStyle/>
          <a:p>
            <a:pPr algn="just">
              <a:lnSpc>
                <a:spcPts val="3360"/>
              </a:lnSpc>
              <a:spcBef>
                <a:spcPct val="0"/>
              </a:spcBef>
            </a:pPr>
            <a:r>
              <a:rPr lang="en-US" sz="2400">
                <a:solidFill>
                  <a:srgbClr val="000000"/>
                </a:solidFill>
                <a:latin typeface="Muli Bold"/>
              </a:rPr>
              <a:t>Modeling Algoritma CNN dengan leksikon SSS-Lex dan Vader</a:t>
            </a:r>
          </a:p>
        </p:txBody>
      </p:sp>
      <p:sp>
        <p:nvSpPr>
          <p:cNvPr name="TextBox 10" id="10"/>
          <p:cNvSpPr txBox="true"/>
          <p:nvPr/>
        </p:nvSpPr>
        <p:spPr>
          <a:xfrm rot="0">
            <a:off x="1028700" y="2266950"/>
            <a:ext cx="16230600" cy="824865"/>
          </a:xfrm>
          <a:prstGeom prst="rect">
            <a:avLst/>
          </a:prstGeom>
        </p:spPr>
        <p:txBody>
          <a:bodyPr anchor="t" rtlCol="false" tIns="0" lIns="0" bIns="0" rIns="0">
            <a:spAutoFit/>
          </a:bodyPr>
          <a:lstStyle/>
          <a:p>
            <a:pPr algn="just">
              <a:lnSpc>
                <a:spcPts val="3359"/>
              </a:lnSpc>
              <a:spcBef>
                <a:spcPct val="0"/>
              </a:spcBef>
            </a:pPr>
            <a:r>
              <a:rPr lang="en-US" sz="2400">
                <a:solidFill>
                  <a:srgbClr val="000000"/>
                </a:solidFill>
                <a:latin typeface="Muli"/>
              </a:rPr>
              <a:t>Teknik analisis data menggunakan </a:t>
            </a:r>
            <a:r>
              <a:rPr lang="en-US" sz="2400">
                <a:solidFill>
                  <a:srgbClr val="023C76"/>
                </a:solidFill>
                <a:latin typeface="Muli Bold"/>
              </a:rPr>
              <a:t>teknik kuantitatif</a:t>
            </a:r>
            <a:r>
              <a:rPr lang="en-US" sz="2400">
                <a:solidFill>
                  <a:srgbClr val="000000"/>
                </a:solidFill>
                <a:latin typeface="Muli"/>
              </a:rPr>
              <a:t> dengan pengujian beberapa model yang dilihat dari perbandingan statistik.</a:t>
            </a:r>
          </a:p>
        </p:txBody>
      </p:sp>
      <p:sp>
        <p:nvSpPr>
          <p:cNvPr name="TextBox 11" id="11"/>
          <p:cNvSpPr txBox="true"/>
          <p:nvPr/>
        </p:nvSpPr>
        <p:spPr>
          <a:xfrm rot="0">
            <a:off x="1028700" y="7204075"/>
            <a:ext cx="11571195" cy="405765"/>
          </a:xfrm>
          <a:prstGeom prst="rect">
            <a:avLst/>
          </a:prstGeom>
        </p:spPr>
        <p:txBody>
          <a:bodyPr anchor="t" rtlCol="false" tIns="0" lIns="0" bIns="0" rIns="0">
            <a:spAutoFit/>
          </a:bodyPr>
          <a:lstStyle/>
          <a:p>
            <a:pPr algn="just">
              <a:lnSpc>
                <a:spcPts val="3360"/>
              </a:lnSpc>
              <a:spcBef>
                <a:spcPct val="0"/>
              </a:spcBef>
            </a:pPr>
            <a:r>
              <a:rPr lang="en-US" sz="2400">
                <a:solidFill>
                  <a:srgbClr val="000000"/>
                </a:solidFill>
                <a:latin typeface="Muli Bold"/>
              </a:rPr>
              <a:t>Modeling Algoritma LSTM dengan leksikon SSS-Lex dan Vader</a:t>
            </a:r>
          </a:p>
        </p:txBody>
      </p:sp>
      <p:sp>
        <p:nvSpPr>
          <p:cNvPr name="TextBox 12" id="12"/>
          <p:cNvSpPr txBox="true"/>
          <p:nvPr/>
        </p:nvSpPr>
        <p:spPr>
          <a:xfrm rot="0">
            <a:off x="1014572" y="8852535"/>
            <a:ext cx="16230600" cy="405765"/>
          </a:xfrm>
          <a:prstGeom prst="rect">
            <a:avLst/>
          </a:prstGeom>
        </p:spPr>
        <p:txBody>
          <a:bodyPr anchor="t" rtlCol="false" tIns="0" lIns="0" bIns="0" rIns="0">
            <a:spAutoFit/>
          </a:bodyPr>
          <a:lstStyle/>
          <a:p>
            <a:pPr algn="just">
              <a:lnSpc>
                <a:spcPts val="3359"/>
              </a:lnSpc>
              <a:spcBef>
                <a:spcPct val="0"/>
              </a:spcBef>
            </a:pPr>
            <a:r>
              <a:rPr lang="en-US" sz="2400">
                <a:solidFill>
                  <a:srgbClr val="000000"/>
                </a:solidFill>
                <a:latin typeface="Muli"/>
              </a:rPr>
              <a:t>Output dari penelitian ini, yakni membandingkan 6 model dengan metrik evaluasi MAE dan pR-square.</a:t>
            </a:r>
          </a:p>
        </p:txBody>
      </p:sp>
      <p:sp>
        <p:nvSpPr>
          <p:cNvPr name="TextBox 13" id="13"/>
          <p:cNvSpPr txBox="true"/>
          <p:nvPr/>
        </p:nvSpPr>
        <p:spPr>
          <a:xfrm rot="0">
            <a:off x="1014572" y="8028305"/>
            <a:ext cx="11345018" cy="405765"/>
          </a:xfrm>
          <a:prstGeom prst="rect">
            <a:avLst/>
          </a:prstGeom>
        </p:spPr>
        <p:txBody>
          <a:bodyPr anchor="t" rtlCol="false" tIns="0" lIns="0" bIns="0" rIns="0">
            <a:spAutoFit/>
          </a:bodyPr>
          <a:lstStyle/>
          <a:p>
            <a:pPr algn="just">
              <a:lnSpc>
                <a:spcPts val="3360"/>
              </a:lnSpc>
              <a:spcBef>
                <a:spcPct val="0"/>
              </a:spcBef>
            </a:pPr>
            <a:r>
              <a:rPr lang="en-US" sz="2400">
                <a:solidFill>
                  <a:srgbClr val="000000"/>
                </a:solidFill>
                <a:latin typeface="Muli Bold"/>
              </a:rPr>
              <a:t>Modeling Algoritma Bi-LSTMdengan leksikon SSS-Lex dan Vader</a:t>
            </a:r>
          </a:p>
        </p:txBody>
      </p:sp>
      <p:sp>
        <p:nvSpPr>
          <p:cNvPr name="TextBox 14" id="14"/>
          <p:cNvSpPr txBox="true"/>
          <p:nvPr/>
        </p:nvSpPr>
        <p:spPr>
          <a:xfrm rot="0">
            <a:off x="5914282" y="6379845"/>
            <a:ext cx="11345018" cy="405765"/>
          </a:xfrm>
          <a:prstGeom prst="rect">
            <a:avLst/>
          </a:prstGeom>
        </p:spPr>
        <p:txBody>
          <a:bodyPr anchor="t" rtlCol="false" tIns="0" lIns="0" bIns="0" rIns="0">
            <a:spAutoFit/>
          </a:bodyPr>
          <a:lstStyle/>
          <a:p>
            <a:pPr algn="r">
              <a:lnSpc>
                <a:spcPts val="3360"/>
              </a:lnSpc>
              <a:spcBef>
                <a:spcPct val="0"/>
              </a:spcBef>
            </a:pPr>
            <a:r>
              <a:rPr lang="en-US" sz="2400">
                <a:solidFill>
                  <a:srgbClr val="000000"/>
                </a:solidFill>
                <a:latin typeface="Muli Bold"/>
              </a:rPr>
              <a:t>CNN-SSS-Lex &amp; CNN-Vader</a:t>
            </a:r>
          </a:p>
        </p:txBody>
      </p:sp>
      <p:sp>
        <p:nvSpPr>
          <p:cNvPr name="TextBox 15" id="15"/>
          <p:cNvSpPr txBox="true"/>
          <p:nvPr/>
        </p:nvSpPr>
        <p:spPr>
          <a:xfrm rot="0">
            <a:off x="5914282" y="7203440"/>
            <a:ext cx="11345018" cy="405765"/>
          </a:xfrm>
          <a:prstGeom prst="rect">
            <a:avLst/>
          </a:prstGeom>
        </p:spPr>
        <p:txBody>
          <a:bodyPr anchor="t" rtlCol="false" tIns="0" lIns="0" bIns="0" rIns="0">
            <a:spAutoFit/>
          </a:bodyPr>
          <a:lstStyle/>
          <a:p>
            <a:pPr algn="r">
              <a:lnSpc>
                <a:spcPts val="3360"/>
              </a:lnSpc>
              <a:spcBef>
                <a:spcPct val="0"/>
              </a:spcBef>
            </a:pPr>
            <a:r>
              <a:rPr lang="en-US" sz="2400">
                <a:solidFill>
                  <a:srgbClr val="000000"/>
                </a:solidFill>
                <a:latin typeface="Muli Bold"/>
              </a:rPr>
              <a:t>LSTM-SSS-Lex &amp; LSTM-Vader</a:t>
            </a:r>
          </a:p>
        </p:txBody>
      </p:sp>
      <p:sp>
        <p:nvSpPr>
          <p:cNvPr name="TextBox 16" id="16"/>
          <p:cNvSpPr txBox="true"/>
          <p:nvPr/>
        </p:nvSpPr>
        <p:spPr>
          <a:xfrm rot="0">
            <a:off x="5914282" y="8028940"/>
            <a:ext cx="11345018" cy="405765"/>
          </a:xfrm>
          <a:prstGeom prst="rect">
            <a:avLst/>
          </a:prstGeom>
        </p:spPr>
        <p:txBody>
          <a:bodyPr anchor="t" rtlCol="false" tIns="0" lIns="0" bIns="0" rIns="0">
            <a:spAutoFit/>
          </a:bodyPr>
          <a:lstStyle/>
          <a:p>
            <a:pPr algn="r">
              <a:lnSpc>
                <a:spcPts val="3360"/>
              </a:lnSpc>
              <a:spcBef>
                <a:spcPct val="0"/>
              </a:spcBef>
            </a:pPr>
            <a:r>
              <a:rPr lang="en-US" sz="2400">
                <a:solidFill>
                  <a:srgbClr val="000000"/>
                </a:solidFill>
                <a:latin typeface="Muli Bold"/>
              </a:rPr>
              <a:t>Bi-LSTM-SSS-Lex &amp; Bi-LSTM-Vader</a:t>
            </a:r>
          </a:p>
        </p:txBody>
      </p:sp>
      <p:sp>
        <p:nvSpPr>
          <p:cNvPr name="TextBox 17" id="17"/>
          <p:cNvSpPr txBox="true"/>
          <p:nvPr/>
        </p:nvSpPr>
        <p:spPr>
          <a:xfrm rot="0">
            <a:off x="5914282" y="5480588"/>
            <a:ext cx="11345018" cy="603885"/>
          </a:xfrm>
          <a:prstGeom prst="rect">
            <a:avLst/>
          </a:prstGeom>
        </p:spPr>
        <p:txBody>
          <a:bodyPr anchor="t" rtlCol="false" tIns="0" lIns="0" bIns="0" rIns="0">
            <a:spAutoFit/>
          </a:bodyPr>
          <a:lstStyle/>
          <a:p>
            <a:pPr algn="r">
              <a:lnSpc>
                <a:spcPts val="5040"/>
              </a:lnSpc>
              <a:spcBef>
                <a:spcPct val="0"/>
              </a:spcBef>
            </a:pPr>
            <a:r>
              <a:rPr lang="en-US" sz="3600">
                <a:solidFill>
                  <a:srgbClr val="000000"/>
                </a:solidFill>
                <a:latin typeface="Muli Bold"/>
              </a:rPr>
              <a:t>Output</a:t>
            </a:r>
          </a:p>
        </p:txBody>
      </p:sp>
      <p:sp>
        <p:nvSpPr>
          <p:cNvPr name="TextBox 18" id="18"/>
          <p:cNvSpPr txBox="true"/>
          <p:nvPr/>
        </p:nvSpPr>
        <p:spPr>
          <a:xfrm rot="0">
            <a:off x="1014572" y="5480588"/>
            <a:ext cx="11345018" cy="603885"/>
          </a:xfrm>
          <a:prstGeom prst="rect">
            <a:avLst/>
          </a:prstGeom>
        </p:spPr>
        <p:txBody>
          <a:bodyPr anchor="t" rtlCol="false" tIns="0" lIns="0" bIns="0" rIns="0">
            <a:spAutoFit/>
          </a:bodyPr>
          <a:lstStyle/>
          <a:p>
            <a:pPr algn="just">
              <a:lnSpc>
                <a:spcPts val="5040"/>
              </a:lnSpc>
              <a:spcBef>
                <a:spcPct val="0"/>
              </a:spcBef>
            </a:pPr>
            <a:r>
              <a:rPr lang="en-US" sz="3600">
                <a:solidFill>
                  <a:srgbClr val="000000"/>
                </a:solidFill>
                <a:latin typeface="Muli Bold"/>
              </a:rPr>
              <a:t>Modeling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7176844" y="0"/>
            <a:ext cx="1111156" cy="1111156"/>
          </a:xfrm>
          <a:custGeom>
            <a:avLst/>
            <a:gdLst/>
            <a:ahLst/>
            <a:cxnLst/>
            <a:rect r="r" b="b" t="t" l="l"/>
            <a:pathLst>
              <a:path h="1111156" w="1111156">
                <a:moveTo>
                  <a:pt x="0" y="0"/>
                </a:moveTo>
                <a:lnTo>
                  <a:pt x="1111156" y="0"/>
                </a:lnTo>
                <a:lnTo>
                  <a:pt x="1111156" y="1111156"/>
                </a:lnTo>
                <a:lnTo>
                  <a:pt x="0" y="1111156"/>
                </a:lnTo>
                <a:lnTo>
                  <a:pt x="0" y="0"/>
                </a:lnTo>
                <a:close/>
              </a:path>
            </a:pathLst>
          </a:custGeom>
          <a:blipFill>
            <a:blip r:embed="rId2"/>
            <a:stretch>
              <a:fillRect l="0" t="0" r="0" b="0"/>
            </a:stretch>
          </a:blipFill>
        </p:spPr>
      </p:sp>
      <p:sp>
        <p:nvSpPr>
          <p:cNvPr name="Freeform 3" id="3"/>
          <p:cNvSpPr/>
          <p:nvPr/>
        </p:nvSpPr>
        <p:spPr>
          <a:xfrm flipH="false" flipV="false" rot="0">
            <a:off x="63030" y="1111156"/>
            <a:ext cx="18224970" cy="8092676"/>
          </a:xfrm>
          <a:custGeom>
            <a:avLst/>
            <a:gdLst/>
            <a:ahLst/>
            <a:cxnLst/>
            <a:rect r="r" b="b" t="t" l="l"/>
            <a:pathLst>
              <a:path h="8092676" w="18224970">
                <a:moveTo>
                  <a:pt x="0" y="0"/>
                </a:moveTo>
                <a:lnTo>
                  <a:pt x="18224970" y="0"/>
                </a:lnTo>
                <a:lnTo>
                  <a:pt x="18224970" y="8092676"/>
                </a:lnTo>
                <a:lnTo>
                  <a:pt x="0" y="8092676"/>
                </a:lnTo>
                <a:lnTo>
                  <a:pt x="0" y="0"/>
                </a:lnTo>
                <a:close/>
              </a:path>
            </a:pathLst>
          </a:custGeom>
          <a:blipFill>
            <a:blip r:embed="rId3">
              <a:alphaModFix amt="30000"/>
            </a:blip>
            <a:stretch>
              <a:fillRect l="0" t="0" r="0" b="0"/>
            </a:stretch>
          </a:blipFill>
        </p:spPr>
      </p:sp>
      <p:sp>
        <p:nvSpPr>
          <p:cNvPr name="Freeform 4" id="4"/>
          <p:cNvSpPr/>
          <p:nvPr/>
        </p:nvSpPr>
        <p:spPr>
          <a:xfrm flipH="false" flipV="false" rot="0">
            <a:off x="12379097" y="2577672"/>
            <a:ext cx="4729538" cy="6423074"/>
          </a:xfrm>
          <a:custGeom>
            <a:avLst/>
            <a:gdLst/>
            <a:ahLst/>
            <a:cxnLst/>
            <a:rect r="r" b="b" t="t" l="l"/>
            <a:pathLst>
              <a:path h="6423074" w="4729538">
                <a:moveTo>
                  <a:pt x="0" y="0"/>
                </a:moveTo>
                <a:lnTo>
                  <a:pt x="4729538" y="0"/>
                </a:lnTo>
                <a:lnTo>
                  <a:pt x="4729538" y="6423074"/>
                </a:lnTo>
                <a:lnTo>
                  <a:pt x="0" y="6423074"/>
                </a:lnTo>
                <a:lnTo>
                  <a:pt x="0" y="0"/>
                </a:lnTo>
                <a:close/>
              </a:path>
            </a:pathLst>
          </a:custGeom>
          <a:blipFill>
            <a:blip r:embed="rId4"/>
            <a:stretch>
              <a:fillRect l="-1288" t="0" r="0" b="0"/>
            </a:stretch>
          </a:blipFill>
        </p:spPr>
      </p:sp>
      <p:grpSp>
        <p:nvGrpSpPr>
          <p:cNvPr name="Group 5" id="5"/>
          <p:cNvGrpSpPr/>
          <p:nvPr/>
        </p:nvGrpSpPr>
        <p:grpSpPr>
          <a:xfrm rot="0">
            <a:off x="1028700" y="3938294"/>
            <a:ext cx="9891217" cy="2438400"/>
            <a:chOff x="0" y="0"/>
            <a:chExt cx="13188290" cy="3251200"/>
          </a:xfrm>
        </p:grpSpPr>
        <p:sp>
          <p:nvSpPr>
            <p:cNvPr name="TextBox 6" id="6"/>
            <p:cNvSpPr txBox="true"/>
            <p:nvPr/>
          </p:nvSpPr>
          <p:spPr>
            <a:xfrm rot="0">
              <a:off x="0" y="-9525"/>
              <a:ext cx="13188290" cy="1635125"/>
            </a:xfrm>
            <a:prstGeom prst="rect">
              <a:avLst/>
            </a:prstGeom>
          </p:spPr>
          <p:txBody>
            <a:bodyPr anchor="t" rtlCol="false" tIns="0" lIns="0" bIns="0" rIns="0">
              <a:spAutoFit/>
            </a:bodyPr>
            <a:lstStyle/>
            <a:p>
              <a:pPr algn="ctr">
                <a:lnSpc>
                  <a:spcPts val="9600"/>
                </a:lnSpc>
              </a:pPr>
              <a:r>
                <a:rPr lang="en-US" sz="8000">
                  <a:solidFill>
                    <a:srgbClr val="000000"/>
                  </a:solidFill>
                  <a:latin typeface="Anantason"/>
                </a:rPr>
                <a:t>Terima Kasih </a:t>
              </a:r>
            </a:p>
          </p:txBody>
        </p:sp>
        <p:sp>
          <p:nvSpPr>
            <p:cNvPr name="TextBox 7" id="7"/>
            <p:cNvSpPr txBox="true"/>
            <p:nvPr/>
          </p:nvSpPr>
          <p:spPr>
            <a:xfrm rot="0">
              <a:off x="0" y="1616075"/>
              <a:ext cx="13188290" cy="1635125"/>
            </a:xfrm>
            <a:prstGeom prst="rect">
              <a:avLst/>
            </a:prstGeom>
          </p:spPr>
          <p:txBody>
            <a:bodyPr anchor="t" rtlCol="false" tIns="0" lIns="0" bIns="0" rIns="0">
              <a:spAutoFit/>
            </a:bodyPr>
            <a:lstStyle/>
            <a:p>
              <a:pPr algn="ctr">
                <a:lnSpc>
                  <a:spcPts val="9600"/>
                </a:lnSpc>
              </a:pPr>
              <a:r>
                <a:rPr lang="en-US" sz="8000">
                  <a:solidFill>
                    <a:srgbClr val="000000"/>
                  </a:solidFill>
                  <a:latin typeface="Anantason"/>
                </a:rPr>
                <a:t>atas perhatian Anda</a:t>
              </a:r>
            </a:p>
          </p:txBody>
        </p:sp>
      </p:grpSp>
      <p:sp>
        <p:nvSpPr>
          <p:cNvPr name="TextBox 8" id="8"/>
          <p:cNvSpPr txBox="true"/>
          <p:nvPr/>
        </p:nvSpPr>
        <p:spPr>
          <a:xfrm rot="0">
            <a:off x="13932047" y="154908"/>
            <a:ext cx="3244797" cy="763240"/>
          </a:xfrm>
          <a:prstGeom prst="rect">
            <a:avLst/>
          </a:prstGeom>
        </p:spPr>
        <p:txBody>
          <a:bodyPr anchor="t" rtlCol="false" tIns="0" lIns="0" bIns="0" rIns="0">
            <a:spAutoFit/>
          </a:bodyPr>
          <a:lstStyle/>
          <a:p>
            <a:pPr algn="r">
              <a:lnSpc>
                <a:spcPts val="3081"/>
              </a:lnSpc>
              <a:spcBef>
                <a:spcPct val="0"/>
              </a:spcBef>
            </a:pPr>
            <a:r>
              <a:rPr lang="en-US" sz="2201">
                <a:solidFill>
                  <a:srgbClr val="000000"/>
                </a:solidFill>
                <a:latin typeface="Muli Semi-Bold"/>
              </a:rPr>
              <a:t>Universitas Multimedia Nusantara</a:t>
            </a:r>
          </a:p>
        </p:txBody>
      </p:sp>
      <p:sp>
        <p:nvSpPr>
          <p:cNvPr name="TextBox 9" id="9"/>
          <p:cNvSpPr txBox="true"/>
          <p:nvPr/>
        </p:nvSpPr>
        <p:spPr>
          <a:xfrm rot="0">
            <a:off x="11907662" y="1327524"/>
            <a:ext cx="5611466" cy="976630"/>
          </a:xfrm>
          <a:prstGeom prst="rect">
            <a:avLst/>
          </a:prstGeom>
        </p:spPr>
        <p:txBody>
          <a:bodyPr anchor="t" rtlCol="false" tIns="0" lIns="0" bIns="0" rIns="0">
            <a:spAutoFit/>
          </a:bodyPr>
          <a:lstStyle/>
          <a:p>
            <a:pPr>
              <a:lnSpc>
                <a:spcPts val="3919"/>
              </a:lnSpc>
              <a:spcBef>
                <a:spcPct val="0"/>
              </a:spcBef>
            </a:pPr>
            <a:r>
              <a:rPr lang="en-US" sz="2799">
                <a:solidFill>
                  <a:srgbClr val="000000"/>
                </a:solidFill>
                <a:latin typeface="Muli Bold"/>
              </a:rPr>
              <a:t>Berikut ini c</a:t>
            </a:r>
            <a:r>
              <a:rPr lang="en-US" sz="2799">
                <a:solidFill>
                  <a:srgbClr val="000000"/>
                </a:solidFill>
                <a:latin typeface="Muli Bold"/>
              </a:rPr>
              <a:t>uplikan draft artikel jurnal SLR:</a:t>
            </a:r>
          </a:p>
        </p:txBody>
      </p:sp>
      <p:sp>
        <p:nvSpPr>
          <p:cNvPr name="AutoShape 10" id="10"/>
          <p:cNvSpPr/>
          <p:nvPr/>
        </p:nvSpPr>
        <p:spPr>
          <a:xfrm flipV="true">
            <a:off x="11307404" y="1844414"/>
            <a:ext cx="0" cy="7156332"/>
          </a:xfrm>
          <a:prstGeom prst="line">
            <a:avLst/>
          </a:prstGeom>
          <a:ln cap="flat" w="38100">
            <a:solidFill>
              <a:srgbClr val="000000"/>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555" r="0" b="-34555"/>
            </a:stretch>
          </a:blipFill>
        </p:spPr>
      </p:sp>
      <p:sp>
        <p:nvSpPr>
          <p:cNvPr name="Freeform 3" id="3"/>
          <p:cNvSpPr/>
          <p:nvPr/>
        </p:nvSpPr>
        <p:spPr>
          <a:xfrm flipH="false" flipV="false" rot="0">
            <a:off x="691013" y="1388260"/>
            <a:ext cx="7641094" cy="7870040"/>
          </a:xfrm>
          <a:custGeom>
            <a:avLst/>
            <a:gdLst/>
            <a:ahLst/>
            <a:cxnLst/>
            <a:rect r="r" b="b" t="t" l="l"/>
            <a:pathLst>
              <a:path h="7870040" w="7641094">
                <a:moveTo>
                  <a:pt x="0" y="0"/>
                </a:moveTo>
                <a:lnTo>
                  <a:pt x="7641094" y="0"/>
                </a:lnTo>
                <a:lnTo>
                  <a:pt x="7641094" y="7870040"/>
                </a:lnTo>
                <a:lnTo>
                  <a:pt x="0" y="7870040"/>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9144000" y="1671638"/>
            <a:ext cx="8115300" cy="4771068"/>
            <a:chOff x="0" y="0"/>
            <a:chExt cx="10800968" cy="6350000"/>
          </a:xfrm>
        </p:grpSpPr>
        <p:sp>
          <p:nvSpPr>
            <p:cNvPr name="Freeform 5" id="5"/>
            <p:cNvSpPr/>
            <p:nvPr/>
          </p:nvSpPr>
          <p:spPr>
            <a:xfrm flipH="false" flipV="false" rot="0">
              <a:off x="0" y="0"/>
              <a:ext cx="10800968" cy="6350000"/>
            </a:xfrm>
            <a:custGeom>
              <a:avLst/>
              <a:gdLst/>
              <a:ahLst/>
              <a:cxnLst/>
              <a:rect r="r" b="b" t="t" l="l"/>
              <a:pathLst>
                <a:path h="6350000" w="10800968">
                  <a:moveTo>
                    <a:pt x="0" y="0"/>
                  </a:moveTo>
                  <a:lnTo>
                    <a:pt x="10800968" y="0"/>
                  </a:lnTo>
                  <a:lnTo>
                    <a:pt x="10800968" y="6350000"/>
                  </a:lnTo>
                  <a:lnTo>
                    <a:pt x="0" y="6350000"/>
                  </a:lnTo>
                  <a:close/>
                </a:path>
              </a:pathLst>
            </a:custGeom>
            <a:blipFill>
              <a:blip r:embed="rId5"/>
              <a:stretch>
                <a:fillRect l="-402" t="0" r="-402" b="0"/>
              </a:stretch>
            </a:blipFill>
          </p:spPr>
        </p:sp>
      </p:grpSp>
      <p:grpSp>
        <p:nvGrpSpPr>
          <p:cNvPr name="Group 6" id="6"/>
          <p:cNvGrpSpPr/>
          <p:nvPr/>
        </p:nvGrpSpPr>
        <p:grpSpPr>
          <a:xfrm rot="0">
            <a:off x="1078843" y="1597204"/>
            <a:ext cx="7253264" cy="4713915"/>
            <a:chOff x="0" y="0"/>
            <a:chExt cx="9770695" cy="6350000"/>
          </a:xfrm>
        </p:grpSpPr>
        <p:sp>
          <p:nvSpPr>
            <p:cNvPr name="Freeform 7" id="7"/>
            <p:cNvSpPr/>
            <p:nvPr/>
          </p:nvSpPr>
          <p:spPr>
            <a:xfrm flipH="false" flipV="false" rot="0">
              <a:off x="0" y="0"/>
              <a:ext cx="9770695" cy="6350000"/>
            </a:xfrm>
            <a:custGeom>
              <a:avLst/>
              <a:gdLst/>
              <a:ahLst/>
              <a:cxnLst/>
              <a:rect r="r" b="b" t="t" l="l"/>
              <a:pathLst>
                <a:path h="6350000" w="9770695">
                  <a:moveTo>
                    <a:pt x="0" y="0"/>
                  </a:moveTo>
                  <a:lnTo>
                    <a:pt x="9770695" y="0"/>
                  </a:lnTo>
                  <a:lnTo>
                    <a:pt x="9770695" y="6350000"/>
                  </a:lnTo>
                  <a:lnTo>
                    <a:pt x="0" y="6350000"/>
                  </a:lnTo>
                  <a:close/>
                </a:path>
              </a:pathLst>
            </a:custGeom>
            <a:blipFill>
              <a:blip r:embed="rId6"/>
              <a:stretch>
                <a:fillRect l="-725" t="0" r="-725" b="0"/>
              </a:stretch>
            </a:blipFill>
          </p:spPr>
        </p:sp>
      </p:grpSp>
      <p:sp>
        <p:nvSpPr>
          <p:cNvPr name="TextBox 8" id="8"/>
          <p:cNvSpPr txBox="true"/>
          <p:nvPr/>
        </p:nvSpPr>
        <p:spPr>
          <a:xfrm rot="0">
            <a:off x="1078843" y="111910"/>
            <a:ext cx="12327438" cy="1276350"/>
          </a:xfrm>
          <a:prstGeom prst="rect">
            <a:avLst/>
          </a:prstGeom>
        </p:spPr>
        <p:txBody>
          <a:bodyPr anchor="t" rtlCol="false" tIns="0" lIns="0" bIns="0" rIns="0">
            <a:spAutoFit/>
          </a:bodyPr>
          <a:lstStyle/>
          <a:p>
            <a:pPr>
              <a:lnSpc>
                <a:spcPts val="10199"/>
              </a:lnSpc>
            </a:pPr>
            <a:r>
              <a:rPr lang="en-US" sz="8499">
                <a:solidFill>
                  <a:srgbClr val="000000"/>
                </a:solidFill>
                <a:latin typeface="Anantason"/>
              </a:rPr>
              <a:t>Latar Belakang Penelitian</a:t>
            </a:r>
          </a:p>
        </p:txBody>
      </p:sp>
      <p:sp>
        <p:nvSpPr>
          <p:cNvPr name="TextBox 9" id="9"/>
          <p:cNvSpPr txBox="true"/>
          <p:nvPr/>
        </p:nvSpPr>
        <p:spPr>
          <a:xfrm rot="0">
            <a:off x="691013" y="6747506"/>
            <a:ext cx="7641094" cy="3078480"/>
          </a:xfrm>
          <a:prstGeom prst="rect">
            <a:avLst/>
          </a:prstGeom>
        </p:spPr>
        <p:txBody>
          <a:bodyPr anchor="t" rtlCol="false" tIns="0" lIns="0" bIns="0" rIns="0">
            <a:spAutoFit/>
          </a:bodyPr>
          <a:lstStyle/>
          <a:p>
            <a:pPr algn="just">
              <a:lnSpc>
                <a:spcPts val="2730"/>
              </a:lnSpc>
            </a:pPr>
            <a:r>
              <a:rPr lang="en-US" sz="2100">
                <a:solidFill>
                  <a:srgbClr val="000000"/>
                </a:solidFill>
                <a:latin typeface="Muli"/>
              </a:rPr>
              <a:t>Dalam era bisnis yang dipengaruhi oleh teknologi dan perubahan preferensi konsumen, industri makanan, terutama "makanan cepat saji" seperti McDonald's, mengalami perkembangan pesat. Keberhasilan McDonald's tidak hanya terletak pada efisiensi operasionalnya, tetapi juga pada pemahaman dan respons terhadap sentimen konsumen. Meskipun analisis sentimen umum dilakukan, penelitian intensitas sentimen masih terbatas, terutama dalam bisnis dan ulasan pelanggan [3].</a:t>
            </a:r>
          </a:p>
        </p:txBody>
      </p:sp>
      <p:sp>
        <p:nvSpPr>
          <p:cNvPr name="TextBox 10" id="10"/>
          <p:cNvSpPr txBox="true"/>
          <p:nvPr/>
        </p:nvSpPr>
        <p:spPr>
          <a:xfrm rot="0">
            <a:off x="9144000" y="6705374"/>
            <a:ext cx="8491183" cy="3328034"/>
          </a:xfrm>
          <a:prstGeom prst="rect">
            <a:avLst/>
          </a:prstGeom>
        </p:spPr>
        <p:txBody>
          <a:bodyPr anchor="t" rtlCol="false" tIns="0" lIns="0" bIns="0" rIns="0">
            <a:spAutoFit/>
          </a:bodyPr>
          <a:lstStyle/>
          <a:p>
            <a:pPr algn="just">
              <a:lnSpc>
                <a:spcPts val="2940"/>
              </a:lnSpc>
            </a:pPr>
            <a:r>
              <a:rPr lang="en-US" sz="2100">
                <a:solidFill>
                  <a:srgbClr val="000000"/>
                </a:solidFill>
                <a:latin typeface="Muli"/>
              </a:rPr>
              <a:t>Pendekatan konvensional dalam analisis sentimen, mengalami keterbatasan pada polaritas umum [2]. Penelitian dahulu yang membahas deteksi kekuatan sentimen dan pengembangan leksikon cenderung fokus pada pendekatan tunggal dalam domain deep learning, seperti CNN, LSTM, dan Bi-LSTM dan jarang membandingkan kinerja beberapa model dan leksikon. Oleh karena itu, penelitian idilakukan untuk membandingkan antara CNN, LSTM, dan Bi-LSTM, dengan penggunaan leksikon SSS-LEX dan Vader, dalam deteksi kekuatan sentimen pada ulasan produk McDonald's.</a:t>
            </a:r>
          </a:p>
        </p:txBody>
      </p:sp>
      <p:grpSp>
        <p:nvGrpSpPr>
          <p:cNvPr name="Group 11" id="11"/>
          <p:cNvGrpSpPr/>
          <p:nvPr/>
        </p:nvGrpSpPr>
        <p:grpSpPr>
          <a:xfrm rot="0">
            <a:off x="13932047" y="0"/>
            <a:ext cx="4355953" cy="1111156"/>
            <a:chOff x="0" y="0"/>
            <a:chExt cx="5807938" cy="1481541"/>
          </a:xfrm>
        </p:grpSpPr>
        <p:sp>
          <p:nvSpPr>
            <p:cNvPr name="Freeform 12" id="12"/>
            <p:cNvSpPr/>
            <p:nvPr/>
          </p:nvSpPr>
          <p:spPr>
            <a:xfrm flipH="false" flipV="false" rot="0">
              <a:off x="4326396" y="0"/>
              <a:ext cx="1481541" cy="1481541"/>
            </a:xfrm>
            <a:custGeom>
              <a:avLst/>
              <a:gdLst/>
              <a:ahLst/>
              <a:cxnLst/>
              <a:rect r="r" b="b" t="t" l="l"/>
              <a:pathLst>
                <a:path h="1481541" w="1481541">
                  <a:moveTo>
                    <a:pt x="0" y="0"/>
                  </a:moveTo>
                  <a:lnTo>
                    <a:pt x="1481542" y="0"/>
                  </a:lnTo>
                  <a:lnTo>
                    <a:pt x="1481542" y="1481541"/>
                  </a:lnTo>
                  <a:lnTo>
                    <a:pt x="0" y="1481541"/>
                  </a:lnTo>
                  <a:lnTo>
                    <a:pt x="0" y="0"/>
                  </a:lnTo>
                  <a:close/>
                </a:path>
              </a:pathLst>
            </a:custGeom>
            <a:blipFill>
              <a:blip r:embed="rId7"/>
              <a:stretch>
                <a:fillRect l="0" t="0" r="0" b="0"/>
              </a:stretch>
            </a:blipFill>
          </p:spPr>
        </p:sp>
        <p:sp>
          <p:nvSpPr>
            <p:cNvPr name="TextBox 13" id="13"/>
            <p:cNvSpPr txBox="true"/>
            <p:nvPr/>
          </p:nvSpPr>
          <p:spPr>
            <a:xfrm rot="0">
              <a:off x="0" y="219244"/>
              <a:ext cx="4326396" cy="1004953"/>
            </a:xfrm>
            <a:prstGeom prst="rect">
              <a:avLst/>
            </a:prstGeom>
          </p:spPr>
          <p:txBody>
            <a:bodyPr anchor="t" rtlCol="false" tIns="0" lIns="0" bIns="0" rIns="0">
              <a:spAutoFit/>
            </a:bodyPr>
            <a:lstStyle/>
            <a:p>
              <a:pPr algn="r">
                <a:lnSpc>
                  <a:spcPts val="3081"/>
                </a:lnSpc>
                <a:spcBef>
                  <a:spcPct val="0"/>
                </a:spcBef>
              </a:pPr>
              <a:r>
                <a:rPr lang="en-US" sz="2201">
                  <a:solidFill>
                    <a:srgbClr val="000000"/>
                  </a:solidFill>
                  <a:latin typeface="Muli Semi-Bold"/>
                </a:rPr>
                <a:t>Universitas Multimedia Nusantara</a:t>
              </a:r>
            </a:p>
          </p:txBody>
        </p:sp>
      </p:grpSp>
      <p:sp>
        <p:nvSpPr>
          <p:cNvPr name="TextBox 14" id="14"/>
          <p:cNvSpPr txBox="true"/>
          <p:nvPr/>
        </p:nvSpPr>
        <p:spPr>
          <a:xfrm rot="0">
            <a:off x="237572" y="6676799"/>
            <a:ext cx="240983" cy="613410"/>
          </a:xfrm>
          <a:prstGeom prst="rect">
            <a:avLst/>
          </a:prstGeom>
        </p:spPr>
        <p:txBody>
          <a:bodyPr anchor="t" rtlCol="false" tIns="0" lIns="0" bIns="0" rIns="0">
            <a:spAutoFit/>
          </a:bodyPr>
          <a:lstStyle/>
          <a:p>
            <a:pPr algn="ctr">
              <a:lnSpc>
                <a:spcPts val="5040"/>
              </a:lnSpc>
            </a:pPr>
            <a:r>
              <a:rPr lang="en-US" sz="3600">
                <a:solidFill>
                  <a:srgbClr val="000000"/>
                </a:solidFill>
                <a:latin typeface="Canva Sans Bold"/>
              </a:rPr>
              <a:t>1</a:t>
            </a:r>
          </a:p>
        </p:txBody>
      </p:sp>
      <p:sp>
        <p:nvSpPr>
          <p:cNvPr name="TextBox 15" id="15"/>
          <p:cNvSpPr txBox="true"/>
          <p:nvPr/>
        </p:nvSpPr>
        <p:spPr>
          <a:xfrm rot="0">
            <a:off x="8729289" y="6676799"/>
            <a:ext cx="254794" cy="613410"/>
          </a:xfrm>
          <a:prstGeom prst="rect">
            <a:avLst/>
          </a:prstGeom>
        </p:spPr>
        <p:txBody>
          <a:bodyPr anchor="t" rtlCol="false" tIns="0" lIns="0" bIns="0" rIns="0">
            <a:spAutoFit/>
          </a:bodyPr>
          <a:lstStyle/>
          <a:p>
            <a:pPr algn="ctr">
              <a:lnSpc>
                <a:spcPts val="5040"/>
              </a:lnSpc>
            </a:pPr>
            <a:r>
              <a:rPr lang="en-US" sz="3600">
                <a:solidFill>
                  <a:srgbClr val="000000"/>
                </a:solidFill>
                <a:latin typeface="Canva Sans Bold"/>
              </a:rPr>
              <a:t>2</a:t>
            </a:r>
          </a:p>
        </p:txBody>
      </p:sp>
      <p:sp>
        <p:nvSpPr>
          <p:cNvPr name="TextBox 16" id="16"/>
          <p:cNvSpPr txBox="true"/>
          <p:nvPr/>
        </p:nvSpPr>
        <p:spPr>
          <a:xfrm rot="0">
            <a:off x="1338783" y="6342376"/>
            <a:ext cx="6345555" cy="214630"/>
          </a:xfrm>
          <a:prstGeom prst="rect">
            <a:avLst/>
          </a:prstGeom>
        </p:spPr>
        <p:txBody>
          <a:bodyPr anchor="t" rtlCol="false" tIns="0" lIns="0" bIns="0" rIns="0">
            <a:spAutoFit/>
          </a:bodyPr>
          <a:lstStyle/>
          <a:p>
            <a:pPr algn="ctr">
              <a:lnSpc>
                <a:spcPts val="1819"/>
              </a:lnSpc>
              <a:spcBef>
                <a:spcPct val="0"/>
              </a:spcBef>
            </a:pPr>
            <a:r>
              <a:rPr lang="en-US" sz="1299">
                <a:solidFill>
                  <a:srgbClr val="000000"/>
                </a:solidFill>
                <a:latin typeface="Muli"/>
              </a:rPr>
              <a:t>Gambar 1.1 Perusahaan F &amp; B dengan Gerai Waralaba Terbanyak Global 2021[58]</a:t>
            </a:r>
          </a:p>
        </p:txBody>
      </p:sp>
      <p:sp>
        <p:nvSpPr>
          <p:cNvPr name="TextBox 17" id="17"/>
          <p:cNvSpPr txBox="true"/>
          <p:nvPr/>
        </p:nvSpPr>
        <p:spPr>
          <a:xfrm rot="0">
            <a:off x="9902547" y="6423656"/>
            <a:ext cx="6598206" cy="214630"/>
          </a:xfrm>
          <a:prstGeom prst="rect">
            <a:avLst/>
          </a:prstGeom>
        </p:spPr>
        <p:txBody>
          <a:bodyPr anchor="t" rtlCol="false" tIns="0" lIns="0" bIns="0" rIns="0">
            <a:spAutoFit/>
          </a:bodyPr>
          <a:lstStyle/>
          <a:p>
            <a:pPr algn="ctr">
              <a:lnSpc>
                <a:spcPts val="1819"/>
              </a:lnSpc>
              <a:spcBef>
                <a:spcPct val="0"/>
              </a:spcBef>
            </a:pPr>
            <a:r>
              <a:rPr lang="en-US" sz="1299">
                <a:solidFill>
                  <a:srgbClr val="000000"/>
                </a:solidFill>
                <a:latin typeface="Muli"/>
              </a:rPr>
              <a:t>Gambar 1.2 Grafik Sebaran Penelitian Berdasarkan Jenis Analisis Sentimen dan Kuartil</a:t>
            </a:r>
          </a:p>
        </p:txBody>
      </p:sp>
      <p:sp>
        <p:nvSpPr>
          <p:cNvPr name="TextBox 18" id="18"/>
          <p:cNvSpPr txBox="true"/>
          <p:nvPr/>
        </p:nvSpPr>
        <p:spPr>
          <a:xfrm rot="0">
            <a:off x="3545249" y="6595106"/>
            <a:ext cx="1932623" cy="155575"/>
          </a:xfrm>
          <a:prstGeom prst="rect">
            <a:avLst/>
          </a:prstGeom>
        </p:spPr>
        <p:txBody>
          <a:bodyPr anchor="t" rtlCol="false" tIns="0" lIns="0" bIns="0" rIns="0">
            <a:spAutoFit/>
          </a:bodyPr>
          <a:lstStyle/>
          <a:p>
            <a:pPr algn="ctr">
              <a:lnSpc>
                <a:spcPts val="1399"/>
              </a:lnSpc>
              <a:spcBef>
                <a:spcPct val="0"/>
              </a:spcBef>
            </a:pPr>
            <a:r>
              <a:rPr lang="en-US" sz="999">
                <a:solidFill>
                  <a:srgbClr val="000000"/>
                </a:solidFill>
                <a:latin typeface="Muli"/>
              </a:rPr>
              <a:t>Sumber: databoks.katadata.co.id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4781094"/>
            <a:ext cx="613365" cy="613365"/>
          </a:xfrm>
          <a:custGeom>
            <a:avLst/>
            <a:gdLst/>
            <a:ahLst/>
            <a:cxnLst/>
            <a:rect r="r" b="b" t="t" l="l"/>
            <a:pathLst>
              <a:path h="613365" w="613365">
                <a:moveTo>
                  <a:pt x="0" y="0"/>
                </a:moveTo>
                <a:lnTo>
                  <a:pt x="613365" y="0"/>
                </a:lnTo>
                <a:lnTo>
                  <a:pt x="613365" y="613365"/>
                </a:lnTo>
                <a:lnTo>
                  <a:pt x="0" y="613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38225"/>
            <a:ext cx="7878358" cy="2562225"/>
          </a:xfrm>
          <a:prstGeom prst="rect">
            <a:avLst/>
          </a:prstGeom>
        </p:spPr>
        <p:txBody>
          <a:bodyPr anchor="t" rtlCol="false" tIns="0" lIns="0" bIns="0" rIns="0">
            <a:spAutoFit/>
          </a:bodyPr>
          <a:lstStyle/>
          <a:p>
            <a:pPr>
              <a:lnSpc>
                <a:spcPts val="10199"/>
              </a:lnSpc>
            </a:pPr>
            <a:r>
              <a:rPr lang="en-US" sz="8499">
                <a:solidFill>
                  <a:srgbClr val="000000"/>
                </a:solidFill>
                <a:latin typeface="Anantason"/>
              </a:rPr>
              <a:t>Rumusan Masalah</a:t>
            </a:r>
          </a:p>
        </p:txBody>
      </p:sp>
      <p:grpSp>
        <p:nvGrpSpPr>
          <p:cNvPr name="Group 4" id="4"/>
          <p:cNvGrpSpPr/>
          <p:nvPr/>
        </p:nvGrpSpPr>
        <p:grpSpPr>
          <a:xfrm rot="0">
            <a:off x="2159518" y="4594182"/>
            <a:ext cx="13950505" cy="1154188"/>
            <a:chOff x="0" y="0"/>
            <a:chExt cx="18600674" cy="1538918"/>
          </a:xfrm>
        </p:grpSpPr>
        <p:sp>
          <p:nvSpPr>
            <p:cNvPr name="TextBox 5" id="5"/>
            <p:cNvSpPr txBox="true"/>
            <p:nvPr/>
          </p:nvSpPr>
          <p:spPr>
            <a:xfrm rot="0">
              <a:off x="0" y="0"/>
              <a:ext cx="18600674" cy="1117600"/>
            </a:xfrm>
            <a:prstGeom prst="rect">
              <a:avLst/>
            </a:prstGeom>
          </p:spPr>
          <p:txBody>
            <a:bodyPr anchor="t" rtlCol="false" tIns="0" lIns="0" bIns="0" rIns="0">
              <a:spAutoFit/>
            </a:bodyPr>
            <a:lstStyle/>
            <a:p>
              <a:pPr algn="just" marL="0" indent="0" lvl="0">
                <a:lnSpc>
                  <a:spcPts val="3359"/>
                </a:lnSpc>
                <a:spcBef>
                  <a:spcPct val="0"/>
                </a:spcBef>
              </a:pPr>
              <a:r>
                <a:rPr lang="en-US" sz="2799">
                  <a:solidFill>
                    <a:srgbClr val="000000"/>
                  </a:solidFill>
                  <a:latin typeface="Anantason"/>
                </a:rPr>
                <a:t>Bagaimana menerapkan algoritma CNN, LSTM, dan Bi-LSTM untuk deteksi kekuatan sentimen pada ulasan produk McDonalds?</a:t>
              </a:r>
            </a:p>
          </p:txBody>
        </p:sp>
        <p:sp>
          <p:nvSpPr>
            <p:cNvPr name="TextBox 6" id="6"/>
            <p:cNvSpPr txBox="true"/>
            <p:nvPr/>
          </p:nvSpPr>
          <p:spPr>
            <a:xfrm rot="0">
              <a:off x="0" y="1210962"/>
              <a:ext cx="18600674" cy="327956"/>
            </a:xfrm>
            <a:prstGeom prst="rect">
              <a:avLst/>
            </a:prstGeom>
          </p:spPr>
          <p:txBody>
            <a:bodyPr anchor="t" rtlCol="false" tIns="0" lIns="0" bIns="0" rIns="0">
              <a:spAutoFit/>
            </a:bodyPr>
            <a:lstStyle/>
            <a:p>
              <a:pPr>
                <a:lnSpc>
                  <a:spcPts val="2106"/>
                </a:lnSpc>
              </a:pPr>
            </a:p>
          </p:txBody>
        </p:sp>
      </p:grpSp>
      <p:grpSp>
        <p:nvGrpSpPr>
          <p:cNvPr name="Group 7" id="7"/>
          <p:cNvGrpSpPr/>
          <p:nvPr/>
        </p:nvGrpSpPr>
        <p:grpSpPr>
          <a:xfrm rot="0">
            <a:off x="2159518" y="6442821"/>
            <a:ext cx="13950505" cy="1127793"/>
            <a:chOff x="0" y="0"/>
            <a:chExt cx="18600674" cy="1503725"/>
          </a:xfrm>
        </p:grpSpPr>
        <p:sp>
          <p:nvSpPr>
            <p:cNvPr name="TextBox 8" id="8"/>
            <p:cNvSpPr txBox="true"/>
            <p:nvPr/>
          </p:nvSpPr>
          <p:spPr>
            <a:xfrm rot="0">
              <a:off x="0" y="0"/>
              <a:ext cx="18600674" cy="1117600"/>
            </a:xfrm>
            <a:prstGeom prst="rect">
              <a:avLst/>
            </a:prstGeom>
          </p:spPr>
          <p:txBody>
            <a:bodyPr anchor="t" rtlCol="false" tIns="0" lIns="0" bIns="0" rIns="0">
              <a:spAutoFit/>
            </a:bodyPr>
            <a:lstStyle/>
            <a:p>
              <a:pPr algn="just" marL="0" indent="0" lvl="0">
                <a:lnSpc>
                  <a:spcPts val="3359"/>
                </a:lnSpc>
                <a:spcBef>
                  <a:spcPct val="0"/>
                </a:spcBef>
              </a:pPr>
              <a:r>
                <a:rPr lang="en-US" sz="2799">
                  <a:solidFill>
                    <a:srgbClr val="000000"/>
                  </a:solidFill>
                  <a:latin typeface="Anantason"/>
                </a:rPr>
                <a:t>Bagaimana hasil perbandingan dari pendekatan CNN, LSTM, dan Bi-LSTM dengan leksikon SSS-Lex, dan Vader berdasarkan metrik evaluasi MAE?</a:t>
              </a:r>
            </a:p>
          </p:txBody>
        </p:sp>
        <p:sp>
          <p:nvSpPr>
            <p:cNvPr name="TextBox 9" id="9"/>
            <p:cNvSpPr txBox="true"/>
            <p:nvPr/>
          </p:nvSpPr>
          <p:spPr>
            <a:xfrm rot="0">
              <a:off x="0" y="1200777"/>
              <a:ext cx="18600674" cy="302948"/>
            </a:xfrm>
            <a:prstGeom prst="rect">
              <a:avLst/>
            </a:prstGeom>
          </p:spPr>
          <p:txBody>
            <a:bodyPr anchor="t" rtlCol="false" tIns="0" lIns="0" bIns="0" rIns="0">
              <a:spAutoFit/>
            </a:bodyPr>
            <a:lstStyle/>
            <a:p>
              <a:pPr>
                <a:lnSpc>
                  <a:spcPts val="1930"/>
                </a:lnSpc>
              </a:pPr>
            </a:p>
          </p:txBody>
        </p:sp>
      </p:grpSp>
      <p:grpSp>
        <p:nvGrpSpPr>
          <p:cNvPr name="Group 10" id="10"/>
          <p:cNvGrpSpPr/>
          <p:nvPr/>
        </p:nvGrpSpPr>
        <p:grpSpPr>
          <a:xfrm rot="0">
            <a:off x="2159518" y="8250763"/>
            <a:ext cx="13950505" cy="1492571"/>
            <a:chOff x="0" y="0"/>
            <a:chExt cx="18600674" cy="1990095"/>
          </a:xfrm>
        </p:grpSpPr>
        <p:sp>
          <p:nvSpPr>
            <p:cNvPr name="TextBox 11" id="11"/>
            <p:cNvSpPr txBox="true"/>
            <p:nvPr/>
          </p:nvSpPr>
          <p:spPr>
            <a:xfrm rot="0">
              <a:off x="0" y="0"/>
              <a:ext cx="18600674" cy="1676400"/>
            </a:xfrm>
            <a:prstGeom prst="rect">
              <a:avLst/>
            </a:prstGeom>
          </p:spPr>
          <p:txBody>
            <a:bodyPr anchor="t" rtlCol="false" tIns="0" lIns="0" bIns="0" rIns="0">
              <a:spAutoFit/>
            </a:bodyPr>
            <a:lstStyle/>
            <a:p>
              <a:pPr algn="just">
                <a:lnSpc>
                  <a:spcPts val="3359"/>
                </a:lnSpc>
              </a:pPr>
              <a:r>
                <a:rPr lang="en-US" sz="2799">
                  <a:solidFill>
                    <a:srgbClr val="000000"/>
                  </a:solidFill>
                  <a:latin typeface="Anantason"/>
                </a:rPr>
                <a:t>Bagaimana hasil perbandingan dari pendekatan CNN, LSTM, dan Bi-LSTM dengan leksikon SSS-Lex, dan Vader berdasarkan metrik evaluasi prediktif R-square (pR^2)?</a:t>
              </a:r>
            </a:p>
            <a:p>
              <a:pPr marL="0" indent="0" lvl="0">
                <a:lnSpc>
                  <a:spcPts val="3359"/>
                </a:lnSpc>
                <a:spcBef>
                  <a:spcPct val="0"/>
                </a:spcBef>
              </a:pPr>
            </a:p>
          </p:txBody>
        </p:sp>
        <p:sp>
          <p:nvSpPr>
            <p:cNvPr name="TextBox 12" id="12"/>
            <p:cNvSpPr txBox="true"/>
            <p:nvPr/>
          </p:nvSpPr>
          <p:spPr>
            <a:xfrm rot="0">
              <a:off x="0" y="1748139"/>
              <a:ext cx="18600674" cy="241956"/>
            </a:xfrm>
            <a:prstGeom prst="rect">
              <a:avLst/>
            </a:prstGeom>
          </p:spPr>
          <p:txBody>
            <a:bodyPr anchor="t" rtlCol="false" tIns="0" lIns="0" bIns="0" rIns="0">
              <a:spAutoFit/>
            </a:bodyPr>
            <a:lstStyle/>
            <a:p>
              <a:pPr>
                <a:lnSpc>
                  <a:spcPts val="1568"/>
                </a:lnSpc>
              </a:pPr>
            </a:p>
          </p:txBody>
        </p:sp>
      </p:grpSp>
      <p:sp>
        <p:nvSpPr>
          <p:cNvPr name="Freeform 13" id="13"/>
          <p:cNvSpPr/>
          <p:nvPr/>
        </p:nvSpPr>
        <p:spPr>
          <a:xfrm flipH="false" flipV="false" rot="0">
            <a:off x="1028700" y="6629733"/>
            <a:ext cx="613365" cy="613365"/>
          </a:xfrm>
          <a:custGeom>
            <a:avLst/>
            <a:gdLst/>
            <a:ahLst/>
            <a:cxnLst/>
            <a:rect r="r" b="b" t="t" l="l"/>
            <a:pathLst>
              <a:path h="613365" w="613365">
                <a:moveTo>
                  <a:pt x="0" y="0"/>
                </a:moveTo>
                <a:lnTo>
                  <a:pt x="613365" y="0"/>
                </a:lnTo>
                <a:lnTo>
                  <a:pt x="613365" y="613365"/>
                </a:lnTo>
                <a:lnTo>
                  <a:pt x="0" y="613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028700" y="8437675"/>
            <a:ext cx="613365" cy="613365"/>
          </a:xfrm>
          <a:custGeom>
            <a:avLst/>
            <a:gdLst/>
            <a:ahLst/>
            <a:cxnLst/>
            <a:rect r="r" b="b" t="t" l="l"/>
            <a:pathLst>
              <a:path h="613365" w="613365">
                <a:moveTo>
                  <a:pt x="0" y="0"/>
                </a:moveTo>
                <a:lnTo>
                  <a:pt x="613365" y="0"/>
                </a:lnTo>
                <a:lnTo>
                  <a:pt x="613365" y="613365"/>
                </a:lnTo>
                <a:lnTo>
                  <a:pt x="0" y="61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13932047" y="0"/>
            <a:ext cx="4355953" cy="1111156"/>
            <a:chOff x="0" y="0"/>
            <a:chExt cx="5807938" cy="1481541"/>
          </a:xfrm>
        </p:grpSpPr>
        <p:sp>
          <p:nvSpPr>
            <p:cNvPr name="Freeform 16" id="16"/>
            <p:cNvSpPr/>
            <p:nvPr/>
          </p:nvSpPr>
          <p:spPr>
            <a:xfrm flipH="false" flipV="false" rot="0">
              <a:off x="4326396" y="0"/>
              <a:ext cx="1481541" cy="1481541"/>
            </a:xfrm>
            <a:custGeom>
              <a:avLst/>
              <a:gdLst/>
              <a:ahLst/>
              <a:cxnLst/>
              <a:rect r="r" b="b" t="t" l="l"/>
              <a:pathLst>
                <a:path h="1481541" w="1481541">
                  <a:moveTo>
                    <a:pt x="0" y="0"/>
                  </a:moveTo>
                  <a:lnTo>
                    <a:pt x="1481542" y="0"/>
                  </a:lnTo>
                  <a:lnTo>
                    <a:pt x="1481542" y="1481541"/>
                  </a:lnTo>
                  <a:lnTo>
                    <a:pt x="0" y="1481541"/>
                  </a:lnTo>
                  <a:lnTo>
                    <a:pt x="0" y="0"/>
                  </a:lnTo>
                  <a:close/>
                </a:path>
              </a:pathLst>
            </a:custGeom>
            <a:blipFill>
              <a:blip r:embed="rId8"/>
              <a:stretch>
                <a:fillRect l="0" t="0" r="0" b="0"/>
              </a:stretch>
            </a:blipFill>
          </p:spPr>
        </p:sp>
        <p:sp>
          <p:nvSpPr>
            <p:cNvPr name="TextBox 17" id="17"/>
            <p:cNvSpPr txBox="true"/>
            <p:nvPr/>
          </p:nvSpPr>
          <p:spPr>
            <a:xfrm rot="0">
              <a:off x="0" y="219244"/>
              <a:ext cx="4326396" cy="1004953"/>
            </a:xfrm>
            <a:prstGeom prst="rect">
              <a:avLst/>
            </a:prstGeom>
          </p:spPr>
          <p:txBody>
            <a:bodyPr anchor="t" rtlCol="false" tIns="0" lIns="0" bIns="0" rIns="0">
              <a:spAutoFit/>
            </a:bodyPr>
            <a:lstStyle/>
            <a:p>
              <a:pPr algn="r">
                <a:lnSpc>
                  <a:spcPts val="3081"/>
                </a:lnSpc>
                <a:spcBef>
                  <a:spcPct val="0"/>
                </a:spcBef>
              </a:pPr>
              <a:r>
                <a:rPr lang="en-US" sz="2201">
                  <a:solidFill>
                    <a:srgbClr val="000000"/>
                  </a:solidFill>
                  <a:latin typeface="Muli Semi-Bold"/>
                </a:rPr>
                <a:t>Universitas Multimedia Nusantara</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4781094"/>
            <a:ext cx="613365" cy="613365"/>
          </a:xfrm>
          <a:custGeom>
            <a:avLst/>
            <a:gdLst/>
            <a:ahLst/>
            <a:cxnLst/>
            <a:rect r="r" b="b" t="t" l="l"/>
            <a:pathLst>
              <a:path h="613365" w="613365">
                <a:moveTo>
                  <a:pt x="0" y="0"/>
                </a:moveTo>
                <a:lnTo>
                  <a:pt x="613365" y="0"/>
                </a:lnTo>
                <a:lnTo>
                  <a:pt x="613365" y="613365"/>
                </a:lnTo>
                <a:lnTo>
                  <a:pt x="0" y="613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38225"/>
            <a:ext cx="9128009" cy="1276350"/>
          </a:xfrm>
          <a:prstGeom prst="rect">
            <a:avLst/>
          </a:prstGeom>
        </p:spPr>
        <p:txBody>
          <a:bodyPr anchor="t" rtlCol="false" tIns="0" lIns="0" bIns="0" rIns="0">
            <a:spAutoFit/>
          </a:bodyPr>
          <a:lstStyle/>
          <a:p>
            <a:pPr>
              <a:lnSpc>
                <a:spcPts val="10199"/>
              </a:lnSpc>
            </a:pPr>
            <a:r>
              <a:rPr lang="en-US" sz="8499">
                <a:solidFill>
                  <a:srgbClr val="000000"/>
                </a:solidFill>
                <a:latin typeface="Anantason"/>
              </a:rPr>
              <a:t>Tujuan Penelitian</a:t>
            </a:r>
          </a:p>
        </p:txBody>
      </p:sp>
      <p:grpSp>
        <p:nvGrpSpPr>
          <p:cNvPr name="Group 4" id="4"/>
          <p:cNvGrpSpPr/>
          <p:nvPr/>
        </p:nvGrpSpPr>
        <p:grpSpPr>
          <a:xfrm rot="0">
            <a:off x="2159518" y="4594182"/>
            <a:ext cx="13950505" cy="1231159"/>
            <a:chOff x="0" y="0"/>
            <a:chExt cx="18600674" cy="1641546"/>
          </a:xfrm>
        </p:grpSpPr>
        <p:sp>
          <p:nvSpPr>
            <p:cNvPr name="TextBox 5" id="5"/>
            <p:cNvSpPr txBox="true"/>
            <p:nvPr/>
          </p:nvSpPr>
          <p:spPr>
            <a:xfrm rot="0">
              <a:off x="0" y="0"/>
              <a:ext cx="18600674" cy="1117600"/>
            </a:xfrm>
            <a:prstGeom prst="rect">
              <a:avLst/>
            </a:prstGeom>
          </p:spPr>
          <p:txBody>
            <a:bodyPr anchor="t" rtlCol="false" tIns="0" lIns="0" bIns="0" rIns="0">
              <a:spAutoFit/>
            </a:bodyPr>
            <a:lstStyle/>
            <a:p>
              <a:pPr algn="just" marL="0" indent="0" lvl="0">
                <a:lnSpc>
                  <a:spcPts val="3359"/>
                </a:lnSpc>
                <a:spcBef>
                  <a:spcPct val="0"/>
                </a:spcBef>
              </a:pPr>
              <a:r>
                <a:rPr lang="en-US" sz="2799">
                  <a:solidFill>
                    <a:srgbClr val="000000"/>
                  </a:solidFill>
                  <a:latin typeface="Anantason"/>
                </a:rPr>
                <a:t>Menerapkan pendekatan CNN, LSTM, dan Bi-LSTM untuk deteksi kekuatan sentimen pada ulasan produk McDonalds.</a:t>
              </a:r>
            </a:p>
          </p:txBody>
        </p:sp>
        <p:sp>
          <p:nvSpPr>
            <p:cNvPr name="TextBox 6" id="6"/>
            <p:cNvSpPr txBox="true"/>
            <p:nvPr/>
          </p:nvSpPr>
          <p:spPr>
            <a:xfrm rot="0">
              <a:off x="0" y="1201437"/>
              <a:ext cx="18600674" cy="440109"/>
            </a:xfrm>
            <a:prstGeom prst="rect">
              <a:avLst/>
            </a:prstGeom>
          </p:spPr>
          <p:txBody>
            <a:bodyPr anchor="t" rtlCol="false" tIns="0" lIns="0" bIns="0" rIns="0">
              <a:spAutoFit/>
            </a:bodyPr>
            <a:lstStyle/>
            <a:p>
              <a:pPr>
                <a:lnSpc>
                  <a:spcPts val="2806"/>
                </a:lnSpc>
              </a:pPr>
            </a:p>
          </p:txBody>
        </p:sp>
      </p:grpSp>
      <p:grpSp>
        <p:nvGrpSpPr>
          <p:cNvPr name="Group 7" id="7"/>
          <p:cNvGrpSpPr/>
          <p:nvPr/>
        </p:nvGrpSpPr>
        <p:grpSpPr>
          <a:xfrm rot="0">
            <a:off x="2159518" y="6442821"/>
            <a:ext cx="13950505" cy="1127793"/>
            <a:chOff x="0" y="0"/>
            <a:chExt cx="18600674" cy="1503725"/>
          </a:xfrm>
        </p:grpSpPr>
        <p:sp>
          <p:nvSpPr>
            <p:cNvPr name="TextBox 8" id="8"/>
            <p:cNvSpPr txBox="true"/>
            <p:nvPr/>
          </p:nvSpPr>
          <p:spPr>
            <a:xfrm rot="0">
              <a:off x="0" y="0"/>
              <a:ext cx="18600674" cy="1117600"/>
            </a:xfrm>
            <a:prstGeom prst="rect">
              <a:avLst/>
            </a:prstGeom>
          </p:spPr>
          <p:txBody>
            <a:bodyPr anchor="t" rtlCol="false" tIns="0" lIns="0" bIns="0" rIns="0">
              <a:spAutoFit/>
            </a:bodyPr>
            <a:lstStyle/>
            <a:p>
              <a:pPr algn="just" marL="0" indent="0" lvl="0">
                <a:lnSpc>
                  <a:spcPts val="3359"/>
                </a:lnSpc>
                <a:spcBef>
                  <a:spcPct val="0"/>
                </a:spcBef>
              </a:pPr>
              <a:r>
                <a:rPr lang="en-US" sz="2799">
                  <a:solidFill>
                    <a:srgbClr val="000000"/>
                  </a:solidFill>
                  <a:latin typeface="Anantason"/>
                </a:rPr>
                <a:t>Mengetahui hasil perbandingan berdasarkan metrik evaluasi MAE dari pendekatan CNN, LSTM, dan Bi-LSTM dengan leksikon SSS-Lex, dan Vader.</a:t>
              </a:r>
            </a:p>
          </p:txBody>
        </p:sp>
        <p:sp>
          <p:nvSpPr>
            <p:cNvPr name="TextBox 9" id="9"/>
            <p:cNvSpPr txBox="true"/>
            <p:nvPr/>
          </p:nvSpPr>
          <p:spPr>
            <a:xfrm rot="0">
              <a:off x="0" y="1200777"/>
              <a:ext cx="18600674" cy="302948"/>
            </a:xfrm>
            <a:prstGeom prst="rect">
              <a:avLst/>
            </a:prstGeom>
          </p:spPr>
          <p:txBody>
            <a:bodyPr anchor="t" rtlCol="false" tIns="0" lIns="0" bIns="0" rIns="0">
              <a:spAutoFit/>
            </a:bodyPr>
            <a:lstStyle/>
            <a:p>
              <a:pPr>
                <a:lnSpc>
                  <a:spcPts val="1930"/>
                </a:lnSpc>
              </a:pPr>
            </a:p>
          </p:txBody>
        </p:sp>
      </p:grpSp>
      <p:grpSp>
        <p:nvGrpSpPr>
          <p:cNvPr name="Group 10" id="10"/>
          <p:cNvGrpSpPr/>
          <p:nvPr/>
        </p:nvGrpSpPr>
        <p:grpSpPr>
          <a:xfrm rot="0">
            <a:off x="2159518" y="8250763"/>
            <a:ext cx="13950505" cy="1073471"/>
            <a:chOff x="0" y="0"/>
            <a:chExt cx="18600674" cy="1431295"/>
          </a:xfrm>
        </p:grpSpPr>
        <p:sp>
          <p:nvSpPr>
            <p:cNvPr name="TextBox 11" id="11"/>
            <p:cNvSpPr txBox="true"/>
            <p:nvPr/>
          </p:nvSpPr>
          <p:spPr>
            <a:xfrm rot="0">
              <a:off x="0" y="0"/>
              <a:ext cx="18600674" cy="1117600"/>
            </a:xfrm>
            <a:prstGeom prst="rect">
              <a:avLst/>
            </a:prstGeom>
          </p:spPr>
          <p:txBody>
            <a:bodyPr anchor="t" rtlCol="false" tIns="0" lIns="0" bIns="0" rIns="0">
              <a:spAutoFit/>
            </a:bodyPr>
            <a:lstStyle/>
            <a:p>
              <a:pPr algn="just" marL="0" indent="0" lvl="0">
                <a:lnSpc>
                  <a:spcPts val="3359"/>
                </a:lnSpc>
                <a:spcBef>
                  <a:spcPct val="0"/>
                </a:spcBef>
              </a:pPr>
              <a:r>
                <a:rPr lang="en-US" sz="2799">
                  <a:solidFill>
                    <a:srgbClr val="000000"/>
                  </a:solidFill>
                  <a:latin typeface="Anantason"/>
                </a:rPr>
                <a:t>Mengetahui hasil perbandingan berdasarkan metrik evaluasi prediktif R-square (pR^2) dari pendekatan CNN, LSTM, dan Bi-LSTM dengan leksikon SSS-Lex, dan Vader.</a:t>
              </a:r>
            </a:p>
          </p:txBody>
        </p:sp>
        <p:sp>
          <p:nvSpPr>
            <p:cNvPr name="TextBox 12" id="12"/>
            <p:cNvSpPr txBox="true"/>
            <p:nvPr/>
          </p:nvSpPr>
          <p:spPr>
            <a:xfrm rot="0">
              <a:off x="0" y="1189339"/>
              <a:ext cx="18600674" cy="241956"/>
            </a:xfrm>
            <a:prstGeom prst="rect">
              <a:avLst/>
            </a:prstGeom>
          </p:spPr>
          <p:txBody>
            <a:bodyPr anchor="t" rtlCol="false" tIns="0" lIns="0" bIns="0" rIns="0">
              <a:spAutoFit/>
            </a:bodyPr>
            <a:lstStyle/>
            <a:p>
              <a:pPr>
                <a:lnSpc>
                  <a:spcPts val="1568"/>
                </a:lnSpc>
              </a:pPr>
            </a:p>
          </p:txBody>
        </p:sp>
      </p:grpSp>
      <p:sp>
        <p:nvSpPr>
          <p:cNvPr name="Freeform 13" id="13"/>
          <p:cNvSpPr/>
          <p:nvPr/>
        </p:nvSpPr>
        <p:spPr>
          <a:xfrm flipH="false" flipV="false" rot="0">
            <a:off x="1028700" y="6629733"/>
            <a:ext cx="613365" cy="613365"/>
          </a:xfrm>
          <a:custGeom>
            <a:avLst/>
            <a:gdLst/>
            <a:ahLst/>
            <a:cxnLst/>
            <a:rect r="r" b="b" t="t" l="l"/>
            <a:pathLst>
              <a:path h="613365" w="613365">
                <a:moveTo>
                  <a:pt x="0" y="0"/>
                </a:moveTo>
                <a:lnTo>
                  <a:pt x="613365" y="0"/>
                </a:lnTo>
                <a:lnTo>
                  <a:pt x="613365" y="613365"/>
                </a:lnTo>
                <a:lnTo>
                  <a:pt x="0" y="613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028700" y="8437675"/>
            <a:ext cx="613365" cy="613365"/>
          </a:xfrm>
          <a:custGeom>
            <a:avLst/>
            <a:gdLst/>
            <a:ahLst/>
            <a:cxnLst/>
            <a:rect r="r" b="b" t="t" l="l"/>
            <a:pathLst>
              <a:path h="613365" w="613365">
                <a:moveTo>
                  <a:pt x="0" y="0"/>
                </a:moveTo>
                <a:lnTo>
                  <a:pt x="613365" y="0"/>
                </a:lnTo>
                <a:lnTo>
                  <a:pt x="613365" y="613365"/>
                </a:lnTo>
                <a:lnTo>
                  <a:pt x="0" y="61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13932047" y="0"/>
            <a:ext cx="4355953" cy="1111156"/>
            <a:chOff x="0" y="0"/>
            <a:chExt cx="5807938" cy="1481541"/>
          </a:xfrm>
        </p:grpSpPr>
        <p:sp>
          <p:nvSpPr>
            <p:cNvPr name="Freeform 16" id="16"/>
            <p:cNvSpPr/>
            <p:nvPr/>
          </p:nvSpPr>
          <p:spPr>
            <a:xfrm flipH="false" flipV="false" rot="0">
              <a:off x="4326396" y="0"/>
              <a:ext cx="1481541" cy="1481541"/>
            </a:xfrm>
            <a:custGeom>
              <a:avLst/>
              <a:gdLst/>
              <a:ahLst/>
              <a:cxnLst/>
              <a:rect r="r" b="b" t="t" l="l"/>
              <a:pathLst>
                <a:path h="1481541" w="1481541">
                  <a:moveTo>
                    <a:pt x="0" y="0"/>
                  </a:moveTo>
                  <a:lnTo>
                    <a:pt x="1481542" y="0"/>
                  </a:lnTo>
                  <a:lnTo>
                    <a:pt x="1481542" y="1481541"/>
                  </a:lnTo>
                  <a:lnTo>
                    <a:pt x="0" y="1481541"/>
                  </a:lnTo>
                  <a:lnTo>
                    <a:pt x="0" y="0"/>
                  </a:lnTo>
                  <a:close/>
                </a:path>
              </a:pathLst>
            </a:custGeom>
            <a:blipFill>
              <a:blip r:embed="rId8"/>
              <a:stretch>
                <a:fillRect l="0" t="0" r="0" b="0"/>
              </a:stretch>
            </a:blipFill>
          </p:spPr>
        </p:sp>
        <p:sp>
          <p:nvSpPr>
            <p:cNvPr name="TextBox 17" id="17"/>
            <p:cNvSpPr txBox="true"/>
            <p:nvPr/>
          </p:nvSpPr>
          <p:spPr>
            <a:xfrm rot="0">
              <a:off x="0" y="219244"/>
              <a:ext cx="4326396" cy="1004953"/>
            </a:xfrm>
            <a:prstGeom prst="rect">
              <a:avLst/>
            </a:prstGeom>
          </p:spPr>
          <p:txBody>
            <a:bodyPr anchor="t" rtlCol="false" tIns="0" lIns="0" bIns="0" rIns="0">
              <a:spAutoFit/>
            </a:bodyPr>
            <a:lstStyle/>
            <a:p>
              <a:pPr algn="r">
                <a:lnSpc>
                  <a:spcPts val="3081"/>
                </a:lnSpc>
                <a:spcBef>
                  <a:spcPct val="0"/>
                </a:spcBef>
              </a:pPr>
              <a:r>
                <a:rPr lang="en-US" sz="2201">
                  <a:solidFill>
                    <a:srgbClr val="000000"/>
                  </a:solidFill>
                  <a:latin typeface="Muli Semi-Bold"/>
                </a:rPr>
                <a:t>Universitas Multimedia Nusantara</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740767"/>
            <a:ext cx="613365" cy="613365"/>
          </a:xfrm>
          <a:custGeom>
            <a:avLst/>
            <a:gdLst/>
            <a:ahLst/>
            <a:cxnLst/>
            <a:rect r="r" b="b" t="t" l="l"/>
            <a:pathLst>
              <a:path h="613365" w="613365">
                <a:moveTo>
                  <a:pt x="0" y="0"/>
                </a:moveTo>
                <a:lnTo>
                  <a:pt x="613365" y="0"/>
                </a:lnTo>
                <a:lnTo>
                  <a:pt x="613365" y="613365"/>
                </a:lnTo>
                <a:lnTo>
                  <a:pt x="0" y="613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38225"/>
            <a:ext cx="7878358" cy="2562225"/>
          </a:xfrm>
          <a:prstGeom prst="rect">
            <a:avLst/>
          </a:prstGeom>
        </p:spPr>
        <p:txBody>
          <a:bodyPr anchor="t" rtlCol="false" tIns="0" lIns="0" bIns="0" rIns="0">
            <a:spAutoFit/>
          </a:bodyPr>
          <a:lstStyle/>
          <a:p>
            <a:pPr>
              <a:lnSpc>
                <a:spcPts val="10199"/>
              </a:lnSpc>
            </a:pPr>
            <a:r>
              <a:rPr lang="en-US" sz="8499">
                <a:solidFill>
                  <a:srgbClr val="000000"/>
                </a:solidFill>
                <a:latin typeface="Anantason"/>
              </a:rPr>
              <a:t>Batasan Masalah</a:t>
            </a:r>
          </a:p>
        </p:txBody>
      </p:sp>
      <p:grpSp>
        <p:nvGrpSpPr>
          <p:cNvPr name="Group 4" id="4"/>
          <p:cNvGrpSpPr/>
          <p:nvPr/>
        </p:nvGrpSpPr>
        <p:grpSpPr>
          <a:xfrm rot="0">
            <a:off x="2186440" y="3904021"/>
            <a:ext cx="13923583" cy="677938"/>
            <a:chOff x="0" y="0"/>
            <a:chExt cx="18564777" cy="903918"/>
          </a:xfrm>
        </p:grpSpPr>
        <p:sp>
          <p:nvSpPr>
            <p:cNvPr name="TextBox 5" id="5"/>
            <p:cNvSpPr txBox="true"/>
            <p:nvPr/>
          </p:nvSpPr>
          <p:spPr>
            <a:xfrm rot="0">
              <a:off x="0" y="0"/>
              <a:ext cx="18564777" cy="482600"/>
            </a:xfrm>
            <a:prstGeom prst="rect">
              <a:avLst/>
            </a:prstGeom>
          </p:spPr>
          <p:txBody>
            <a:bodyPr anchor="t" rtlCol="false" tIns="0" lIns="0" bIns="0" rIns="0">
              <a:spAutoFit/>
            </a:bodyPr>
            <a:lstStyle/>
            <a:p>
              <a:pPr algn="just" marL="0" indent="0" lvl="0">
                <a:lnSpc>
                  <a:spcPts val="2879"/>
                </a:lnSpc>
                <a:spcBef>
                  <a:spcPct val="0"/>
                </a:spcBef>
              </a:pPr>
              <a:r>
                <a:rPr lang="en-US" sz="2399">
                  <a:solidFill>
                    <a:srgbClr val="000000"/>
                  </a:solidFill>
                  <a:latin typeface="Anantason"/>
                </a:rPr>
                <a:t>Objek analisis yang diteliti dibatasi pada ulasan produk McDonald's.</a:t>
              </a:r>
            </a:p>
          </p:txBody>
        </p:sp>
        <p:sp>
          <p:nvSpPr>
            <p:cNvPr name="TextBox 6" id="6"/>
            <p:cNvSpPr txBox="true"/>
            <p:nvPr/>
          </p:nvSpPr>
          <p:spPr>
            <a:xfrm rot="0">
              <a:off x="0" y="575962"/>
              <a:ext cx="18564777" cy="327956"/>
            </a:xfrm>
            <a:prstGeom prst="rect">
              <a:avLst/>
            </a:prstGeom>
          </p:spPr>
          <p:txBody>
            <a:bodyPr anchor="t" rtlCol="false" tIns="0" lIns="0" bIns="0" rIns="0">
              <a:spAutoFit/>
            </a:bodyPr>
            <a:lstStyle/>
            <a:p>
              <a:pPr>
                <a:lnSpc>
                  <a:spcPts val="2106"/>
                </a:lnSpc>
              </a:pPr>
            </a:p>
          </p:txBody>
        </p:sp>
      </p:grpSp>
      <p:grpSp>
        <p:nvGrpSpPr>
          <p:cNvPr name="Group 7" id="7"/>
          <p:cNvGrpSpPr/>
          <p:nvPr/>
        </p:nvGrpSpPr>
        <p:grpSpPr>
          <a:xfrm rot="0">
            <a:off x="2186440" y="4534335"/>
            <a:ext cx="13923583" cy="1013493"/>
            <a:chOff x="0" y="0"/>
            <a:chExt cx="18564777" cy="1351325"/>
          </a:xfrm>
        </p:grpSpPr>
        <p:sp>
          <p:nvSpPr>
            <p:cNvPr name="TextBox 8" id="8"/>
            <p:cNvSpPr txBox="true"/>
            <p:nvPr/>
          </p:nvSpPr>
          <p:spPr>
            <a:xfrm rot="0">
              <a:off x="0" y="0"/>
              <a:ext cx="18564777" cy="965200"/>
            </a:xfrm>
            <a:prstGeom prst="rect">
              <a:avLst/>
            </a:prstGeom>
          </p:spPr>
          <p:txBody>
            <a:bodyPr anchor="t" rtlCol="false" tIns="0" lIns="0" bIns="0" rIns="0">
              <a:spAutoFit/>
            </a:bodyPr>
            <a:lstStyle/>
            <a:p>
              <a:pPr algn="just" marL="0" indent="0" lvl="0">
                <a:lnSpc>
                  <a:spcPts val="2880"/>
                </a:lnSpc>
                <a:spcBef>
                  <a:spcPct val="0"/>
                </a:spcBef>
              </a:pPr>
              <a:r>
                <a:rPr lang="en-US" sz="2400">
                  <a:solidFill>
                    <a:srgbClr val="000000"/>
                  </a:solidFill>
                  <a:latin typeface="Anantason"/>
                </a:rPr>
                <a:t>Data yang digunakan berupa ulasan pelanggan terkait produk McDonald’s pada periode Januari – Juni 2023 yang berasal dari data open source Kaggle.</a:t>
              </a:r>
            </a:p>
          </p:txBody>
        </p:sp>
        <p:sp>
          <p:nvSpPr>
            <p:cNvPr name="TextBox 9" id="9"/>
            <p:cNvSpPr txBox="true"/>
            <p:nvPr/>
          </p:nvSpPr>
          <p:spPr>
            <a:xfrm rot="0">
              <a:off x="0" y="1048377"/>
              <a:ext cx="18564777" cy="302948"/>
            </a:xfrm>
            <a:prstGeom prst="rect">
              <a:avLst/>
            </a:prstGeom>
          </p:spPr>
          <p:txBody>
            <a:bodyPr anchor="t" rtlCol="false" tIns="0" lIns="0" bIns="0" rIns="0">
              <a:spAutoFit/>
            </a:bodyPr>
            <a:lstStyle/>
            <a:p>
              <a:pPr>
                <a:lnSpc>
                  <a:spcPts val="1930"/>
                </a:lnSpc>
              </a:pPr>
            </a:p>
          </p:txBody>
        </p:sp>
      </p:grpSp>
      <p:grpSp>
        <p:nvGrpSpPr>
          <p:cNvPr name="Group 10" id="10"/>
          <p:cNvGrpSpPr/>
          <p:nvPr/>
        </p:nvGrpSpPr>
        <p:grpSpPr>
          <a:xfrm rot="0">
            <a:off x="2186440" y="5724027"/>
            <a:ext cx="13923583" cy="959171"/>
            <a:chOff x="0" y="0"/>
            <a:chExt cx="18564777" cy="1278895"/>
          </a:xfrm>
        </p:grpSpPr>
        <p:sp>
          <p:nvSpPr>
            <p:cNvPr name="TextBox 11" id="11"/>
            <p:cNvSpPr txBox="true"/>
            <p:nvPr/>
          </p:nvSpPr>
          <p:spPr>
            <a:xfrm rot="0">
              <a:off x="0" y="0"/>
              <a:ext cx="18564777" cy="965200"/>
            </a:xfrm>
            <a:prstGeom prst="rect">
              <a:avLst/>
            </a:prstGeom>
          </p:spPr>
          <p:txBody>
            <a:bodyPr anchor="t" rtlCol="false" tIns="0" lIns="0" bIns="0" rIns="0">
              <a:spAutoFit/>
            </a:bodyPr>
            <a:lstStyle/>
            <a:p>
              <a:pPr algn="just" marL="0" indent="0" lvl="0">
                <a:lnSpc>
                  <a:spcPts val="2880"/>
                </a:lnSpc>
                <a:spcBef>
                  <a:spcPct val="0"/>
                </a:spcBef>
              </a:pPr>
              <a:r>
                <a:rPr lang="en-US" sz="2400">
                  <a:solidFill>
                    <a:srgbClr val="000000"/>
                  </a:solidFill>
                  <a:latin typeface="Anantason"/>
                </a:rPr>
                <a:t>Faktor-faktor eksternal, seperti tren sosial atau peristiwa tertentu yang dapat mempengaruhi sentimen masyarakat terhadap McDonald's, tidak dimasukkan dalam penelitian ini.</a:t>
              </a:r>
            </a:p>
          </p:txBody>
        </p:sp>
        <p:sp>
          <p:nvSpPr>
            <p:cNvPr name="TextBox 12" id="12"/>
            <p:cNvSpPr txBox="true"/>
            <p:nvPr/>
          </p:nvSpPr>
          <p:spPr>
            <a:xfrm rot="0">
              <a:off x="0" y="1036939"/>
              <a:ext cx="18564777" cy="241956"/>
            </a:xfrm>
            <a:prstGeom prst="rect">
              <a:avLst/>
            </a:prstGeom>
          </p:spPr>
          <p:txBody>
            <a:bodyPr anchor="t" rtlCol="false" tIns="0" lIns="0" bIns="0" rIns="0">
              <a:spAutoFit/>
            </a:bodyPr>
            <a:lstStyle/>
            <a:p>
              <a:pPr>
                <a:lnSpc>
                  <a:spcPts val="1568"/>
                </a:lnSpc>
              </a:pPr>
            </a:p>
          </p:txBody>
        </p:sp>
      </p:grpSp>
      <p:sp>
        <p:nvSpPr>
          <p:cNvPr name="Freeform 13" id="13"/>
          <p:cNvSpPr/>
          <p:nvPr/>
        </p:nvSpPr>
        <p:spPr>
          <a:xfrm flipH="false" flipV="false" rot="0">
            <a:off x="1028700" y="4534335"/>
            <a:ext cx="613365" cy="613365"/>
          </a:xfrm>
          <a:custGeom>
            <a:avLst/>
            <a:gdLst/>
            <a:ahLst/>
            <a:cxnLst/>
            <a:rect r="r" b="b" t="t" l="l"/>
            <a:pathLst>
              <a:path h="613365" w="613365">
                <a:moveTo>
                  <a:pt x="0" y="0"/>
                </a:moveTo>
                <a:lnTo>
                  <a:pt x="613365" y="0"/>
                </a:lnTo>
                <a:lnTo>
                  <a:pt x="613365" y="613365"/>
                </a:lnTo>
                <a:lnTo>
                  <a:pt x="0" y="613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028700" y="5724027"/>
            <a:ext cx="613365" cy="613365"/>
          </a:xfrm>
          <a:custGeom>
            <a:avLst/>
            <a:gdLst/>
            <a:ahLst/>
            <a:cxnLst/>
            <a:rect r="r" b="b" t="t" l="l"/>
            <a:pathLst>
              <a:path h="613365" w="613365">
                <a:moveTo>
                  <a:pt x="0" y="0"/>
                </a:moveTo>
                <a:lnTo>
                  <a:pt x="613365" y="0"/>
                </a:lnTo>
                <a:lnTo>
                  <a:pt x="613365" y="613365"/>
                </a:lnTo>
                <a:lnTo>
                  <a:pt x="0" y="61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2186440" y="6873698"/>
            <a:ext cx="13923583" cy="959171"/>
            <a:chOff x="0" y="0"/>
            <a:chExt cx="18564777" cy="1278895"/>
          </a:xfrm>
        </p:grpSpPr>
        <p:sp>
          <p:nvSpPr>
            <p:cNvPr name="TextBox 16" id="16"/>
            <p:cNvSpPr txBox="true"/>
            <p:nvPr/>
          </p:nvSpPr>
          <p:spPr>
            <a:xfrm rot="0">
              <a:off x="0" y="0"/>
              <a:ext cx="18564777" cy="965200"/>
            </a:xfrm>
            <a:prstGeom prst="rect">
              <a:avLst/>
            </a:prstGeom>
          </p:spPr>
          <p:txBody>
            <a:bodyPr anchor="t" rtlCol="false" tIns="0" lIns="0" bIns="0" rIns="0">
              <a:spAutoFit/>
            </a:bodyPr>
            <a:lstStyle/>
            <a:p>
              <a:pPr algn="just" marL="0" indent="0" lvl="0">
                <a:lnSpc>
                  <a:spcPts val="2880"/>
                </a:lnSpc>
                <a:spcBef>
                  <a:spcPct val="0"/>
                </a:spcBef>
              </a:pPr>
              <a:r>
                <a:rPr lang="en-US" sz="2400">
                  <a:solidFill>
                    <a:srgbClr val="000000"/>
                  </a:solidFill>
                  <a:latin typeface="Anantason"/>
                </a:rPr>
                <a:t>Pendekatan dan leksikon yang digunakan dibatasi dalam penerapan deteksi kekuatan sentimen pada ulasan produk.</a:t>
              </a:r>
            </a:p>
          </p:txBody>
        </p:sp>
        <p:sp>
          <p:nvSpPr>
            <p:cNvPr name="TextBox 17" id="17"/>
            <p:cNvSpPr txBox="true"/>
            <p:nvPr/>
          </p:nvSpPr>
          <p:spPr>
            <a:xfrm rot="0">
              <a:off x="0" y="1036939"/>
              <a:ext cx="18564777" cy="241956"/>
            </a:xfrm>
            <a:prstGeom prst="rect">
              <a:avLst/>
            </a:prstGeom>
          </p:spPr>
          <p:txBody>
            <a:bodyPr anchor="t" rtlCol="false" tIns="0" lIns="0" bIns="0" rIns="0">
              <a:spAutoFit/>
            </a:bodyPr>
            <a:lstStyle/>
            <a:p>
              <a:pPr>
                <a:lnSpc>
                  <a:spcPts val="1568"/>
                </a:lnSpc>
              </a:pPr>
            </a:p>
          </p:txBody>
        </p:sp>
      </p:grpSp>
      <p:sp>
        <p:nvSpPr>
          <p:cNvPr name="Freeform 18" id="18"/>
          <p:cNvSpPr/>
          <p:nvPr/>
        </p:nvSpPr>
        <p:spPr>
          <a:xfrm flipH="false" flipV="false" rot="0">
            <a:off x="1028700" y="6873698"/>
            <a:ext cx="613365" cy="613365"/>
          </a:xfrm>
          <a:custGeom>
            <a:avLst/>
            <a:gdLst/>
            <a:ahLst/>
            <a:cxnLst/>
            <a:rect r="r" b="b" t="t" l="l"/>
            <a:pathLst>
              <a:path h="613365" w="613365">
                <a:moveTo>
                  <a:pt x="0" y="0"/>
                </a:moveTo>
                <a:lnTo>
                  <a:pt x="613365" y="0"/>
                </a:lnTo>
                <a:lnTo>
                  <a:pt x="613365" y="613365"/>
                </a:lnTo>
                <a:lnTo>
                  <a:pt x="0" y="61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9" id="19"/>
          <p:cNvGrpSpPr/>
          <p:nvPr/>
        </p:nvGrpSpPr>
        <p:grpSpPr>
          <a:xfrm rot="0">
            <a:off x="2186440" y="7737619"/>
            <a:ext cx="13923583" cy="959171"/>
            <a:chOff x="0" y="0"/>
            <a:chExt cx="18564777" cy="1278895"/>
          </a:xfrm>
        </p:grpSpPr>
        <p:sp>
          <p:nvSpPr>
            <p:cNvPr name="TextBox 20" id="20"/>
            <p:cNvSpPr txBox="true"/>
            <p:nvPr/>
          </p:nvSpPr>
          <p:spPr>
            <a:xfrm rot="0">
              <a:off x="0" y="0"/>
              <a:ext cx="18564777" cy="965200"/>
            </a:xfrm>
            <a:prstGeom prst="rect">
              <a:avLst/>
            </a:prstGeom>
          </p:spPr>
          <p:txBody>
            <a:bodyPr anchor="t" rtlCol="false" tIns="0" lIns="0" bIns="0" rIns="0">
              <a:spAutoFit/>
            </a:bodyPr>
            <a:lstStyle/>
            <a:p>
              <a:pPr algn="just" marL="0" indent="0" lvl="0">
                <a:lnSpc>
                  <a:spcPts val="2880"/>
                </a:lnSpc>
                <a:spcBef>
                  <a:spcPct val="0"/>
                </a:spcBef>
              </a:pPr>
              <a:r>
                <a:rPr lang="en-US" sz="2400">
                  <a:solidFill>
                    <a:srgbClr val="000000"/>
                  </a:solidFill>
                  <a:latin typeface="Anantason"/>
                </a:rPr>
                <a:t>Analisis yang dilakukan, yaitu membandingkan pendekatan CNN, LSTM, dan Bi-LSTM dengan leksikon SSS-Lex, dan Vader dalam menerapkan deteksi kekuatan sentimen.</a:t>
              </a:r>
            </a:p>
          </p:txBody>
        </p:sp>
        <p:sp>
          <p:nvSpPr>
            <p:cNvPr name="TextBox 21" id="21"/>
            <p:cNvSpPr txBox="true"/>
            <p:nvPr/>
          </p:nvSpPr>
          <p:spPr>
            <a:xfrm rot="0">
              <a:off x="0" y="1036939"/>
              <a:ext cx="18564777" cy="241956"/>
            </a:xfrm>
            <a:prstGeom prst="rect">
              <a:avLst/>
            </a:prstGeom>
          </p:spPr>
          <p:txBody>
            <a:bodyPr anchor="t" rtlCol="false" tIns="0" lIns="0" bIns="0" rIns="0">
              <a:spAutoFit/>
            </a:bodyPr>
            <a:lstStyle/>
            <a:p>
              <a:pPr>
                <a:lnSpc>
                  <a:spcPts val="1568"/>
                </a:lnSpc>
              </a:pPr>
            </a:p>
          </p:txBody>
        </p:sp>
      </p:grpSp>
      <p:sp>
        <p:nvSpPr>
          <p:cNvPr name="Freeform 22" id="22"/>
          <p:cNvSpPr/>
          <p:nvPr/>
        </p:nvSpPr>
        <p:spPr>
          <a:xfrm flipH="false" flipV="false" rot="0">
            <a:off x="1028700" y="7737619"/>
            <a:ext cx="613365" cy="613365"/>
          </a:xfrm>
          <a:custGeom>
            <a:avLst/>
            <a:gdLst/>
            <a:ahLst/>
            <a:cxnLst/>
            <a:rect r="r" b="b" t="t" l="l"/>
            <a:pathLst>
              <a:path h="613365" w="613365">
                <a:moveTo>
                  <a:pt x="0" y="0"/>
                </a:moveTo>
                <a:lnTo>
                  <a:pt x="613365" y="0"/>
                </a:lnTo>
                <a:lnTo>
                  <a:pt x="613365" y="613365"/>
                </a:lnTo>
                <a:lnTo>
                  <a:pt x="0" y="61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2186440" y="8983502"/>
            <a:ext cx="13923583" cy="597221"/>
            <a:chOff x="0" y="0"/>
            <a:chExt cx="18564777" cy="796295"/>
          </a:xfrm>
        </p:grpSpPr>
        <p:sp>
          <p:nvSpPr>
            <p:cNvPr name="TextBox 24" id="24"/>
            <p:cNvSpPr txBox="true"/>
            <p:nvPr/>
          </p:nvSpPr>
          <p:spPr>
            <a:xfrm rot="0">
              <a:off x="0" y="0"/>
              <a:ext cx="18564777" cy="482600"/>
            </a:xfrm>
            <a:prstGeom prst="rect">
              <a:avLst/>
            </a:prstGeom>
          </p:spPr>
          <p:txBody>
            <a:bodyPr anchor="t" rtlCol="false" tIns="0" lIns="0" bIns="0" rIns="0">
              <a:spAutoFit/>
            </a:bodyPr>
            <a:lstStyle/>
            <a:p>
              <a:pPr algn="just" marL="0" indent="0" lvl="0">
                <a:lnSpc>
                  <a:spcPts val="2880"/>
                </a:lnSpc>
                <a:spcBef>
                  <a:spcPct val="0"/>
                </a:spcBef>
              </a:pPr>
              <a:r>
                <a:rPr lang="en-US" sz="2400">
                  <a:solidFill>
                    <a:srgbClr val="000000"/>
                  </a:solidFill>
                  <a:latin typeface="Anantason"/>
                </a:rPr>
                <a:t>Menerapkan framework CRISP-DM, namun tanpa melakukan tahap deployment.</a:t>
              </a:r>
            </a:p>
          </p:txBody>
        </p:sp>
        <p:sp>
          <p:nvSpPr>
            <p:cNvPr name="TextBox 25" id="25"/>
            <p:cNvSpPr txBox="true"/>
            <p:nvPr/>
          </p:nvSpPr>
          <p:spPr>
            <a:xfrm rot="0">
              <a:off x="0" y="554339"/>
              <a:ext cx="18564777" cy="241956"/>
            </a:xfrm>
            <a:prstGeom prst="rect">
              <a:avLst/>
            </a:prstGeom>
          </p:spPr>
          <p:txBody>
            <a:bodyPr anchor="t" rtlCol="false" tIns="0" lIns="0" bIns="0" rIns="0">
              <a:spAutoFit/>
            </a:bodyPr>
            <a:lstStyle/>
            <a:p>
              <a:pPr>
                <a:lnSpc>
                  <a:spcPts val="1568"/>
                </a:lnSpc>
              </a:pPr>
            </a:p>
          </p:txBody>
        </p:sp>
      </p:grpSp>
      <p:sp>
        <p:nvSpPr>
          <p:cNvPr name="Freeform 26" id="26"/>
          <p:cNvSpPr/>
          <p:nvPr/>
        </p:nvSpPr>
        <p:spPr>
          <a:xfrm flipH="false" flipV="false" rot="0">
            <a:off x="1028700" y="8811090"/>
            <a:ext cx="613365" cy="613365"/>
          </a:xfrm>
          <a:custGeom>
            <a:avLst/>
            <a:gdLst/>
            <a:ahLst/>
            <a:cxnLst/>
            <a:rect r="r" b="b" t="t" l="l"/>
            <a:pathLst>
              <a:path h="613365" w="613365">
                <a:moveTo>
                  <a:pt x="0" y="0"/>
                </a:moveTo>
                <a:lnTo>
                  <a:pt x="613365" y="0"/>
                </a:lnTo>
                <a:lnTo>
                  <a:pt x="613365" y="613365"/>
                </a:lnTo>
                <a:lnTo>
                  <a:pt x="0" y="61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7" id="27"/>
          <p:cNvGrpSpPr/>
          <p:nvPr/>
        </p:nvGrpSpPr>
        <p:grpSpPr>
          <a:xfrm rot="0">
            <a:off x="13932047" y="0"/>
            <a:ext cx="4355953" cy="1111156"/>
            <a:chOff x="0" y="0"/>
            <a:chExt cx="5807938" cy="1481541"/>
          </a:xfrm>
        </p:grpSpPr>
        <p:sp>
          <p:nvSpPr>
            <p:cNvPr name="Freeform 28" id="28"/>
            <p:cNvSpPr/>
            <p:nvPr/>
          </p:nvSpPr>
          <p:spPr>
            <a:xfrm flipH="false" flipV="false" rot="0">
              <a:off x="4326396" y="0"/>
              <a:ext cx="1481541" cy="1481541"/>
            </a:xfrm>
            <a:custGeom>
              <a:avLst/>
              <a:gdLst/>
              <a:ahLst/>
              <a:cxnLst/>
              <a:rect r="r" b="b" t="t" l="l"/>
              <a:pathLst>
                <a:path h="1481541" w="1481541">
                  <a:moveTo>
                    <a:pt x="0" y="0"/>
                  </a:moveTo>
                  <a:lnTo>
                    <a:pt x="1481542" y="0"/>
                  </a:lnTo>
                  <a:lnTo>
                    <a:pt x="1481542" y="1481541"/>
                  </a:lnTo>
                  <a:lnTo>
                    <a:pt x="0" y="1481541"/>
                  </a:lnTo>
                  <a:lnTo>
                    <a:pt x="0" y="0"/>
                  </a:lnTo>
                  <a:close/>
                </a:path>
              </a:pathLst>
            </a:custGeom>
            <a:blipFill>
              <a:blip r:embed="rId8"/>
              <a:stretch>
                <a:fillRect l="0" t="0" r="0" b="0"/>
              </a:stretch>
            </a:blipFill>
          </p:spPr>
        </p:sp>
        <p:sp>
          <p:nvSpPr>
            <p:cNvPr name="TextBox 29" id="29"/>
            <p:cNvSpPr txBox="true"/>
            <p:nvPr/>
          </p:nvSpPr>
          <p:spPr>
            <a:xfrm rot="0">
              <a:off x="0" y="219244"/>
              <a:ext cx="4326396" cy="1004953"/>
            </a:xfrm>
            <a:prstGeom prst="rect">
              <a:avLst/>
            </a:prstGeom>
          </p:spPr>
          <p:txBody>
            <a:bodyPr anchor="t" rtlCol="false" tIns="0" lIns="0" bIns="0" rIns="0">
              <a:spAutoFit/>
            </a:bodyPr>
            <a:lstStyle/>
            <a:p>
              <a:pPr algn="r">
                <a:lnSpc>
                  <a:spcPts val="3081"/>
                </a:lnSpc>
                <a:spcBef>
                  <a:spcPct val="0"/>
                </a:spcBef>
              </a:pPr>
              <a:r>
                <a:rPr lang="en-US" sz="2201">
                  <a:solidFill>
                    <a:srgbClr val="000000"/>
                  </a:solidFill>
                  <a:latin typeface="Muli Semi-Bold"/>
                </a:rPr>
                <a:t>Universitas Multimedia Nusantara</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38225"/>
            <a:ext cx="7878358" cy="2562225"/>
          </a:xfrm>
          <a:prstGeom prst="rect">
            <a:avLst/>
          </a:prstGeom>
        </p:spPr>
        <p:txBody>
          <a:bodyPr anchor="t" rtlCol="false" tIns="0" lIns="0" bIns="0" rIns="0">
            <a:spAutoFit/>
          </a:bodyPr>
          <a:lstStyle/>
          <a:p>
            <a:pPr>
              <a:lnSpc>
                <a:spcPts val="10199"/>
              </a:lnSpc>
            </a:pPr>
            <a:r>
              <a:rPr lang="en-US" sz="8499">
                <a:solidFill>
                  <a:srgbClr val="000000"/>
                </a:solidFill>
                <a:latin typeface="Anantason"/>
              </a:rPr>
              <a:t>Manfaat Penelitian</a:t>
            </a:r>
          </a:p>
        </p:txBody>
      </p:sp>
      <p:sp>
        <p:nvSpPr>
          <p:cNvPr name="TextBox 3" id="3"/>
          <p:cNvSpPr txBox="true"/>
          <p:nvPr/>
        </p:nvSpPr>
        <p:spPr>
          <a:xfrm rot="0">
            <a:off x="1028700" y="4151257"/>
            <a:ext cx="8745884" cy="253110"/>
          </a:xfrm>
          <a:prstGeom prst="rect">
            <a:avLst/>
          </a:prstGeom>
        </p:spPr>
        <p:txBody>
          <a:bodyPr anchor="t" rtlCol="false" tIns="0" lIns="0" bIns="0" rIns="0">
            <a:spAutoFit/>
          </a:bodyPr>
          <a:lstStyle/>
          <a:p>
            <a:pPr>
              <a:lnSpc>
                <a:spcPts val="2106"/>
              </a:lnSpc>
            </a:pPr>
          </a:p>
        </p:txBody>
      </p:sp>
      <p:sp>
        <p:nvSpPr>
          <p:cNvPr name="TextBox 4" id="4"/>
          <p:cNvSpPr txBox="true"/>
          <p:nvPr/>
        </p:nvSpPr>
        <p:spPr>
          <a:xfrm rot="0">
            <a:off x="2186440" y="5247997"/>
            <a:ext cx="8390463" cy="234355"/>
          </a:xfrm>
          <a:prstGeom prst="rect">
            <a:avLst/>
          </a:prstGeom>
        </p:spPr>
        <p:txBody>
          <a:bodyPr anchor="t" rtlCol="false" tIns="0" lIns="0" bIns="0" rIns="0">
            <a:spAutoFit/>
          </a:bodyPr>
          <a:lstStyle/>
          <a:p>
            <a:pPr>
              <a:lnSpc>
                <a:spcPts val="1930"/>
              </a:lnSpc>
            </a:pPr>
          </a:p>
        </p:txBody>
      </p:sp>
      <p:sp>
        <p:nvSpPr>
          <p:cNvPr name="TextBox 5" id="5"/>
          <p:cNvSpPr txBox="true"/>
          <p:nvPr/>
        </p:nvSpPr>
        <p:spPr>
          <a:xfrm rot="0">
            <a:off x="2186440" y="6431492"/>
            <a:ext cx="8390463" cy="186229"/>
          </a:xfrm>
          <a:prstGeom prst="rect">
            <a:avLst/>
          </a:prstGeom>
        </p:spPr>
        <p:txBody>
          <a:bodyPr anchor="t" rtlCol="false" tIns="0" lIns="0" bIns="0" rIns="0">
            <a:spAutoFit/>
          </a:bodyPr>
          <a:lstStyle/>
          <a:p>
            <a:pPr>
              <a:lnSpc>
                <a:spcPts val="1568"/>
              </a:lnSpc>
            </a:pPr>
          </a:p>
        </p:txBody>
      </p:sp>
      <p:grpSp>
        <p:nvGrpSpPr>
          <p:cNvPr name="Group 6" id="6"/>
          <p:cNvGrpSpPr/>
          <p:nvPr/>
        </p:nvGrpSpPr>
        <p:grpSpPr>
          <a:xfrm rot="0">
            <a:off x="1028700" y="6764204"/>
            <a:ext cx="15081323" cy="2494096"/>
            <a:chOff x="0" y="0"/>
            <a:chExt cx="20108431" cy="3325462"/>
          </a:xfrm>
        </p:grpSpPr>
        <p:sp>
          <p:nvSpPr>
            <p:cNvPr name="TextBox 7" id="7"/>
            <p:cNvSpPr txBox="true"/>
            <p:nvPr/>
          </p:nvSpPr>
          <p:spPr>
            <a:xfrm rot="0">
              <a:off x="0" y="0"/>
              <a:ext cx="11661179" cy="558800"/>
            </a:xfrm>
            <a:prstGeom prst="rect">
              <a:avLst/>
            </a:prstGeom>
          </p:spPr>
          <p:txBody>
            <a:bodyPr anchor="t" rtlCol="false" tIns="0" lIns="0" bIns="0" rIns="0">
              <a:spAutoFit/>
            </a:bodyPr>
            <a:lstStyle/>
            <a:p>
              <a:pPr algn="just" marL="0" indent="0" lvl="0">
                <a:lnSpc>
                  <a:spcPts val="3359"/>
                </a:lnSpc>
                <a:spcBef>
                  <a:spcPct val="0"/>
                </a:spcBef>
              </a:pPr>
              <a:r>
                <a:rPr lang="en-US" sz="2799">
                  <a:solidFill>
                    <a:srgbClr val="000000"/>
                  </a:solidFill>
                  <a:latin typeface="Anantason"/>
                </a:rPr>
                <a:t>Manfaat Praktis</a:t>
              </a:r>
            </a:p>
          </p:txBody>
        </p:sp>
        <p:sp>
          <p:nvSpPr>
            <p:cNvPr name="TextBox 8" id="8"/>
            <p:cNvSpPr txBox="true"/>
            <p:nvPr/>
          </p:nvSpPr>
          <p:spPr>
            <a:xfrm rot="0">
              <a:off x="1543654" y="774006"/>
              <a:ext cx="18564777" cy="965200"/>
            </a:xfrm>
            <a:prstGeom prst="rect">
              <a:avLst/>
            </a:prstGeom>
          </p:spPr>
          <p:txBody>
            <a:bodyPr anchor="t" rtlCol="false" tIns="0" lIns="0" bIns="0" rIns="0">
              <a:spAutoFit/>
            </a:bodyPr>
            <a:lstStyle/>
            <a:p>
              <a:pPr algn="just" marL="0" indent="0" lvl="0">
                <a:lnSpc>
                  <a:spcPts val="2879"/>
                </a:lnSpc>
                <a:spcBef>
                  <a:spcPct val="0"/>
                </a:spcBef>
              </a:pPr>
              <a:r>
                <a:rPr lang="en-US" sz="2400">
                  <a:solidFill>
                    <a:srgbClr val="000000"/>
                  </a:solidFill>
                  <a:latin typeface="Anantason"/>
                </a:rPr>
                <a:t>Hasil penelitian dapat digunakan untuk mengembangkan alat analisis sentimen yang lebih efektif, khususnya dalam menilai kekuatan sentimen dalam ulasan produk McDonald's.</a:t>
              </a:r>
            </a:p>
          </p:txBody>
        </p:sp>
        <p:sp>
          <p:nvSpPr>
            <p:cNvPr name="TextBox 9" id="9"/>
            <p:cNvSpPr txBox="true"/>
            <p:nvPr/>
          </p:nvSpPr>
          <p:spPr>
            <a:xfrm rot="0">
              <a:off x="1543654" y="2360262"/>
              <a:ext cx="18564777" cy="965200"/>
            </a:xfrm>
            <a:prstGeom prst="rect">
              <a:avLst/>
            </a:prstGeom>
          </p:spPr>
          <p:txBody>
            <a:bodyPr anchor="t" rtlCol="false" tIns="0" lIns="0" bIns="0" rIns="0">
              <a:spAutoFit/>
            </a:bodyPr>
            <a:lstStyle/>
            <a:p>
              <a:pPr algn="just" marL="0" indent="0" lvl="0">
                <a:lnSpc>
                  <a:spcPts val="2880"/>
                </a:lnSpc>
                <a:spcBef>
                  <a:spcPct val="0"/>
                </a:spcBef>
              </a:pPr>
              <a:r>
                <a:rPr lang="en-US" sz="2400">
                  <a:solidFill>
                    <a:srgbClr val="000000"/>
                  </a:solidFill>
                  <a:latin typeface="Anantason"/>
                </a:rPr>
                <a:t>Hasil penelitian ini dapat memberikan dasar untuk penelitian lebih lanjut di bidang analisis sentimen, baik dalam konteks produk McDonald's maupun dalam domain lain.</a:t>
              </a:r>
            </a:p>
          </p:txBody>
        </p:sp>
        <p:sp>
          <p:nvSpPr>
            <p:cNvPr name="Freeform 10" id="10"/>
            <p:cNvSpPr/>
            <p:nvPr/>
          </p:nvSpPr>
          <p:spPr>
            <a:xfrm flipH="false" flipV="false" rot="0">
              <a:off x="0" y="774006"/>
              <a:ext cx="817820" cy="817820"/>
            </a:xfrm>
            <a:custGeom>
              <a:avLst/>
              <a:gdLst/>
              <a:ahLst/>
              <a:cxnLst/>
              <a:rect r="r" b="b" t="t" l="l"/>
              <a:pathLst>
                <a:path h="817820" w="817820">
                  <a:moveTo>
                    <a:pt x="0" y="0"/>
                  </a:moveTo>
                  <a:lnTo>
                    <a:pt x="817820" y="0"/>
                  </a:lnTo>
                  <a:lnTo>
                    <a:pt x="817820" y="817820"/>
                  </a:lnTo>
                  <a:lnTo>
                    <a:pt x="0" y="817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0" y="2360262"/>
              <a:ext cx="817820" cy="817820"/>
            </a:xfrm>
            <a:custGeom>
              <a:avLst/>
              <a:gdLst/>
              <a:ahLst/>
              <a:cxnLst/>
              <a:rect r="r" b="b" t="t" l="l"/>
              <a:pathLst>
                <a:path h="817820" w="817820">
                  <a:moveTo>
                    <a:pt x="0" y="0"/>
                  </a:moveTo>
                  <a:lnTo>
                    <a:pt x="817820" y="0"/>
                  </a:lnTo>
                  <a:lnTo>
                    <a:pt x="817820" y="817820"/>
                  </a:lnTo>
                  <a:lnTo>
                    <a:pt x="0" y="8178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12" id="12"/>
          <p:cNvSpPr txBox="true"/>
          <p:nvPr/>
        </p:nvSpPr>
        <p:spPr>
          <a:xfrm rot="0">
            <a:off x="1028700" y="7152538"/>
            <a:ext cx="8390463" cy="186229"/>
          </a:xfrm>
          <a:prstGeom prst="rect">
            <a:avLst/>
          </a:prstGeom>
        </p:spPr>
        <p:txBody>
          <a:bodyPr anchor="t" rtlCol="false" tIns="0" lIns="0" bIns="0" rIns="0">
            <a:spAutoFit/>
          </a:bodyPr>
          <a:lstStyle/>
          <a:p>
            <a:pPr>
              <a:lnSpc>
                <a:spcPts val="1568"/>
              </a:lnSpc>
            </a:pPr>
          </a:p>
        </p:txBody>
      </p:sp>
      <p:sp>
        <p:nvSpPr>
          <p:cNvPr name="TextBox 13" id="13"/>
          <p:cNvSpPr txBox="true"/>
          <p:nvPr/>
        </p:nvSpPr>
        <p:spPr>
          <a:xfrm rot="0">
            <a:off x="2186440" y="8554621"/>
            <a:ext cx="8390463" cy="186229"/>
          </a:xfrm>
          <a:prstGeom prst="rect">
            <a:avLst/>
          </a:prstGeom>
        </p:spPr>
        <p:txBody>
          <a:bodyPr anchor="t" rtlCol="false" tIns="0" lIns="0" bIns="0" rIns="0">
            <a:spAutoFit/>
          </a:bodyPr>
          <a:lstStyle/>
          <a:p>
            <a:pPr>
              <a:lnSpc>
                <a:spcPts val="1568"/>
              </a:lnSpc>
            </a:pPr>
          </a:p>
        </p:txBody>
      </p:sp>
      <p:sp>
        <p:nvSpPr>
          <p:cNvPr name="TextBox 14" id="14"/>
          <p:cNvSpPr txBox="true"/>
          <p:nvPr/>
        </p:nvSpPr>
        <p:spPr>
          <a:xfrm rot="0">
            <a:off x="2186440" y="9732867"/>
            <a:ext cx="8390463" cy="186229"/>
          </a:xfrm>
          <a:prstGeom prst="rect">
            <a:avLst/>
          </a:prstGeom>
        </p:spPr>
        <p:txBody>
          <a:bodyPr anchor="t" rtlCol="false" tIns="0" lIns="0" bIns="0" rIns="0">
            <a:spAutoFit/>
          </a:bodyPr>
          <a:lstStyle/>
          <a:p>
            <a:pPr>
              <a:lnSpc>
                <a:spcPts val="1568"/>
              </a:lnSpc>
            </a:pPr>
          </a:p>
        </p:txBody>
      </p:sp>
      <p:grpSp>
        <p:nvGrpSpPr>
          <p:cNvPr name="Group 15" id="15"/>
          <p:cNvGrpSpPr/>
          <p:nvPr/>
        </p:nvGrpSpPr>
        <p:grpSpPr>
          <a:xfrm rot="0">
            <a:off x="1028700" y="3670187"/>
            <a:ext cx="15081323" cy="2780355"/>
            <a:chOff x="0" y="0"/>
            <a:chExt cx="20108431" cy="3707139"/>
          </a:xfrm>
        </p:grpSpPr>
        <p:sp>
          <p:nvSpPr>
            <p:cNvPr name="TextBox 16" id="16"/>
            <p:cNvSpPr txBox="true"/>
            <p:nvPr/>
          </p:nvSpPr>
          <p:spPr>
            <a:xfrm rot="0">
              <a:off x="0" y="0"/>
              <a:ext cx="11187285" cy="558800"/>
            </a:xfrm>
            <a:prstGeom prst="rect">
              <a:avLst/>
            </a:prstGeom>
          </p:spPr>
          <p:txBody>
            <a:bodyPr anchor="t" rtlCol="false" tIns="0" lIns="0" bIns="0" rIns="0">
              <a:spAutoFit/>
            </a:bodyPr>
            <a:lstStyle/>
            <a:p>
              <a:pPr algn="just" marL="0" indent="0" lvl="0">
                <a:lnSpc>
                  <a:spcPts val="3359"/>
                </a:lnSpc>
                <a:spcBef>
                  <a:spcPct val="0"/>
                </a:spcBef>
              </a:pPr>
              <a:r>
                <a:rPr lang="en-US" sz="2799">
                  <a:solidFill>
                    <a:srgbClr val="000000"/>
                  </a:solidFill>
                  <a:latin typeface="Anantason"/>
                </a:rPr>
                <a:t>Manfaat Teoritis</a:t>
              </a:r>
            </a:p>
          </p:txBody>
        </p:sp>
        <p:sp>
          <p:nvSpPr>
            <p:cNvPr name="TextBox 17" id="17"/>
            <p:cNvSpPr txBox="true"/>
            <p:nvPr/>
          </p:nvSpPr>
          <p:spPr>
            <a:xfrm rot="0">
              <a:off x="1543654" y="751845"/>
              <a:ext cx="18564777" cy="1447800"/>
            </a:xfrm>
            <a:prstGeom prst="rect">
              <a:avLst/>
            </a:prstGeom>
          </p:spPr>
          <p:txBody>
            <a:bodyPr anchor="t" rtlCol="false" tIns="0" lIns="0" bIns="0" rIns="0">
              <a:spAutoFit/>
            </a:bodyPr>
            <a:lstStyle/>
            <a:p>
              <a:pPr algn="just" marL="0" indent="0" lvl="0">
                <a:lnSpc>
                  <a:spcPts val="2880"/>
                </a:lnSpc>
                <a:spcBef>
                  <a:spcPct val="0"/>
                </a:spcBef>
              </a:pPr>
              <a:r>
                <a:rPr lang="en-US" sz="2400">
                  <a:solidFill>
                    <a:srgbClr val="000000"/>
                  </a:solidFill>
                  <a:latin typeface="Anantason"/>
                </a:rPr>
                <a:t>Penelitian ini memberikan kontribusi signifikan terhadap literatur analisis sentimen dengan membandingkan kinerja tiga pendekatan utama (CNN, LSTM, Bi-LSTM) dalam deteksi kekuatan sentimen pada ulasan produk.</a:t>
              </a:r>
            </a:p>
          </p:txBody>
        </p:sp>
        <p:sp>
          <p:nvSpPr>
            <p:cNvPr name="Freeform 18" id="18"/>
            <p:cNvSpPr/>
            <p:nvPr/>
          </p:nvSpPr>
          <p:spPr>
            <a:xfrm flipH="false" flipV="false" rot="0">
              <a:off x="0" y="872495"/>
              <a:ext cx="817820" cy="817820"/>
            </a:xfrm>
            <a:custGeom>
              <a:avLst/>
              <a:gdLst/>
              <a:ahLst/>
              <a:cxnLst/>
              <a:rect r="r" b="b" t="t" l="l"/>
              <a:pathLst>
                <a:path h="817820" w="817820">
                  <a:moveTo>
                    <a:pt x="0" y="0"/>
                  </a:moveTo>
                  <a:lnTo>
                    <a:pt x="817820" y="0"/>
                  </a:lnTo>
                  <a:lnTo>
                    <a:pt x="817820" y="817820"/>
                  </a:lnTo>
                  <a:lnTo>
                    <a:pt x="0" y="8178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1543654" y="2741939"/>
              <a:ext cx="18564777" cy="965200"/>
            </a:xfrm>
            <a:prstGeom prst="rect">
              <a:avLst/>
            </a:prstGeom>
          </p:spPr>
          <p:txBody>
            <a:bodyPr anchor="t" rtlCol="false" tIns="0" lIns="0" bIns="0" rIns="0">
              <a:spAutoFit/>
            </a:bodyPr>
            <a:lstStyle/>
            <a:p>
              <a:pPr algn="just" marL="0" indent="0" lvl="0">
                <a:lnSpc>
                  <a:spcPts val="2880"/>
                </a:lnSpc>
                <a:spcBef>
                  <a:spcPct val="0"/>
                </a:spcBef>
              </a:pPr>
              <a:r>
                <a:rPr lang="en-US" sz="2400">
                  <a:solidFill>
                    <a:srgbClr val="000000"/>
                  </a:solidFill>
                  <a:latin typeface="Anantason"/>
                </a:rPr>
                <a:t>Melalui penggunaan leksikon SSS-LEX dan Vader dalam konteks analisis sentimen, penelitian ini dapat memperluas pemahaman kita tentang penggunaan leksikon kontekstual.</a:t>
              </a:r>
            </a:p>
          </p:txBody>
        </p:sp>
        <p:sp>
          <p:nvSpPr>
            <p:cNvPr name="Freeform 20" id="20"/>
            <p:cNvSpPr/>
            <p:nvPr/>
          </p:nvSpPr>
          <p:spPr>
            <a:xfrm flipH="false" flipV="false" rot="0">
              <a:off x="0" y="2709617"/>
              <a:ext cx="817820" cy="817820"/>
            </a:xfrm>
            <a:custGeom>
              <a:avLst/>
              <a:gdLst/>
              <a:ahLst/>
              <a:cxnLst/>
              <a:rect r="r" b="b" t="t" l="l"/>
              <a:pathLst>
                <a:path h="817820" w="817820">
                  <a:moveTo>
                    <a:pt x="0" y="0"/>
                  </a:moveTo>
                  <a:lnTo>
                    <a:pt x="817820" y="0"/>
                  </a:lnTo>
                  <a:lnTo>
                    <a:pt x="817820" y="817820"/>
                  </a:lnTo>
                  <a:lnTo>
                    <a:pt x="0" y="8178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21" id="21"/>
          <p:cNvGrpSpPr/>
          <p:nvPr/>
        </p:nvGrpSpPr>
        <p:grpSpPr>
          <a:xfrm rot="0">
            <a:off x="13932047" y="0"/>
            <a:ext cx="4355953" cy="1111156"/>
            <a:chOff x="0" y="0"/>
            <a:chExt cx="5807938" cy="1481541"/>
          </a:xfrm>
        </p:grpSpPr>
        <p:sp>
          <p:nvSpPr>
            <p:cNvPr name="Freeform 22" id="22"/>
            <p:cNvSpPr/>
            <p:nvPr/>
          </p:nvSpPr>
          <p:spPr>
            <a:xfrm flipH="false" flipV="false" rot="0">
              <a:off x="4326396" y="0"/>
              <a:ext cx="1481541" cy="1481541"/>
            </a:xfrm>
            <a:custGeom>
              <a:avLst/>
              <a:gdLst/>
              <a:ahLst/>
              <a:cxnLst/>
              <a:rect r="r" b="b" t="t" l="l"/>
              <a:pathLst>
                <a:path h="1481541" w="1481541">
                  <a:moveTo>
                    <a:pt x="0" y="0"/>
                  </a:moveTo>
                  <a:lnTo>
                    <a:pt x="1481542" y="0"/>
                  </a:lnTo>
                  <a:lnTo>
                    <a:pt x="1481542" y="1481541"/>
                  </a:lnTo>
                  <a:lnTo>
                    <a:pt x="0" y="1481541"/>
                  </a:lnTo>
                  <a:lnTo>
                    <a:pt x="0" y="0"/>
                  </a:lnTo>
                  <a:close/>
                </a:path>
              </a:pathLst>
            </a:custGeom>
            <a:blipFill>
              <a:blip r:embed="rId6"/>
              <a:stretch>
                <a:fillRect l="0" t="0" r="0" b="0"/>
              </a:stretch>
            </a:blipFill>
          </p:spPr>
        </p:sp>
        <p:sp>
          <p:nvSpPr>
            <p:cNvPr name="TextBox 23" id="23"/>
            <p:cNvSpPr txBox="true"/>
            <p:nvPr/>
          </p:nvSpPr>
          <p:spPr>
            <a:xfrm rot="0">
              <a:off x="0" y="219244"/>
              <a:ext cx="4326396" cy="1004953"/>
            </a:xfrm>
            <a:prstGeom prst="rect">
              <a:avLst/>
            </a:prstGeom>
          </p:spPr>
          <p:txBody>
            <a:bodyPr anchor="t" rtlCol="false" tIns="0" lIns="0" bIns="0" rIns="0">
              <a:spAutoFit/>
            </a:bodyPr>
            <a:lstStyle/>
            <a:p>
              <a:pPr algn="r">
                <a:lnSpc>
                  <a:spcPts val="3081"/>
                </a:lnSpc>
                <a:spcBef>
                  <a:spcPct val="0"/>
                </a:spcBef>
              </a:pPr>
              <a:r>
                <a:rPr lang="en-US" sz="2201">
                  <a:solidFill>
                    <a:srgbClr val="000000"/>
                  </a:solidFill>
                  <a:latin typeface="Muli Semi-Bold"/>
                </a:rPr>
                <a:t>Universitas Multimedia Nusantara</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88009" y="258466"/>
            <a:ext cx="9422943" cy="9705278"/>
          </a:xfrm>
          <a:custGeom>
            <a:avLst/>
            <a:gdLst/>
            <a:ahLst/>
            <a:cxnLst/>
            <a:rect r="r" b="b" t="t" l="l"/>
            <a:pathLst>
              <a:path h="9705278" w="9422943">
                <a:moveTo>
                  <a:pt x="0" y="0"/>
                </a:moveTo>
                <a:lnTo>
                  <a:pt x="9422943" y="0"/>
                </a:lnTo>
                <a:lnTo>
                  <a:pt x="9422943" y="9705278"/>
                </a:lnTo>
                <a:lnTo>
                  <a:pt x="0" y="97052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932047" y="0"/>
            <a:ext cx="4355953" cy="1111156"/>
            <a:chOff x="0" y="0"/>
            <a:chExt cx="5807938" cy="1481541"/>
          </a:xfrm>
        </p:grpSpPr>
        <p:sp>
          <p:nvSpPr>
            <p:cNvPr name="Freeform 4" id="4"/>
            <p:cNvSpPr/>
            <p:nvPr/>
          </p:nvSpPr>
          <p:spPr>
            <a:xfrm flipH="false" flipV="false" rot="0">
              <a:off x="4326396" y="0"/>
              <a:ext cx="1481541" cy="1481541"/>
            </a:xfrm>
            <a:custGeom>
              <a:avLst/>
              <a:gdLst/>
              <a:ahLst/>
              <a:cxnLst/>
              <a:rect r="r" b="b" t="t" l="l"/>
              <a:pathLst>
                <a:path h="1481541" w="1481541">
                  <a:moveTo>
                    <a:pt x="0" y="0"/>
                  </a:moveTo>
                  <a:lnTo>
                    <a:pt x="1481542" y="0"/>
                  </a:lnTo>
                  <a:lnTo>
                    <a:pt x="1481542" y="1481541"/>
                  </a:lnTo>
                  <a:lnTo>
                    <a:pt x="0" y="1481541"/>
                  </a:lnTo>
                  <a:lnTo>
                    <a:pt x="0" y="0"/>
                  </a:lnTo>
                  <a:close/>
                </a:path>
              </a:pathLst>
            </a:custGeom>
            <a:blipFill>
              <a:blip r:embed="rId4"/>
              <a:stretch>
                <a:fillRect l="0" t="0" r="0" b="0"/>
              </a:stretch>
            </a:blipFill>
          </p:spPr>
        </p:sp>
        <p:sp>
          <p:nvSpPr>
            <p:cNvPr name="TextBox 5" id="5"/>
            <p:cNvSpPr txBox="true"/>
            <p:nvPr/>
          </p:nvSpPr>
          <p:spPr>
            <a:xfrm rot="0">
              <a:off x="0" y="219244"/>
              <a:ext cx="4326396" cy="1004953"/>
            </a:xfrm>
            <a:prstGeom prst="rect">
              <a:avLst/>
            </a:prstGeom>
          </p:spPr>
          <p:txBody>
            <a:bodyPr anchor="t" rtlCol="false" tIns="0" lIns="0" bIns="0" rIns="0">
              <a:spAutoFit/>
            </a:bodyPr>
            <a:lstStyle/>
            <a:p>
              <a:pPr algn="r">
                <a:lnSpc>
                  <a:spcPts val="3081"/>
                </a:lnSpc>
                <a:spcBef>
                  <a:spcPct val="0"/>
                </a:spcBef>
              </a:pPr>
              <a:r>
                <a:rPr lang="en-US" sz="2201">
                  <a:solidFill>
                    <a:srgbClr val="000000"/>
                  </a:solidFill>
                  <a:latin typeface="Muli Semi-Bold"/>
                </a:rPr>
                <a:t>Universitas Multimedia Nusantara</a:t>
              </a:r>
            </a:p>
          </p:txBody>
        </p:sp>
      </p:grpSp>
      <p:sp>
        <p:nvSpPr>
          <p:cNvPr name="TextBox 6" id="6"/>
          <p:cNvSpPr txBox="true"/>
          <p:nvPr/>
        </p:nvSpPr>
        <p:spPr>
          <a:xfrm rot="0">
            <a:off x="1028700" y="395287"/>
            <a:ext cx="7338460" cy="3848100"/>
          </a:xfrm>
          <a:prstGeom prst="rect">
            <a:avLst/>
          </a:prstGeom>
        </p:spPr>
        <p:txBody>
          <a:bodyPr anchor="t" rtlCol="false" tIns="0" lIns="0" bIns="0" rIns="0">
            <a:spAutoFit/>
          </a:bodyPr>
          <a:lstStyle/>
          <a:p>
            <a:pPr>
              <a:lnSpc>
                <a:spcPts val="10199"/>
              </a:lnSpc>
            </a:pPr>
            <a:r>
              <a:rPr lang="en-US" sz="8499">
                <a:solidFill>
                  <a:srgbClr val="000000"/>
                </a:solidFill>
                <a:latin typeface="Anantason"/>
              </a:rPr>
              <a:t>Systematic Literature Review (SLR)</a:t>
            </a:r>
          </a:p>
        </p:txBody>
      </p:sp>
      <p:grpSp>
        <p:nvGrpSpPr>
          <p:cNvPr name="Group 7" id="7"/>
          <p:cNvGrpSpPr/>
          <p:nvPr/>
        </p:nvGrpSpPr>
        <p:grpSpPr>
          <a:xfrm rot="0">
            <a:off x="9793060" y="1111156"/>
            <a:ext cx="6316964" cy="8490595"/>
            <a:chOff x="0" y="0"/>
            <a:chExt cx="8422618" cy="11320793"/>
          </a:xfrm>
        </p:grpSpPr>
        <p:sp>
          <p:nvSpPr>
            <p:cNvPr name="Freeform 8" id="8"/>
            <p:cNvSpPr/>
            <p:nvPr/>
          </p:nvSpPr>
          <p:spPr>
            <a:xfrm flipH="false" flipV="false" rot="0">
              <a:off x="0" y="0"/>
              <a:ext cx="8422618" cy="10972800"/>
            </a:xfrm>
            <a:custGeom>
              <a:avLst/>
              <a:gdLst/>
              <a:ahLst/>
              <a:cxnLst/>
              <a:rect r="r" b="b" t="t" l="l"/>
              <a:pathLst>
                <a:path h="10972800" w="8422618">
                  <a:moveTo>
                    <a:pt x="0" y="0"/>
                  </a:moveTo>
                  <a:lnTo>
                    <a:pt x="8422618" y="0"/>
                  </a:lnTo>
                  <a:lnTo>
                    <a:pt x="8422618" y="10972800"/>
                  </a:lnTo>
                  <a:lnTo>
                    <a:pt x="0" y="10972800"/>
                  </a:lnTo>
                  <a:lnTo>
                    <a:pt x="0" y="0"/>
                  </a:lnTo>
                  <a:close/>
                </a:path>
              </a:pathLst>
            </a:custGeom>
            <a:blipFill>
              <a:blip r:embed="rId5"/>
              <a:stretch>
                <a:fillRect l="0" t="0" r="0" b="0"/>
              </a:stretch>
            </a:blipFill>
          </p:spPr>
        </p:sp>
        <p:sp>
          <p:nvSpPr>
            <p:cNvPr name="TextBox 9" id="9"/>
            <p:cNvSpPr txBox="true"/>
            <p:nvPr/>
          </p:nvSpPr>
          <p:spPr>
            <a:xfrm rot="0">
              <a:off x="324157" y="10987418"/>
              <a:ext cx="7774305" cy="333375"/>
            </a:xfrm>
            <a:prstGeom prst="rect">
              <a:avLst/>
            </a:prstGeom>
          </p:spPr>
          <p:txBody>
            <a:bodyPr anchor="t" rtlCol="false" tIns="0" lIns="0" bIns="0" rIns="0">
              <a:spAutoFit/>
            </a:bodyPr>
            <a:lstStyle/>
            <a:p>
              <a:pPr algn="ctr">
                <a:lnSpc>
                  <a:spcPts val="2100"/>
                </a:lnSpc>
                <a:spcBef>
                  <a:spcPct val="0"/>
                </a:spcBef>
              </a:pPr>
              <a:r>
                <a:rPr lang="en-US" sz="1500">
                  <a:solidFill>
                    <a:srgbClr val="000000"/>
                  </a:solidFill>
                  <a:latin typeface="Muli"/>
                </a:rPr>
                <a:t> Gambar 3.1 Tahapan Penelitian Systematic Literature Review[56]</a:t>
              </a:r>
            </a:p>
          </p:txBody>
        </p:sp>
      </p:grpSp>
      <p:sp>
        <p:nvSpPr>
          <p:cNvPr name="TextBox 10" id="10"/>
          <p:cNvSpPr txBox="true"/>
          <p:nvPr/>
        </p:nvSpPr>
        <p:spPr>
          <a:xfrm rot="0">
            <a:off x="1028700" y="4501109"/>
            <a:ext cx="7338460" cy="1663065"/>
          </a:xfrm>
          <a:prstGeom prst="rect">
            <a:avLst/>
          </a:prstGeom>
        </p:spPr>
        <p:txBody>
          <a:bodyPr anchor="t" rtlCol="false" tIns="0" lIns="0" bIns="0" rIns="0">
            <a:spAutoFit/>
          </a:bodyPr>
          <a:lstStyle/>
          <a:p>
            <a:pPr algn="just">
              <a:lnSpc>
                <a:spcPts val="3359"/>
              </a:lnSpc>
              <a:spcBef>
                <a:spcPct val="0"/>
              </a:spcBef>
            </a:pPr>
            <a:r>
              <a:rPr lang="en-US" sz="2400">
                <a:solidFill>
                  <a:srgbClr val="000000"/>
                </a:solidFill>
                <a:latin typeface="Muli"/>
              </a:rPr>
              <a:t>SLR ini dilakukan dengan mengimplementasikan tahapan-tahapan yang diuraikan dalam pedoman SLR yang diusulkan oleh Kitchenham dan Charters[55]</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88009" y="258466"/>
            <a:ext cx="9422943" cy="9705278"/>
          </a:xfrm>
          <a:custGeom>
            <a:avLst/>
            <a:gdLst/>
            <a:ahLst/>
            <a:cxnLst/>
            <a:rect r="r" b="b" t="t" l="l"/>
            <a:pathLst>
              <a:path h="9705278" w="9422943">
                <a:moveTo>
                  <a:pt x="0" y="0"/>
                </a:moveTo>
                <a:lnTo>
                  <a:pt x="9422943" y="0"/>
                </a:lnTo>
                <a:lnTo>
                  <a:pt x="9422943" y="9705278"/>
                </a:lnTo>
                <a:lnTo>
                  <a:pt x="0" y="9705278"/>
                </a:lnTo>
                <a:lnTo>
                  <a:pt x="0" y="0"/>
                </a:lnTo>
                <a:close/>
              </a:path>
            </a:pathLst>
          </a:custGeom>
          <a:blipFill>
            <a:blip r:embed="rId2">
              <a:alphaModFix amt="37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932047" y="0"/>
            <a:ext cx="4355953" cy="1111156"/>
            <a:chOff x="0" y="0"/>
            <a:chExt cx="5807938" cy="1481541"/>
          </a:xfrm>
        </p:grpSpPr>
        <p:sp>
          <p:nvSpPr>
            <p:cNvPr name="Freeform 4" id="4"/>
            <p:cNvSpPr/>
            <p:nvPr/>
          </p:nvSpPr>
          <p:spPr>
            <a:xfrm flipH="false" flipV="false" rot="0">
              <a:off x="4326396" y="0"/>
              <a:ext cx="1481541" cy="1481541"/>
            </a:xfrm>
            <a:custGeom>
              <a:avLst/>
              <a:gdLst/>
              <a:ahLst/>
              <a:cxnLst/>
              <a:rect r="r" b="b" t="t" l="l"/>
              <a:pathLst>
                <a:path h="1481541" w="1481541">
                  <a:moveTo>
                    <a:pt x="0" y="0"/>
                  </a:moveTo>
                  <a:lnTo>
                    <a:pt x="1481542" y="0"/>
                  </a:lnTo>
                  <a:lnTo>
                    <a:pt x="1481542" y="1481541"/>
                  </a:lnTo>
                  <a:lnTo>
                    <a:pt x="0" y="1481541"/>
                  </a:lnTo>
                  <a:lnTo>
                    <a:pt x="0" y="0"/>
                  </a:lnTo>
                  <a:close/>
                </a:path>
              </a:pathLst>
            </a:custGeom>
            <a:blipFill>
              <a:blip r:embed="rId4"/>
              <a:stretch>
                <a:fillRect l="0" t="0" r="0" b="0"/>
              </a:stretch>
            </a:blipFill>
          </p:spPr>
        </p:sp>
        <p:sp>
          <p:nvSpPr>
            <p:cNvPr name="TextBox 5" id="5"/>
            <p:cNvSpPr txBox="true"/>
            <p:nvPr/>
          </p:nvSpPr>
          <p:spPr>
            <a:xfrm rot="0">
              <a:off x="0" y="219244"/>
              <a:ext cx="4326396" cy="1004953"/>
            </a:xfrm>
            <a:prstGeom prst="rect">
              <a:avLst/>
            </a:prstGeom>
          </p:spPr>
          <p:txBody>
            <a:bodyPr anchor="t" rtlCol="false" tIns="0" lIns="0" bIns="0" rIns="0">
              <a:spAutoFit/>
            </a:bodyPr>
            <a:lstStyle/>
            <a:p>
              <a:pPr algn="r">
                <a:lnSpc>
                  <a:spcPts val="3081"/>
                </a:lnSpc>
                <a:spcBef>
                  <a:spcPct val="0"/>
                </a:spcBef>
              </a:pPr>
              <a:r>
                <a:rPr lang="en-US" sz="2201">
                  <a:solidFill>
                    <a:srgbClr val="000000"/>
                  </a:solidFill>
                  <a:latin typeface="Muli Semi-Bold"/>
                </a:rPr>
                <a:t>Universitas Multimedia Nusantara</a:t>
              </a:r>
            </a:p>
          </p:txBody>
        </p:sp>
      </p:grpSp>
      <p:sp>
        <p:nvSpPr>
          <p:cNvPr name="Freeform 6" id="6"/>
          <p:cNvSpPr/>
          <p:nvPr/>
        </p:nvSpPr>
        <p:spPr>
          <a:xfrm flipH="false" flipV="false" rot="0">
            <a:off x="6412550" y="6170971"/>
            <a:ext cx="11875450" cy="3792773"/>
          </a:xfrm>
          <a:custGeom>
            <a:avLst/>
            <a:gdLst/>
            <a:ahLst/>
            <a:cxnLst/>
            <a:rect r="r" b="b" t="t" l="l"/>
            <a:pathLst>
              <a:path h="3792773" w="11875450">
                <a:moveTo>
                  <a:pt x="0" y="0"/>
                </a:moveTo>
                <a:lnTo>
                  <a:pt x="11875450" y="0"/>
                </a:lnTo>
                <a:lnTo>
                  <a:pt x="11875450" y="3792773"/>
                </a:lnTo>
                <a:lnTo>
                  <a:pt x="0" y="3792773"/>
                </a:lnTo>
                <a:lnTo>
                  <a:pt x="0" y="0"/>
                </a:lnTo>
                <a:close/>
              </a:path>
            </a:pathLst>
          </a:custGeom>
          <a:blipFill>
            <a:blip r:embed="rId5"/>
            <a:stretch>
              <a:fillRect l="-12228" t="0" r="-483" b="0"/>
            </a:stretch>
          </a:blipFill>
        </p:spPr>
      </p:sp>
      <p:sp>
        <p:nvSpPr>
          <p:cNvPr name="TextBox 7" id="7"/>
          <p:cNvSpPr txBox="true"/>
          <p:nvPr/>
        </p:nvSpPr>
        <p:spPr>
          <a:xfrm rot="0">
            <a:off x="1028700" y="1120681"/>
            <a:ext cx="16230600" cy="1276350"/>
          </a:xfrm>
          <a:prstGeom prst="rect">
            <a:avLst/>
          </a:prstGeom>
        </p:spPr>
        <p:txBody>
          <a:bodyPr anchor="t" rtlCol="false" tIns="0" lIns="0" bIns="0" rIns="0">
            <a:spAutoFit/>
          </a:bodyPr>
          <a:lstStyle/>
          <a:p>
            <a:pPr>
              <a:lnSpc>
                <a:spcPts val="10199"/>
              </a:lnSpc>
            </a:pPr>
            <a:r>
              <a:rPr lang="en-US" sz="8499">
                <a:solidFill>
                  <a:srgbClr val="000000"/>
                </a:solidFill>
                <a:latin typeface="Anantason"/>
              </a:rPr>
              <a:t>Planning The Review</a:t>
            </a:r>
          </a:p>
        </p:txBody>
      </p:sp>
      <p:sp>
        <p:nvSpPr>
          <p:cNvPr name="TextBox 8" id="8"/>
          <p:cNvSpPr txBox="true"/>
          <p:nvPr/>
        </p:nvSpPr>
        <p:spPr>
          <a:xfrm rot="0">
            <a:off x="414792" y="3011211"/>
            <a:ext cx="8146234" cy="3699510"/>
          </a:xfrm>
          <a:prstGeom prst="rect">
            <a:avLst/>
          </a:prstGeom>
        </p:spPr>
        <p:txBody>
          <a:bodyPr anchor="t" rtlCol="false" tIns="0" lIns="0" bIns="0" rIns="0">
            <a:spAutoFit/>
          </a:bodyPr>
          <a:lstStyle/>
          <a:p>
            <a:pPr algn="just">
              <a:lnSpc>
                <a:spcPts val="2940"/>
              </a:lnSpc>
            </a:pPr>
            <a:r>
              <a:rPr lang="en-US" sz="2100">
                <a:solidFill>
                  <a:srgbClr val="000000"/>
                </a:solidFill>
                <a:latin typeface="Muli"/>
              </a:rPr>
              <a:t>RQ berikut merupakan RQ terkait deteksi kekuatan sentimen dengan leksikon berbasis konteks.</a:t>
            </a:r>
          </a:p>
          <a:p>
            <a:pPr algn="just" marL="453390" indent="-226695" lvl="1">
              <a:lnSpc>
                <a:spcPts val="2940"/>
              </a:lnSpc>
              <a:buFont typeface="Arial"/>
              <a:buChar char="•"/>
            </a:pPr>
            <a:r>
              <a:rPr lang="en-US" sz="2100">
                <a:solidFill>
                  <a:srgbClr val="000000"/>
                </a:solidFill>
                <a:latin typeface="Muli"/>
              </a:rPr>
              <a:t>RQ 1: Pada tahun berapa penelitian dilakukan?</a:t>
            </a:r>
          </a:p>
          <a:p>
            <a:pPr algn="just" marL="453390" indent="-226695" lvl="1">
              <a:lnSpc>
                <a:spcPts val="2940"/>
              </a:lnSpc>
              <a:buFont typeface="Arial"/>
              <a:buChar char="•"/>
            </a:pPr>
            <a:r>
              <a:rPr lang="en-US" sz="2100">
                <a:solidFill>
                  <a:srgbClr val="000000"/>
                </a:solidFill>
                <a:latin typeface="Muli"/>
              </a:rPr>
              <a:t>RQ</a:t>
            </a:r>
            <a:r>
              <a:rPr lang="en-US" sz="2100">
                <a:solidFill>
                  <a:srgbClr val="000000"/>
                </a:solidFill>
                <a:latin typeface="Muli"/>
              </a:rPr>
              <a:t> 2: Jurnal apa saja yang pernah mempublikasikan artikel terkait topik?</a:t>
            </a:r>
          </a:p>
          <a:p>
            <a:pPr algn="just" marL="453390" indent="-226695" lvl="1">
              <a:lnSpc>
                <a:spcPts val="2940"/>
              </a:lnSpc>
              <a:buFont typeface="Arial"/>
              <a:buChar char="•"/>
            </a:pPr>
            <a:r>
              <a:rPr lang="en-US" sz="2100">
                <a:solidFill>
                  <a:srgbClr val="000000"/>
                </a:solidFill>
                <a:latin typeface="Muli"/>
              </a:rPr>
              <a:t>RQ</a:t>
            </a:r>
            <a:r>
              <a:rPr lang="en-US" sz="2100">
                <a:solidFill>
                  <a:srgbClr val="000000"/>
                </a:solidFill>
                <a:latin typeface="Muli"/>
              </a:rPr>
              <a:t> 3: Kata kunci apa saja yang digunakan?</a:t>
            </a:r>
          </a:p>
          <a:p>
            <a:pPr algn="just" marL="453390" indent="-226695" lvl="1">
              <a:lnSpc>
                <a:spcPts val="2940"/>
              </a:lnSpc>
              <a:buFont typeface="Arial"/>
              <a:buChar char="•"/>
            </a:pPr>
            <a:r>
              <a:rPr lang="en-US" sz="2100">
                <a:solidFill>
                  <a:srgbClr val="000000"/>
                </a:solidFill>
                <a:latin typeface="Muli"/>
              </a:rPr>
              <a:t>RQ 4: Jenis analisis sentimen apa yang dilakukan?</a:t>
            </a:r>
          </a:p>
          <a:p>
            <a:pPr algn="just" marL="453390" indent="-226695" lvl="1">
              <a:lnSpc>
                <a:spcPts val="2940"/>
              </a:lnSpc>
              <a:buFont typeface="Arial"/>
              <a:buChar char="•"/>
            </a:pPr>
            <a:r>
              <a:rPr lang="en-US" sz="2100">
                <a:solidFill>
                  <a:srgbClr val="000000"/>
                </a:solidFill>
                <a:latin typeface="Muli"/>
              </a:rPr>
              <a:t>RQ</a:t>
            </a:r>
            <a:r>
              <a:rPr lang="en-US" sz="2100">
                <a:solidFill>
                  <a:srgbClr val="000000"/>
                </a:solidFill>
                <a:latin typeface="Muli"/>
              </a:rPr>
              <a:t> 5: Algoritma atau optimasi apa yang digunakan?</a:t>
            </a:r>
          </a:p>
          <a:p>
            <a:pPr algn="just" marL="453390" indent="-226695" lvl="1">
              <a:lnSpc>
                <a:spcPts val="2940"/>
              </a:lnSpc>
              <a:buFont typeface="Arial"/>
              <a:buChar char="•"/>
            </a:pPr>
            <a:r>
              <a:rPr lang="en-US" sz="2100">
                <a:solidFill>
                  <a:srgbClr val="000000"/>
                </a:solidFill>
                <a:latin typeface="Muli"/>
              </a:rPr>
              <a:t>RQ 6: Metode dan teknologi apa yang diterapkan?</a:t>
            </a:r>
          </a:p>
          <a:p>
            <a:pPr algn="just" marL="453390" indent="-226695" lvl="1">
              <a:lnSpc>
                <a:spcPts val="2940"/>
              </a:lnSpc>
              <a:buFont typeface="Arial"/>
              <a:buChar char="•"/>
            </a:pPr>
            <a:r>
              <a:rPr lang="en-US" sz="2100">
                <a:solidFill>
                  <a:srgbClr val="000000"/>
                </a:solidFill>
                <a:latin typeface="Muli"/>
              </a:rPr>
              <a:t>RQ</a:t>
            </a:r>
            <a:r>
              <a:rPr lang="en-US" sz="2100">
                <a:solidFill>
                  <a:srgbClr val="000000"/>
                </a:solidFill>
                <a:latin typeface="Muli"/>
              </a:rPr>
              <a:t> 7: Platform data apa yang digunakan?</a:t>
            </a:r>
          </a:p>
        </p:txBody>
      </p:sp>
      <p:sp>
        <p:nvSpPr>
          <p:cNvPr name="TextBox 9" id="9"/>
          <p:cNvSpPr txBox="true"/>
          <p:nvPr/>
        </p:nvSpPr>
        <p:spPr>
          <a:xfrm rot="0">
            <a:off x="414792" y="2339881"/>
            <a:ext cx="7338460" cy="481330"/>
          </a:xfrm>
          <a:prstGeom prst="rect">
            <a:avLst/>
          </a:prstGeom>
        </p:spPr>
        <p:txBody>
          <a:bodyPr anchor="t" rtlCol="false" tIns="0" lIns="0" bIns="0" rIns="0">
            <a:spAutoFit/>
          </a:bodyPr>
          <a:lstStyle/>
          <a:p>
            <a:pPr algn="just">
              <a:lnSpc>
                <a:spcPts val="3919"/>
              </a:lnSpc>
              <a:spcBef>
                <a:spcPct val="0"/>
              </a:spcBef>
            </a:pPr>
            <a:r>
              <a:rPr lang="en-US" sz="2799">
                <a:solidFill>
                  <a:srgbClr val="000000"/>
                </a:solidFill>
                <a:latin typeface="Muli Bold"/>
              </a:rPr>
              <a:t>Identifikasi Research Question (RQ)</a:t>
            </a:r>
          </a:p>
        </p:txBody>
      </p:sp>
      <p:sp>
        <p:nvSpPr>
          <p:cNvPr name="TextBox 10" id="10"/>
          <p:cNvSpPr txBox="true"/>
          <p:nvPr/>
        </p:nvSpPr>
        <p:spPr>
          <a:xfrm rot="0">
            <a:off x="9183323" y="3020736"/>
            <a:ext cx="8075977" cy="2497455"/>
          </a:xfrm>
          <a:prstGeom prst="rect">
            <a:avLst/>
          </a:prstGeom>
        </p:spPr>
        <p:txBody>
          <a:bodyPr anchor="t" rtlCol="false" tIns="0" lIns="0" bIns="0" rIns="0">
            <a:spAutoFit/>
          </a:bodyPr>
          <a:lstStyle/>
          <a:p>
            <a:pPr algn="just">
              <a:lnSpc>
                <a:spcPts val="2520"/>
              </a:lnSpc>
            </a:pPr>
            <a:r>
              <a:rPr lang="en-US" sz="1800">
                <a:solidFill>
                  <a:srgbClr val="000000"/>
                </a:solidFill>
                <a:latin typeface="Muli"/>
              </a:rPr>
              <a:t> (("sentiment") AND ("strength" OR "power" OR "intensity" OR "detection") AND ("context" OR "lexicon" OR "sentistrength" OR "vader" OR "sss-lex" OR "affin" OR "wordnet") AND ("machine learning" OR "deep learning" OR "text mining" OR “data mining” OR  "NLP" OR ... OR "sentiment lexicons" ) AND ("regression models" OR "logistic regression" OR "Naïve Bayes" OR ... OR "BERT" OR "LSTM" OR "CNN" OR "convolutional neural network" OR "GRU" OR "word2vec" OR "GloVe" OR "Naïve Bayes"))</a:t>
            </a:r>
          </a:p>
          <a:p>
            <a:pPr algn="just">
              <a:lnSpc>
                <a:spcPts val="2520"/>
              </a:lnSpc>
              <a:spcBef>
                <a:spcPct val="0"/>
              </a:spcBef>
            </a:pPr>
          </a:p>
        </p:txBody>
      </p:sp>
      <p:sp>
        <p:nvSpPr>
          <p:cNvPr name="TextBox 11" id="11"/>
          <p:cNvSpPr txBox="true"/>
          <p:nvPr/>
        </p:nvSpPr>
        <p:spPr>
          <a:xfrm rot="0">
            <a:off x="9183323" y="2339881"/>
            <a:ext cx="8075977" cy="481330"/>
          </a:xfrm>
          <a:prstGeom prst="rect">
            <a:avLst/>
          </a:prstGeom>
        </p:spPr>
        <p:txBody>
          <a:bodyPr anchor="t" rtlCol="false" tIns="0" lIns="0" bIns="0" rIns="0">
            <a:spAutoFit/>
          </a:bodyPr>
          <a:lstStyle/>
          <a:p>
            <a:pPr algn="just">
              <a:lnSpc>
                <a:spcPts val="3919"/>
              </a:lnSpc>
              <a:spcBef>
                <a:spcPct val="0"/>
              </a:spcBef>
            </a:pPr>
            <a:r>
              <a:rPr lang="en-US" sz="2799">
                <a:solidFill>
                  <a:srgbClr val="000000"/>
                </a:solidFill>
                <a:latin typeface="Muli Bold"/>
              </a:rPr>
              <a:t>Menentukan Kata Kunci Pencarian</a:t>
            </a:r>
          </a:p>
        </p:txBody>
      </p:sp>
      <p:sp>
        <p:nvSpPr>
          <p:cNvPr name="TextBox 12" id="12"/>
          <p:cNvSpPr txBox="true"/>
          <p:nvPr/>
        </p:nvSpPr>
        <p:spPr>
          <a:xfrm rot="0">
            <a:off x="9183323" y="5461041"/>
            <a:ext cx="8075977" cy="481330"/>
          </a:xfrm>
          <a:prstGeom prst="rect">
            <a:avLst/>
          </a:prstGeom>
        </p:spPr>
        <p:txBody>
          <a:bodyPr anchor="t" rtlCol="false" tIns="0" lIns="0" bIns="0" rIns="0">
            <a:spAutoFit/>
          </a:bodyPr>
          <a:lstStyle/>
          <a:p>
            <a:pPr algn="just">
              <a:lnSpc>
                <a:spcPts val="3919"/>
              </a:lnSpc>
              <a:spcBef>
                <a:spcPct val="0"/>
              </a:spcBef>
            </a:pPr>
            <a:r>
              <a:rPr lang="en-US" sz="2799">
                <a:solidFill>
                  <a:srgbClr val="000000"/>
                </a:solidFill>
                <a:latin typeface="Muli Bold"/>
              </a:rPr>
              <a:t>Identifikasi Kriteria Inklusi dan Eksklusi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88009" y="258466"/>
            <a:ext cx="9422943" cy="9705278"/>
          </a:xfrm>
          <a:custGeom>
            <a:avLst/>
            <a:gdLst/>
            <a:ahLst/>
            <a:cxnLst/>
            <a:rect r="r" b="b" t="t" l="l"/>
            <a:pathLst>
              <a:path h="9705278" w="9422943">
                <a:moveTo>
                  <a:pt x="0" y="0"/>
                </a:moveTo>
                <a:lnTo>
                  <a:pt x="9422943" y="0"/>
                </a:lnTo>
                <a:lnTo>
                  <a:pt x="9422943" y="9705278"/>
                </a:lnTo>
                <a:lnTo>
                  <a:pt x="0" y="9705278"/>
                </a:lnTo>
                <a:lnTo>
                  <a:pt x="0" y="0"/>
                </a:lnTo>
                <a:close/>
              </a:path>
            </a:pathLst>
          </a:custGeom>
          <a:blipFill>
            <a:blip r:embed="rId2">
              <a:alphaModFix amt="37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932047" y="0"/>
            <a:ext cx="4355953" cy="1111156"/>
            <a:chOff x="0" y="0"/>
            <a:chExt cx="5807938" cy="1481541"/>
          </a:xfrm>
        </p:grpSpPr>
        <p:sp>
          <p:nvSpPr>
            <p:cNvPr name="Freeform 4" id="4"/>
            <p:cNvSpPr/>
            <p:nvPr/>
          </p:nvSpPr>
          <p:spPr>
            <a:xfrm flipH="false" flipV="false" rot="0">
              <a:off x="4326396" y="0"/>
              <a:ext cx="1481541" cy="1481541"/>
            </a:xfrm>
            <a:custGeom>
              <a:avLst/>
              <a:gdLst/>
              <a:ahLst/>
              <a:cxnLst/>
              <a:rect r="r" b="b" t="t" l="l"/>
              <a:pathLst>
                <a:path h="1481541" w="1481541">
                  <a:moveTo>
                    <a:pt x="0" y="0"/>
                  </a:moveTo>
                  <a:lnTo>
                    <a:pt x="1481542" y="0"/>
                  </a:lnTo>
                  <a:lnTo>
                    <a:pt x="1481542" y="1481541"/>
                  </a:lnTo>
                  <a:lnTo>
                    <a:pt x="0" y="1481541"/>
                  </a:lnTo>
                  <a:lnTo>
                    <a:pt x="0" y="0"/>
                  </a:lnTo>
                  <a:close/>
                </a:path>
              </a:pathLst>
            </a:custGeom>
            <a:blipFill>
              <a:blip r:embed="rId4"/>
              <a:stretch>
                <a:fillRect l="0" t="0" r="0" b="0"/>
              </a:stretch>
            </a:blipFill>
          </p:spPr>
        </p:sp>
        <p:sp>
          <p:nvSpPr>
            <p:cNvPr name="TextBox 5" id="5"/>
            <p:cNvSpPr txBox="true"/>
            <p:nvPr/>
          </p:nvSpPr>
          <p:spPr>
            <a:xfrm rot="0">
              <a:off x="0" y="219244"/>
              <a:ext cx="4326396" cy="1004953"/>
            </a:xfrm>
            <a:prstGeom prst="rect">
              <a:avLst/>
            </a:prstGeom>
          </p:spPr>
          <p:txBody>
            <a:bodyPr anchor="t" rtlCol="false" tIns="0" lIns="0" bIns="0" rIns="0">
              <a:spAutoFit/>
            </a:bodyPr>
            <a:lstStyle/>
            <a:p>
              <a:pPr algn="r">
                <a:lnSpc>
                  <a:spcPts val="3081"/>
                </a:lnSpc>
                <a:spcBef>
                  <a:spcPct val="0"/>
                </a:spcBef>
              </a:pPr>
              <a:r>
                <a:rPr lang="en-US" sz="2201">
                  <a:solidFill>
                    <a:srgbClr val="000000"/>
                  </a:solidFill>
                  <a:latin typeface="Muli Semi-Bold"/>
                </a:rPr>
                <a:t>Universitas Multimedia Nusantara</a:t>
              </a:r>
            </a:p>
          </p:txBody>
        </p:sp>
      </p:grpSp>
      <p:sp>
        <p:nvSpPr>
          <p:cNvPr name="TextBox 6" id="6"/>
          <p:cNvSpPr txBox="true"/>
          <p:nvPr/>
        </p:nvSpPr>
        <p:spPr>
          <a:xfrm rot="0">
            <a:off x="1028700" y="1120681"/>
            <a:ext cx="16230600" cy="1276350"/>
          </a:xfrm>
          <a:prstGeom prst="rect">
            <a:avLst/>
          </a:prstGeom>
        </p:spPr>
        <p:txBody>
          <a:bodyPr anchor="t" rtlCol="false" tIns="0" lIns="0" bIns="0" rIns="0">
            <a:spAutoFit/>
          </a:bodyPr>
          <a:lstStyle/>
          <a:p>
            <a:pPr>
              <a:lnSpc>
                <a:spcPts val="10199"/>
              </a:lnSpc>
            </a:pPr>
            <a:r>
              <a:rPr lang="en-US" sz="8499">
                <a:solidFill>
                  <a:srgbClr val="000000"/>
                </a:solidFill>
                <a:latin typeface="Anantason"/>
              </a:rPr>
              <a:t>Conducting The Review</a:t>
            </a:r>
          </a:p>
        </p:txBody>
      </p:sp>
      <p:sp>
        <p:nvSpPr>
          <p:cNvPr name="TextBox 7" id="7"/>
          <p:cNvSpPr txBox="true"/>
          <p:nvPr/>
        </p:nvSpPr>
        <p:spPr>
          <a:xfrm rot="0">
            <a:off x="414792" y="4022485"/>
            <a:ext cx="8146234" cy="824865"/>
          </a:xfrm>
          <a:prstGeom prst="rect">
            <a:avLst/>
          </a:prstGeom>
        </p:spPr>
        <p:txBody>
          <a:bodyPr anchor="t" rtlCol="false" tIns="0" lIns="0" bIns="0" rIns="0">
            <a:spAutoFit/>
          </a:bodyPr>
          <a:lstStyle/>
          <a:p>
            <a:pPr algn="just">
              <a:lnSpc>
                <a:spcPts val="3359"/>
              </a:lnSpc>
            </a:pPr>
            <a:r>
              <a:rPr lang="en-US" sz="2400">
                <a:solidFill>
                  <a:srgbClr val="000000"/>
                </a:solidFill>
                <a:latin typeface="Muli"/>
              </a:rPr>
              <a:t>Berdasarkan 5 kriteria inklusi dan eksklusi, dipilih 165 dari 493 artikel yang paling relevan.</a:t>
            </a:r>
          </a:p>
        </p:txBody>
      </p:sp>
      <p:sp>
        <p:nvSpPr>
          <p:cNvPr name="TextBox 8" id="8"/>
          <p:cNvSpPr txBox="true"/>
          <p:nvPr/>
        </p:nvSpPr>
        <p:spPr>
          <a:xfrm rot="0">
            <a:off x="414792" y="3360680"/>
            <a:ext cx="8768531" cy="976630"/>
          </a:xfrm>
          <a:prstGeom prst="rect">
            <a:avLst/>
          </a:prstGeom>
        </p:spPr>
        <p:txBody>
          <a:bodyPr anchor="t" rtlCol="false" tIns="0" lIns="0" bIns="0" rIns="0">
            <a:spAutoFit/>
          </a:bodyPr>
          <a:lstStyle/>
          <a:p>
            <a:pPr algn="just">
              <a:lnSpc>
                <a:spcPts val="3919"/>
              </a:lnSpc>
            </a:pPr>
            <a:r>
              <a:rPr lang="en-US" sz="2799">
                <a:solidFill>
                  <a:srgbClr val="000000"/>
                </a:solidFill>
                <a:latin typeface="Muli Bold"/>
              </a:rPr>
              <a:t>Pemilihan Berdasarkan Kriteria Inklusi dan Eksklusi</a:t>
            </a:r>
          </a:p>
          <a:p>
            <a:pPr algn="just">
              <a:lnSpc>
                <a:spcPts val="3919"/>
              </a:lnSpc>
              <a:spcBef>
                <a:spcPct val="0"/>
              </a:spcBef>
            </a:pPr>
          </a:p>
        </p:txBody>
      </p:sp>
      <p:sp>
        <p:nvSpPr>
          <p:cNvPr name="TextBox 9" id="9"/>
          <p:cNvSpPr txBox="true"/>
          <p:nvPr/>
        </p:nvSpPr>
        <p:spPr>
          <a:xfrm rot="0">
            <a:off x="9524430" y="4022485"/>
            <a:ext cx="8075977" cy="3339465"/>
          </a:xfrm>
          <a:prstGeom prst="rect">
            <a:avLst/>
          </a:prstGeom>
        </p:spPr>
        <p:txBody>
          <a:bodyPr anchor="t" rtlCol="false" tIns="0" lIns="0" bIns="0" rIns="0">
            <a:spAutoFit/>
          </a:bodyPr>
          <a:lstStyle/>
          <a:p>
            <a:pPr algn="just">
              <a:lnSpc>
                <a:spcPts val="3359"/>
              </a:lnSpc>
            </a:pPr>
            <a:r>
              <a:rPr lang="en-US" sz="2400">
                <a:solidFill>
                  <a:srgbClr val="000000"/>
                </a:solidFill>
                <a:latin typeface="Muli"/>
              </a:rPr>
              <a:t>Penilaian kualitas artikel penelitian dilakukan berdasarkan parameter berikut:</a:t>
            </a:r>
          </a:p>
          <a:p>
            <a:pPr algn="just" marL="518160" indent="-259080" lvl="1">
              <a:lnSpc>
                <a:spcPts val="3359"/>
              </a:lnSpc>
              <a:buFont typeface="Arial"/>
              <a:buChar char="•"/>
            </a:pPr>
            <a:r>
              <a:rPr lang="en-US" sz="2400">
                <a:solidFill>
                  <a:srgbClr val="000000"/>
                </a:solidFill>
                <a:latin typeface="Muli"/>
              </a:rPr>
              <a:t>Artikel bereputasi dan terindeks di Scopus.</a:t>
            </a:r>
          </a:p>
          <a:p>
            <a:pPr algn="just" marL="518160" indent="-259080" lvl="1">
              <a:lnSpc>
                <a:spcPts val="3359"/>
              </a:lnSpc>
              <a:buFont typeface="Arial"/>
              <a:buChar char="•"/>
            </a:pPr>
            <a:r>
              <a:rPr lang="en-US" sz="2400">
                <a:solidFill>
                  <a:srgbClr val="000000"/>
                </a:solidFill>
                <a:latin typeface="Muli"/>
              </a:rPr>
              <a:t>Hanya artikel jurnal yang diikutsertakan dalam penelitian.</a:t>
            </a:r>
          </a:p>
          <a:p>
            <a:pPr algn="just" marL="518160" indent="-259080" lvl="1">
              <a:lnSpc>
                <a:spcPts val="3359"/>
              </a:lnSpc>
              <a:buFont typeface="Arial"/>
              <a:buChar char="•"/>
            </a:pPr>
            <a:r>
              <a:rPr lang="en-US" sz="2400">
                <a:solidFill>
                  <a:srgbClr val="000000"/>
                </a:solidFill>
                <a:latin typeface="Muli"/>
              </a:rPr>
              <a:t>Setiap tahap SLR dilakukan sesuai dengan langkah-langkah yang telah ditetapkan.</a:t>
            </a:r>
          </a:p>
          <a:p>
            <a:pPr algn="just">
              <a:lnSpc>
                <a:spcPts val="3359"/>
              </a:lnSpc>
              <a:spcBef>
                <a:spcPct val="0"/>
              </a:spcBef>
            </a:pPr>
          </a:p>
        </p:txBody>
      </p:sp>
      <p:sp>
        <p:nvSpPr>
          <p:cNvPr name="TextBox 10" id="10"/>
          <p:cNvSpPr txBox="true"/>
          <p:nvPr/>
        </p:nvSpPr>
        <p:spPr>
          <a:xfrm rot="0">
            <a:off x="9524430" y="3360680"/>
            <a:ext cx="8075977" cy="481330"/>
          </a:xfrm>
          <a:prstGeom prst="rect">
            <a:avLst/>
          </a:prstGeom>
        </p:spPr>
        <p:txBody>
          <a:bodyPr anchor="t" rtlCol="false" tIns="0" lIns="0" bIns="0" rIns="0">
            <a:spAutoFit/>
          </a:bodyPr>
          <a:lstStyle/>
          <a:p>
            <a:pPr algn="just">
              <a:lnSpc>
                <a:spcPts val="3919"/>
              </a:lnSpc>
              <a:spcBef>
                <a:spcPct val="0"/>
              </a:spcBef>
            </a:pPr>
            <a:r>
              <a:rPr lang="en-US" sz="2799">
                <a:solidFill>
                  <a:srgbClr val="000000"/>
                </a:solidFill>
                <a:latin typeface="Muli Bold"/>
              </a:rPr>
              <a:t>Penilaian Kualitas Literatur</a:t>
            </a:r>
          </a:p>
        </p:txBody>
      </p:sp>
      <p:sp>
        <p:nvSpPr>
          <p:cNvPr name="TextBox 11" id="11"/>
          <p:cNvSpPr txBox="true"/>
          <p:nvPr/>
        </p:nvSpPr>
        <p:spPr>
          <a:xfrm rot="0">
            <a:off x="414792" y="5751840"/>
            <a:ext cx="8075977" cy="481330"/>
          </a:xfrm>
          <a:prstGeom prst="rect">
            <a:avLst/>
          </a:prstGeom>
        </p:spPr>
        <p:txBody>
          <a:bodyPr anchor="t" rtlCol="false" tIns="0" lIns="0" bIns="0" rIns="0">
            <a:spAutoFit/>
          </a:bodyPr>
          <a:lstStyle/>
          <a:p>
            <a:pPr algn="just">
              <a:lnSpc>
                <a:spcPts val="3919"/>
              </a:lnSpc>
              <a:spcBef>
                <a:spcPct val="0"/>
              </a:spcBef>
            </a:pPr>
            <a:r>
              <a:rPr lang="en-US" sz="2799">
                <a:solidFill>
                  <a:srgbClr val="000000"/>
                </a:solidFill>
                <a:latin typeface="Muli Bold"/>
              </a:rPr>
              <a:t>Melakukan Sintesa Data</a:t>
            </a:r>
          </a:p>
        </p:txBody>
      </p:sp>
      <p:sp>
        <p:nvSpPr>
          <p:cNvPr name="TextBox 12" id="12"/>
          <p:cNvSpPr txBox="true"/>
          <p:nvPr/>
        </p:nvSpPr>
        <p:spPr>
          <a:xfrm rot="0">
            <a:off x="414792" y="6354486"/>
            <a:ext cx="8146234" cy="824865"/>
          </a:xfrm>
          <a:prstGeom prst="rect">
            <a:avLst/>
          </a:prstGeom>
        </p:spPr>
        <p:txBody>
          <a:bodyPr anchor="t" rtlCol="false" tIns="0" lIns="0" bIns="0" rIns="0">
            <a:spAutoFit/>
          </a:bodyPr>
          <a:lstStyle/>
          <a:p>
            <a:pPr algn="just">
              <a:lnSpc>
                <a:spcPts val="3359"/>
              </a:lnSpc>
            </a:pPr>
            <a:r>
              <a:rPr lang="en-US" sz="2400">
                <a:solidFill>
                  <a:srgbClr val="000000"/>
                </a:solidFill>
                <a:latin typeface="Muli"/>
              </a:rPr>
              <a:t>Hasil sintesis data divisualisasikan dalam bentuk diagram garis, dan diagram batang.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DAF1EXq7-oo</dc:identifier>
  <dcterms:modified xsi:type="dcterms:W3CDTF">2011-08-01T06:04:30Z</dcterms:modified>
  <cp:revision>1</cp:revision>
  <dc:title>PPTMRSI_DavaVirgioKertawijaya_00000056848</dc:title>
</cp:coreProperties>
</file>