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mo" panose="020B0604020202020204" charset="0"/>
      <p:regular r:id="rId18"/>
    </p:embeddedFont>
    <p:embeddedFont>
      <p:font typeface="Arimo Italics" panose="020B0604020202020204" charset="0"/>
      <p:regular r:id="rId19"/>
    </p:embeddedFon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embeddedFont>
    <p:embeddedFont>
      <p:font typeface="Open Sans Bold" panose="020B0806030504020204" charset="0"/>
      <p:regular r:id="rId25"/>
    </p:embeddedFont>
    <p:embeddedFont>
      <p:font typeface="Open Sans Bold Bold" panose="020B0604020202020204" charset="0"/>
      <p:regular r:id="rId26"/>
    </p:embeddedFont>
    <p:embeddedFont>
      <p:font typeface="Open Sauce SemiBold" panose="020B0604020202020204" charset="0"/>
      <p:regular r:id="rId27"/>
    </p:embeddedFont>
    <p:embeddedFont>
      <p:font typeface="Open Sauce SemiBold Bold" panose="020B0604020202020204" charset="0"/>
      <p:regular r:id="rId28"/>
    </p:embeddedFont>
    <p:embeddedFont>
      <p:font typeface="Poppins Bold" panose="020B0604020202020204" charset="0"/>
      <p:regular r:id="rId29"/>
    </p:embeddedFont>
    <p:embeddedFont>
      <p:font typeface="Poppins Light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6" d="100"/>
          <a:sy n="36" d="100"/>
        </p:scale>
        <p:origin x="62" y="2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sp>
        <p:nvSpPr>
          <p:cNvPr id="2" name="TextBox 2"/>
          <p:cNvSpPr txBox="1"/>
          <p:nvPr/>
        </p:nvSpPr>
        <p:spPr>
          <a:xfrm>
            <a:off x="1028700" y="5063050"/>
            <a:ext cx="14467964" cy="3757296"/>
          </a:xfrm>
          <a:prstGeom prst="rect">
            <a:avLst/>
          </a:prstGeom>
        </p:spPr>
        <p:txBody>
          <a:bodyPr lIns="0" tIns="0" rIns="0" bIns="0" rtlCol="0" anchor="t">
            <a:spAutoFit/>
          </a:bodyPr>
          <a:lstStyle/>
          <a:p>
            <a:pPr>
              <a:lnSpc>
                <a:spcPts val="4240"/>
              </a:lnSpc>
            </a:pPr>
            <a:r>
              <a:rPr lang="en-US" sz="4000" spc="-68">
                <a:solidFill>
                  <a:srgbClr val="465A93"/>
                </a:solidFill>
                <a:latin typeface="Poppins Bold Bold Italics"/>
              </a:rPr>
              <a:t>NAMA KELOMPOK:</a:t>
            </a:r>
          </a:p>
          <a:p>
            <a:pPr>
              <a:lnSpc>
                <a:spcPts val="4240"/>
              </a:lnSpc>
            </a:pPr>
            <a:r>
              <a:rPr lang="en-US" sz="4000" spc="-68">
                <a:solidFill>
                  <a:srgbClr val="465A93"/>
                </a:solidFill>
                <a:latin typeface="Poppins Bold Bold Italics"/>
              </a:rPr>
              <a:t>- Dava Virgio Kertawijaya (00000056848)</a:t>
            </a:r>
          </a:p>
          <a:p>
            <a:pPr>
              <a:lnSpc>
                <a:spcPts val="4240"/>
              </a:lnSpc>
            </a:pPr>
            <a:r>
              <a:rPr lang="en-US" sz="4000" spc="-68">
                <a:solidFill>
                  <a:srgbClr val="465A93"/>
                </a:solidFill>
                <a:latin typeface="Poppins Bold Bold Italics"/>
              </a:rPr>
              <a:t>- Nigel Andrian (00000055946)</a:t>
            </a:r>
          </a:p>
          <a:p>
            <a:pPr>
              <a:lnSpc>
                <a:spcPts val="4240"/>
              </a:lnSpc>
            </a:pPr>
            <a:r>
              <a:rPr lang="en-US" sz="4000" spc="-68">
                <a:solidFill>
                  <a:srgbClr val="465A93"/>
                </a:solidFill>
                <a:latin typeface="Poppins Bold Bold Italics"/>
              </a:rPr>
              <a:t>- Michael Owen Kohar (00000056755)</a:t>
            </a:r>
          </a:p>
          <a:p>
            <a:pPr>
              <a:lnSpc>
                <a:spcPts val="4240"/>
              </a:lnSpc>
            </a:pPr>
            <a:r>
              <a:rPr lang="en-US" sz="4000" spc="-68">
                <a:solidFill>
                  <a:srgbClr val="465A93"/>
                </a:solidFill>
                <a:latin typeface="Poppins Bold Bold Italics"/>
              </a:rPr>
              <a:t>- Samuel Andrew (00000056975)</a:t>
            </a:r>
          </a:p>
          <a:p>
            <a:pPr>
              <a:lnSpc>
                <a:spcPts val="4240"/>
              </a:lnSpc>
            </a:pPr>
            <a:r>
              <a:rPr lang="en-US" sz="4000" spc="-68">
                <a:solidFill>
                  <a:srgbClr val="465A93"/>
                </a:solidFill>
                <a:latin typeface="Poppins Bold Bold Italics"/>
              </a:rPr>
              <a:t>- Rifcki Dwiyansyah (00000055611)</a:t>
            </a:r>
          </a:p>
          <a:p>
            <a:pPr>
              <a:lnSpc>
                <a:spcPts val="4240"/>
              </a:lnSpc>
            </a:pPr>
            <a:endParaRPr lang="en-US" sz="4000" spc="-68">
              <a:solidFill>
                <a:srgbClr val="465A93"/>
              </a:solidFill>
              <a:latin typeface="Poppins Bold Bold Italics"/>
            </a:endParaRPr>
          </a:p>
        </p:txBody>
      </p:sp>
      <p:sp>
        <p:nvSpPr>
          <p:cNvPr id="3" name="AutoShape 3"/>
          <p:cNvSpPr/>
          <p:nvPr/>
        </p:nvSpPr>
        <p:spPr>
          <a:xfrm>
            <a:off x="-28206" y="-38100"/>
            <a:ext cx="18344412" cy="2141820"/>
          </a:xfrm>
          <a:prstGeom prst="rect">
            <a:avLst/>
          </a:prstGeom>
          <a:solidFill>
            <a:srgbClr val="465A93"/>
          </a:solidFill>
        </p:spPr>
        <p:txBody>
          <a:bodyPr/>
          <a:lstStyle/>
          <a:p>
            <a:endParaRPr lang="en-ID"/>
          </a:p>
        </p:txBody>
      </p:sp>
      <p:sp>
        <p:nvSpPr>
          <p:cNvPr id="4" name="TextBox 4"/>
          <p:cNvSpPr txBox="1"/>
          <p:nvPr/>
        </p:nvSpPr>
        <p:spPr>
          <a:xfrm>
            <a:off x="6799495" y="2358708"/>
            <a:ext cx="3693815" cy="800101"/>
          </a:xfrm>
          <a:prstGeom prst="rect">
            <a:avLst/>
          </a:prstGeom>
        </p:spPr>
        <p:txBody>
          <a:bodyPr lIns="0" tIns="0" rIns="0" bIns="0" rtlCol="0" anchor="t">
            <a:spAutoFit/>
          </a:bodyPr>
          <a:lstStyle/>
          <a:p>
            <a:pPr algn="ctr">
              <a:lnSpc>
                <a:spcPts val="6749"/>
              </a:lnSpc>
              <a:spcBef>
                <a:spcPct val="0"/>
              </a:spcBef>
            </a:pPr>
            <a:r>
              <a:rPr lang="en-US" sz="4499" spc="44">
                <a:solidFill>
                  <a:srgbClr val="465A93"/>
                </a:solidFill>
                <a:latin typeface="Poppins Bold"/>
              </a:rPr>
              <a:t>Kelompok 5</a:t>
            </a:r>
          </a:p>
        </p:txBody>
      </p:sp>
      <p:sp>
        <p:nvSpPr>
          <p:cNvPr id="5" name="TextBox 5"/>
          <p:cNvSpPr txBox="1"/>
          <p:nvPr/>
        </p:nvSpPr>
        <p:spPr>
          <a:xfrm>
            <a:off x="1028700" y="3544062"/>
            <a:ext cx="3963888" cy="950597"/>
          </a:xfrm>
          <a:prstGeom prst="rect">
            <a:avLst/>
          </a:prstGeom>
        </p:spPr>
        <p:txBody>
          <a:bodyPr lIns="0" tIns="0" rIns="0" bIns="0" rtlCol="0" anchor="t">
            <a:spAutoFit/>
          </a:bodyPr>
          <a:lstStyle/>
          <a:p>
            <a:pPr algn="ctr">
              <a:lnSpc>
                <a:spcPts val="7949"/>
              </a:lnSpc>
              <a:spcBef>
                <a:spcPct val="0"/>
              </a:spcBef>
            </a:pPr>
            <a:r>
              <a:rPr lang="en-US" sz="5299" spc="52">
                <a:solidFill>
                  <a:srgbClr val="465A93"/>
                </a:solidFill>
                <a:latin typeface="Open Sans Bold"/>
              </a:rPr>
              <a:t>OUR TEAM !</a:t>
            </a:r>
          </a:p>
        </p:txBody>
      </p:sp>
      <p:sp>
        <p:nvSpPr>
          <p:cNvPr id="6" name="TextBox 6"/>
          <p:cNvSpPr txBox="1"/>
          <p:nvPr/>
        </p:nvSpPr>
        <p:spPr>
          <a:xfrm>
            <a:off x="8118970" y="681338"/>
            <a:ext cx="2168029" cy="674031"/>
          </a:xfrm>
          <a:prstGeom prst="rect">
            <a:avLst/>
          </a:prstGeom>
        </p:spPr>
        <p:txBody>
          <a:bodyPr wrap="square" lIns="0" tIns="0" rIns="0" bIns="0" rtlCol="0" anchor="t">
            <a:spAutoFit/>
          </a:bodyPr>
          <a:lstStyle/>
          <a:p>
            <a:pPr algn="ctr">
              <a:lnSpc>
                <a:spcPts val="5699"/>
              </a:lnSpc>
              <a:spcBef>
                <a:spcPct val="0"/>
              </a:spcBef>
            </a:pPr>
            <a:r>
              <a:rPr lang="en-US" sz="3799" spc="37" dirty="0">
                <a:solidFill>
                  <a:srgbClr val="FACAC2"/>
                </a:solidFill>
                <a:latin typeface="Open Sans Bold Bold"/>
              </a:rPr>
              <a:t>WECARE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868507" y="1364453"/>
            <a:ext cx="7390793" cy="7558094"/>
          </a:xfrm>
          <a:prstGeom prst="rect">
            <a:avLst/>
          </a:prstGeom>
        </p:spPr>
      </p:pic>
      <p:sp>
        <p:nvSpPr>
          <p:cNvPr id="3" name="TextBox 3"/>
          <p:cNvSpPr txBox="1"/>
          <p:nvPr/>
        </p:nvSpPr>
        <p:spPr>
          <a:xfrm>
            <a:off x="1028700" y="4239695"/>
            <a:ext cx="8115300" cy="3191510"/>
          </a:xfrm>
          <a:prstGeom prst="rect">
            <a:avLst/>
          </a:prstGeom>
        </p:spPr>
        <p:txBody>
          <a:bodyPr lIns="0" tIns="0" rIns="0" bIns="0" rtlCol="0" anchor="t">
            <a:spAutoFit/>
          </a:bodyPr>
          <a:lstStyle/>
          <a:p>
            <a:pPr algn="just">
              <a:lnSpc>
                <a:spcPts val="3640"/>
              </a:lnSpc>
            </a:pPr>
            <a:r>
              <a:rPr lang="en-US" sz="2600" spc="52">
                <a:solidFill>
                  <a:srgbClr val="465A93"/>
                </a:solidFill>
                <a:latin typeface="Poppins Light Bold"/>
              </a:rPr>
              <a:t>Berikut adalah flowchart user saat menggunakan menu lihat laporan. dimana nanti akan tampil laporan yang dibuat oleh user dan juga user dapat melakukan perubahan ataupun menghapus laporan yang telah dibuat. </a:t>
            </a:r>
          </a:p>
          <a:p>
            <a:pPr marL="0" lvl="0" indent="0" algn="just">
              <a:lnSpc>
                <a:spcPts val="3640"/>
              </a:lnSpc>
              <a:spcBef>
                <a:spcPct val="0"/>
              </a:spcBef>
            </a:pPr>
            <a:endParaRPr lang="en-US" sz="2600" spc="52">
              <a:solidFill>
                <a:srgbClr val="465A93"/>
              </a:solidFill>
              <a:latin typeface="Poppins Light Bold"/>
            </a:endParaRPr>
          </a:p>
        </p:txBody>
      </p:sp>
      <p:sp>
        <p:nvSpPr>
          <p:cNvPr id="4" name="TextBox 4"/>
          <p:cNvSpPr txBox="1"/>
          <p:nvPr/>
        </p:nvSpPr>
        <p:spPr>
          <a:xfrm>
            <a:off x="1028700" y="2848967"/>
            <a:ext cx="7503386"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4. Lihat Laporan (User)</a:t>
            </a:r>
          </a:p>
          <a:p>
            <a:pPr algn="ctr">
              <a:lnSpc>
                <a:spcPts val="7279"/>
              </a:lnSpc>
            </a:pPr>
            <a:endParaRPr lang="en-US" sz="5199">
              <a:solidFill>
                <a:srgbClr val="465A93"/>
              </a:solidFill>
              <a:latin typeface="Open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445691" y="1480613"/>
            <a:ext cx="5986137" cy="7777687"/>
          </a:xfrm>
          <a:prstGeom prst="rect">
            <a:avLst/>
          </a:prstGeom>
        </p:spPr>
      </p:pic>
      <p:sp>
        <p:nvSpPr>
          <p:cNvPr id="3" name="TextBox 3"/>
          <p:cNvSpPr txBox="1"/>
          <p:nvPr/>
        </p:nvSpPr>
        <p:spPr>
          <a:xfrm>
            <a:off x="1028700" y="3859556"/>
            <a:ext cx="8115300" cy="4563110"/>
          </a:xfrm>
          <a:prstGeom prst="rect">
            <a:avLst/>
          </a:prstGeom>
        </p:spPr>
        <p:txBody>
          <a:bodyPr lIns="0" tIns="0" rIns="0" bIns="0" rtlCol="0" anchor="t">
            <a:spAutoFit/>
          </a:bodyPr>
          <a:lstStyle/>
          <a:p>
            <a:pPr algn="just">
              <a:lnSpc>
                <a:spcPts val="3640"/>
              </a:lnSpc>
            </a:pPr>
            <a:r>
              <a:rPr lang="en-US" sz="2600" spc="52">
                <a:solidFill>
                  <a:srgbClr val="465A93"/>
                </a:solidFill>
                <a:latin typeface="Poppins Light Bold"/>
              </a:rPr>
              <a:t>Berikut adalah flowchart proses verifikasi laporan yang dilakukan oleh petugas. dimana petugas harus login terlebih dahulu, dan saat login selesai petugas akan ditampilkan laporan yang dilaporkan oleh user. dimana status default laporan saat dibuat oleh user adalah unverif, lalu petugas dapat memverifikasi dan merubah nya menjadi diproses dan selesai</a:t>
            </a:r>
          </a:p>
          <a:p>
            <a:pPr marL="0" lvl="0" indent="0" algn="just">
              <a:lnSpc>
                <a:spcPts val="3640"/>
              </a:lnSpc>
              <a:spcBef>
                <a:spcPct val="0"/>
              </a:spcBef>
            </a:pPr>
            <a:endParaRPr lang="en-US" sz="2600" spc="52">
              <a:solidFill>
                <a:srgbClr val="465A93"/>
              </a:solidFill>
              <a:latin typeface="Poppins Light Bold"/>
            </a:endParaRPr>
          </a:p>
        </p:txBody>
      </p:sp>
      <p:sp>
        <p:nvSpPr>
          <p:cNvPr id="4" name="TextBox 4"/>
          <p:cNvSpPr txBox="1"/>
          <p:nvPr/>
        </p:nvSpPr>
        <p:spPr>
          <a:xfrm>
            <a:off x="1028700" y="2529213"/>
            <a:ext cx="10156009"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5. Verifikasi Laporan (Petugas)</a:t>
            </a:r>
          </a:p>
          <a:p>
            <a:pPr algn="ctr">
              <a:lnSpc>
                <a:spcPts val="7279"/>
              </a:lnSpc>
            </a:pPr>
            <a:endParaRPr lang="en-US" sz="5199">
              <a:solidFill>
                <a:srgbClr val="465A93"/>
              </a:solidFill>
              <a:latin typeface="Open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299975" y="1429547"/>
            <a:ext cx="12187646" cy="8628853"/>
          </a:xfrm>
          <a:prstGeom prst="rect">
            <a:avLst/>
          </a:prstGeom>
        </p:spPr>
      </p:pic>
      <p:sp>
        <p:nvSpPr>
          <p:cNvPr id="3" name="TextBox 3"/>
          <p:cNvSpPr txBox="1"/>
          <p:nvPr/>
        </p:nvSpPr>
        <p:spPr>
          <a:xfrm>
            <a:off x="4863949" y="75565"/>
            <a:ext cx="7503386"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Database Relation</a:t>
            </a:r>
          </a:p>
          <a:p>
            <a:pPr algn="ctr">
              <a:lnSpc>
                <a:spcPts val="7279"/>
              </a:lnSpc>
            </a:pPr>
            <a:endParaRPr lang="en-US" sz="5199">
              <a:solidFill>
                <a:srgbClr val="465A93"/>
              </a:solidFill>
              <a:latin typeface="Open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78102" y="1633117"/>
            <a:ext cx="15131796" cy="5860509"/>
          </a:xfrm>
          <a:prstGeom prst="rect">
            <a:avLst/>
          </a:prstGeom>
        </p:spPr>
      </p:pic>
      <p:sp>
        <p:nvSpPr>
          <p:cNvPr id="3" name="TextBox 3"/>
          <p:cNvSpPr txBox="1"/>
          <p:nvPr/>
        </p:nvSpPr>
        <p:spPr>
          <a:xfrm>
            <a:off x="3824489" y="75565"/>
            <a:ext cx="10156009"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Database Structure</a:t>
            </a:r>
          </a:p>
          <a:p>
            <a:pPr algn="ctr">
              <a:lnSpc>
                <a:spcPts val="7279"/>
              </a:lnSpc>
            </a:pPr>
            <a:endParaRPr lang="en-US" sz="5199">
              <a:solidFill>
                <a:srgbClr val="465A93"/>
              </a:solidFill>
              <a:latin typeface="Open Sans Bold"/>
            </a:endParaRPr>
          </a:p>
        </p:txBody>
      </p:sp>
      <p:sp>
        <p:nvSpPr>
          <p:cNvPr id="4" name="TextBox 4"/>
          <p:cNvSpPr txBox="1"/>
          <p:nvPr/>
        </p:nvSpPr>
        <p:spPr>
          <a:xfrm>
            <a:off x="3824489" y="7909561"/>
            <a:ext cx="10156009" cy="1348739"/>
          </a:xfrm>
          <a:prstGeom prst="rect">
            <a:avLst/>
          </a:prstGeom>
        </p:spPr>
        <p:txBody>
          <a:bodyPr lIns="0" tIns="0" rIns="0" bIns="0" rtlCol="0" anchor="t">
            <a:spAutoFit/>
          </a:bodyPr>
          <a:lstStyle/>
          <a:p>
            <a:pPr algn="ctr">
              <a:lnSpc>
                <a:spcPts val="5460"/>
              </a:lnSpc>
            </a:pPr>
            <a:r>
              <a:rPr lang="en-US" sz="3900">
                <a:solidFill>
                  <a:srgbClr val="000000"/>
                </a:solidFill>
                <a:latin typeface="Poppins Light Bold"/>
              </a:rPr>
              <a:t>Tabel Laporan</a:t>
            </a:r>
          </a:p>
          <a:p>
            <a:pPr algn="ctr">
              <a:lnSpc>
                <a:spcPts val="5460"/>
              </a:lnSpc>
            </a:pPr>
            <a:endParaRPr lang="en-US" sz="3900">
              <a:solidFill>
                <a:srgbClr val="000000"/>
              </a:solidFill>
              <a:latin typeface="Poppins Light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43259" y="2339018"/>
            <a:ext cx="16601482" cy="4514618"/>
          </a:xfrm>
          <a:prstGeom prst="rect">
            <a:avLst/>
          </a:prstGeom>
        </p:spPr>
      </p:pic>
      <p:sp>
        <p:nvSpPr>
          <p:cNvPr id="3" name="TextBox 3"/>
          <p:cNvSpPr txBox="1"/>
          <p:nvPr/>
        </p:nvSpPr>
        <p:spPr>
          <a:xfrm>
            <a:off x="4065996" y="8159391"/>
            <a:ext cx="10156009" cy="1348740"/>
          </a:xfrm>
          <a:prstGeom prst="rect">
            <a:avLst/>
          </a:prstGeom>
        </p:spPr>
        <p:txBody>
          <a:bodyPr lIns="0" tIns="0" rIns="0" bIns="0" rtlCol="0" anchor="t">
            <a:spAutoFit/>
          </a:bodyPr>
          <a:lstStyle/>
          <a:p>
            <a:pPr algn="ctr">
              <a:lnSpc>
                <a:spcPts val="5459"/>
              </a:lnSpc>
            </a:pPr>
            <a:r>
              <a:rPr lang="en-US" sz="3900">
                <a:solidFill>
                  <a:srgbClr val="465A93"/>
                </a:solidFill>
                <a:latin typeface="Poppins Light Bold"/>
              </a:rPr>
              <a:t>Tabel User</a:t>
            </a:r>
          </a:p>
          <a:p>
            <a:pPr algn="ctr">
              <a:lnSpc>
                <a:spcPts val="5459"/>
              </a:lnSpc>
            </a:pPr>
            <a:endParaRPr lang="en-US" sz="3900">
              <a:solidFill>
                <a:srgbClr val="465A93"/>
              </a:solidFill>
              <a:latin typeface="Poppins Light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sp>
        <p:nvSpPr>
          <p:cNvPr id="2" name="TextBox 2"/>
          <p:cNvSpPr txBox="1"/>
          <p:nvPr/>
        </p:nvSpPr>
        <p:spPr>
          <a:xfrm>
            <a:off x="5193880" y="238125"/>
            <a:ext cx="7290901" cy="790575"/>
          </a:xfrm>
          <a:prstGeom prst="rect">
            <a:avLst/>
          </a:prstGeom>
        </p:spPr>
        <p:txBody>
          <a:bodyPr lIns="0" tIns="0" rIns="0" bIns="0" rtlCol="0" anchor="t">
            <a:spAutoFit/>
          </a:bodyPr>
          <a:lstStyle/>
          <a:p>
            <a:pPr algn="ctr">
              <a:lnSpc>
                <a:spcPts val="6240"/>
              </a:lnSpc>
            </a:pPr>
            <a:r>
              <a:rPr lang="en-US" sz="5200" spc="156">
                <a:solidFill>
                  <a:srgbClr val="465A93"/>
                </a:solidFill>
                <a:latin typeface="Poppins Bold Bold Italics"/>
              </a:rPr>
              <a:t>Role Project</a:t>
            </a:r>
          </a:p>
        </p:txBody>
      </p:sp>
      <p:sp>
        <p:nvSpPr>
          <p:cNvPr id="3" name="TextBox 3"/>
          <p:cNvSpPr txBox="1"/>
          <p:nvPr/>
        </p:nvSpPr>
        <p:spPr>
          <a:xfrm>
            <a:off x="520739" y="1329984"/>
            <a:ext cx="17246523" cy="9255143"/>
          </a:xfrm>
          <a:prstGeom prst="rect">
            <a:avLst/>
          </a:prstGeom>
        </p:spPr>
        <p:txBody>
          <a:bodyPr lIns="0" tIns="0" rIns="0" bIns="0" rtlCol="0" anchor="t">
            <a:spAutoFit/>
          </a:bodyPr>
          <a:lstStyle/>
          <a:p>
            <a:pPr algn="just">
              <a:lnSpc>
                <a:spcPts val="4899"/>
              </a:lnSpc>
              <a:spcBef>
                <a:spcPct val="0"/>
              </a:spcBef>
            </a:pPr>
            <a:r>
              <a:rPr lang="en-US" sz="3499">
                <a:solidFill>
                  <a:srgbClr val="465A93"/>
                </a:solidFill>
                <a:latin typeface="Open Sans Bold"/>
              </a:rPr>
              <a:t>- Dava Virgio Kertawijaya:</a:t>
            </a:r>
            <a:r>
              <a:rPr lang="en-US" sz="3499">
                <a:solidFill>
                  <a:srgbClr val="465A93"/>
                </a:solidFill>
                <a:latin typeface="Open Sans"/>
              </a:rPr>
              <a:t> Wireframe diagram, Laporan PDF, web footer, site diagram, latar belakang, membuat halaman lihat laporan admin</a:t>
            </a:r>
          </a:p>
          <a:p>
            <a:pPr>
              <a:lnSpc>
                <a:spcPts val="4899"/>
              </a:lnSpc>
              <a:spcBef>
                <a:spcPct val="0"/>
              </a:spcBef>
            </a:pPr>
            <a:r>
              <a:rPr lang="en-US" sz="3499">
                <a:solidFill>
                  <a:srgbClr val="465A93"/>
                </a:solidFill>
                <a:latin typeface="Open Sans Bold"/>
              </a:rPr>
              <a:t>- Nigel Andrian: </a:t>
            </a:r>
            <a:r>
              <a:rPr lang="en-US" sz="3499">
                <a:solidFill>
                  <a:srgbClr val="465A93"/>
                </a:solidFill>
                <a:latin typeface="Open Sans"/>
              </a:rPr>
              <a:t>Site diagram, Laporan PDF, cari gambar animasi, latar belakang, membuat login, penjelasan per halaman di laporan,membuat artikel</a:t>
            </a:r>
          </a:p>
          <a:p>
            <a:pPr>
              <a:lnSpc>
                <a:spcPts val="4899"/>
              </a:lnSpc>
              <a:spcBef>
                <a:spcPct val="0"/>
              </a:spcBef>
            </a:pPr>
            <a:r>
              <a:rPr lang="en-US" sz="3499">
                <a:solidFill>
                  <a:srgbClr val="465A93"/>
                </a:solidFill>
                <a:latin typeface="Open Sans Bold"/>
              </a:rPr>
              <a:t>- Michael Owen Kohar: </a:t>
            </a:r>
            <a:r>
              <a:rPr lang="en-US" sz="3499">
                <a:solidFill>
                  <a:srgbClr val="465A93"/>
                </a:solidFill>
                <a:latin typeface="Open Sans"/>
              </a:rPr>
              <a:t>User flowchart, page web laporan, PPT,page admin,crud login&amp;register,membuat page login&amp;register,crud laporan,dan membuat dan menyambungkan web dengan database</a:t>
            </a:r>
          </a:p>
          <a:p>
            <a:pPr>
              <a:lnSpc>
                <a:spcPts val="4899"/>
              </a:lnSpc>
              <a:spcBef>
                <a:spcPct val="0"/>
              </a:spcBef>
            </a:pPr>
            <a:r>
              <a:rPr lang="en-US" sz="3499">
                <a:solidFill>
                  <a:srgbClr val="465A93"/>
                </a:solidFill>
                <a:latin typeface="Open Sans"/>
              </a:rPr>
              <a:t>-</a:t>
            </a:r>
            <a:r>
              <a:rPr lang="en-US" sz="3499">
                <a:solidFill>
                  <a:srgbClr val="465A93"/>
                </a:solidFill>
                <a:latin typeface="Open Sans Bold"/>
              </a:rPr>
              <a:t> Samuel Andrew: </a:t>
            </a:r>
            <a:r>
              <a:rPr lang="en-US" sz="3499">
                <a:solidFill>
                  <a:srgbClr val="465A93"/>
                </a:solidFill>
                <a:latin typeface="Open Sans"/>
              </a:rPr>
              <a:t>Page web about us, Page web chat, PPT, design css, artikel, latar belakang, site diagram, structure database, membuat relation database,membuat artikel</a:t>
            </a:r>
          </a:p>
          <a:p>
            <a:pPr>
              <a:lnSpc>
                <a:spcPts val="4899"/>
              </a:lnSpc>
              <a:spcBef>
                <a:spcPct val="0"/>
              </a:spcBef>
            </a:pPr>
            <a:r>
              <a:rPr lang="en-US" sz="3499">
                <a:solidFill>
                  <a:srgbClr val="465A93"/>
                </a:solidFill>
                <a:latin typeface="Open Sans Bold"/>
              </a:rPr>
              <a:t>- Rifcki Dwiyansyah: </a:t>
            </a:r>
            <a:r>
              <a:rPr lang="en-US" sz="3499">
                <a:solidFill>
                  <a:srgbClr val="465A93"/>
                </a:solidFill>
                <a:latin typeface="Open Sans"/>
              </a:rPr>
              <a:t>Storyboard, page web Home, web header. buat logo, mencari ilustrasi tampilan dan crud laporan, tampilan dan proses konsultasi, flowchart, penjelasan per halaman di laporan, desain warna login, membuat footer, menyiapkan css yang diperlukan</a:t>
            </a:r>
          </a:p>
          <a:p>
            <a:pPr>
              <a:lnSpc>
                <a:spcPts val="4899"/>
              </a:lnSpc>
              <a:spcBef>
                <a:spcPct val="0"/>
              </a:spcBef>
            </a:pPr>
            <a:endParaRPr lang="en-US" sz="3499">
              <a:solidFill>
                <a:srgbClr val="465A93"/>
              </a:solidFill>
              <a:latin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sp>
        <p:nvSpPr>
          <p:cNvPr id="2" name="TextBox 2"/>
          <p:cNvSpPr txBox="1"/>
          <p:nvPr/>
        </p:nvSpPr>
        <p:spPr>
          <a:xfrm>
            <a:off x="1028700" y="3300456"/>
            <a:ext cx="16230600" cy="3162300"/>
          </a:xfrm>
          <a:prstGeom prst="rect">
            <a:avLst/>
          </a:prstGeom>
        </p:spPr>
        <p:txBody>
          <a:bodyPr lIns="0" tIns="0" rIns="0" bIns="0" rtlCol="0" anchor="t">
            <a:spAutoFit/>
          </a:bodyPr>
          <a:lstStyle/>
          <a:p>
            <a:pPr algn="ctr">
              <a:lnSpc>
                <a:spcPts val="12480"/>
              </a:lnSpc>
            </a:pPr>
            <a:r>
              <a:rPr lang="en-US" sz="10400" spc="312">
                <a:solidFill>
                  <a:srgbClr val="465A93"/>
                </a:solidFill>
                <a:latin typeface="Poppins Bold Bold Italics"/>
              </a:rPr>
              <a:t>Terima kasih atas perhatian Anda!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710495" cy="1981200"/>
          </a:xfrm>
          <a:prstGeom prst="rect">
            <a:avLst/>
          </a:prstGeom>
        </p:spPr>
        <p:txBody>
          <a:bodyPr lIns="0" tIns="0" rIns="0" bIns="0" rtlCol="0" anchor="t">
            <a:spAutoFit/>
          </a:bodyPr>
          <a:lstStyle/>
          <a:p>
            <a:pPr>
              <a:lnSpc>
                <a:spcPts val="7800"/>
              </a:lnSpc>
            </a:pPr>
            <a:r>
              <a:rPr lang="en-US" sz="6500" spc="195">
                <a:solidFill>
                  <a:srgbClr val="465A93"/>
                </a:solidFill>
                <a:latin typeface="Poppins Bold Bold Italics"/>
              </a:rPr>
              <a:t>Description about the web Application</a:t>
            </a:r>
          </a:p>
        </p:txBody>
      </p:sp>
      <p:sp>
        <p:nvSpPr>
          <p:cNvPr id="3" name="TextBox 3"/>
          <p:cNvSpPr txBox="1"/>
          <p:nvPr/>
        </p:nvSpPr>
        <p:spPr>
          <a:xfrm>
            <a:off x="1028700" y="4655820"/>
            <a:ext cx="16599638" cy="4602480"/>
          </a:xfrm>
          <a:prstGeom prst="rect">
            <a:avLst/>
          </a:prstGeom>
        </p:spPr>
        <p:txBody>
          <a:bodyPr lIns="0" tIns="0" rIns="0" bIns="0" rtlCol="0" anchor="t">
            <a:spAutoFit/>
          </a:bodyPr>
          <a:lstStyle/>
          <a:p>
            <a:pPr>
              <a:lnSpc>
                <a:spcPts val="4050"/>
              </a:lnSpc>
            </a:pPr>
            <a:r>
              <a:rPr lang="en-US" sz="2700" spc="27">
                <a:solidFill>
                  <a:srgbClr val="3F2B21"/>
                </a:solidFill>
                <a:latin typeface="Open Sauce SemiBold"/>
              </a:rPr>
              <a:t>Kami berupaya menciptakan desain web yang dapat digunakan oleh aplikasi untuk membantu para korban dan masyarakat yang ingin tahu bagaimana cara mencegah kasus kekerasan seksual dan membantu korban untuk menindaklanjuti pelaku dengan cara menceritakan kejadiannya.</a:t>
            </a:r>
          </a:p>
          <a:p>
            <a:pPr>
              <a:lnSpc>
                <a:spcPts val="4050"/>
              </a:lnSpc>
            </a:pPr>
            <a:endParaRPr lang="en-US" sz="2700" spc="27">
              <a:solidFill>
                <a:srgbClr val="3F2B21"/>
              </a:solidFill>
              <a:latin typeface="Open Sauce SemiBold"/>
            </a:endParaRPr>
          </a:p>
          <a:p>
            <a:pPr>
              <a:lnSpc>
                <a:spcPts val="4050"/>
              </a:lnSpc>
            </a:pPr>
            <a:r>
              <a:rPr lang="en-US" sz="2700" spc="27">
                <a:solidFill>
                  <a:srgbClr val="3F2B21"/>
                </a:solidFill>
                <a:latin typeface="Open Sauce SemiBold"/>
              </a:rPr>
              <a:t>Hal ini dikarenakan, pada era digital ini kita dapat mengekspresikan diri sendiri dengan mudah. Oleh karena itu, kami berupaya membuat desain tampilan yang menarik dan menenangkan saat dilihat agar dapat memicu korban untuk mengekspresikan diri dan berani menceritakan kejadian yang menimpa korban tersebut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sp>
        <p:nvSpPr>
          <p:cNvPr id="2" name="TextBox 2"/>
          <p:cNvSpPr txBox="1"/>
          <p:nvPr/>
        </p:nvSpPr>
        <p:spPr>
          <a:xfrm>
            <a:off x="1028700" y="1414912"/>
            <a:ext cx="16230600" cy="6901815"/>
          </a:xfrm>
          <a:prstGeom prst="rect">
            <a:avLst/>
          </a:prstGeom>
        </p:spPr>
        <p:txBody>
          <a:bodyPr lIns="0" tIns="0" rIns="0" bIns="0" rtlCol="0" anchor="t">
            <a:spAutoFit/>
          </a:bodyPr>
          <a:lstStyle/>
          <a:p>
            <a:pPr>
              <a:lnSpc>
                <a:spcPts val="3900"/>
              </a:lnSpc>
            </a:pPr>
            <a:r>
              <a:rPr lang="en-US" sz="2600" spc="5">
                <a:solidFill>
                  <a:srgbClr val="3F2B21"/>
                </a:solidFill>
                <a:latin typeface="Arimo"/>
              </a:rPr>
              <a:t>Selain itu. Desain web ini diharapkan akan menghubungkan fungsi aplikasi terhadap pengguna terkait dengan tampilan-tampilan mengenai kekerasan seksual. Tampilan desain web tersebut dapat menjadi tampilan yang bagus, baik bagi pengguna, maupun bagi </a:t>
            </a:r>
            <a:r>
              <a:rPr lang="en-US" sz="2600" spc="5">
                <a:solidFill>
                  <a:srgbClr val="3F2B21"/>
                </a:solidFill>
                <a:latin typeface="Arimo Italics"/>
              </a:rPr>
              <a:t>developer </a:t>
            </a:r>
            <a:r>
              <a:rPr lang="en-US" sz="2600" spc="5">
                <a:solidFill>
                  <a:srgbClr val="3F2B21"/>
                </a:solidFill>
                <a:latin typeface="Arimo"/>
              </a:rPr>
              <a:t>atau pembuat aplikasi dengan mempertimbangkan desain ini. Desain web ini memiliki 4 halaman yaitu : </a:t>
            </a:r>
          </a:p>
          <a:p>
            <a:pPr>
              <a:lnSpc>
                <a:spcPts val="3900"/>
              </a:lnSpc>
            </a:pPr>
            <a:endParaRPr lang="en-US" sz="2600" spc="5">
              <a:solidFill>
                <a:srgbClr val="3F2B21"/>
              </a:solidFill>
              <a:latin typeface="Arimo"/>
            </a:endParaRPr>
          </a:p>
          <a:p>
            <a:pPr marL="561342" lvl="1" indent="-280671">
              <a:lnSpc>
                <a:spcPts val="3900"/>
              </a:lnSpc>
              <a:buFont typeface="Arial"/>
              <a:buChar char="•"/>
            </a:pPr>
            <a:r>
              <a:rPr lang="en-US" sz="2600" spc="26">
                <a:solidFill>
                  <a:srgbClr val="000000"/>
                </a:solidFill>
                <a:latin typeface="Open Sauce SemiBold Bold"/>
              </a:rPr>
              <a:t>Halaman Home sebagai halaman utama </a:t>
            </a:r>
          </a:p>
          <a:p>
            <a:pPr marL="561342" lvl="1" indent="-280671">
              <a:lnSpc>
                <a:spcPts val="3900"/>
              </a:lnSpc>
              <a:buFont typeface="Arial"/>
              <a:buChar char="•"/>
            </a:pPr>
            <a:r>
              <a:rPr lang="en-US" sz="2600" spc="26">
                <a:solidFill>
                  <a:srgbClr val="000000"/>
                </a:solidFill>
                <a:latin typeface="Open Sauce SemiBold Bold"/>
              </a:rPr>
              <a:t>Halaman Buat laporan yang berisi untuk membuat laporan kejadian kekerasan seksual yang terjadi</a:t>
            </a:r>
          </a:p>
          <a:p>
            <a:pPr marL="561342" lvl="1" indent="-280671">
              <a:lnSpc>
                <a:spcPts val="3900"/>
              </a:lnSpc>
              <a:buFont typeface="Arial"/>
              <a:buChar char="•"/>
            </a:pPr>
            <a:r>
              <a:rPr lang="en-US" sz="2600" spc="26">
                <a:solidFill>
                  <a:srgbClr val="000000"/>
                </a:solidFill>
                <a:latin typeface="Open Sauce SemiBold Bold"/>
              </a:rPr>
              <a:t>Halaman Chat dengan Ahli yang dibagi menjadi Psikolog, Dokter, dan Hukum yang siap untuk mendengarkan keluhan anda</a:t>
            </a:r>
          </a:p>
          <a:p>
            <a:pPr marL="561342" lvl="1" indent="-280671">
              <a:lnSpc>
                <a:spcPts val="3900"/>
              </a:lnSpc>
              <a:buFont typeface="Arial"/>
              <a:buChar char="•"/>
            </a:pPr>
            <a:r>
              <a:rPr lang="en-US" sz="2600" spc="26">
                <a:solidFill>
                  <a:srgbClr val="000000"/>
                </a:solidFill>
                <a:latin typeface="Open Sauce SemiBold Bold"/>
              </a:rPr>
              <a:t>Halaman About Us yang berisikan informasi tentang kami (Developer) dan menu contact kami untuk bertanya kepada kami.</a:t>
            </a:r>
          </a:p>
          <a:p>
            <a:pPr>
              <a:lnSpc>
                <a:spcPts val="3900"/>
              </a:lnSpc>
            </a:pPr>
            <a:endParaRPr lang="en-US" sz="2600" spc="26">
              <a:solidFill>
                <a:srgbClr val="000000"/>
              </a:solidFill>
              <a:latin typeface="Open Sauce SemiBold Bold"/>
            </a:endParaRPr>
          </a:p>
          <a:p>
            <a:pPr>
              <a:lnSpc>
                <a:spcPts val="3900"/>
              </a:lnSpc>
            </a:pPr>
            <a:endParaRPr lang="en-US" sz="2600" spc="26">
              <a:solidFill>
                <a:srgbClr val="000000"/>
              </a:solidFill>
              <a:latin typeface="Open Sauce SemiBold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3208"/>
          <a:stretch>
            <a:fillRect/>
          </a:stretch>
        </p:blipFill>
        <p:spPr>
          <a:xfrm>
            <a:off x="1406534" y="2460443"/>
            <a:ext cx="15474932" cy="7209504"/>
          </a:xfrm>
          <a:prstGeom prst="rect">
            <a:avLst/>
          </a:prstGeom>
        </p:spPr>
      </p:pic>
      <p:sp>
        <p:nvSpPr>
          <p:cNvPr id="3" name="TextBox 3"/>
          <p:cNvSpPr txBox="1"/>
          <p:nvPr/>
        </p:nvSpPr>
        <p:spPr>
          <a:xfrm>
            <a:off x="1028700" y="447675"/>
            <a:ext cx="9512654" cy="1152525"/>
          </a:xfrm>
          <a:prstGeom prst="rect">
            <a:avLst/>
          </a:prstGeom>
        </p:spPr>
        <p:txBody>
          <a:bodyPr lIns="0" tIns="0" rIns="0" bIns="0" rtlCol="0" anchor="t">
            <a:spAutoFit/>
          </a:bodyPr>
          <a:lstStyle/>
          <a:p>
            <a:pPr>
              <a:lnSpc>
                <a:spcPts val="9000"/>
              </a:lnSpc>
            </a:pPr>
            <a:r>
              <a:rPr lang="en-US" sz="7500" spc="225">
                <a:solidFill>
                  <a:srgbClr val="465A93"/>
                </a:solidFill>
                <a:latin typeface="Poppins Bold Bold Italics"/>
              </a:rPr>
              <a:t>STORYBOARD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524759" y="2267806"/>
            <a:ext cx="11847533" cy="7411119"/>
          </a:xfrm>
          <a:prstGeom prst="rect">
            <a:avLst/>
          </a:prstGeom>
        </p:spPr>
      </p:pic>
      <p:sp>
        <p:nvSpPr>
          <p:cNvPr id="3" name="TextBox 3"/>
          <p:cNvSpPr txBox="1"/>
          <p:nvPr/>
        </p:nvSpPr>
        <p:spPr>
          <a:xfrm>
            <a:off x="1028700" y="447675"/>
            <a:ext cx="9512654" cy="1152525"/>
          </a:xfrm>
          <a:prstGeom prst="rect">
            <a:avLst/>
          </a:prstGeom>
        </p:spPr>
        <p:txBody>
          <a:bodyPr lIns="0" tIns="0" rIns="0" bIns="0" rtlCol="0" anchor="t">
            <a:spAutoFit/>
          </a:bodyPr>
          <a:lstStyle/>
          <a:p>
            <a:pPr>
              <a:lnSpc>
                <a:spcPts val="9000"/>
              </a:lnSpc>
            </a:pPr>
            <a:r>
              <a:rPr lang="en-US" sz="7500" spc="225">
                <a:solidFill>
                  <a:srgbClr val="465A93"/>
                </a:solidFill>
                <a:latin typeface="Poppins Bold Bold Italics"/>
              </a:rPr>
              <a:t>STORYBOARD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5A9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2235791"/>
            <a:ext cx="16230600" cy="5815417"/>
          </a:xfrm>
          <a:prstGeom prst="rect">
            <a:avLst/>
          </a:prstGeom>
        </p:spPr>
      </p:pic>
      <p:sp>
        <p:nvSpPr>
          <p:cNvPr id="3" name="TextBox 3"/>
          <p:cNvSpPr txBox="1"/>
          <p:nvPr/>
        </p:nvSpPr>
        <p:spPr>
          <a:xfrm>
            <a:off x="1028700" y="447675"/>
            <a:ext cx="9512654" cy="1152525"/>
          </a:xfrm>
          <a:prstGeom prst="rect">
            <a:avLst/>
          </a:prstGeom>
        </p:spPr>
        <p:txBody>
          <a:bodyPr lIns="0" tIns="0" rIns="0" bIns="0" rtlCol="0" anchor="t">
            <a:spAutoFit/>
          </a:bodyPr>
          <a:lstStyle/>
          <a:p>
            <a:pPr>
              <a:lnSpc>
                <a:spcPts val="9000"/>
              </a:lnSpc>
            </a:pPr>
            <a:r>
              <a:rPr lang="en-US" sz="7500" spc="225">
                <a:solidFill>
                  <a:srgbClr val="FFFFFF"/>
                </a:solidFill>
                <a:latin typeface="Poppins Bold Bold Italics"/>
              </a:rPr>
              <a:t>SITE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542441" y="2322538"/>
            <a:ext cx="6716859" cy="6935762"/>
          </a:xfrm>
          <a:prstGeom prst="rect">
            <a:avLst/>
          </a:prstGeom>
        </p:spPr>
      </p:pic>
      <p:sp>
        <p:nvSpPr>
          <p:cNvPr id="3" name="TextBox 3"/>
          <p:cNvSpPr txBox="1"/>
          <p:nvPr/>
        </p:nvSpPr>
        <p:spPr>
          <a:xfrm>
            <a:off x="1136530" y="3777605"/>
            <a:ext cx="8115300" cy="3648710"/>
          </a:xfrm>
          <a:prstGeom prst="rect">
            <a:avLst/>
          </a:prstGeom>
        </p:spPr>
        <p:txBody>
          <a:bodyPr lIns="0" tIns="0" rIns="0" bIns="0" rtlCol="0" anchor="t">
            <a:spAutoFit/>
          </a:bodyPr>
          <a:lstStyle/>
          <a:p>
            <a:pPr algn="just">
              <a:lnSpc>
                <a:spcPts val="3640"/>
              </a:lnSpc>
            </a:pPr>
            <a:r>
              <a:rPr lang="en-US" sz="2600" spc="52">
                <a:solidFill>
                  <a:srgbClr val="465A93"/>
                </a:solidFill>
                <a:latin typeface="Poppins Light Bold"/>
              </a:rPr>
              <a:t>Berikut adalah flowchart proses identifikasi login, dimana jika yang login merupakan orang dengan role user maka program akan memindahkan orang tersebut ke home page untuk user. jika role orang tersebut adalah petugas maka dia akan dibawa ke halaman petugas.</a:t>
            </a:r>
          </a:p>
          <a:p>
            <a:pPr marL="0" lvl="0" indent="0" algn="just">
              <a:lnSpc>
                <a:spcPts val="3640"/>
              </a:lnSpc>
              <a:spcBef>
                <a:spcPct val="0"/>
              </a:spcBef>
            </a:pPr>
            <a:endParaRPr lang="en-US" sz="2600" spc="52">
              <a:solidFill>
                <a:srgbClr val="465A93"/>
              </a:solidFill>
              <a:latin typeface="Poppins Light Bold"/>
            </a:endParaRPr>
          </a:p>
        </p:txBody>
      </p:sp>
      <p:sp>
        <p:nvSpPr>
          <p:cNvPr id="4" name="TextBox 4"/>
          <p:cNvSpPr txBox="1"/>
          <p:nvPr/>
        </p:nvSpPr>
        <p:spPr>
          <a:xfrm>
            <a:off x="1028700" y="2227288"/>
            <a:ext cx="8905179"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1. Login (user dan petugas)</a:t>
            </a:r>
          </a:p>
          <a:p>
            <a:pPr algn="ctr">
              <a:lnSpc>
                <a:spcPts val="7279"/>
              </a:lnSpc>
            </a:pPr>
            <a:endParaRPr lang="en-US" sz="5199">
              <a:solidFill>
                <a:srgbClr val="465A93"/>
              </a:solidFill>
              <a:latin typeface="Open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EB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311850" y="1183531"/>
            <a:ext cx="2681089" cy="8236959"/>
          </a:xfrm>
          <a:prstGeom prst="rect">
            <a:avLst/>
          </a:prstGeom>
        </p:spPr>
      </p:pic>
      <p:sp>
        <p:nvSpPr>
          <p:cNvPr id="3" name="TextBox 3"/>
          <p:cNvSpPr txBox="1"/>
          <p:nvPr/>
        </p:nvSpPr>
        <p:spPr>
          <a:xfrm>
            <a:off x="1028700" y="4011095"/>
            <a:ext cx="8115300" cy="3648710"/>
          </a:xfrm>
          <a:prstGeom prst="rect">
            <a:avLst/>
          </a:prstGeom>
        </p:spPr>
        <p:txBody>
          <a:bodyPr lIns="0" tIns="0" rIns="0" bIns="0" rtlCol="0" anchor="t">
            <a:spAutoFit/>
          </a:bodyPr>
          <a:lstStyle/>
          <a:p>
            <a:pPr algn="just">
              <a:lnSpc>
                <a:spcPts val="3640"/>
              </a:lnSpc>
            </a:pPr>
            <a:r>
              <a:rPr lang="en-US" sz="2600" spc="52">
                <a:solidFill>
                  <a:srgbClr val="465A93"/>
                </a:solidFill>
                <a:latin typeface="Poppins Light Bold"/>
              </a:rPr>
              <a:t>Berikut adalah flowchart proses identifikasi login, dimana jika yang login merupakan orang dengan role user maka program akan memindahkan orang tersebut ke home page untuk user. jika role orang tersebut adalah petugas maka dia akan dibawa ke halaman petugas.</a:t>
            </a:r>
          </a:p>
          <a:p>
            <a:pPr marL="0" lvl="0" indent="0" algn="just">
              <a:lnSpc>
                <a:spcPts val="3640"/>
              </a:lnSpc>
              <a:spcBef>
                <a:spcPct val="0"/>
              </a:spcBef>
            </a:pPr>
            <a:endParaRPr lang="en-US" sz="2600" spc="52">
              <a:solidFill>
                <a:srgbClr val="465A93"/>
              </a:solidFill>
              <a:latin typeface="Poppins Light Bold"/>
            </a:endParaRPr>
          </a:p>
        </p:txBody>
      </p:sp>
      <p:sp>
        <p:nvSpPr>
          <p:cNvPr id="4" name="TextBox 4"/>
          <p:cNvSpPr txBox="1"/>
          <p:nvPr/>
        </p:nvSpPr>
        <p:spPr>
          <a:xfrm>
            <a:off x="1028700" y="2848967"/>
            <a:ext cx="7352424" cy="1811020"/>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2. Buat Laporan (User)</a:t>
            </a:r>
          </a:p>
          <a:p>
            <a:pPr algn="ctr">
              <a:lnSpc>
                <a:spcPts val="7279"/>
              </a:lnSpc>
            </a:pPr>
            <a:endParaRPr lang="en-US" sz="5199">
              <a:solidFill>
                <a:srgbClr val="465A93"/>
              </a:solidFill>
              <a:latin typeface="Open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CA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629725" y="664034"/>
            <a:ext cx="3107975" cy="8958932"/>
          </a:xfrm>
          <a:prstGeom prst="rect">
            <a:avLst/>
          </a:prstGeom>
        </p:spPr>
      </p:pic>
      <p:sp>
        <p:nvSpPr>
          <p:cNvPr id="3" name="TextBox 3"/>
          <p:cNvSpPr txBox="1"/>
          <p:nvPr/>
        </p:nvSpPr>
        <p:spPr>
          <a:xfrm>
            <a:off x="1136530" y="4234805"/>
            <a:ext cx="8115300" cy="2734310"/>
          </a:xfrm>
          <a:prstGeom prst="rect">
            <a:avLst/>
          </a:prstGeom>
        </p:spPr>
        <p:txBody>
          <a:bodyPr lIns="0" tIns="0" rIns="0" bIns="0" rtlCol="0" anchor="t">
            <a:spAutoFit/>
          </a:bodyPr>
          <a:lstStyle/>
          <a:p>
            <a:pPr algn="just">
              <a:lnSpc>
                <a:spcPts val="3640"/>
              </a:lnSpc>
            </a:pPr>
            <a:r>
              <a:rPr lang="en-US" sz="2600" spc="52">
                <a:solidFill>
                  <a:srgbClr val="465A93"/>
                </a:solidFill>
                <a:latin typeface="Poppins Light Bold"/>
              </a:rPr>
              <a:t>Berikut adalah flowchart proses konsultasi yang dilakukan user melalui website wecare. dimana user diminta untuk mengisi form yang nantinya akan dikirim ke email dokter yang terkait.</a:t>
            </a:r>
          </a:p>
          <a:p>
            <a:pPr marL="0" lvl="0" indent="0" algn="just">
              <a:lnSpc>
                <a:spcPts val="3640"/>
              </a:lnSpc>
              <a:spcBef>
                <a:spcPct val="0"/>
              </a:spcBef>
            </a:pPr>
            <a:endParaRPr lang="en-US" sz="2600" spc="52">
              <a:solidFill>
                <a:srgbClr val="465A93"/>
              </a:solidFill>
              <a:latin typeface="Poppins Light Bold"/>
            </a:endParaRPr>
          </a:p>
        </p:txBody>
      </p:sp>
      <p:sp>
        <p:nvSpPr>
          <p:cNvPr id="4" name="TextBox 4"/>
          <p:cNvSpPr txBox="1"/>
          <p:nvPr/>
        </p:nvSpPr>
        <p:spPr>
          <a:xfrm>
            <a:off x="1028700" y="2529213"/>
            <a:ext cx="6532914" cy="887095"/>
          </a:xfrm>
          <a:prstGeom prst="rect">
            <a:avLst/>
          </a:prstGeom>
        </p:spPr>
        <p:txBody>
          <a:bodyPr lIns="0" tIns="0" rIns="0" bIns="0" rtlCol="0" anchor="t">
            <a:spAutoFit/>
          </a:bodyPr>
          <a:lstStyle/>
          <a:p>
            <a:pPr algn="ctr">
              <a:lnSpc>
                <a:spcPts val="7279"/>
              </a:lnSpc>
            </a:pPr>
            <a:r>
              <a:rPr lang="en-US" sz="5199">
                <a:solidFill>
                  <a:srgbClr val="465A93"/>
                </a:solidFill>
                <a:latin typeface="Open Sans Bold"/>
              </a:rPr>
              <a:t>3. Konsultasi (User)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Custom</PresentationFormat>
  <Paragraphs>43</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Open Sauce SemiBold</vt:lpstr>
      <vt:lpstr>Poppins Bold</vt:lpstr>
      <vt:lpstr>Arial</vt:lpstr>
      <vt:lpstr>Poppins Bold Bold Italics</vt:lpstr>
      <vt:lpstr>Open Sans Bold</vt:lpstr>
      <vt:lpstr>Arimo</vt:lpstr>
      <vt:lpstr>Arimo Italics</vt:lpstr>
      <vt:lpstr>Calibri</vt:lpstr>
      <vt:lpstr>Open Sans</vt:lpstr>
      <vt:lpstr>Poppins Light Bold</vt:lpstr>
      <vt:lpstr>Open Sans Bold Bold</vt:lpstr>
      <vt:lpstr>Open Sauce SemiBold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Web</dc:title>
  <cp:lastModifiedBy>Dava Virgio Kertawijaya</cp:lastModifiedBy>
  <cp:revision>2</cp:revision>
  <dcterms:created xsi:type="dcterms:W3CDTF">2006-08-16T00:00:00Z</dcterms:created>
  <dcterms:modified xsi:type="dcterms:W3CDTF">2024-01-07T04:46:26Z</dcterms:modified>
  <dc:identifier>DAFBxepOYXA</dc:identifier>
</cp:coreProperties>
</file>