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97609"/>
            <a:ext cx="5964555" cy="3093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45A89"/>
                </a:solidFill>
                <a:latin typeface="Calibri"/>
                <a:cs typeface="Calibri"/>
              </a:rPr>
              <a:t>Отчёт</a:t>
            </a:r>
            <a:r>
              <a:rPr dirty="0" sz="1800" spc="-20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45A89"/>
                </a:solidFill>
                <a:latin typeface="Calibri"/>
                <a:cs typeface="Calibri"/>
              </a:rPr>
              <a:t>по</a:t>
            </a:r>
            <a:r>
              <a:rPr dirty="0" sz="1800" spc="-25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45A89"/>
                </a:solidFill>
                <a:latin typeface="Calibri"/>
                <a:cs typeface="Calibri"/>
              </a:rPr>
              <a:t>лабораторной</a:t>
            </a:r>
            <a:r>
              <a:rPr dirty="0" sz="1800" spc="-20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45A89"/>
                </a:solidFill>
                <a:latin typeface="Calibri"/>
                <a:cs typeface="Calibri"/>
              </a:rPr>
              <a:t>работе</a:t>
            </a:r>
            <a:r>
              <a:rPr dirty="0" sz="1800" spc="10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45A89"/>
                </a:solidFill>
                <a:latin typeface="Calibri"/>
                <a:cs typeface="Calibri"/>
              </a:rPr>
              <a:t>№10</a:t>
            </a:r>
            <a:endParaRPr sz="1800">
              <a:latin typeface="Calibri"/>
              <a:cs typeface="Calibri"/>
            </a:endParaRPr>
          </a:p>
          <a:p>
            <a:pPr algn="ctr" marL="7620">
              <a:lnSpc>
                <a:spcPct val="100000"/>
              </a:lnSpc>
              <a:spcBef>
                <a:spcPts val="1235"/>
              </a:spcBef>
            </a:pPr>
            <a:r>
              <a:rPr dirty="0" sz="1500" b="1">
                <a:solidFill>
                  <a:srgbClr val="345A89"/>
                </a:solidFill>
                <a:latin typeface="Calibri"/>
                <a:cs typeface="Calibri"/>
              </a:rPr>
              <a:t>Текстовый</a:t>
            </a:r>
            <a:r>
              <a:rPr dirty="0" sz="1500" spc="-45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500" spc="-5" b="1">
                <a:solidFill>
                  <a:srgbClr val="345A89"/>
                </a:solidFill>
                <a:latin typeface="Calibri"/>
                <a:cs typeface="Calibri"/>
              </a:rPr>
              <a:t>редактор</a:t>
            </a:r>
            <a:r>
              <a:rPr dirty="0" sz="1500" spc="-15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500" spc="-5" b="1">
                <a:solidFill>
                  <a:srgbClr val="345A89"/>
                </a:solidFill>
                <a:latin typeface="Calibri"/>
                <a:cs typeface="Calibri"/>
              </a:rPr>
              <a:t>vi</a:t>
            </a:r>
            <a:endParaRPr sz="15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200" spc="-5">
                <a:latin typeface="Cambria"/>
                <a:cs typeface="Cambria"/>
              </a:rPr>
              <a:t>Даваасурэн</a:t>
            </a:r>
            <a:r>
              <a:rPr dirty="0" sz="1200" spc="-4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Цэгцтур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365F91"/>
                </a:solidFill>
                <a:latin typeface="Calibri"/>
                <a:cs typeface="Calibri"/>
              </a:rPr>
              <a:t>Содержание</a:t>
            </a:r>
            <a:endParaRPr sz="16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  <a:tabLst>
                <a:tab pos="280035" algn="l"/>
              </a:tabLst>
            </a:pPr>
            <a:r>
              <a:rPr dirty="0" sz="1200">
                <a:latin typeface="Cambria"/>
                <a:cs typeface="Cambria"/>
                <a:hlinkClick r:id="rId2" action="ppaction://hlinksldjump"/>
              </a:rPr>
              <a:t>1	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Ц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е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л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ь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р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а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б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от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ы</a:t>
            </a:r>
            <a:r>
              <a:rPr dirty="0" sz="1200" spc="-120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1</a:t>
            </a:r>
            <a:endParaRPr sz="12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455"/>
              </a:spcBef>
              <a:tabLst>
                <a:tab pos="280035" algn="l"/>
              </a:tabLst>
            </a:pPr>
            <a:r>
              <a:rPr dirty="0" sz="1200">
                <a:latin typeface="Cambria"/>
                <a:cs typeface="Cambria"/>
                <a:hlinkClick r:id="rId2" action="ppaction://hlinksldjump"/>
              </a:rPr>
              <a:t>2	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Задание....................................................................................................................................................................1</a:t>
            </a:r>
            <a:endParaRPr sz="12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480"/>
              </a:spcBef>
              <a:tabLst>
                <a:tab pos="280035" algn="l"/>
              </a:tabLst>
            </a:pPr>
            <a:r>
              <a:rPr dirty="0" sz="1200">
                <a:latin typeface="Cambria"/>
                <a:cs typeface="Cambria"/>
                <a:hlinkClick r:id="rId2" action="ppaction://hlinksldjump"/>
              </a:rPr>
              <a:t>3	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В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ып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о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л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не</a:t>
            </a:r>
            <a:r>
              <a:rPr dirty="0" sz="1200" spc="-15">
                <a:latin typeface="Cambria"/>
                <a:cs typeface="Cambria"/>
                <a:hlinkClick r:id="rId2" action="ppaction://hlinksldjump"/>
              </a:rPr>
              <a:t>н</a:t>
            </a:r>
            <a:r>
              <a:rPr dirty="0" sz="1200" spc="10">
                <a:latin typeface="Cambria"/>
                <a:cs typeface="Cambria"/>
                <a:hlinkClick r:id="rId2" action="ppaction://hlinksldjump"/>
              </a:rPr>
              <a:t>и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е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л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а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б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о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р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а</a:t>
            </a:r>
            <a:r>
              <a:rPr dirty="0" sz="1200" spc="20">
                <a:latin typeface="Cambria"/>
                <a:cs typeface="Cambria"/>
                <a:hlinkClick r:id="rId2" action="ppaction://hlinksldjump"/>
              </a:rPr>
              <a:t>т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о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р</a:t>
            </a:r>
            <a:r>
              <a:rPr dirty="0" sz="1200" spc="-15">
                <a:latin typeface="Cambria"/>
                <a:cs typeface="Cambria"/>
                <a:hlinkClick r:id="rId2" action="ppaction://hlinksldjump"/>
              </a:rPr>
              <a:t>н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о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й</a:t>
            </a:r>
            <a:r>
              <a:rPr dirty="0" sz="1200" spc="10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р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а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б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от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ы</a:t>
            </a:r>
            <a:r>
              <a:rPr dirty="0" sz="1200" spc="-145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1</a:t>
            </a:r>
            <a:endParaRPr sz="12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455"/>
              </a:spcBef>
              <a:tabLst>
                <a:tab pos="405130" algn="l"/>
              </a:tabLst>
            </a:pP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3.1	Создание</a:t>
            </a:r>
            <a:r>
              <a:rPr dirty="0" sz="1200" spc="10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нового</a:t>
            </a:r>
            <a:r>
              <a:rPr dirty="0" sz="1200" spc="25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файла</a:t>
            </a:r>
            <a:r>
              <a:rPr dirty="0" sz="1200" spc="10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с</a:t>
            </a:r>
            <a:r>
              <a:rPr dirty="0" sz="1200" spc="15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использованием</a:t>
            </a:r>
            <a:r>
              <a:rPr dirty="0" sz="1200" spc="30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vi.........................................................................1</a:t>
            </a:r>
            <a:endParaRPr sz="12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484"/>
              </a:spcBef>
              <a:tabLst>
                <a:tab pos="405130" algn="l"/>
              </a:tabLst>
            </a:pPr>
            <a:r>
              <a:rPr dirty="0" sz="1200" spc="5">
                <a:latin typeface="Cambria"/>
                <a:cs typeface="Cambria"/>
                <a:hlinkClick r:id="rId3" action="ppaction://hlinksldjump"/>
              </a:rPr>
              <a:t>3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.</a:t>
            </a:r>
            <a:r>
              <a:rPr dirty="0" sz="1200">
                <a:latin typeface="Cambria"/>
                <a:cs typeface="Cambria"/>
                <a:hlinkClick r:id="rId3" action="ppaction://hlinksldjump"/>
              </a:rPr>
              <a:t>2	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Ре</a:t>
            </a:r>
            <a:r>
              <a:rPr dirty="0" sz="1200" spc="-5">
                <a:latin typeface="Cambria"/>
                <a:cs typeface="Cambria"/>
                <a:hlinkClick r:id="rId3" action="ppaction://hlinksldjump"/>
              </a:rPr>
              <a:t>д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а</a:t>
            </a:r>
            <a:r>
              <a:rPr dirty="0" sz="1200">
                <a:latin typeface="Cambria"/>
                <a:cs typeface="Cambria"/>
                <a:hlinkClick r:id="rId3" action="ppaction://hlinksldjump"/>
              </a:rPr>
              <a:t>к</a:t>
            </a:r>
            <a:r>
              <a:rPr dirty="0" sz="1200" spc="5">
                <a:latin typeface="Cambria"/>
                <a:cs typeface="Cambria"/>
                <a:hlinkClick r:id="rId3" action="ppaction://hlinksldjump"/>
              </a:rPr>
              <a:t>т</a:t>
            </a:r>
            <a:r>
              <a:rPr dirty="0" sz="1200" spc="10">
                <a:latin typeface="Cambria"/>
                <a:cs typeface="Cambria"/>
                <a:hlinkClick r:id="rId3" action="ppaction://hlinksldjump"/>
              </a:rPr>
              <a:t>и</a:t>
            </a:r>
            <a:r>
              <a:rPr dirty="0" sz="1200">
                <a:latin typeface="Cambria"/>
                <a:cs typeface="Cambria"/>
                <a:hlinkClick r:id="rId3" action="ppaction://hlinksldjump"/>
              </a:rPr>
              <a:t>р</a:t>
            </a:r>
            <a:r>
              <a:rPr dirty="0" sz="1200" spc="5">
                <a:latin typeface="Cambria"/>
                <a:cs typeface="Cambria"/>
                <a:hlinkClick r:id="rId3" action="ppaction://hlinksldjump"/>
              </a:rPr>
              <a:t>о</a:t>
            </a:r>
            <a:r>
              <a:rPr dirty="0" sz="1200" spc="-5">
                <a:latin typeface="Cambria"/>
                <a:cs typeface="Cambria"/>
                <a:hlinkClick r:id="rId3" action="ppaction://hlinksldjump"/>
              </a:rPr>
              <a:t>в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а</a:t>
            </a:r>
            <a:r>
              <a:rPr dirty="0" sz="1200" spc="-15">
                <a:latin typeface="Cambria"/>
                <a:cs typeface="Cambria"/>
                <a:hlinkClick r:id="rId3" action="ppaction://hlinksldjump"/>
              </a:rPr>
              <a:t>н</a:t>
            </a:r>
            <a:r>
              <a:rPr dirty="0" sz="1200" spc="10">
                <a:latin typeface="Cambria"/>
                <a:cs typeface="Cambria"/>
                <a:hlinkClick r:id="rId3" action="ppaction://hlinksldjump"/>
              </a:rPr>
              <a:t>и</a:t>
            </a:r>
            <a:r>
              <a:rPr dirty="0" sz="1200">
                <a:latin typeface="Cambria"/>
                <a:cs typeface="Cambria"/>
                <a:hlinkClick r:id="rId3" action="ppaction://hlinksldjump"/>
              </a:rPr>
              <a:t>е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1200">
                <a:latin typeface="Cambria"/>
                <a:cs typeface="Cambria"/>
                <a:hlinkClick r:id="rId3" action="ppaction://hlinksldjump"/>
              </a:rPr>
              <a:t>с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у</a:t>
            </a:r>
            <a:r>
              <a:rPr dirty="0" sz="1200">
                <a:latin typeface="Cambria"/>
                <a:cs typeface="Cambria"/>
                <a:hlinkClick r:id="rId3" action="ppaction://hlinksldjump"/>
              </a:rPr>
              <a:t>щ</a:t>
            </a:r>
            <a:r>
              <a:rPr dirty="0" sz="1200" spc="-15">
                <a:latin typeface="Cambria"/>
                <a:cs typeface="Cambria"/>
                <a:hlinkClick r:id="rId3" action="ppaction://hlinksldjump"/>
              </a:rPr>
              <a:t>е</a:t>
            </a:r>
            <a:r>
              <a:rPr dirty="0" sz="1200">
                <a:latin typeface="Cambria"/>
                <a:cs typeface="Cambria"/>
                <a:hlinkClick r:id="rId3" action="ppaction://hlinksldjump"/>
              </a:rPr>
              <a:t>с</a:t>
            </a:r>
            <a:r>
              <a:rPr dirty="0" sz="1200" spc="5">
                <a:latin typeface="Cambria"/>
                <a:cs typeface="Cambria"/>
                <a:hlinkClick r:id="rId3" action="ppaction://hlinksldjump"/>
              </a:rPr>
              <a:t>т</a:t>
            </a:r>
            <a:r>
              <a:rPr dirty="0" sz="1200" spc="-5">
                <a:latin typeface="Cambria"/>
                <a:cs typeface="Cambria"/>
                <a:hlinkClick r:id="rId3" action="ppaction://hlinksldjump"/>
              </a:rPr>
              <a:t>ву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ю</a:t>
            </a:r>
            <a:r>
              <a:rPr dirty="0" sz="1200" spc="20">
                <a:latin typeface="Cambria"/>
                <a:cs typeface="Cambria"/>
                <a:hlinkClick r:id="rId3" action="ppaction://hlinksldjump"/>
              </a:rPr>
              <a:t>щ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ег</a:t>
            </a:r>
            <a:r>
              <a:rPr dirty="0" sz="1200">
                <a:latin typeface="Cambria"/>
                <a:cs typeface="Cambria"/>
                <a:hlinkClick r:id="rId3" action="ppaction://hlinksldjump"/>
              </a:rPr>
              <a:t>о</a:t>
            </a:r>
            <a:r>
              <a:rPr dirty="0" sz="1200" spc="5"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фа</a:t>
            </a:r>
            <a:r>
              <a:rPr dirty="0" sz="1200" spc="10">
                <a:latin typeface="Cambria"/>
                <a:cs typeface="Cambria"/>
                <a:hlinkClick r:id="rId3" action="ppaction://hlinksldjump"/>
              </a:rPr>
              <a:t>й</a:t>
            </a:r>
            <a:r>
              <a:rPr dirty="0" sz="1200" spc="-5">
                <a:latin typeface="Cambria"/>
                <a:cs typeface="Cambria"/>
                <a:hlinkClick r:id="rId3" action="ppaction://hlinksldjump"/>
              </a:rPr>
              <a:t>л</a:t>
            </a:r>
            <a:r>
              <a:rPr dirty="0" sz="1200">
                <a:latin typeface="Cambria"/>
                <a:cs typeface="Cambria"/>
                <a:hlinkClick r:id="rId3" action="ppaction://hlinksldjump"/>
              </a:rPr>
              <a:t>а</a:t>
            </a:r>
            <a:r>
              <a:rPr dirty="0" sz="1200" spc="-65"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3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3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...................</a:t>
            </a:r>
            <a:r>
              <a:rPr dirty="0" sz="1200">
                <a:latin typeface="Cambria"/>
                <a:cs typeface="Cambria"/>
                <a:hlinkClick r:id="rId3" action="ppaction://hlinksldjump"/>
              </a:rPr>
              <a:t>3</a:t>
            </a:r>
            <a:endParaRPr sz="12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455"/>
              </a:spcBef>
              <a:tabLst>
                <a:tab pos="280035" algn="l"/>
              </a:tabLst>
            </a:pPr>
            <a:r>
              <a:rPr dirty="0" sz="1200">
                <a:latin typeface="Cambria"/>
                <a:cs typeface="Cambria"/>
                <a:hlinkClick r:id="rId4" action="ppaction://hlinksldjump"/>
              </a:rPr>
              <a:t>4	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Выводы....................................................................................................................................................................5</a:t>
            </a:r>
            <a:endParaRPr sz="12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480"/>
              </a:spcBef>
              <a:tabLst>
                <a:tab pos="280035" algn="l"/>
              </a:tabLst>
            </a:pPr>
            <a:r>
              <a:rPr dirty="0" sz="1200">
                <a:latin typeface="Cambria"/>
                <a:cs typeface="Cambria"/>
                <a:hlinkClick r:id="rId4" action="ppaction://hlinksldjump"/>
              </a:rPr>
              <a:t>5	</a:t>
            </a:r>
            <a:r>
              <a:rPr dirty="0" sz="1200" spc="5">
                <a:latin typeface="Cambria"/>
                <a:cs typeface="Cambria"/>
                <a:hlinkClick r:id="rId4" action="ppaction://hlinksldjump"/>
              </a:rPr>
              <a:t>От</a:t>
            </a:r>
            <a:r>
              <a:rPr dirty="0" sz="1200" spc="-5">
                <a:latin typeface="Cambria"/>
                <a:cs typeface="Cambria"/>
                <a:hlinkClick r:id="rId4" action="ppaction://hlinksldjump"/>
              </a:rPr>
              <a:t>в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е</a:t>
            </a:r>
            <a:r>
              <a:rPr dirty="0" sz="1200" spc="5">
                <a:latin typeface="Cambria"/>
                <a:cs typeface="Cambria"/>
                <a:hlinkClick r:id="rId4" action="ppaction://hlinksldjump"/>
              </a:rPr>
              <a:t>т</a:t>
            </a:r>
            <a:r>
              <a:rPr dirty="0" sz="1200">
                <a:latin typeface="Cambria"/>
                <a:cs typeface="Cambria"/>
                <a:hlinkClick r:id="rId4" action="ppaction://hlinksldjump"/>
              </a:rPr>
              <a:t>ы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1200" spc="-15">
                <a:latin typeface="Cambria"/>
                <a:cs typeface="Cambria"/>
                <a:hlinkClick r:id="rId4" action="ppaction://hlinksldjump"/>
              </a:rPr>
              <a:t>н</a:t>
            </a:r>
            <a:r>
              <a:rPr dirty="0" sz="1200">
                <a:latin typeface="Cambria"/>
                <a:cs typeface="Cambria"/>
                <a:hlinkClick r:id="rId4" action="ppaction://hlinksldjump"/>
              </a:rPr>
              <a:t>а</a:t>
            </a:r>
            <a:r>
              <a:rPr dirty="0" sz="1200" spc="-15"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1200">
                <a:latin typeface="Cambria"/>
                <a:cs typeface="Cambria"/>
                <a:hlinkClick r:id="rId4" action="ppaction://hlinksldjump"/>
              </a:rPr>
              <a:t>к</a:t>
            </a:r>
            <a:r>
              <a:rPr dirty="0" sz="1200" spc="5">
                <a:latin typeface="Cambria"/>
                <a:cs typeface="Cambria"/>
                <a:hlinkClick r:id="rId4" action="ppaction://hlinksldjump"/>
              </a:rPr>
              <a:t>о</a:t>
            </a:r>
            <a:r>
              <a:rPr dirty="0" sz="1200" spc="-15">
                <a:latin typeface="Cambria"/>
                <a:cs typeface="Cambria"/>
                <a:hlinkClick r:id="rId4" action="ppaction://hlinksldjump"/>
              </a:rPr>
              <a:t>н</a:t>
            </a:r>
            <a:r>
              <a:rPr dirty="0" sz="1200" spc="5">
                <a:latin typeface="Cambria"/>
                <a:cs typeface="Cambria"/>
                <a:hlinkClick r:id="rId4" action="ppaction://hlinksldjump"/>
              </a:rPr>
              <a:t>т</a:t>
            </a:r>
            <a:r>
              <a:rPr dirty="0" sz="1200">
                <a:latin typeface="Cambria"/>
                <a:cs typeface="Cambria"/>
                <a:hlinkClick r:id="rId4" action="ppaction://hlinksldjump"/>
              </a:rPr>
              <a:t>р</a:t>
            </a:r>
            <a:r>
              <a:rPr dirty="0" sz="1200" spc="5">
                <a:latin typeface="Cambria"/>
                <a:cs typeface="Cambria"/>
                <a:hlinkClick r:id="rId4" action="ppaction://hlinksldjump"/>
              </a:rPr>
              <a:t>о</a:t>
            </a:r>
            <a:r>
              <a:rPr dirty="0" sz="1200" spc="-5">
                <a:latin typeface="Cambria"/>
                <a:cs typeface="Cambria"/>
                <a:hlinkClick r:id="rId4" action="ppaction://hlinksldjump"/>
              </a:rPr>
              <a:t>л</a:t>
            </a:r>
            <a:r>
              <a:rPr dirty="0" sz="1200" spc="5">
                <a:latin typeface="Cambria"/>
                <a:cs typeface="Cambria"/>
                <a:hlinkClick r:id="rId4" action="ppaction://hlinksldjump"/>
              </a:rPr>
              <a:t>ь</a:t>
            </a:r>
            <a:r>
              <a:rPr dirty="0" sz="1200" spc="-15">
                <a:latin typeface="Cambria"/>
                <a:cs typeface="Cambria"/>
                <a:hlinkClick r:id="rId4" action="ppaction://hlinksldjump"/>
              </a:rPr>
              <a:t>н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ы</a:t>
            </a:r>
            <a:r>
              <a:rPr dirty="0" sz="1200">
                <a:latin typeface="Cambria"/>
                <a:cs typeface="Cambria"/>
                <a:hlinkClick r:id="rId4" action="ppaction://hlinksldjump"/>
              </a:rPr>
              <a:t>е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1200" spc="-5">
                <a:latin typeface="Cambria"/>
                <a:cs typeface="Cambria"/>
                <a:hlinkClick r:id="rId4" action="ppaction://hlinksldjump"/>
              </a:rPr>
              <a:t>в</a:t>
            </a:r>
            <a:r>
              <a:rPr dirty="0" sz="1200" spc="5">
                <a:latin typeface="Cambria"/>
                <a:cs typeface="Cambria"/>
                <a:hlinkClick r:id="rId4" action="ppaction://hlinksldjump"/>
              </a:rPr>
              <a:t>о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п</a:t>
            </a:r>
            <a:r>
              <a:rPr dirty="0" sz="1200">
                <a:latin typeface="Cambria"/>
                <a:cs typeface="Cambria"/>
                <a:hlinkClick r:id="rId4" action="ppaction://hlinksldjump"/>
              </a:rPr>
              <a:t>р</a:t>
            </a:r>
            <a:r>
              <a:rPr dirty="0" sz="1200" spc="5">
                <a:latin typeface="Cambria"/>
                <a:cs typeface="Cambria"/>
                <a:hlinkClick r:id="rId4" action="ppaction://hlinksldjump"/>
              </a:rPr>
              <a:t>о</a:t>
            </a:r>
            <a:r>
              <a:rPr dirty="0" sz="1200">
                <a:latin typeface="Cambria"/>
                <a:cs typeface="Cambria"/>
                <a:hlinkClick r:id="rId4" action="ppaction://hlinksldjump"/>
              </a:rPr>
              <a:t>сы</a:t>
            </a:r>
            <a:r>
              <a:rPr dirty="0" sz="1200" spc="-90"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4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4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4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..........</a:t>
            </a:r>
            <a:r>
              <a:rPr dirty="0" sz="1200">
                <a:latin typeface="Cambria"/>
                <a:cs typeface="Cambria"/>
                <a:hlinkClick r:id="rId4" action="ppaction://hlinksldjump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04664"/>
            <a:ext cx="5285105" cy="2900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Font typeface="Calibri"/>
              <a:buAutoNum type="arabicPlain"/>
              <a:tabLst>
                <a:tab pos="469900" algn="l"/>
                <a:tab pos="470534" algn="l"/>
              </a:tabLst>
            </a:pP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Це</a:t>
            </a:r>
            <a:r>
              <a:rPr dirty="0" sz="1600" spc="-10" b="1">
                <a:solidFill>
                  <a:srgbClr val="4F81BC"/>
                </a:solidFill>
                <a:latin typeface="Calibri"/>
                <a:cs typeface="Calibri"/>
              </a:rPr>
              <a:t>л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ь</a:t>
            </a:r>
            <a:r>
              <a:rPr dirty="0" sz="16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ра</a:t>
            </a:r>
            <a:r>
              <a:rPr dirty="0" sz="1600" spc="-20" b="1">
                <a:solidFill>
                  <a:srgbClr val="4F81BC"/>
                </a:solidFill>
                <a:latin typeface="Calibri"/>
                <a:cs typeface="Calibri"/>
              </a:rPr>
              <a:t>б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оты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390"/>
              </a:lnSpc>
              <a:spcBef>
                <a:spcPts val="1040"/>
              </a:spcBef>
            </a:pPr>
            <a:r>
              <a:rPr dirty="0" sz="1200">
                <a:latin typeface="Cambria"/>
                <a:cs typeface="Cambria"/>
              </a:rPr>
              <a:t>Получить </a:t>
            </a:r>
            <a:r>
              <a:rPr dirty="0" sz="1200" spc="-5">
                <a:latin typeface="Cambria"/>
                <a:cs typeface="Cambria"/>
              </a:rPr>
              <a:t>практические</a:t>
            </a:r>
            <a:r>
              <a:rPr dirty="0" sz="1200" spc="-10">
                <a:latin typeface="Cambria"/>
                <a:cs typeface="Cambria"/>
              </a:rPr>
              <a:t> навыки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работы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5">
                <a:latin typeface="Cambria"/>
                <a:cs typeface="Cambria"/>
              </a:rPr>
              <a:t> редактором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vi,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установленным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умолчанию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практически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5">
                <a:latin typeface="Cambria"/>
                <a:cs typeface="Cambria"/>
              </a:rPr>
              <a:t>во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всех дистрибутивах </a:t>
            </a:r>
            <a:r>
              <a:rPr dirty="0" sz="1200">
                <a:latin typeface="Cambria"/>
                <a:cs typeface="Cambria"/>
              </a:rPr>
              <a:t>Linux.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buClr>
                <a:srgbClr val="4F81BC"/>
              </a:buClr>
              <a:buFont typeface="Calibri"/>
              <a:buAutoNum type="arabicPlain" startAt="2"/>
              <a:tabLst>
                <a:tab pos="469900" algn="l"/>
                <a:tab pos="470534" algn="l"/>
              </a:tabLst>
            </a:pP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З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адание</a:t>
            </a:r>
            <a:endParaRPr sz="1600">
              <a:latin typeface="Calibri"/>
              <a:cs typeface="Calibri"/>
            </a:endParaRPr>
          </a:p>
          <a:p>
            <a:pPr lvl="1" marL="469900" indent="-305435">
              <a:lnSpc>
                <a:spcPct val="100000"/>
              </a:lnSpc>
              <a:spcBef>
                <a:spcPts val="234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Создание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нового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файла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5">
                <a:latin typeface="Cambria"/>
                <a:cs typeface="Cambria"/>
              </a:rPr>
              <a:t> использованием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vi</a:t>
            </a:r>
            <a:endParaRPr sz="1200">
              <a:latin typeface="Cambria"/>
              <a:cs typeface="Cambria"/>
            </a:endParaRPr>
          </a:p>
          <a:p>
            <a:pPr lvl="1" marL="469900" indent="-30543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Редактирование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существующего файла</a:t>
            </a:r>
            <a:endParaRPr sz="12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ambria"/>
              <a:buAutoNum type="arabicPeriod"/>
            </a:pPr>
            <a:endParaRPr sz="20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buClr>
                <a:srgbClr val="4F81BC"/>
              </a:buClr>
              <a:buFont typeface="Calibri"/>
              <a:buAutoNum type="arabicPlain" startAt="2"/>
              <a:tabLst>
                <a:tab pos="469900" algn="l"/>
                <a:tab pos="470534" algn="l"/>
              </a:tabLst>
            </a:pP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В</a:t>
            </a: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ыполнение</a:t>
            </a:r>
            <a:r>
              <a:rPr dirty="0" sz="16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лабораторной</a:t>
            </a:r>
            <a:r>
              <a:rPr dirty="0" sz="1600" spc="-2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работы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469900" algn="l"/>
              </a:tabLst>
            </a:pPr>
            <a:r>
              <a:rPr dirty="0" sz="1400" spc="-5" b="1">
                <a:solidFill>
                  <a:srgbClr val="4F81BC"/>
                </a:solidFill>
                <a:latin typeface="Calibri"/>
                <a:cs typeface="Calibri"/>
              </a:rPr>
              <a:t>3.1	Создание</a:t>
            </a:r>
            <a:r>
              <a:rPr dirty="0" sz="1400" spc="-2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F81BC"/>
                </a:solidFill>
                <a:latin typeface="Calibri"/>
                <a:cs typeface="Calibri"/>
              </a:rPr>
              <a:t>нового</a:t>
            </a:r>
            <a:r>
              <a:rPr dirty="0" sz="140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F81BC"/>
                </a:solidFill>
                <a:latin typeface="Calibri"/>
                <a:cs typeface="Calibri"/>
              </a:rPr>
              <a:t>файла</a:t>
            </a:r>
            <a:r>
              <a:rPr dirty="0" sz="1400" spc="-5" b="1">
                <a:solidFill>
                  <a:srgbClr val="4F81BC"/>
                </a:solidFill>
                <a:latin typeface="Calibri"/>
                <a:cs typeface="Calibri"/>
              </a:rPr>
              <a:t> с использованием </a:t>
            </a:r>
            <a:r>
              <a:rPr dirty="0" sz="1400" spc="-10" b="1">
                <a:solidFill>
                  <a:srgbClr val="4F81BC"/>
                </a:solidFill>
                <a:latin typeface="Calibri"/>
                <a:cs typeface="Calibri"/>
              </a:rPr>
              <a:t>vi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200" spc="-5">
                <a:latin typeface="Cambria"/>
                <a:cs typeface="Cambria"/>
              </a:rPr>
              <a:t>Снчала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создала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каталог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5">
                <a:latin typeface="Cambria"/>
                <a:cs typeface="Cambria"/>
              </a:rPr>
              <a:t> именем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~/work/os/lab06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перешла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-5">
                <a:latin typeface="Cambria"/>
                <a:cs typeface="Cambria"/>
              </a:rPr>
              <a:t>нем: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283200"/>
            <a:ext cx="5405120" cy="67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Cambria"/>
                <a:cs typeface="Cambria"/>
              </a:rPr>
              <a:t>Рис.</a:t>
            </a:r>
            <a:r>
              <a:rPr dirty="0" sz="1200" spc="-1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1:</a:t>
            </a:r>
            <a:r>
              <a:rPr dirty="0" sz="1200" spc="-1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Создание</a:t>
            </a:r>
            <a:r>
              <a:rPr dirty="0" sz="1200" spc="-10" i="1">
                <a:latin typeface="Cambria"/>
                <a:cs typeface="Cambria"/>
              </a:rPr>
              <a:t> каталога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ts val="1390"/>
              </a:lnSpc>
              <a:spcBef>
                <a:spcPts val="950"/>
              </a:spcBef>
            </a:pPr>
            <a:r>
              <a:rPr dirty="0" sz="1200" spc="-5">
                <a:latin typeface="Cambria"/>
                <a:cs typeface="Cambria"/>
              </a:rPr>
              <a:t>Вызвала vi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создала файл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hello.sh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одновременно.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Перешла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 режим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вставки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помощью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клавиши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вводила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текст: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630794"/>
            <a:ext cx="5943600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Cambria"/>
                <a:cs typeface="Cambria"/>
              </a:rPr>
              <a:t>Рис.</a:t>
            </a:r>
            <a:r>
              <a:rPr dirty="0" sz="1200" spc="-2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2:</a:t>
            </a:r>
            <a:r>
              <a:rPr dirty="0" sz="1200" spc="-1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режим</a:t>
            </a:r>
            <a:r>
              <a:rPr dirty="0" sz="1200" spc="-2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вставки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97500"/>
              </a:lnSpc>
              <a:spcBef>
                <a:spcPts val="900"/>
              </a:spcBef>
            </a:pPr>
            <a:r>
              <a:rPr dirty="0" sz="1200">
                <a:latin typeface="Cambria"/>
                <a:cs typeface="Cambria"/>
              </a:rPr>
              <a:t>Используя </a:t>
            </a:r>
            <a:r>
              <a:rPr dirty="0" sz="1200" spc="-5">
                <a:latin typeface="Cambria"/>
                <a:cs typeface="Cambria"/>
              </a:rPr>
              <a:t>клавиши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esc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перешла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команднный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режим,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затем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нажимала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: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для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перехода </a:t>
            </a:r>
            <a:r>
              <a:rPr dirty="0" sz="1200">
                <a:latin typeface="Cambria"/>
                <a:cs typeface="Cambria"/>
              </a:rPr>
              <a:t>в режим </a:t>
            </a:r>
            <a:r>
              <a:rPr dirty="0" sz="1200" spc="-5">
                <a:latin typeface="Cambria"/>
                <a:cs typeface="Cambria"/>
              </a:rPr>
              <a:t>последней </a:t>
            </a:r>
            <a:r>
              <a:rPr dirty="0" sz="1200">
                <a:latin typeface="Cambria"/>
                <a:cs typeface="Cambria"/>
              </a:rPr>
              <a:t>строки. </a:t>
            </a:r>
            <a:r>
              <a:rPr dirty="0" sz="1200" spc="-5">
                <a:latin typeface="Cambria"/>
                <a:cs typeface="Cambria"/>
              </a:rPr>
              <a:t>Затем </a:t>
            </a:r>
            <a:r>
              <a:rPr dirty="0" sz="1200">
                <a:latin typeface="Cambria"/>
                <a:cs typeface="Cambria"/>
              </a:rPr>
              <a:t>я </a:t>
            </a:r>
            <a:r>
              <a:rPr dirty="0" sz="1200" spc="-5">
                <a:latin typeface="Cambria"/>
                <a:cs typeface="Cambria"/>
              </a:rPr>
              <a:t>записала </a:t>
            </a:r>
            <a:r>
              <a:rPr dirty="0" sz="1200">
                <a:latin typeface="Cambria"/>
                <a:cs typeface="Cambria"/>
              </a:rPr>
              <a:t>и </a:t>
            </a:r>
            <a:r>
              <a:rPr dirty="0" sz="1200" spc="-5">
                <a:latin typeface="Cambria"/>
                <a:cs typeface="Cambria"/>
              </a:rPr>
              <a:t>вышла </a:t>
            </a:r>
            <a:r>
              <a:rPr dirty="0" sz="1200" spc="5">
                <a:latin typeface="Cambria"/>
                <a:cs typeface="Cambria"/>
              </a:rPr>
              <a:t>из </a:t>
            </a:r>
            <a:r>
              <a:rPr dirty="0" sz="1200">
                <a:latin typeface="Cambria"/>
                <a:cs typeface="Cambria"/>
              </a:rPr>
              <a:t>vi используя w, q и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enter: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42595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065520"/>
            <a:ext cx="2522220" cy="1455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478405"/>
            <a:ext cx="3429635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Cambria"/>
                <a:cs typeface="Cambria"/>
              </a:rPr>
              <a:t>Рис.</a:t>
            </a:r>
            <a:r>
              <a:rPr dirty="0" sz="1200" spc="-2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3:</a:t>
            </a:r>
            <a:r>
              <a:rPr dirty="0" sz="1200" spc="-1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Сохранение</a:t>
            </a:r>
            <a:r>
              <a:rPr dirty="0" sz="1200" spc="-1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файла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помощью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chmod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+х</a:t>
            </a:r>
            <a:r>
              <a:rPr dirty="0" sz="1200" spc="-5">
                <a:latin typeface="Cambria"/>
                <a:cs typeface="Cambria"/>
              </a:rPr>
              <a:t> создаю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исполняемый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файл: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85780"/>
            <a:ext cx="5869940" cy="130175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200" i="1">
                <a:latin typeface="Cambria"/>
                <a:cs typeface="Cambria"/>
              </a:rPr>
              <a:t>Рис.</a:t>
            </a:r>
            <a:r>
              <a:rPr dirty="0" sz="1200" spc="-2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4:</a:t>
            </a:r>
            <a:r>
              <a:rPr dirty="0" sz="1200" spc="-1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Исполняеммый</a:t>
            </a:r>
            <a:r>
              <a:rPr dirty="0" sz="1200" spc="-1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файл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469900" algn="l"/>
              </a:tabLst>
            </a:pPr>
            <a:r>
              <a:rPr dirty="0" sz="1400" spc="-5" b="1">
                <a:solidFill>
                  <a:srgbClr val="4F81BC"/>
                </a:solidFill>
                <a:latin typeface="Calibri"/>
                <a:cs typeface="Calibri"/>
              </a:rPr>
              <a:t>3.2	Редактирование</a:t>
            </a:r>
            <a:r>
              <a:rPr dirty="0" sz="1400" spc="-2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F81BC"/>
                </a:solidFill>
                <a:latin typeface="Calibri"/>
                <a:cs typeface="Calibri"/>
              </a:rPr>
              <a:t>существующего</a:t>
            </a:r>
            <a:r>
              <a:rPr dirty="0" sz="1400" spc="-3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F81BC"/>
                </a:solidFill>
                <a:latin typeface="Calibri"/>
                <a:cs typeface="Calibri"/>
              </a:rPr>
              <a:t>файла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97500"/>
              </a:lnSpc>
              <a:spcBef>
                <a:spcPts val="980"/>
              </a:spcBef>
            </a:pPr>
            <a:r>
              <a:rPr dirty="0" sz="1200" spc="-5">
                <a:latin typeface="Cambria"/>
                <a:cs typeface="Cambria"/>
              </a:rPr>
              <a:t>Вызвала vi </a:t>
            </a:r>
            <a:r>
              <a:rPr dirty="0" sz="1200" spc="5">
                <a:latin typeface="Cambria"/>
                <a:cs typeface="Cambria"/>
              </a:rPr>
              <a:t>на </a:t>
            </a:r>
            <a:r>
              <a:rPr dirty="0" sz="1200" spc="-5">
                <a:latin typeface="Cambria"/>
                <a:cs typeface="Cambria"/>
              </a:rPr>
              <a:t>редактирование файла, </a:t>
            </a:r>
            <a:r>
              <a:rPr dirty="0" sz="1200">
                <a:latin typeface="Cambria"/>
                <a:cs typeface="Cambria"/>
              </a:rPr>
              <a:t>установила курсор в </a:t>
            </a:r>
            <a:r>
              <a:rPr dirty="0" sz="1200" spc="-5">
                <a:latin typeface="Cambria"/>
                <a:cs typeface="Cambria"/>
              </a:rPr>
              <a:t>конец </a:t>
            </a:r>
            <a:r>
              <a:rPr dirty="0" sz="1200">
                <a:latin typeface="Cambria"/>
                <a:cs typeface="Cambria"/>
              </a:rPr>
              <a:t>слова </a:t>
            </a:r>
            <a:r>
              <a:rPr dirty="0" sz="1200" spc="-5">
                <a:latin typeface="Cambria"/>
                <a:cs typeface="Cambria"/>
              </a:rPr>
              <a:t>HELL второй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строки.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Далее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перешла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режим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вставки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заменила</a:t>
            </a:r>
            <a:r>
              <a:rPr dirty="0" sz="1200" spc="-10">
                <a:latin typeface="Cambria"/>
                <a:cs typeface="Cambria"/>
              </a:rPr>
              <a:t> на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HELLO.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После</a:t>
            </a:r>
            <a:r>
              <a:rPr dirty="0" sz="1200" spc="-5">
                <a:latin typeface="Cambria"/>
                <a:cs typeface="Cambria"/>
              </a:rPr>
              <a:t> этого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я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вернулась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командный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режим: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26908"/>
            <a:ext cx="5932805" cy="96202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200" i="1">
                <a:latin typeface="Cambria"/>
                <a:cs typeface="Cambria"/>
              </a:rPr>
              <a:t>Рис.</a:t>
            </a:r>
            <a:r>
              <a:rPr dirty="0" sz="1200" spc="-2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5:</a:t>
            </a:r>
            <a:r>
              <a:rPr dirty="0" sz="1200" spc="-1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Перемешение</a:t>
            </a:r>
            <a:r>
              <a:rPr dirty="0" sz="1200" spc="-1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курсора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97500"/>
              </a:lnSpc>
              <a:spcBef>
                <a:spcPts val="880"/>
              </a:spcBef>
            </a:pPr>
            <a:r>
              <a:rPr dirty="0" sz="1200">
                <a:latin typeface="Cambria"/>
                <a:cs typeface="Cambria"/>
              </a:rPr>
              <a:t>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перешла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 режим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вставки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помощью</a:t>
            </a:r>
            <a:r>
              <a:rPr dirty="0" sz="1200" spc="-5">
                <a:latin typeface="Cambria"/>
                <a:cs typeface="Cambria"/>
              </a:rPr>
              <a:t> клавишы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i, </a:t>
            </a:r>
            <a:r>
              <a:rPr dirty="0" sz="1200" spc="-5">
                <a:latin typeface="Cambria"/>
                <a:cs typeface="Cambria"/>
              </a:rPr>
              <a:t>установила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курсор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четвертую </a:t>
            </a:r>
            <a:r>
              <a:rPr dirty="0" sz="1200">
                <a:latin typeface="Cambria"/>
                <a:cs typeface="Cambria"/>
              </a:rPr>
              <a:t> строку и </a:t>
            </a:r>
            <a:r>
              <a:rPr dirty="0" sz="1200" spc="-5">
                <a:latin typeface="Cambria"/>
                <a:cs typeface="Cambria"/>
              </a:rPr>
              <a:t>сотрила </a:t>
            </a:r>
            <a:r>
              <a:rPr dirty="0" sz="1200">
                <a:latin typeface="Cambria"/>
                <a:cs typeface="Cambria"/>
              </a:rPr>
              <a:t>слово </a:t>
            </a:r>
            <a:r>
              <a:rPr dirty="0" sz="1200" spc="-5">
                <a:latin typeface="Cambria"/>
                <a:cs typeface="Cambria"/>
              </a:rPr>
              <a:t>LOCAL, перешла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5">
                <a:latin typeface="Cambria"/>
                <a:cs typeface="Cambria"/>
              </a:rPr>
              <a:t>режим </a:t>
            </a:r>
            <a:r>
              <a:rPr dirty="0" sz="1200" spc="-5">
                <a:latin typeface="Cambria"/>
                <a:cs typeface="Cambria"/>
              </a:rPr>
              <a:t>вставки </a:t>
            </a:r>
            <a:r>
              <a:rPr dirty="0" sz="1200">
                <a:latin typeface="Cambria"/>
                <a:cs typeface="Cambria"/>
              </a:rPr>
              <a:t>и </a:t>
            </a:r>
            <a:r>
              <a:rPr dirty="0" sz="1200" spc="-5">
                <a:latin typeface="Cambria"/>
                <a:cs typeface="Cambria"/>
              </a:rPr>
              <a:t>вводила текст local. </a:t>
            </a:r>
            <a:r>
              <a:rPr dirty="0" sz="1200">
                <a:latin typeface="Cambria"/>
                <a:cs typeface="Cambria"/>
              </a:rPr>
              <a:t>После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этого</a:t>
            </a:r>
            <a:r>
              <a:rPr dirty="0" sz="1200">
                <a:latin typeface="Cambria"/>
                <a:cs typeface="Cambria"/>
              </a:rPr>
              <a:t> 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вернулась</a:t>
            </a:r>
            <a:r>
              <a:rPr dirty="0" sz="1200">
                <a:latin typeface="Cambria"/>
                <a:cs typeface="Cambria"/>
              </a:rPr>
              <a:t> в</a:t>
            </a:r>
            <a:r>
              <a:rPr dirty="0" sz="1200" spc="-5">
                <a:latin typeface="Cambria"/>
                <a:cs typeface="Cambria"/>
              </a:rPr>
              <a:t> командный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режим: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2522220" cy="14554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082798"/>
            <a:ext cx="3192779" cy="13944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891784"/>
            <a:ext cx="2590800" cy="16304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478405"/>
            <a:ext cx="5364480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Cambria"/>
                <a:cs typeface="Cambria"/>
              </a:rPr>
              <a:t>Рис.</a:t>
            </a:r>
            <a:r>
              <a:rPr dirty="0" sz="1200" spc="-1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6:</a:t>
            </a:r>
            <a:r>
              <a:rPr dirty="0" sz="1200" spc="-1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Заменение текста</a:t>
            </a:r>
            <a:endParaRPr sz="1200">
              <a:latin typeface="Cambria"/>
              <a:cs typeface="Cambria"/>
            </a:endParaRPr>
          </a:p>
          <a:p>
            <a:pPr algn="just" marL="12700" marR="5080">
              <a:lnSpc>
                <a:spcPct val="97500"/>
              </a:lnSpc>
              <a:spcBef>
                <a:spcPts val="900"/>
              </a:spcBef>
            </a:pPr>
            <a:r>
              <a:rPr dirty="0" sz="1200">
                <a:latin typeface="Cambria"/>
                <a:cs typeface="Cambria"/>
              </a:rPr>
              <a:t>Я </a:t>
            </a:r>
            <a:r>
              <a:rPr dirty="0" sz="1200" spc="-5">
                <a:latin typeface="Cambria"/>
                <a:cs typeface="Cambria"/>
              </a:rPr>
              <a:t>перешла </a:t>
            </a:r>
            <a:r>
              <a:rPr dirty="0" sz="1200">
                <a:latin typeface="Cambria"/>
                <a:cs typeface="Cambria"/>
              </a:rPr>
              <a:t>в режим </a:t>
            </a:r>
            <a:r>
              <a:rPr dirty="0" sz="1200" spc="-5">
                <a:latin typeface="Cambria"/>
                <a:cs typeface="Cambria"/>
              </a:rPr>
              <a:t>вставки, установила </a:t>
            </a:r>
            <a:r>
              <a:rPr dirty="0" sz="1200">
                <a:latin typeface="Cambria"/>
                <a:cs typeface="Cambria"/>
              </a:rPr>
              <a:t>курсор </a:t>
            </a:r>
            <a:r>
              <a:rPr dirty="0" sz="1200" spc="-10">
                <a:latin typeface="Cambria"/>
                <a:cs typeface="Cambria"/>
              </a:rPr>
              <a:t>на </a:t>
            </a:r>
            <a:r>
              <a:rPr dirty="0" sz="1200" spc="-5">
                <a:latin typeface="Cambria"/>
                <a:cs typeface="Cambria"/>
              </a:rPr>
              <a:t>последней </a:t>
            </a:r>
            <a:r>
              <a:rPr dirty="0" sz="1200">
                <a:latin typeface="Cambria"/>
                <a:cs typeface="Cambria"/>
              </a:rPr>
              <a:t>строке </a:t>
            </a:r>
            <a:r>
              <a:rPr dirty="0" sz="1200" spc="-5">
                <a:latin typeface="Cambria"/>
                <a:cs typeface="Cambria"/>
              </a:rPr>
              <a:t>файла </a:t>
            </a:r>
            <a:r>
              <a:rPr dirty="0" sz="1200">
                <a:latin typeface="Cambria"/>
                <a:cs typeface="Cambria"/>
              </a:rPr>
              <a:t>и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вставила после неё </a:t>
            </a:r>
            <a:r>
              <a:rPr dirty="0" sz="1200">
                <a:latin typeface="Cambria"/>
                <a:cs typeface="Cambria"/>
              </a:rPr>
              <a:t>строку, </a:t>
            </a:r>
            <a:r>
              <a:rPr dirty="0" sz="1200" spc="-5">
                <a:latin typeface="Cambria"/>
                <a:cs typeface="Cambria"/>
              </a:rPr>
              <a:t>содержащую текст echo $HELLO. Далее перешла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командный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режим: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79567"/>
            <a:ext cx="2104390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Cambria"/>
                <a:cs typeface="Cambria"/>
              </a:rPr>
              <a:t>Рис.</a:t>
            </a:r>
            <a:r>
              <a:rPr dirty="0" sz="1200" spc="-2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7:</a:t>
            </a:r>
            <a:r>
              <a:rPr dirty="0" sz="1200" spc="-20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вставка</a:t>
            </a:r>
            <a:r>
              <a:rPr dirty="0" sz="1200" spc="-2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текста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Cambria"/>
                <a:cs typeface="Cambria"/>
              </a:rPr>
              <a:t>Я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удалила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последнюю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строку: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24115"/>
            <a:ext cx="5893435" cy="67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Cambria"/>
                <a:cs typeface="Cambria"/>
              </a:rPr>
              <a:t>Рис.</a:t>
            </a:r>
            <a:r>
              <a:rPr dirty="0" sz="1200" spc="-2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8:</a:t>
            </a:r>
            <a:r>
              <a:rPr dirty="0" sz="1200" spc="-1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Удаление строки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ts val="1390"/>
              </a:lnSpc>
              <a:spcBef>
                <a:spcPts val="950"/>
              </a:spcBef>
            </a:pP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помощью</a:t>
            </a:r>
            <a:r>
              <a:rPr dirty="0" sz="1200" spc="-5">
                <a:latin typeface="Cambria"/>
                <a:cs typeface="Cambria"/>
              </a:rPr>
              <a:t> клавиши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u,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отменила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последнее действие. </a:t>
            </a:r>
            <a:r>
              <a:rPr dirty="0" sz="1200">
                <a:latin typeface="Cambria"/>
                <a:cs typeface="Cambria"/>
              </a:rPr>
              <a:t>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нажимала </a:t>
            </a:r>
            <a:r>
              <a:rPr dirty="0" sz="1200">
                <a:latin typeface="Cambria"/>
                <a:cs typeface="Cambria"/>
              </a:rPr>
              <a:t>:</a:t>
            </a:r>
            <a:r>
              <a:rPr dirty="0" sz="1200" spc="-5">
                <a:latin typeface="Cambria"/>
                <a:cs typeface="Cambria"/>
              </a:rPr>
              <a:t> для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перехода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режим </a:t>
            </a:r>
            <a:r>
              <a:rPr dirty="0" sz="1200" spc="-5">
                <a:latin typeface="Cambria"/>
                <a:cs typeface="Cambria"/>
              </a:rPr>
              <a:t>последней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строки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вышла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из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vi: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2522220" cy="14554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441191"/>
            <a:ext cx="2590800" cy="1629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785103"/>
            <a:ext cx="2590800" cy="16292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478405"/>
            <a:ext cx="5934075" cy="65316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Cambria"/>
                <a:cs typeface="Cambria"/>
              </a:rPr>
              <a:t>Рис.</a:t>
            </a:r>
            <a:r>
              <a:rPr dirty="0" sz="1200" spc="-2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9:</a:t>
            </a:r>
            <a:r>
              <a:rPr dirty="0" sz="1200" spc="-20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Отмена</a:t>
            </a:r>
            <a:r>
              <a:rPr dirty="0" sz="1200" spc="-30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дествия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libri"/>
              <a:buAutoNum type="arabicPlain" startAt="4"/>
              <a:tabLst>
                <a:tab pos="469900" algn="l"/>
                <a:tab pos="470534" algn="l"/>
              </a:tabLst>
            </a:pP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В</a:t>
            </a: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ыводы</a:t>
            </a:r>
            <a:endParaRPr sz="1600">
              <a:latin typeface="Calibri"/>
              <a:cs typeface="Calibri"/>
            </a:endParaRPr>
          </a:p>
          <a:p>
            <a:pPr marL="12700" marR="617220">
              <a:lnSpc>
                <a:spcPts val="1390"/>
              </a:lnSpc>
              <a:spcBef>
                <a:spcPts val="1040"/>
              </a:spcBef>
            </a:pPr>
            <a:r>
              <a:rPr dirty="0" sz="1200">
                <a:latin typeface="Cambria"/>
                <a:cs typeface="Cambria"/>
              </a:rPr>
              <a:t>При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выполнении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данной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работы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получила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практические </a:t>
            </a:r>
            <a:r>
              <a:rPr dirty="0" sz="1200" spc="-10">
                <a:latin typeface="Cambria"/>
                <a:cs typeface="Cambria"/>
              </a:rPr>
              <a:t>навыки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работы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 </a:t>
            </a:r>
            <a:r>
              <a:rPr dirty="0" sz="1200" spc="-24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редактором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vi.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buClr>
                <a:srgbClr val="4F81BC"/>
              </a:buClr>
              <a:buFont typeface="Calibri"/>
              <a:buAutoNum type="arabicPlain" startAt="5"/>
              <a:tabLst>
                <a:tab pos="469900" algn="l"/>
                <a:tab pos="470534" algn="l"/>
              </a:tabLst>
            </a:pP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О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тветы</a:t>
            </a:r>
            <a:r>
              <a:rPr dirty="0" sz="1600" spc="-3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600" spc="5" b="1">
                <a:solidFill>
                  <a:srgbClr val="4F81BC"/>
                </a:solidFill>
                <a:latin typeface="Calibri"/>
                <a:cs typeface="Calibri"/>
              </a:rPr>
              <a:t>на</a:t>
            </a: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 контрольные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4F81BC"/>
                </a:solidFill>
                <a:latin typeface="Calibri"/>
                <a:cs typeface="Calibri"/>
              </a:rPr>
              <a:t>вопросы</a:t>
            </a:r>
            <a:endParaRPr sz="1600">
              <a:latin typeface="Calibri"/>
              <a:cs typeface="Calibri"/>
            </a:endParaRPr>
          </a:p>
          <a:p>
            <a:pPr lvl="1" marL="469900" marR="31115" indent="-305435">
              <a:lnSpc>
                <a:spcPct val="973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командный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режим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 </a:t>
            </a:r>
            <a:r>
              <a:rPr dirty="0" sz="1200" spc="-5">
                <a:latin typeface="Cambria"/>
                <a:cs typeface="Cambria"/>
              </a:rPr>
              <a:t>предназначен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для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ввода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команд редактирования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навигации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редактируемому файлу; режим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вставки</a:t>
            </a:r>
            <a:r>
              <a:rPr dirty="0" sz="1200" spc="3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5">
                <a:latin typeface="Cambria"/>
                <a:cs typeface="Cambria"/>
              </a:rPr>
              <a:t> предназначен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для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ввода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содержания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редактируемого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файла;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режим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последней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(или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командной)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строки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используется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для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записи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изменений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файл</a:t>
            </a:r>
            <a:r>
              <a:rPr dirty="0" sz="1200">
                <a:latin typeface="Cambria"/>
                <a:cs typeface="Cambria"/>
              </a:rPr>
              <a:t> 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выхода </a:t>
            </a:r>
            <a:r>
              <a:rPr dirty="0" sz="1200" spc="5">
                <a:latin typeface="Cambria"/>
                <a:cs typeface="Cambria"/>
              </a:rPr>
              <a:t>из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редактора.</a:t>
            </a:r>
            <a:endParaRPr sz="1200">
              <a:latin typeface="Cambria"/>
              <a:cs typeface="Cambria"/>
            </a:endParaRPr>
          </a:p>
          <a:p>
            <a:pPr lvl="1" marL="469900" marR="211454" indent="-305435">
              <a:lnSpc>
                <a:spcPts val="1390"/>
              </a:lnSpc>
              <a:spcBef>
                <a:spcPts val="10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Можно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нажимать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символ</a:t>
            </a:r>
            <a:r>
              <a:rPr dirty="0" sz="1200">
                <a:latin typeface="Cambria"/>
                <a:cs typeface="Cambria"/>
              </a:rPr>
              <a:t> q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(или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q!), если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требуется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выйти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из</a:t>
            </a:r>
            <a:r>
              <a:rPr dirty="0" sz="1200" spc="-5">
                <a:latin typeface="Cambria"/>
                <a:cs typeface="Cambria"/>
              </a:rPr>
              <a:t> редактора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без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сохранения.</a:t>
            </a:r>
            <a:endParaRPr sz="1200">
              <a:latin typeface="Cambria"/>
              <a:cs typeface="Cambria"/>
            </a:endParaRPr>
          </a:p>
          <a:p>
            <a:pPr lvl="1" marL="469900" marR="5080" indent="-305435">
              <a:lnSpc>
                <a:spcPts val="1390"/>
              </a:lnSpc>
              <a:spcBef>
                <a:spcPts val="10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0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(ноль)</a:t>
            </a:r>
            <a:r>
              <a:rPr dirty="0" sz="1200">
                <a:latin typeface="Cambria"/>
                <a:cs typeface="Cambria"/>
              </a:rPr>
              <a:t> — </a:t>
            </a:r>
            <a:r>
              <a:rPr dirty="0" sz="1200" spc="-5">
                <a:latin typeface="Cambria"/>
                <a:cs typeface="Cambria"/>
              </a:rPr>
              <a:t>переход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начало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строки;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$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5">
                <a:latin typeface="Cambria"/>
                <a:cs typeface="Cambria"/>
              </a:rPr>
              <a:t> переход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конец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строки;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G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 </a:t>
            </a:r>
            <a:r>
              <a:rPr dirty="0" sz="1200" spc="-5">
                <a:latin typeface="Cambria"/>
                <a:cs typeface="Cambria"/>
              </a:rPr>
              <a:t>переход </a:t>
            </a:r>
            <a:r>
              <a:rPr dirty="0" sz="1200" spc="-24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конец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файла;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n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G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 </a:t>
            </a:r>
            <a:r>
              <a:rPr dirty="0" sz="1200" spc="-5">
                <a:latin typeface="Cambria"/>
                <a:cs typeface="Cambria"/>
              </a:rPr>
              <a:t>переход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на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строку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5">
                <a:latin typeface="Cambria"/>
                <a:cs typeface="Cambria"/>
              </a:rPr>
              <a:t> номером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n.</a:t>
            </a:r>
            <a:endParaRPr sz="1200">
              <a:latin typeface="Cambria"/>
              <a:cs typeface="Cambria"/>
            </a:endParaRPr>
          </a:p>
          <a:p>
            <a:pPr lvl="1" marL="469900" marR="285750" indent="-305435">
              <a:lnSpc>
                <a:spcPts val="1390"/>
              </a:lnSpc>
              <a:spcBef>
                <a:spcPts val="10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Редактор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vi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предполагает, </a:t>
            </a:r>
            <a:r>
              <a:rPr dirty="0" sz="1200">
                <a:latin typeface="Cambria"/>
                <a:cs typeface="Cambria"/>
              </a:rPr>
              <a:t>что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слово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-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это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строка </a:t>
            </a:r>
            <a:r>
              <a:rPr dirty="0" sz="1200" spc="-5">
                <a:latin typeface="Cambria"/>
                <a:cs typeface="Cambria"/>
              </a:rPr>
              <a:t>символов, которая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может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включать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себя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буквы,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цифры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символы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подчеркивания.</a:t>
            </a:r>
            <a:endParaRPr sz="1200">
              <a:latin typeface="Cambria"/>
              <a:cs typeface="Cambria"/>
            </a:endParaRPr>
          </a:p>
          <a:p>
            <a:pPr lvl="1" marL="469900" indent="-305435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помощью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G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переход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конец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файла</a:t>
            </a:r>
            <a:endParaRPr sz="1200">
              <a:latin typeface="Cambria"/>
              <a:cs typeface="Cambria"/>
            </a:endParaRPr>
          </a:p>
          <a:p>
            <a:pPr lvl="1" marL="469900" marR="185420" indent="-305435">
              <a:lnSpc>
                <a:spcPct val="97500"/>
              </a:lnSpc>
              <a:spcBef>
                <a:spcPts val="10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Вставка </a:t>
            </a:r>
            <a:r>
              <a:rPr dirty="0" sz="1200">
                <a:latin typeface="Cambria"/>
                <a:cs typeface="Cambria"/>
              </a:rPr>
              <a:t>текста – а — вставить </a:t>
            </a:r>
            <a:r>
              <a:rPr dirty="0" sz="1200" spc="-5">
                <a:latin typeface="Cambria"/>
                <a:cs typeface="Cambria"/>
              </a:rPr>
              <a:t>текст после курсора; </a:t>
            </a:r>
            <a:r>
              <a:rPr dirty="0" sz="1200">
                <a:latin typeface="Cambria"/>
                <a:cs typeface="Cambria"/>
              </a:rPr>
              <a:t>– А — вставить </a:t>
            </a:r>
            <a:r>
              <a:rPr dirty="0" sz="1200" spc="-5">
                <a:latin typeface="Cambria"/>
                <a:cs typeface="Cambria"/>
              </a:rPr>
              <a:t>текст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конец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строки; 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5">
                <a:latin typeface="Cambria"/>
                <a:cs typeface="Cambria"/>
              </a:rPr>
              <a:t> вставить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текст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перед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курсором;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 n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 —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вставить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текст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n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раз;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 вставить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текст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начало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строки.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Вставка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строки</a:t>
            </a:r>
            <a:r>
              <a:rPr dirty="0" sz="1200" spc="4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о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вставить</a:t>
            </a:r>
            <a:endParaRPr sz="1200">
              <a:latin typeface="Cambria"/>
              <a:cs typeface="Cambria"/>
            </a:endParaRPr>
          </a:p>
          <a:p>
            <a:pPr marL="469900" marR="7112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latin typeface="Cambria"/>
                <a:cs typeface="Cambria"/>
              </a:rPr>
              <a:t>строку </a:t>
            </a:r>
            <a:r>
              <a:rPr dirty="0" sz="1200" spc="-5">
                <a:latin typeface="Cambria"/>
                <a:cs typeface="Cambria"/>
              </a:rPr>
              <a:t>под курсором; </a:t>
            </a:r>
            <a:r>
              <a:rPr dirty="0" sz="1200">
                <a:latin typeface="Cambria"/>
                <a:cs typeface="Cambria"/>
              </a:rPr>
              <a:t>– О — </a:t>
            </a:r>
            <a:r>
              <a:rPr dirty="0" sz="1200" spc="-5">
                <a:latin typeface="Cambria"/>
                <a:cs typeface="Cambria"/>
              </a:rPr>
              <a:t>вставить строку </a:t>
            </a:r>
            <a:r>
              <a:rPr dirty="0" sz="1200" spc="-10">
                <a:latin typeface="Cambria"/>
                <a:cs typeface="Cambria"/>
              </a:rPr>
              <a:t>над </a:t>
            </a:r>
            <a:r>
              <a:rPr dirty="0" sz="1200">
                <a:latin typeface="Cambria"/>
                <a:cs typeface="Cambria"/>
              </a:rPr>
              <a:t>курсором. </a:t>
            </a:r>
            <a:r>
              <a:rPr dirty="0" sz="1200" spc="-5">
                <a:latin typeface="Cambria"/>
                <a:cs typeface="Cambria"/>
              </a:rPr>
              <a:t>Удаление </a:t>
            </a:r>
            <a:r>
              <a:rPr dirty="0" sz="1200">
                <a:latin typeface="Cambria"/>
                <a:cs typeface="Cambria"/>
              </a:rPr>
              <a:t>текста –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x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5">
                <a:latin typeface="Cambria"/>
                <a:cs typeface="Cambria"/>
              </a:rPr>
              <a:t> удалить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один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символ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буфер;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w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удалить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одно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слово в</a:t>
            </a:r>
            <a:r>
              <a:rPr dirty="0" sz="1200" spc="-5">
                <a:latin typeface="Cambria"/>
                <a:cs typeface="Cambria"/>
              </a:rPr>
              <a:t> буфер;</a:t>
            </a:r>
            <a:r>
              <a:rPr dirty="0" sz="1200">
                <a:latin typeface="Cambria"/>
                <a:cs typeface="Cambria"/>
              </a:rPr>
              <a:t> 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 $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ts val="1335"/>
              </a:lnSpc>
            </a:pP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5">
                <a:latin typeface="Cambria"/>
                <a:cs typeface="Cambria"/>
              </a:rPr>
              <a:t> удалить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буфер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текст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от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курсора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до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конца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строки;</a:t>
            </a:r>
            <a:r>
              <a:rPr dirty="0" sz="1200" spc="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0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 </a:t>
            </a:r>
            <a:r>
              <a:rPr dirty="0" sz="1200" spc="-5">
                <a:latin typeface="Cambria"/>
                <a:cs typeface="Cambria"/>
              </a:rPr>
              <a:t>удалить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-10">
                <a:latin typeface="Cambria"/>
                <a:cs typeface="Cambria"/>
              </a:rPr>
              <a:t>буфер</a:t>
            </a:r>
            <a:endParaRPr sz="1200">
              <a:latin typeface="Cambria"/>
              <a:cs typeface="Cambria"/>
            </a:endParaRPr>
          </a:p>
          <a:p>
            <a:pPr marL="469900" marR="260350">
              <a:lnSpc>
                <a:spcPts val="1390"/>
              </a:lnSpc>
              <a:spcBef>
                <a:spcPts val="75"/>
              </a:spcBef>
            </a:pPr>
            <a:r>
              <a:rPr dirty="0" sz="1200" spc="-5">
                <a:latin typeface="Cambria"/>
                <a:cs typeface="Cambria"/>
              </a:rPr>
              <a:t>текст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от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начала</a:t>
            </a:r>
            <a:r>
              <a:rPr dirty="0" sz="1200" spc="-5">
                <a:latin typeface="Cambria"/>
                <a:cs typeface="Cambria"/>
              </a:rPr>
              <a:t> строки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до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позиции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курсора;</a:t>
            </a:r>
            <a:r>
              <a:rPr dirty="0" sz="1200">
                <a:latin typeface="Cambria"/>
                <a:cs typeface="Cambria"/>
              </a:rPr>
              <a:t> –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 </a:t>
            </a:r>
            <a:r>
              <a:rPr dirty="0" sz="1200" spc="-5">
                <a:latin typeface="Cambria"/>
                <a:cs typeface="Cambria"/>
              </a:rPr>
              <a:t>удалить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-10">
                <a:latin typeface="Cambria"/>
                <a:cs typeface="Cambria"/>
              </a:rPr>
              <a:t>буфер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одну </a:t>
            </a:r>
            <a:r>
              <a:rPr dirty="0" sz="1200">
                <a:latin typeface="Cambria"/>
                <a:cs typeface="Cambria"/>
              </a:rPr>
              <a:t> строку;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n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 d —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удалить</a:t>
            </a:r>
            <a:r>
              <a:rPr dirty="0" sz="1200">
                <a:latin typeface="Cambria"/>
                <a:cs typeface="Cambria"/>
              </a:rPr>
              <a:t> в</a:t>
            </a:r>
            <a:r>
              <a:rPr dirty="0" sz="1200" spc="-10">
                <a:latin typeface="Cambria"/>
                <a:cs typeface="Cambria"/>
              </a:rPr>
              <a:t> буфер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n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строк.Отмена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повтор</a:t>
            </a:r>
            <a:r>
              <a:rPr dirty="0" sz="1200" spc="-5">
                <a:latin typeface="Cambria"/>
                <a:cs typeface="Cambria"/>
              </a:rPr>
              <a:t> произведённых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ts val="1370"/>
              </a:lnSpc>
            </a:pPr>
            <a:r>
              <a:rPr dirty="0" sz="1200" spc="-5">
                <a:latin typeface="Cambria"/>
                <a:cs typeface="Cambria"/>
              </a:rPr>
              <a:t>изменений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u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5">
                <a:latin typeface="Cambria"/>
                <a:cs typeface="Cambria"/>
              </a:rPr>
              <a:t> отменить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последнее </a:t>
            </a:r>
            <a:r>
              <a:rPr dirty="0" sz="1200" spc="-5">
                <a:latin typeface="Cambria"/>
                <a:cs typeface="Cambria"/>
              </a:rPr>
              <a:t>изменение;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.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повторить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последнее</a:t>
            </a:r>
            <a:endParaRPr sz="1200">
              <a:latin typeface="Cambria"/>
              <a:cs typeface="Cambria"/>
            </a:endParaRPr>
          </a:p>
          <a:p>
            <a:pPr marL="469900" marR="10795">
              <a:lnSpc>
                <a:spcPct val="97500"/>
              </a:lnSpc>
              <a:spcBef>
                <a:spcPts val="25"/>
              </a:spcBef>
            </a:pPr>
            <a:r>
              <a:rPr dirty="0" sz="1200" spc="-5">
                <a:latin typeface="Cambria"/>
                <a:cs typeface="Cambria"/>
              </a:rPr>
              <a:t>изменение.Копирование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текста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буфер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Y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 скопировать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строку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буфер;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n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Y — </a:t>
            </a:r>
            <a:r>
              <a:rPr dirty="0" sz="1200" spc="-5">
                <a:latin typeface="Cambria"/>
                <a:cs typeface="Cambria"/>
              </a:rPr>
              <a:t>скопировать </a:t>
            </a:r>
            <a:r>
              <a:rPr dirty="0" sz="1200">
                <a:latin typeface="Cambria"/>
                <a:cs typeface="Cambria"/>
              </a:rPr>
              <a:t>n </a:t>
            </a:r>
            <a:r>
              <a:rPr dirty="0" sz="1200" spc="-5">
                <a:latin typeface="Cambria"/>
                <a:cs typeface="Cambria"/>
              </a:rPr>
              <a:t>строк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-5">
                <a:latin typeface="Cambria"/>
                <a:cs typeface="Cambria"/>
              </a:rPr>
              <a:t>буфер; </a:t>
            </a:r>
            <a:r>
              <a:rPr dirty="0" sz="1200">
                <a:latin typeface="Cambria"/>
                <a:cs typeface="Cambria"/>
              </a:rPr>
              <a:t>– y w — скопировать </a:t>
            </a:r>
            <a:r>
              <a:rPr dirty="0" sz="1200" spc="-5">
                <a:latin typeface="Cambria"/>
                <a:cs typeface="Cambria"/>
              </a:rPr>
              <a:t>слово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-5">
                <a:latin typeface="Cambria"/>
                <a:cs typeface="Cambria"/>
              </a:rPr>
              <a:t>буфер.Вставка </a:t>
            </a:r>
            <a:r>
              <a:rPr dirty="0" sz="1200">
                <a:latin typeface="Cambria"/>
                <a:cs typeface="Cambria"/>
              </a:rPr>
              <a:t> текста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из</a:t>
            </a:r>
            <a:r>
              <a:rPr dirty="0" sz="1200" spc="-5">
                <a:latin typeface="Cambria"/>
                <a:cs typeface="Cambria"/>
              </a:rPr>
              <a:t> буфера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p — вставить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текст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из</a:t>
            </a:r>
            <a:r>
              <a:rPr dirty="0" sz="1200" spc="-5">
                <a:latin typeface="Cambria"/>
                <a:cs typeface="Cambria"/>
              </a:rPr>
              <a:t> буфера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после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курсора;</a:t>
            </a:r>
            <a:r>
              <a:rPr dirty="0" sz="1200">
                <a:latin typeface="Cambria"/>
                <a:cs typeface="Cambria"/>
              </a:rPr>
              <a:t> 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P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2522220" cy="1455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895857"/>
            <a:ext cx="5794375" cy="418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latin typeface="Cambria"/>
                <a:cs typeface="Cambria"/>
              </a:rPr>
              <a:t>вставить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текст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из</a:t>
            </a:r>
            <a:r>
              <a:rPr dirty="0" sz="1200" spc="-5">
                <a:latin typeface="Cambria"/>
                <a:cs typeface="Cambria"/>
              </a:rPr>
              <a:t> буфера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перед</a:t>
            </a:r>
            <a:r>
              <a:rPr dirty="0" sz="1200">
                <a:latin typeface="Cambria"/>
                <a:cs typeface="Cambria"/>
              </a:rPr>
              <a:t> курсором.</a:t>
            </a:r>
            <a:r>
              <a:rPr dirty="0" sz="1200" spc="-10">
                <a:latin typeface="Cambria"/>
                <a:cs typeface="Cambria"/>
              </a:rPr>
              <a:t> Замена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текста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c w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5">
                <a:latin typeface="Cambria"/>
                <a:cs typeface="Cambria"/>
              </a:rPr>
              <a:t> заменить</a:t>
            </a:r>
            <a:endParaRPr sz="1200">
              <a:latin typeface="Cambria"/>
              <a:cs typeface="Cambria"/>
            </a:endParaRPr>
          </a:p>
          <a:p>
            <a:pPr marL="317500" marR="71755">
              <a:lnSpc>
                <a:spcPct val="97300"/>
              </a:lnSpc>
              <a:spcBef>
                <a:spcPts val="15"/>
              </a:spcBef>
            </a:pPr>
            <a:r>
              <a:rPr dirty="0" sz="1200">
                <a:latin typeface="Cambria"/>
                <a:cs typeface="Cambria"/>
              </a:rPr>
              <a:t>слово; – n c w — </a:t>
            </a:r>
            <a:r>
              <a:rPr dirty="0" sz="1200" spc="-5">
                <a:latin typeface="Cambria"/>
                <a:cs typeface="Cambria"/>
              </a:rPr>
              <a:t>заменить </a:t>
            </a:r>
            <a:r>
              <a:rPr dirty="0" sz="1200">
                <a:latin typeface="Cambria"/>
                <a:cs typeface="Cambria"/>
              </a:rPr>
              <a:t>n </a:t>
            </a:r>
            <a:r>
              <a:rPr dirty="0" sz="1200" spc="-5">
                <a:latin typeface="Cambria"/>
                <a:cs typeface="Cambria"/>
              </a:rPr>
              <a:t>слов; </a:t>
            </a:r>
            <a:r>
              <a:rPr dirty="0" sz="1200">
                <a:latin typeface="Cambria"/>
                <a:cs typeface="Cambria"/>
              </a:rPr>
              <a:t>– c $ — </a:t>
            </a:r>
            <a:r>
              <a:rPr dirty="0" sz="1200" spc="-5">
                <a:latin typeface="Cambria"/>
                <a:cs typeface="Cambria"/>
              </a:rPr>
              <a:t>заменить текст </a:t>
            </a:r>
            <a:r>
              <a:rPr dirty="0" sz="1200" spc="-10">
                <a:latin typeface="Cambria"/>
                <a:cs typeface="Cambria"/>
              </a:rPr>
              <a:t>от </a:t>
            </a:r>
            <a:r>
              <a:rPr dirty="0" sz="1200">
                <a:latin typeface="Cambria"/>
                <a:cs typeface="Cambria"/>
              </a:rPr>
              <a:t>курсора </a:t>
            </a:r>
            <a:r>
              <a:rPr dirty="0" sz="1200" spc="-15">
                <a:latin typeface="Cambria"/>
                <a:cs typeface="Cambria"/>
              </a:rPr>
              <a:t>до </a:t>
            </a:r>
            <a:r>
              <a:rPr dirty="0" sz="1200" spc="-5">
                <a:latin typeface="Cambria"/>
                <a:cs typeface="Cambria"/>
              </a:rPr>
              <a:t>конца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строки; </a:t>
            </a:r>
            <a:r>
              <a:rPr dirty="0" sz="1200">
                <a:latin typeface="Cambria"/>
                <a:cs typeface="Cambria"/>
              </a:rPr>
              <a:t>– r — </a:t>
            </a:r>
            <a:r>
              <a:rPr dirty="0" sz="1200" spc="-5">
                <a:latin typeface="Cambria"/>
                <a:cs typeface="Cambria"/>
              </a:rPr>
              <a:t>заменить слово; </a:t>
            </a:r>
            <a:r>
              <a:rPr dirty="0" sz="1200">
                <a:latin typeface="Cambria"/>
                <a:cs typeface="Cambria"/>
              </a:rPr>
              <a:t>– R — </a:t>
            </a:r>
            <a:r>
              <a:rPr dirty="0" sz="1200" spc="-5">
                <a:latin typeface="Cambria"/>
                <a:cs typeface="Cambria"/>
              </a:rPr>
              <a:t>заменить </a:t>
            </a:r>
            <a:r>
              <a:rPr dirty="0" sz="1200">
                <a:latin typeface="Cambria"/>
                <a:cs typeface="Cambria"/>
              </a:rPr>
              <a:t>текст. Поиск текста – / </a:t>
            </a:r>
            <a:r>
              <a:rPr dirty="0" sz="1200" spc="-5">
                <a:latin typeface="Cambria"/>
                <a:cs typeface="Cambria"/>
              </a:rPr>
              <a:t>текст </a:t>
            </a:r>
            <a:r>
              <a:rPr dirty="0" sz="1200">
                <a:latin typeface="Cambria"/>
                <a:cs typeface="Cambria"/>
              </a:rPr>
              <a:t>—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произвести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поиск </a:t>
            </a:r>
            <a:r>
              <a:rPr dirty="0" sz="1200" spc="-10">
                <a:latin typeface="Cambria"/>
                <a:cs typeface="Cambria"/>
              </a:rPr>
              <a:t>вперёд</a:t>
            </a:r>
            <a:r>
              <a:rPr dirty="0" sz="1200" spc="-5">
                <a:latin typeface="Cambria"/>
                <a:cs typeface="Cambria"/>
              </a:rPr>
              <a:t> по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тексту</a:t>
            </a:r>
            <a:r>
              <a:rPr dirty="0" sz="1200" spc="-5">
                <a:latin typeface="Cambria"/>
                <a:cs typeface="Cambria"/>
              </a:rPr>
              <a:t> указанной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строки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символов текст;</a:t>
            </a:r>
            <a:r>
              <a:rPr dirty="0" sz="1200" spc="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 ?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текст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5">
                <a:latin typeface="Cambria"/>
                <a:cs typeface="Cambria"/>
              </a:rPr>
              <a:t> произвести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поиск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назад</a:t>
            </a:r>
            <a:r>
              <a:rPr dirty="0" sz="1200" spc="-5">
                <a:latin typeface="Cambria"/>
                <a:cs typeface="Cambria"/>
              </a:rPr>
              <a:t> по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тексту</a:t>
            </a:r>
            <a:r>
              <a:rPr dirty="0" sz="1200" spc="-5">
                <a:latin typeface="Cambria"/>
                <a:cs typeface="Cambria"/>
              </a:rPr>
              <a:t> указанной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строки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символов </a:t>
            </a:r>
            <a:r>
              <a:rPr dirty="0" sz="1200">
                <a:latin typeface="Cambria"/>
                <a:cs typeface="Cambria"/>
              </a:rPr>
              <a:t>текст.</a:t>
            </a:r>
            <a:endParaRPr sz="1200">
              <a:latin typeface="Cambria"/>
              <a:cs typeface="Cambria"/>
            </a:endParaRPr>
          </a:p>
          <a:p>
            <a:pPr marL="317500" indent="-305435">
              <a:lnSpc>
                <a:spcPct val="100000"/>
              </a:lnSpc>
              <a:spcBef>
                <a:spcPts val="980"/>
              </a:spcBef>
              <a:buAutoNum type="arabicPeriod" startAt="7"/>
              <a:tabLst>
                <a:tab pos="317500" algn="l"/>
                <a:tab pos="318135" algn="l"/>
              </a:tabLst>
            </a:pPr>
            <a:r>
              <a:rPr dirty="0" sz="1200">
                <a:latin typeface="Cambria"/>
                <a:cs typeface="Cambria"/>
              </a:rPr>
              <a:t>Перейти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режим вставки.</a:t>
            </a:r>
            <a:endParaRPr sz="1200">
              <a:latin typeface="Cambria"/>
              <a:cs typeface="Cambria"/>
            </a:endParaRPr>
          </a:p>
          <a:p>
            <a:pPr marL="317500" indent="-305435">
              <a:lnSpc>
                <a:spcPct val="100000"/>
              </a:lnSpc>
              <a:spcBef>
                <a:spcPts val="960"/>
              </a:spcBef>
              <a:buAutoNum type="arabicPeriod" startAt="7"/>
              <a:tabLst>
                <a:tab pos="317500" algn="l"/>
                <a:tab pos="318135" algn="l"/>
              </a:tabLst>
            </a:pP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помощью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u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отменить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последнее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изменение</a:t>
            </a:r>
            <a:endParaRPr sz="1200">
              <a:latin typeface="Cambria"/>
              <a:cs typeface="Cambria"/>
            </a:endParaRPr>
          </a:p>
          <a:p>
            <a:pPr marL="317500" marR="346075" indent="-305435">
              <a:lnSpc>
                <a:spcPts val="1390"/>
              </a:lnSpc>
              <a:spcBef>
                <a:spcPts val="1075"/>
              </a:spcBef>
              <a:buAutoNum type="arabicPeriod" startAt="7"/>
              <a:tabLst>
                <a:tab pos="317500" algn="l"/>
                <a:tab pos="318135" algn="l"/>
              </a:tabLst>
            </a:pPr>
            <a:r>
              <a:rPr dirty="0" sz="1200" spc="-5">
                <a:latin typeface="Cambria"/>
                <a:cs typeface="Cambria"/>
              </a:rPr>
              <a:t>Режим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последней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строки</a:t>
            </a:r>
            <a:r>
              <a:rPr dirty="0" sz="1200" spc="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5">
                <a:latin typeface="Cambria"/>
                <a:cs typeface="Cambria"/>
              </a:rPr>
              <a:t> используется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для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записи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изменений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файл </a:t>
            </a:r>
            <a:r>
              <a:rPr dirty="0" sz="1200">
                <a:latin typeface="Cambria"/>
                <a:cs typeface="Cambria"/>
              </a:rPr>
              <a:t>и </a:t>
            </a:r>
            <a:r>
              <a:rPr dirty="0" sz="1200" spc="-24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выхода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из</a:t>
            </a:r>
            <a:r>
              <a:rPr dirty="0" sz="1200" spc="-5">
                <a:latin typeface="Cambria"/>
                <a:cs typeface="Cambria"/>
              </a:rPr>
              <a:t> редактора.</a:t>
            </a:r>
            <a:endParaRPr sz="1200">
              <a:latin typeface="Cambria"/>
              <a:cs typeface="Cambria"/>
            </a:endParaRPr>
          </a:p>
          <a:p>
            <a:pPr marL="317500" indent="-305435">
              <a:lnSpc>
                <a:spcPct val="100000"/>
              </a:lnSpc>
              <a:spcBef>
                <a:spcPts val="925"/>
              </a:spcBef>
              <a:buAutoNum type="arabicPeriod" startAt="7"/>
              <a:tabLst>
                <a:tab pos="318135" algn="l"/>
              </a:tabLst>
            </a:pPr>
            <a:r>
              <a:rPr dirty="0" sz="1200">
                <a:latin typeface="Cambria"/>
                <a:cs typeface="Cambria"/>
              </a:rPr>
              <a:t>$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переход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конец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строки</a:t>
            </a:r>
            <a:endParaRPr sz="1200">
              <a:latin typeface="Cambria"/>
              <a:cs typeface="Cambria"/>
            </a:endParaRPr>
          </a:p>
          <a:p>
            <a:pPr marL="317500" marR="8255" indent="-305435">
              <a:lnSpc>
                <a:spcPct val="97600"/>
              </a:lnSpc>
              <a:spcBef>
                <a:spcPts val="1019"/>
              </a:spcBef>
              <a:buAutoNum type="arabicPeriod" startAt="7"/>
              <a:tabLst>
                <a:tab pos="318135" algn="l"/>
              </a:tabLst>
            </a:pPr>
            <a:r>
              <a:rPr dirty="0" sz="1200" spc="-5">
                <a:latin typeface="Cambria"/>
                <a:cs typeface="Cambria"/>
              </a:rPr>
              <a:t>Опции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редактора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vi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позволяют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настроить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рабочую среду.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Для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задания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опций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используется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команда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set</a:t>
            </a:r>
            <a:r>
              <a:rPr dirty="0" sz="1200">
                <a:latin typeface="Cambria"/>
                <a:cs typeface="Cambria"/>
              </a:rPr>
              <a:t> (в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режиме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последней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строки):</a:t>
            </a:r>
            <a:r>
              <a:rPr dirty="0" sz="1200" spc="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: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set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all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— </a:t>
            </a:r>
            <a:r>
              <a:rPr dirty="0" sz="1200" spc="-5">
                <a:latin typeface="Cambria"/>
                <a:cs typeface="Cambria"/>
              </a:rPr>
              <a:t>вывести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полный </a:t>
            </a:r>
            <a:r>
              <a:rPr dirty="0" sz="1200">
                <a:latin typeface="Cambria"/>
                <a:cs typeface="Cambria"/>
              </a:rPr>
              <a:t>список опций; – : </a:t>
            </a:r>
            <a:r>
              <a:rPr dirty="0" sz="1200" spc="-10">
                <a:latin typeface="Cambria"/>
                <a:cs typeface="Cambria"/>
              </a:rPr>
              <a:t>set </a:t>
            </a:r>
            <a:r>
              <a:rPr dirty="0" sz="1200">
                <a:latin typeface="Cambria"/>
                <a:cs typeface="Cambria"/>
              </a:rPr>
              <a:t>nu — </a:t>
            </a:r>
            <a:r>
              <a:rPr dirty="0" sz="1200" spc="-5">
                <a:latin typeface="Cambria"/>
                <a:cs typeface="Cambria"/>
              </a:rPr>
              <a:t>вывести номера </a:t>
            </a:r>
            <a:r>
              <a:rPr dirty="0" sz="1200">
                <a:latin typeface="Cambria"/>
                <a:cs typeface="Cambria"/>
              </a:rPr>
              <a:t>строк; – : </a:t>
            </a:r>
            <a:r>
              <a:rPr dirty="0" sz="1200" spc="-10">
                <a:latin typeface="Cambria"/>
                <a:cs typeface="Cambria"/>
              </a:rPr>
              <a:t>set </a:t>
            </a:r>
            <a:r>
              <a:rPr dirty="0" sz="1200">
                <a:latin typeface="Cambria"/>
                <a:cs typeface="Cambria"/>
              </a:rPr>
              <a:t>list — </a:t>
            </a:r>
            <a:r>
              <a:rPr dirty="0" sz="1200" spc="-5">
                <a:latin typeface="Cambria"/>
                <a:cs typeface="Cambria"/>
              </a:rPr>
              <a:t>вывести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невидимые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символы;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: </a:t>
            </a:r>
            <a:r>
              <a:rPr dirty="0" sz="1200" spc="-10">
                <a:latin typeface="Cambria"/>
                <a:cs typeface="Cambria"/>
              </a:rPr>
              <a:t>set</a:t>
            </a:r>
            <a:r>
              <a:rPr dirty="0" sz="1200">
                <a:latin typeface="Cambria"/>
                <a:cs typeface="Cambria"/>
              </a:rPr>
              <a:t> ic — </a:t>
            </a:r>
            <a:r>
              <a:rPr dirty="0" sz="1200" spc="-10">
                <a:latin typeface="Cambria"/>
                <a:cs typeface="Cambria"/>
              </a:rPr>
              <a:t>не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учитывать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поиске, </a:t>
            </a:r>
            <a:r>
              <a:rPr dirty="0" sz="1200">
                <a:latin typeface="Cambria"/>
                <a:cs typeface="Cambria"/>
              </a:rPr>
              <a:t>является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5">
                <a:latin typeface="Cambria"/>
                <a:cs typeface="Cambria"/>
              </a:rPr>
              <a:t>ли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символ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прописным</a:t>
            </a:r>
            <a:r>
              <a:rPr dirty="0" sz="1200">
                <a:latin typeface="Cambria"/>
                <a:cs typeface="Cambria"/>
              </a:rPr>
              <a:t> или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строчным.</a:t>
            </a:r>
            <a:endParaRPr sz="1200">
              <a:latin typeface="Cambria"/>
              <a:cs typeface="Cambria"/>
            </a:endParaRPr>
          </a:p>
          <a:p>
            <a:pPr marL="317500" indent="-305435">
              <a:lnSpc>
                <a:spcPts val="1430"/>
              </a:lnSpc>
              <a:spcBef>
                <a:spcPts val="985"/>
              </a:spcBef>
              <a:buAutoNum type="arabicPeriod" startAt="7"/>
              <a:tabLst>
                <a:tab pos="318135" algn="l"/>
              </a:tabLst>
            </a:pP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редакторе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vi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есть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два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основных </a:t>
            </a:r>
            <a:r>
              <a:rPr dirty="0" sz="1200">
                <a:latin typeface="Cambria"/>
                <a:cs typeface="Cambria"/>
              </a:rPr>
              <a:t>режима: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командный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режим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режим</a:t>
            </a:r>
            <a:endParaRPr sz="1200">
              <a:latin typeface="Cambria"/>
              <a:cs typeface="Cambria"/>
            </a:endParaRPr>
          </a:p>
          <a:p>
            <a:pPr marL="317500">
              <a:lnSpc>
                <a:spcPts val="1405"/>
              </a:lnSpc>
            </a:pPr>
            <a:r>
              <a:rPr dirty="0" sz="1200" spc="-5">
                <a:latin typeface="Cambria"/>
                <a:cs typeface="Cambria"/>
              </a:rPr>
              <a:t>вставки.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умолчанию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работа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начинается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командном</a:t>
            </a:r>
            <a:r>
              <a:rPr dirty="0" sz="1200" spc="5">
                <a:latin typeface="Cambria"/>
                <a:cs typeface="Cambria"/>
              </a:rPr>
              <a:t> режиме.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режиме</a:t>
            </a:r>
            <a:endParaRPr sz="1200">
              <a:latin typeface="Cambria"/>
              <a:cs typeface="Cambria"/>
            </a:endParaRPr>
          </a:p>
          <a:p>
            <a:pPr marL="317500" marR="5080">
              <a:lnSpc>
                <a:spcPts val="1390"/>
              </a:lnSpc>
              <a:spcBef>
                <a:spcPts val="65"/>
              </a:spcBef>
            </a:pPr>
            <a:r>
              <a:rPr dirty="0" sz="1200" spc="-5">
                <a:latin typeface="Cambria"/>
                <a:cs typeface="Cambria"/>
              </a:rPr>
              <a:t>вставки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клавиатура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используется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для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набора</a:t>
            </a:r>
            <a:r>
              <a:rPr dirty="0" sz="1200" spc="-5">
                <a:latin typeface="Cambria"/>
                <a:cs typeface="Cambria"/>
              </a:rPr>
              <a:t> текста. </a:t>
            </a:r>
            <a:r>
              <a:rPr dirty="0" sz="1200">
                <a:latin typeface="Cambria"/>
                <a:cs typeface="Cambria"/>
              </a:rPr>
              <a:t>Для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выхода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командный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режим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используется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клавиша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Esc </a:t>
            </a:r>
            <a:r>
              <a:rPr dirty="0" sz="1200" spc="-10">
                <a:latin typeface="Cambria"/>
                <a:cs typeface="Cambria"/>
              </a:rPr>
              <a:t>или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комбинация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Ctrl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+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c.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Вакутайпа Милдред</dc:creator>
  <dc:title>Отчёт по лабораторной работе №10</dc:title>
  <dcterms:created xsi:type="dcterms:W3CDTF">2024-04-14T18:28:07Z</dcterms:created>
  <dcterms:modified xsi:type="dcterms:W3CDTF">2024-04-14T18:28:07Z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2024-04-14T00:00:00Z</vt:filetime>
  </property>
</Properties>
</file>