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46" r:id="rId2"/>
    <p:sldMasterId id="2147483851" r:id="rId3"/>
  </p:sldMasterIdLst>
  <p:notesMasterIdLst>
    <p:notesMasterId r:id="rId25"/>
  </p:notesMasterIdLst>
  <p:sldIdLst>
    <p:sldId id="1410" r:id="rId4"/>
    <p:sldId id="1455" r:id="rId5"/>
    <p:sldId id="1483" r:id="rId6"/>
    <p:sldId id="1457" r:id="rId7"/>
    <p:sldId id="1458" r:id="rId8"/>
    <p:sldId id="1484" r:id="rId9"/>
    <p:sldId id="1479" r:id="rId10"/>
    <p:sldId id="1481" r:id="rId11"/>
    <p:sldId id="1459" r:id="rId12"/>
    <p:sldId id="1487" r:id="rId13"/>
    <p:sldId id="1488" r:id="rId14"/>
    <p:sldId id="1491" r:id="rId15"/>
    <p:sldId id="1490" r:id="rId16"/>
    <p:sldId id="1492" r:id="rId17"/>
    <p:sldId id="1493" r:id="rId18"/>
    <p:sldId id="1495" r:id="rId19"/>
    <p:sldId id="1486" r:id="rId20"/>
    <p:sldId id="1480" r:id="rId21"/>
    <p:sldId id="1482" r:id="rId22"/>
    <p:sldId id="1470" r:id="rId23"/>
    <p:sldId id="147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33FF"/>
    <a:srgbClr val="008000"/>
    <a:srgbClr val="DEE7D1"/>
    <a:srgbClr val="CC0000"/>
    <a:srgbClr val="5154BB"/>
    <a:srgbClr val="777777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3304" autoAdjust="0"/>
  </p:normalViewPr>
  <p:slideViewPr>
    <p:cSldViewPr>
      <p:cViewPr varScale="1">
        <p:scale>
          <a:sx n="54" d="100"/>
          <a:sy n="54" d="100"/>
        </p:scale>
        <p:origin x="1269" y="36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9331F8-EB9C-4EA7-8A93-EF6270945459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3789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3280C3C-371B-4EA6-B490-59B0547D1DC9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76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9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2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2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280C3C-371B-4EA6-B490-59B0547D1DC9}" type="slidenum">
              <a:rPr lang="en-US" altLang="zh-CN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CF5C2-EA9D-459A-85BC-92EC4ABCC4AD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5CCF4-6367-44BB-89E2-23786C606F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AA55-361A-4BE8-9B1F-59BA72FAEC07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2433-1923-4112-8D4D-C96A098185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B1C3-7237-47BA-9F87-ADA6AED0E808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E106B-E960-4917-A3D6-067D49E3A5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62E10-D18D-4AF2-BFDA-D0582187A630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12A91-E093-4BA7-8280-309CE3084FF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507E4-0101-4F55-BC04-61EA2E9A1363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1FDE1-0B51-4935-9607-8CFE45D50A2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E8B26-48B1-4DF9-B6F9-92CD9F9B66E6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0F46-A1B4-4667-B566-508FE16453E2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B0275-51C2-4F79-85A2-AE22669D37FA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9837-5BF6-46C5-A152-9EEC011FDE25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53FB5-247F-4F1D-8FCA-98706D008B34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DFB2E-2A8B-4B7D-8256-6313BA667B92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551FF-49C2-4EB4-BFEC-4B9A59F6FF55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D82E8-72E2-4009-BF20-4DB941B7E6D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9423-D229-4AEA-8A6A-07F486FFF27A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52EF6-FB3A-4EA9-A8F7-160F27D9B76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474F-D474-417D-B35B-A107822470F0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A664E-A2AC-42CD-B3FD-34AE9E26065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DCB31-79CE-4627-A9A6-C2A7097405E3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5C327-D80F-4719-8429-C5BF9A3423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C87F4-41A0-4F73-8EC3-67CB52E5FE01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56AEE-4D38-418F-9CB5-A2C7A9F686C9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149DB-B384-40EA-906E-ACD0A1B1360A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D5E6D-659C-4092-8D44-D0C0FCEB5E6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6E321-8C39-49E8-A0C6-803FE226F361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9BF7-284E-4726-8C24-D9C38CDDA20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24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AD2531-F029-49AF-B548-BFDCC7424E6A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7B2B5D-83D8-49CD-B63F-3AD3DED4FDD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5054617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54D961-BB64-43BD-BAA3-9F97BB74EB9D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438525" y="635793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04F036-071B-405A-A007-03EE1D620C5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13E63-C3B6-4738-A674-8BCE7D8BA7BD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C63DA-E9E7-49EA-84B0-70AABA3EBBE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5259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5259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99288-3835-4BA0-9E7B-339EC6159138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A2861-473A-43A7-9D14-8EA66860066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2746"/>
            <a:ext cx="4040188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4298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82746"/>
            <a:ext cx="4041775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918F-2C47-4AEB-8AF5-769DB551C9C6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1903-EB17-4907-ACB1-C326A340EBE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628B1-8267-4834-973C-F74A6F732612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2F39-7BD7-42D1-B2EE-FAD5D81A37E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9E159-6D69-4693-AE84-4857B8002C07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CAEDB-B385-4BB7-8DF6-84017AB01055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C2D1-5A7F-4F15-A791-893CA0C6B5BE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A338-379A-4F41-998B-6157AA980E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3008313" cy="649306"/>
          </a:xfrm>
        </p:spPr>
        <p:txBody>
          <a:bodyPr anchor="b"/>
          <a:lstStyle>
            <a:lvl1pPr algn="l">
              <a:defRPr sz="2000" b="1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85794"/>
            <a:ext cx="5111750" cy="5340369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71612"/>
            <a:ext cx="3008313" cy="4554551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F35B8-DBAB-413D-98CB-12869A5F3BF4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099BC-66A4-4884-AC65-D3D783E59BB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494F26-F8DA-4FE4-92B7-D1605A3F47CE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438525" y="6356350"/>
            <a:ext cx="2133600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0B8BEAAE-C89E-4138-937A-F395F347F883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14380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8229600" cy="4525963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15D96-132F-46E0-AFE4-493DA38DA9E9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842FB-6FCE-40A6-89B7-9CF14309E007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57232"/>
            <a:ext cx="2057400" cy="5268931"/>
          </a:xfrm>
        </p:spPr>
        <p:txBody>
          <a:bodyPr vert="eaVert"/>
          <a:lstStyle>
            <a:lvl1pPr>
              <a:defRPr sz="3200" b="1">
                <a:solidFill>
                  <a:srgbClr val="2A4F6D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57232"/>
            <a:ext cx="6019800" cy="526893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6A1BD-7C78-4944-B7AE-4172F21F7348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5E0D-E1E6-48C5-920F-682B76A3583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5601A-CAF4-48A0-854A-C7F5CB22B307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55247-B058-440A-8ECA-1A47646D6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EB212-88F9-46F2-A2B7-00C943B1A651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4941E-B3C1-48D8-BEF8-BD8F5A537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27AC0-F3E3-4372-B77F-459F9AE8006D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6E5EB-D53A-489F-BC24-33D00D4AC2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8E27C-5CB1-4A64-8AC8-9A84388CD369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F813C-03D8-4F81-9C17-6F6DA320E7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2DF7-1621-43DA-8D18-71C6A24C71F1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B8453-E336-4C3B-A26F-2745C53147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A80E9-1867-45F8-9D2A-13D18E02C739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5C973-DFA7-4936-BDAE-494A2EE3FF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6669A5-B1CD-4471-81A1-F0DE4B43F483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17D7715-8246-4506-B23E-D9AF5FC6E2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875" y="6286500"/>
            <a:ext cx="21336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6707CA6-552D-47A5-A002-715C6D33B9E3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307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86500"/>
            <a:ext cx="28956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86500"/>
            <a:ext cx="21336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10B27A3-3626-4FA6-ABEE-97AD204E35E1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 userDrawn="1"/>
        </p:nvSpPr>
        <p:spPr bwMode="auto">
          <a:xfrm>
            <a:off x="395288" y="1050925"/>
            <a:ext cx="8137525" cy="1588"/>
          </a:xfrm>
          <a:prstGeom prst="line">
            <a:avLst/>
          </a:prstGeom>
          <a:noFill/>
          <a:ln w="12700">
            <a:solidFill>
              <a:srgbClr val="333333"/>
            </a:solidFill>
            <a:round/>
            <a:headEnd/>
            <a:tailEnd/>
          </a:ln>
          <a:effectLst>
            <a:outerShdw dist="17961" dir="2700000" algn="ctr" rotWithShape="0">
              <a:srgbClr val="1F1F1F"/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9D4D28-F7A7-4AF9-AFBC-7946BC369048}" type="datetimeFigureOut">
              <a:rPr lang="zh-CN" altLang="en-US"/>
              <a:pPr>
                <a:defRPr/>
              </a:pPr>
              <a:t>2018/9/27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429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25E9BD-8493-42E1-AB88-3372CC40936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7" r:id="rId9"/>
    <p:sldLayoutId id="2147483883" r:id="rId10"/>
    <p:sldLayoutId id="21474838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dirty="0"/>
              <a:t>CDN</a:t>
            </a:r>
            <a:r>
              <a:rPr lang="zh-CN" altLang="en-US" b="0" dirty="0"/>
              <a:t>底层协议栈的单边优化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2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2A4F6D"/>
                </a:solidFill>
                <a:cs typeface="+mj-cs"/>
              </a:rPr>
              <a:t>腾讯 刘华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新拥塞算法（续）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688632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z="2800" dirty="0"/>
              <a:t>算法基础</a:t>
            </a:r>
            <a:endParaRPr lang="en-US" altLang="zh-CN" sz="2800" dirty="0"/>
          </a:p>
          <a:p>
            <a:pPr lvl="1"/>
            <a:r>
              <a:rPr lang="en-US" altLang="zh-CN" sz="2000" dirty="0"/>
              <a:t>BDP</a:t>
            </a:r>
            <a:r>
              <a:rPr lang="zh-CN" altLang="en-US" sz="2000" dirty="0"/>
              <a:t>带宽容量是窗口调整基础</a:t>
            </a:r>
            <a:endParaRPr lang="en-US" altLang="zh-CN" sz="2000" dirty="0"/>
          </a:p>
          <a:p>
            <a:pPr lvl="1"/>
            <a:r>
              <a:rPr lang="en-US" altLang="zh-CN" sz="2000" dirty="0"/>
              <a:t>pacing</a:t>
            </a:r>
            <a:r>
              <a:rPr lang="zh-CN" altLang="en-US" sz="2000" dirty="0"/>
              <a:t>控制发送模式</a:t>
            </a:r>
            <a:endParaRPr lang="en-US" altLang="zh-CN" sz="2000" dirty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800" dirty="0"/>
              <a:t>架构</a:t>
            </a:r>
            <a:endParaRPr lang="en-US" altLang="zh-CN" sz="2800" dirty="0"/>
          </a:p>
          <a:p>
            <a:pPr marL="914400" lvl="2" indent="0">
              <a:buNone/>
            </a:pPr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lvl="2"/>
            <a:endParaRPr lang="en-US" altLang="zh-CN" sz="1600" dirty="0"/>
          </a:p>
          <a:p>
            <a:pPr marL="914400" lvl="2" indent="0">
              <a:buNone/>
            </a:pPr>
            <a:endParaRPr lang="en-US" altLang="zh-CN" sz="1600" dirty="0"/>
          </a:p>
          <a:p>
            <a:pPr lvl="2"/>
            <a:r>
              <a:rPr lang="zh-CN" altLang="en-US" sz="1600" dirty="0"/>
              <a:t>实时数据获取：即时</a:t>
            </a:r>
            <a:r>
              <a:rPr lang="en-US" altLang="zh-CN" sz="1600" dirty="0" err="1"/>
              <a:t>iRTT</a:t>
            </a:r>
            <a:r>
              <a:rPr lang="zh-CN" altLang="en-US" sz="1600" dirty="0"/>
              <a:t>，即时</a:t>
            </a:r>
            <a:r>
              <a:rPr lang="en-US" altLang="zh-CN" sz="1600" dirty="0" err="1"/>
              <a:t>iBW</a:t>
            </a:r>
            <a:endParaRPr lang="en-US" altLang="zh-CN" sz="1600" dirty="0"/>
          </a:p>
          <a:p>
            <a:pPr lvl="2"/>
            <a:r>
              <a:rPr lang="zh-CN" altLang="en-US" sz="1600" dirty="0"/>
              <a:t>拥塞窗口：</a:t>
            </a:r>
            <a:r>
              <a:rPr lang="en-US" altLang="zh-CN" sz="1600" dirty="0" err="1"/>
              <a:t>cwnd</a:t>
            </a:r>
            <a:r>
              <a:rPr lang="en-US" altLang="zh-CN" sz="1600" dirty="0"/>
              <a:t>=BDP/(</a:t>
            </a:r>
            <a:r>
              <a:rPr lang="en-US" altLang="zh-CN" sz="1600" dirty="0" err="1"/>
              <a:t>mss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iRTT</a:t>
            </a:r>
            <a:r>
              <a:rPr lang="en-US" altLang="zh-CN" sz="1600" dirty="0"/>
              <a:t>)</a:t>
            </a:r>
          </a:p>
          <a:p>
            <a:pPr lvl="2"/>
            <a:r>
              <a:rPr lang="zh-CN" altLang="en-US" sz="1600" dirty="0"/>
              <a:t>速率控制：</a:t>
            </a:r>
            <a:r>
              <a:rPr lang="en-US" altLang="zh-CN" sz="1600" dirty="0"/>
              <a:t>rate = BDP/</a:t>
            </a:r>
            <a:r>
              <a:rPr lang="en-US" altLang="zh-CN" sz="1600" dirty="0" err="1"/>
              <a:t>iRTT</a:t>
            </a:r>
            <a:endParaRPr lang="en-US" altLang="zh-CN" sz="1600" dirty="0"/>
          </a:p>
          <a:p>
            <a:pPr lvl="2"/>
            <a:r>
              <a:rPr lang="zh-CN" altLang="en-US" sz="1600" dirty="0"/>
              <a:t>拥塞控制：参考</a:t>
            </a:r>
            <a:r>
              <a:rPr lang="en-US" altLang="zh-CN" sz="1600" dirty="0" err="1"/>
              <a:t>iRTT</a:t>
            </a:r>
            <a:r>
              <a:rPr lang="zh-CN" altLang="en-US" sz="1600" dirty="0"/>
              <a:t>、丢包</a:t>
            </a:r>
            <a:endParaRPr lang="en-US" altLang="zh-CN" sz="1600" dirty="0"/>
          </a:p>
          <a:p>
            <a:pPr lvl="2"/>
            <a:r>
              <a:rPr lang="zh-CN" altLang="en-US" sz="1600" dirty="0"/>
              <a:t>带宽探测：发送速率、接收速率</a:t>
            </a:r>
            <a:endParaRPr lang="en-US" altLang="zh-CN" sz="1600" dirty="0"/>
          </a:p>
          <a:p>
            <a:pPr marL="914400" lvl="2" indent="0">
              <a:buNone/>
            </a:pPr>
            <a:endParaRPr lang="en-US" altLang="zh-C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60897"/>
            <a:ext cx="2592288" cy="184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6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新拥塞算法（续）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0465"/>
                <a:ext cx="8229600" cy="5508895"/>
              </a:xfrm>
            </p:spPr>
            <p:txBody>
              <a:bodyPr/>
              <a:lstStyle/>
              <a:p>
                <a:pPr marL="342900" lvl="1" indent="-342900">
                  <a:buFont typeface="Arial" charset="0"/>
                  <a:buChar char="•"/>
                </a:pPr>
                <a:r>
                  <a:rPr lang="zh-CN" altLang="en-US" sz="2800" dirty="0"/>
                  <a:t>窗口调整</a:t>
                </a:r>
                <a:endParaRPr lang="en-US" altLang="zh-CN" sz="2800" dirty="0"/>
              </a:p>
              <a:p>
                <a:pPr marL="914400" lvl="2" indent="0">
                  <a:buNone/>
                </a:pPr>
                <a:endParaRPr lang="en-US" altLang="zh-CN" sz="1600" dirty="0"/>
              </a:p>
              <a:p>
                <a:pPr marL="742950" lvl="2" indent="-342900"/>
                <a:r>
                  <a:rPr lang="zh-CN" altLang="en-US" dirty="0"/>
                  <a:t>窗口基于</a:t>
                </a:r>
                <a:r>
                  <a:rPr lang="en-US" altLang="zh-CN" dirty="0"/>
                  <a:t>BDP</a:t>
                </a:r>
                <a:r>
                  <a:rPr lang="zh-CN" altLang="en-US" dirty="0"/>
                  <a:t>进行</a:t>
                </a:r>
                <a:endParaRPr lang="en-US" altLang="zh-CN" dirty="0"/>
              </a:p>
              <a:p>
                <a:pPr marL="742950" lvl="2" indent="-342900"/>
                <a:r>
                  <a:rPr lang="zh-CN" altLang="en-US" dirty="0"/>
                  <a:t>追逐最大</a:t>
                </a:r>
                <a:r>
                  <a:rPr lang="en-US" altLang="zh-CN" dirty="0"/>
                  <a:t>BDP</a:t>
                </a:r>
              </a:p>
              <a:p>
                <a:pPr marL="742950" lvl="2" indent="-342900"/>
                <a:r>
                  <a:rPr lang="zh-CN" altLang="en-US" dirty="0"/>
                  <a:t>基于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适当加大窗口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1400" dirty="0"/>
                  <a:t>	  </a:t>
                </a:r>
                <a:endParaRPr lang="zh-CN" altLang="zh-CN" sz="1400" dirty="0"/>
              </a:p>
              <a:p>
                <a:pPr marL="0" indent="0">
                  <a:buNone/>
                </a:pPr>
                <a:r>
                  <a:rPr lang="en-US" altLang="zh-CN" sz="1400" dirty="0"/>
                  <a:t>                 </a:t>
                </a:r>
                <a:r>
                  <a:rPr lang="en-US" altLang="zh-CN" sz="1400" dirty="0" err="1"/>
                  <a:t>cwnd</a:t>
                </a:r>
                <a:r>
                  <a:rPr lang="en-US" altLang="zh-CN" sz="1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/>
                                  </a:rPr>
                                  <m:t>MaxBDP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/>
                                  </a:rPr>
                                  <m:t>MSS</m:t>
                                </m:r>
                                <m:r>
                                  <a:rPr lang="en-US" altLang="zh-CN" sz="140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/>
                                  </a:rPr>
                                  <m:t>RTT</m:t>
                                </m:r>
                              </m:den>
                            </m:f>
                            <m:r>
                              <a:rPr lang="en-US" altLang="zh-CN" sz="140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sz="1400" i="1">
                                <a:latin typeface="Cambria Math"/>
                              </a:rPr>
                              <m:t>∗</m:t>
                            </m:r>
                            <m:r>
                              <a:rPr lang="en-US" altLang="zh-CN" sz="1400">
                                <a:latin typeface="Cambria Math"/>
                              </a:rPr>
                              <m:t> 2                              (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/>
                              </a:rPr>
                              <m:t>MinRTT</m:t>
                            </m:r>
                            <m:r>
                              <a:rPr lang="en-US" altLang="zh-CN" sz="1400">
                                <a:latin typeface="Cambria Math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/>
                              </a:rPr>
                              <m:t>baseTime</m:t>
                            </m:r>
                            <m:r>
                              <a:rPr lang="en-US" altLang="zh-CN" sz="140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/>
                                  </a:rPr>
                                  <m:t>MaxBDP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/>
                                  </a:rPr>
                                  <m:t>MSS</m:t>
                                </m:r>
                                <m:r>
                                  <a:rPr lang="en-US" altLang="zh-CN" sz="140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1400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/>
                                  </a:rPr>
                                  <m:t>RTT</m:t>
                                </m:r>
                              </m:den>
                            </m:f>
                            <m:r>
                              <a:rPr lang="en-US" altLang="zh-CN" sz="140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>
                                    <a:latin typeface="Cambria Math"/>
                                  </a:rPr>
                                  <m:t>2 + </m:t>
                                </m:r>
                                <m:f>
                                  <m:f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/>
                                      </a:rPr>
                                      <m:t>MinRTT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1400">
                                        <a:latin typeface="Cambria Math"/>
                                      </a:rPr>
                                      <m:t>baseTime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/>
                                  </a:rPr>
                                  <m:t>α</m:t>
                                </m:r>
                              </m:e>
                            </m:d>
                            <m:r>
                              <a:rPr lang="en-US" altLang="zh-CN" sz="1400" i="1">
                                <a:latin typeface="Cambria Math"/>
                              </a:rPr>
                              <m:t>    </m:t>
                            </m:r>
                            <m:r>
                              <a:rPr lang="en-US" altLang="zh-CN" sz="140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/>
                              </a:rPr>
                              <m:t>MinRTT</m:t>
                            </m:r>
                            <m:r>
                              <a:rPr lang="en-US" altLang="zh-CN" sz="1400">
                                <a:latin typeface="Cambria Math"/>
                              </a:rPr>
                              <m:t>&gt;</m:t>
                            </m:r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/>
                              </a:rPr>
                              <m:t>baseTime</m:t>
                            </m:r>
                            <m:r>
                              <a:rPr lang="en-US" altLang="zh-CN" sz="1400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400" dirty="0"/>
                  <a:t> (</a:t>
                </a:r>
                <a:r>
                  <a:rPr lang="en-US" altLang="zh-CN" sz="1400" dirty="0" err="1"/>
                  <a:t>baseTime</a:t>
                </a:r>
                <a:r>
                  <a:rPr lang="en-US" altLang="zh-CN" sz="1400" dirty="0"/>
                  <a:t> = 100ms)</a:t>
                </a:r>
                <a:endParaRPr lang="zh-CN" altLang="zh-CN" sz="14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 marL="914400" lvl="2" indent="0">
                  <a:buNone/>
                </a:pP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0465"/>
                <a:ext cx="8229600" cy="5508895"/>
              </a:xfrm>
              <a:blipFill>
                <a:blip r:embed="rId3"/>
                <a:stretch>
                  <a:fillRect l="-1333" t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31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新拥塞算法（续）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0465"/>
                <a:ext cx="8229600" cy="5508895"/>
              </a:xfrm>
            </p:spPr>
            <p:txBody>
              <a:bodyPr/>
              <a:lstStyle/>
              <a:p>
                <a:pPr marL="342900" lvl="1" indent="-342900">
                  <a:buFont typeface="Arial" charset="0"/>
                  <a:buChar char="•"/>
                </a:pPr>
                <a:r>
                  <a:rPr lang="zh-CN" altLang="en-US" sz="2800" dirty="0"/>
                  <a:t>合理速率控制</a:t>
                </a:r>
                <a:endParaRPr lang="en-US" altLang="zh-CN" sz="2800" dirty="0"/>
              </a:p>
              <a:p>
                <a:pPr marL="914400" lvl="2" indent="0">
                  <a:buNone/>
                </a:pPr>
                <a:endParaRPr lang="en-US" altLang="zh-CN" sz="1600" dirty="0"/>
              </a:p>
              <a:p>
                <a:pPr lvl="1"/>
                <a:r>
                  <a:rPr lang="zh-CN" altLang="en-US" sz="2000" dirty="0"/>
                  <a:t>以</a:t>
                </a:r>
                <a:r>
                  <a:rPr lang="en-US" altLang="zh-CN" sz="2000" dirty="0"/>
                  <a:t>0.8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RTT</a:t>
                </a:r>
                <a:r>
                  <a:rPr lang="zh-CN" altLang="en-US" sz="2000" dirty="0"/>
                  <a:t>发完窗口内数据包为基础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400" dirty="0"/>
                  <a:t>rate_0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latin typeface="Cambria Math"/>
                          </a:rPr>
                          <m:t>𝑀𝑎𝑥𝐵𝐷𝑃</m:t>
                        </m:r>
                      </m:num>
                      <m:den>
                        <m:r>
                          <a:rPr lang="en-US" altLang="zh-CN" sz="1400">
                            <a:latin typeface="Cambria Math"/>
                          </a:rPr>
                          <m:t>𝑖𝑅𝑇𝑇</m:t>
                        </m:r>
                      </m:den>
                    </m:f>
                    <m:r>
                      <a:rPr lang="en-US" altLang="zh-CN" sz="1400">
                        <a:latin typeface="Cambria Math"/>
                      </a:rPr>
                      <m:t> </m:t>
                    </m:r>
                    <m:r>
                      <a:rPr lang="el-GR" altLang="zh-CN" sz="1400">
                        <a:latin typeface="Cambria Math"/>
                      </a:rPr>
                      <m:t>𝛽</m:t>
                    </m:r>
                  </m:oMath>
                </a14:m>
                <a:r>
                  <a:rPr lang="el-GR" altLang="zh-CN" sz="1400" dirty="0"/>
                  <a:t>  (β&gt; 1, 1.25)</a:t>
                </a:r>
                <a:r>
                  <a:rPr lang="en-US" altLang="zh-CN" sz="1400" dirty="0"/>
                  <a:t> </a:t>
                </a:r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以最大接收速率为参考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400" dirty="0"/>
                  <a:t>rate_1 = Max(rate_0, </a:t>
                </a:r>
                <a:r>
                  <a:rPr lang="en-US" altLang="zh-CN" sz="1400" dirty="0" err="1"/>
                  <a:t>MaxBW</a:t>
                </a:r>
                <a:r>
                  <a:rPr lang="en-US" altLang="zh-CN" sz="1400" dirty="0"/>
                  <a:t>)</a:t>
                </a:r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基于</a:t>
                </a:r>
                <a:r>
                  <a:rPr lang="en-US" altLang="zh-CN" sz="2000" dirty="0"/>
                  <a:t>RTT</a:t>
                </a:r>
                <a:r>
                  <a:rPr lang="zh-CN" altLang="en-US" sz="2000" dirty="0"/>
                  <a:t>适当加大速率</a:t>
                </a:r>
                <a:endParaRPr lang="en-US" altLang="zh-CN" sz="20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400" dirty="0"/>
                  <a:t>rate = 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MinRTT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baseTime</m:t>
                        </m:r>
                      </m:den>
                    </m:f>
                  </m:oMath>
                </a14:m>
                <a:r>
                  <a:rPr lang="en-US" altLang="zh-CN" sz="1400" dirty="0"/>
                  <a:t>  </a:t>
                </a:r>
                <a:r>
                  <a:rPr lang="zh-CN" altLang="en-US" sz="1400" dirty="0"/>
                  <a:t>*</a:t>
                </a:r>
                <a:r>
                  <a:rPr lang="en-US" altLang="zh-CN" sz="1400" dirty="0"/>
                  <a:t> </a:t>
                </a:r>
                <a:r>
                  <a:rPr lang="el-GR" altLang="zh-CN" sz="1400" dirty="0"/>
                  <a:t>γ</a:t>
                </a:r>
                <a:r>
                  <a:rPr lang="en-US" altLang="zh-CN" sz="1400" dirty="0"/>
                  <a:t>) rate_1   </a:t>
                </a:r>
                <a:r>
                  <a:rPr lang="el-GR" altLang="zh-CN" sz="1400" dirty="0"/>
                  <a:t>(</a:t>
                </a:r>
                <a:r>
                  <a:rPr lang="en-US" altLang="zh-CN" sz="1400" dirty="0" err="1"/>
                  <a:t>baseTime</a:t>
                </a:r>
                <a:r>
                  <a:rPr lang="en-US" altLang="zh-CN" sz="1400" dirty="0"/>
                  <a:t> = 100ms</a:t>
                </a:r>
                <a:r>
                  <a:rPr lang="zh-CN" altLang="en-US" sz="1400" dirty="0"/>
                  <a:t>， </a:t>
                </a:r>
                <a:r>
                  <a:rPr lang="en-US" altLang="zh-CN" sz="1400" dirty="0" err="1"/>
                  <a:t>MinRTT</a:t>
                </a:r>
                <a:r>
                  <a:rPr lang="en-US" altLang="zh-CN" sz="1400" dirty="0"/>
                  <a:t> &gt; </a:t>
                </a:r>
                <a:r>
                  <a:rPr lang="en-US" altLang="zh-CN" sz="1400" dirty="0" err="1"/>
                  <a:t>baseTime</a:t>
                </a:r>
                <a:r>
                  <a:rPr lang="en-US" altLang="zh-CN" sz="1400" dirty="0"/>
                  <a:t>, </a:t>
                </a:r>
                <a:r>
                  <a:rPr lang="el-GR" altLang="zh-CN" sz="1400" dirty="0"/>
                  <a:t>γ</a:t>
                </a:r>
                <a:r>
                  <a:rPr lang="en-US" altLang="zh-CN" sz="1400" dirty="0"/>
                  <a:t>=0.25</a:t>
                </a:r>
                <a:r>
                  <a:rPr lang="el-GR" altLang="zh-CN" sz="1400" dirty="0"/>
                  <a:t>)</a:t>
                </a:r>
                <a:r>
                  <a:rPr lang="en-US" altLang="zh-CN" sz="1400" dirty="0"/>
                  <a:t> </a:t>
                </a:r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0465"/>
                <a:ext cx="8229600" cy="5508895"/>
              </a:xfrm>
              <a:blipFill rotWithShape="1">
                <a:blip r:embed="rId3"/>
                <a:stretch>
                  <a:fillRect l="-1259" t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96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新拥塞算法（续）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163" y="764704"/>
                <a:ext cx="8229600" cy="5508895"/>
              </a:xfrm>
            </p:spPr>
            <p:txBody>
              <a:bodyPr/>
              <a:lstStyle/>
              <a:p>
                <a:pPr marL="457200" lvl="1" indent="0">
                  <a:buNone/>
                </a:pPr>
                <a:endParaRPr lang="en-US" altLang="zh-CN" sz="1200" dirty="0"/>
              </a:p>
              <a:p>
                <a:pPr marL="342900" lvl="1" indent="-342900">
                  <a:buFont typeface="Arial" charset="0"/>
                  <a:buChar char="•"/>
                </a:pPr>
                <a:r>
                  <a:rPr lang="zh-CN" altLang="en-US" sz="2800" dirty="0"/>
                  <a:t>拥塞控制</a:t>
                </a:r>
                <a:endParaRPr lang="en-US" altLang="zh-CN" sz="2800" dirty="0"/>
              </a:p>
              <a:p>
                <a:pPr lvl="2"/>
                <a:endParaRPr lang="en-US" altLang="zh-CN" sz="1200" dirty="0"/>
              </a:p>
              <a:p>
                <a:pPr lvl="1"/>
                <a:r>
                  <a:rPr lang="zh-CN" altLang="en-US" sz="2000" dirty="0"/>
                  <a:t>丢包：</a:t>
                </a:r>
                <a:endParaRPr lang="en-US" altLang="zh-CN" sz="2000" dirty="0"/>
              </a:p>
              <a:p>
                <a:pPr lvl="2"/>
                <a:r>
                  <a:rPr lang="zh-CN" altLang="en-US" sz="1600" dirty="0"/>
                  <a:t>包守恒</a:t>
                </a:r>
                <a:endParaRPr lang="en-US" altLang="zh-CN" sz="1600" dirty="0"/>
              </a:p>
              <a:p>
                <a:pPr lvl="2"/>
                <a:r>
                  <a:rPr lang="en-US" altLang="zh-CN" sz="1600" dirty="0"/>
                  <a:t>1</a:t>
                </a:r>
                <a:r>
                  <a:rPr lang="zh-CN" altLang="en-US" sz="1600" dirty="0"/>
                  <a:t>个</a:t>
                </a:r>
                <a:r>
                  <a:rPr lang="en-US" altLang="zh-CN" sz="1600" dirty="0"/>
                  <a:t>RTT</a:t>
                </a:r>
                <a:r>
                  <a:rPr lang="zh-CN" altLang="en-US" sz="1600" dirty="0"/>
                  <a:t>内低速率发包</a:t>
                </a:r>
                <a:endParaRPr lang="en-US" altLang="zh-CN" sz="1600" dirty="0"/>
              </a:p>
              <a:p>
                <a:pPr marL="914400" lvl="2" indent="0">
                  <a:buNone/>
                </a:pPr>
                <a:endParaRPr lang="en-US" altLang="zh-CN" sz="16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400" dirty="0" err="1"/>
                  <a:t>rate_new</a:t>
                </a:r>
                <a:r>
                  <a:rPr lang="en-US" altLang="zh-CN" sz="1400" dirty="0"/>
                  <a:t> = </a:t>
                </a:r>
                <a:r>
                  <a:rPr lang="el-GR" altLang="zh-CN" sz="1400" dirty="0"/>
                  <a:t>δ</a:t>
                </a:r>
                <a:r>
                  <a:rPr lang="en-US" altLang="zh-CN" sz="1400" dirty="0"/>
                  <a:t> </a:t>
                </a:r>
                <a:r>
                  <a:rPr lang="zh-CN" altLang="en-US" sz="1400" dirty="0"/>
                  <a:t>* </a:t>
                </a:r>
                <a:r>
                  <a:rPr lang="en-US" altLang="zh-CN" sz="1400" dirty="0"/>
                  <a:t>Min(</a:t>
                </a:r>
                <a:r>
                  <a:rPr lang="en-US" altLang="zh-CN" sz="1400" dirty="0" err="1"/>
                  <a:t>rate_old</a:t>
                </a:r>
                <a:r>
                  <a:rPr lang="en-US" altLang="zh-CN" sz="1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latin typeface="Cambria Math"/>
                          </a:rPr>
                          <m:t>𝑀𝑎𝑥𝐵𝐷𝑃</m:t>
                        </m:r>
                      </m:num>
                      <m:den>
                        <m:r>
                          <a:rPr lang="en-US" altLang="zh-CN" sz="1400">
                            <a:latin typeface="Cambria Math"/>
                          </a:rPr>
                          <m:t>𝑖𝑅𝑇𝑇</m:t>
                        </m:r>
                      </m:den>
                    </m:f>
                  </m:oMath>
                </a14:m>
                <a:r>
                  <a:rPr lang="en-US" altLang="zh-CN" sz="1400" dirty="0"/>
                  <a:t>)  </a:t>
                </a:r>
                <a:r>
                  <a:rPr lang="zh-CN" altLang="en-US" sz="1400" dirty="0"/>
                  <a:t>（</a:t>
                </a:r>
                <a:r>
                  <a:rPr lang="el-GR" altLang="zh-CN" sz="1400" dirty="0"/>
                  <a:t> δ </a:t>
                </a:r>
                <a:r>
                  <a:rPr lang="en-US" altLang="zh-CN" sz="1400" dirty="0"/>
                  <a:t> &lt; 1, </a:t>
                </a:r>
                <a:r>
                  <a:rPr lang="el-GR" altLang="zh-CN" sz="1400" dirty="0"/>
                  <a:t>δ </a:t>
                </a:r>
                <a:r>
                  <a:rPr lang="en-US" altLang="zh-CN" sz="1400" dirty="0"/>
                  <a:t> =  0.8</a:t>
                </a:r>
                <a:r>
                  <a:rPr lang="zh-CN" altLang="en-US" sz="1400" dirty="0"/>
                  <a:t>）</a:t>
                </a:r>
                <a:endParaRPr lang="en-US" altLang="zh-CN" sz="14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基于即时</a:t>
                </a:r>
                <a:r>
                  <a:rPr lang="en-US" altLang="zh-CN" sz="2000" dirty="0"/>
                  <a:t>RTT</a:t>
                </a:r>
                <a:r>
                  <a:rPr lang="zh-CN" altLang="en-US" sz="2000" dirty="0"/>
                  <a:t>调整速率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400" dirty="0" err="1"/>
                  <a:t>rate_new</a:t>
                </a:r>
                <a:r>
                  <a:rPr lang="en-US" altLang="zh-CN" sz="1400" dirty="0"/>
                  <a:t> = </a:t>
                </a:r>
                <a:r>
                  <a:rPr lang="en-US" altLang="zh-CN" sz="1400" dirty="0" err="1"/>
                  <a:t>rate_old</a:t>
                </a:r>
                <a:r>
                  <a:rPr lang="en-US" altLang="zh-CN" sz="1400" dirty="0"/>
                  <a:t>  (1 -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latin typeface="Cambria Math"/>
                          </a:rPr>
                          <m:t>𝑖𝑅𝑡𝑡</m:t>
                        </m:r>
                        <m:r>
                          <a:rPr lang="en-US" altLang="zh-CN" sz="1400">
                            <a:latin typeface="Cambria Math"/>
                          </a:rPr>
                          <m:t> −</m:t>
                        </m:r>
                        <m:r>
                          <a:rPr lang="en-US" altLang="zh-CN" sz="1400">
                            <a:latin typeface="Cambria Math"/>
                          </a:rPr>
                          <m:t>𝑀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inRTT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MinRTT</m:t>
                        </m:r>
                      </m:den>
                    </m:f>
                  </m:oMath>
                </a14:m>
                <a:r>
                  <a:rPr lang="en-US" altLang="zh-CN" sz="1400" dirty="0"/>
                  <a:t> </a:t>
                </a:r>
                <a:r>
                  <a:rPr lang="el-GR" altLang="zh-CN" sz="1400" dirty="0"/>
                  <a:t>ε</a:t>
                </a:r>
                <a:r>
                  <a:rPr lang="en-US" altLang="zh-CN" sz="1400" dirty="0"/>
                  <a:t>)    (</a:t>
                </a:r>
                <a:r>
                  <a:rPr lang="en-US" altLang="zh-CN" sz="1400" dirty="0" err="1"/>
                  <a:t>MinRTT</a:t>
                </a:r>
                <a:r>
                  <a:rPr lang="en-US" altLang="zh-CN" sz="1400" dirty="0"/>
                  <a:t> &gt; </a:t>
                </a:r>
                <a:r>
                  <a:rPr lang="en-US" altLang="zh-CN" sz="1400" dirty="0" err="1"/>
                  <a:t>baseTime</a:t>
                </a:r>
                <a:r>
                  <a:rPr lang="zh-CN" altLang="en-US" sz="1400" dirty="0"/>
                  <a:t>， </a:t>
                </a:r>
                <a:r>
                  <a:rPr lang="el-GR" altLang="zh-CN" sz="1400" dirty="0"/>
                  <a:t>ε </a:t>
                </a:r>
                <a:r>
                  <a:rPr lang="en-US" altLang="zh-CN" sz="1400" dirty="0"/>
                  <a:t> = 0.2</a:t>
                </a:r>
                <a:r>
                  <a:rPr lang="zh-CN" altLang="en-US" sz="1400" dirty="0"/>
                  <a:t>）</a:t>
                </a:r>
                <a:endParaRPr lang="en-US" altLang="zh-CN" sz="14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发送数据包不低于</a:t>
                </a:r>
                <a:r>
                  <a:rPr lang="el-GR" altLang="zh-CN" sz="2000" dirty="0"/>
                  <a:t>ε </a:t>
                </a:r>
                <a:r>
                  <a:rPr lang="en-US" altLang="zh-CN" sz="2000" dirty="0"/>
                  <a:t>BDP</a:t>
                </a:r>
              </a:p>
              <a:p>
                <a:pPr lvl="1"/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400" dirty="0"/>
                  <a:t>Rate =Max (</a:t>
                </a:r>
                <a:r>
                  <a:rPr lang="en-US" altLang="zh-CN" sz="1400" dirty="0" err="1"/>
                  <a:t>rate_new</a:t>
                </a:r>
                <a:r>
                  <a:rPr lang="en-US" altLang="zh-CN" sz="1400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latin typeface="Cambria Math"/>
                          </a:rPr>
                          <m:t>𝑀𝑎𝑥𝐵𝐷𝑃</m:t>
                        </m:r>
                      </m:num>
                      <m:den>
                        <m:r>
                          <a:rPr lang="en-US" altLang="zh-CN" sz="1400">
                            <a:latin typeface="Cambria Math"/>
                          </a:rPr>
                          <m:t>𝑖𝑅𝑇𝑇</m:t>
                        </m:r>
                      </m:den>
                    </m:f>
                  </m:oMath>
                </a14:m>
                <a:r>
                  <a:rPr lang="en-US" altLang="zh-CN" sz="1400" dirty="0"/>
                  <a:t> </a:t>
                </a:r>
                <a:r>
                  <a:rPr lang="el-GR" altLang="zh-CN" sz="1400" dirty="0"/>
                  <a:t>ζ</a:t>
                </a:r>
                <a:r>
                  <a:rPr lang="en-US" altLang="zh-CN" sz="1400" dirty="0"/>
                  <a:t> )	(</a:t>
                </a:r>
                <a:r>
                  <a:rPr lang="el-GR" altLang="zh-CN" sz="1400" dirty="0"/>
                  <a:t>ζ</a:t>
                </a:r>
                <a:r>
                  <a:rPr lang="en-US" altLang="zh-CN" sz="1400" dirty="0"/>
                  <a:t> &lt; 1, </a:t>
                </a:r>
                <a:r>
                  <a:rPr lang="el-GR" altLang="zh-CN" sz="1400" dirty="0"/>
                  <a:t>ζ</a:t>
                </a:r>
                <a:r>
                  <a:rPr lang="en-US" altLang="zh-CN" sz="1400" dirty="0"/>
                  <a:t> = 0.8)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163" y="764704"/>
                <a:ext cx="8229600" cy="5508895"/>
              </a:xfrm>
              <a:blipFill>
                <a:blip r:embed="rId3"/>
                <a:stretch>
                  <a:fillRect l="-1333" b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2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新拥塞算法（续）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0465"/>
                <a:ext cx="8229600" cy="5508895"/>
              </a:xfrm>
            </p:spPr>
            <p:txBody>
              <a:bodyPr/>
              <a:lstStyle/>
              <a:p>
                <a:r>
                  <a:rPr lang="zh-CN" altLang="en-US" sz="2800" dirty="0"/>
                  <a:t>带宽探测</a:t>
                </a:r>
                <a:endParaRPr lang="en-US" altLang="zh-CN" sz="2800" dirty="0"/>
              </a:p>
              <a:p>
                <a:pPr lvl="2"/>
                <a:endParaRPr lang="en-US" altLang="zh-CN" sz="1200" dirty="0"/>
              </a:p>
              <a:p>
                <a:pPr lvl="1"/>
                <a:r>
                  <a:rPr lang="zh-CN" altLang="en-US" sz="2000" dirty="0"/>
                  <a:t>追逐发送速率与接收速率的关系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marL="914400" lvl="2" indent="0">
                  <a:buNone/>
                </a:pPr>
                <a:r>
                  <a:rPr lang="en-US" altLang="zh-CN" sz="1400" dirty="0" err="1"/>
                  <a:t>SndRate</a:t>
                </a:r>
                <a:r>
                  <a:rPr lang="en-US" altLang="zh-CN" sz="1400" dirty="0"/>
                  <a:t> &lt; </a:t>
                </a:r>
                <a:r>
                  <a:rPr lang="en-US" altLang="zh-CN" sz="1400" dirty="0" err="1"/>
                  <a:t>rate_old</a:t>
                </a:r>
                <a:r>
                  <a:rPr lang="en-US" altLang="zh-CN" sz="1400" dirty="0"/>
                  <a:t> (1 + </a:t>
                </a:r>
                <a:r>
                  <a:rPr lang="el-GR" altLang="zh-CN" sz="1400" dirty="0"/>
                  <a:t>η</a:t>
                </a:r>
                <a:r>
                  <a:rPr lang="en-US" altLang="zh-CN" sz="1400" dirty="0"/>
                  <a:t>) (</a:t>
                </a:r>
                <a:r>
                  <a:rPr lang="el-GR" altLang="zh-CN" sz="1400" dirty="0"/>
                  <a:t>η</a:t>
                </a:r>
                <a:r>
                  <a:rPr lang="en-US" altLang="zh-CN" sz="1400" dirty="0"/>
                  <a:t> = 0.1) </a:t>
                </a:r>
                <a:r>
                  <a:rPr lang="zh-CN" altLang="en-US" sz="1400" dirty="0"/>
                  <a:t>时</a:t>
                </a:r>
                <a:endParaRPr lang="en-US" altLang="zh-CN" sz="1400" dirty="0"/>
              </a:p>
              <a:p>
                <a:pPr lvl="1"/>
                <a:endParaRPr lang="en-US" altLang="zh-CN" sz="1400" dirty="0"/>
              </a:p>
              <a:p>
                <a:pPr marL="914400" lvl="2" indent="0">
                  <a:buNone/>
                </a:pPr>
                <a:r>
                  <a:rPr lang="en-US" altLang="zh-CN" sz="1400" dirty="0"/>
                  <a:t>        </a:t>
                </a:r>
                <a:r>
                  <a:rPr lang="en-US" altLang="zh-CN" sz="1400" dirty="0" err="1"/>
                  <a:t>rate_new</a:t>
                </a:r>
                <a:r>
                  <a:rPr lang="en-US" altLang="zh-CN" sz="1400" dirty="0"/>
                  <a:t> =( 1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latin typeface="Cambria Math"/>
                          </a:rPr>
                          <m:t>𝑟𝑎𝑡𝑒</m:t>
                        </m:r>
                        <m:r>
                          <a:rPr lang="en-US" altLang="zh-CN" sz="1400">
                            <a:latin typeface="Cambria Math"/>
                          </a:rPr>
                          <m:t>_</m:t>
                        </m:r>
                        <m:r>
                          <a:rPr lang="en-US" altLang="zh-CN" sz="1400">
                            <a:latin typeface="Cambria Math"/>
                          </a:rPr>
                          <m:t>𝑜𝑙𝑑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SndRate</m:t>
                        </m:r>
                        <m:r>
                          <a:rPr lang="en-US" altLang="zh-CN" sz="1400">
                            <a:latin typeface="Cambria Math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/>
                          </a:rPr>
                          <m:t>rate</m:t>
                        </m:r>
                        <m:r>
                          <a:rPr lang="en-US" altLang="zh-CN" sz="1400">
                            <a:latin typeface="Cambria Math"/>
                          </a:rPr>
                          <m:t>_</m:t>
                        </m:r>
                        <m:r>
                          <a:rPr lang="en-US" altLang="zh-CN" sz="1400">
                            <a:latin typeface="Cambria Math"/>
                          </a:rPr>
                          <m:t>𝑜𝑙𝑑</m:t>
                        </m:r>
                      </m:den>
                    </m:f>
                  </m:oMath>
                </a14:m>
                <a:r>
                  <a:rPr lang="el-GR" altLang="zh-CN" sz="1400" dirty="0"/>
                  <a:t> </a:t>
                </a:r>
                <a:r>
                  <a:rPr lang="en-US" altLang="zh-CN" sz="1400" dirty="0"/>
                  <a:t> </a:t>
                </a:r>
                <a:r>
                  <a:rPr lang="el-GR" altLang="zh-CN" sz="1400" dirty="0"/>
                  <a:t>θ</a:t>
                </a:r>
                <a:r>
                  <a:rPr lang="en-US" altLang="zh-CN" sz="1400" dirty="0"/>
                  <a:t> ) </a:t>
                </a:r>
                <a:r>
                  <a:rPr lang="en-US" altLang="zh-CN" sz="1400" dirty="0" err="1"/>
                  <a:t>rate_old</a:t>
                </a:r>
                <a:r>
                  <a:rPr lang="en-US" altLang="zh-CN" sz="1400" dirty="0"/>
                  <a:t>   (</a:t>
                </a:r>
                <a:r>
                  <a:rPr lang="el-GR" altLang="zh-CN" sz="1400" dirty="0"/>
                  <a:t>θ </a:t>
                </a:r>
                <a:r>
                  <a:rPr lang="en-US" altLang="zh-CN" sz="1400" dirty="0"/>
                  <a:t>= 0.5</a:t>
                </a:r>
                <a:r>
                  <a:rPr lang="zh-CN" altLang="en-US" sz="1400" dirty="0"/>
                  <a:t>）</a:t>
                </a:r>
                <a:endParaRPr lang="en-US" altLang="zh-CN" sz="14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记录最大发送方向的</a:t>
                </a:r>
                <a:r>
                  <a:rPr lang="en-US" altLang="zh-CN" sz="2000" dirty="0" err="1"/>
                  <a:t>SndBDP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1400" dirty="0" err="1"/>
                  <a:t>SndBDP</a:t>
                </a:r>
                <a:r>
                  <a:rPr lang="en-US" altLang="zh-CN" sz="1400" dirty="0"/>
                  <a:t> = </a:t>
                </a:r>
                <a:r>
                  <a:rPr lang="en-US" altLang="zh-CN" sz="1400" dirty="0" err="1"/>
                  <a:t>SndRate</a:t>
                </a:r>
                <a:r>
                  <a:rPr lang="en-US" altLang="zh-CN" sz="1400" dirty="0"/>
                  <a:t> </a:t>
                </a:r>
                <a:r>
                  <a:rPr lang="zh-CN" altLang="en-US" sz="1400" dirty="0"/>
                  <a:t>* </a:t>
                </a:r>
                <a:r>
                  <a:rPr lang="en-US" altLang="zh-CN" sz="1400" dirty="0" err="1"/>
                  <a:t>iRTT</a:t>
                </a:r>
                <a:endParaRPr lang="en-US" altLang="zh-CN" sz="14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发送超过最近的</a:t>
                </a:r>
                <a:r>
                  <a:rPr lang="en-US" altLang="zh-CN" sz="2000" dirty="0" err="1"/>
                  <a:t>SndBDP</a:t>
                </a:r>
                <a:r>
                  <a:rPr lang="zh-CN" altLang="en-US" sz="2000" dirty="0"/>
                  <a:t>时，探测粒度减半</a:t>
                </a:r>
                <a:endParaRPr lang="en-US" altLang="zh-CN" sz="2000" dirty="0"/>
              </a:p>
              <a:p>
                <a:pPr lvl="2"/>
                <a:endParaRPr lang="en-US" altLang="zh-CN" sz="1600" dirty="0"/>
              </a:p>
              <a:p>
                <a:pPr marL="1371600" lvl="3" indent="0">
                  <a:buNone/>
                </a:pPr>
                <a:endParaRPr lang="en-US" altLang="zh-CN" sz="1200" dirty="0"/>
              </a:p>
              <a:p>
                <a:pPr marL="1371600" lvl="3" indent="0">
                  <a:buNone/>
                </a:pPr>
                <a:endParaRPr lang="en-US" altLang="zh-CN" sz="1200" dirty="0"/>
              </a:p>
              <a:p>
                <a:pPr lvl="3"/>
                <a:endParaRPr lang="en-US" altLang="zh-CN" sz="1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0465"/>
                <a:ext cx="8229600" cy="5508895"/>
              </a:xfrm>
              <a:blipFill>
                <a:blip r:embed="rId3"/>
                <a:stretch>
                  <a:fillRect l="-1333" t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新拥塞算法</a:t>
            </a:r>
            <a:r>
              <a:rPr lang="en-US" altLang="zh-CN" dirty="0"/>
              <a:t>—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5508895"/>
          </a:xfrm>
        </p:spPr>
        <p:txBody>
          <a:bodyPr/>
          <a:lstStyle/>
          <a:p>
            <a:r>
              <a:rPr lang="zh-CN" altLang="en-US" sz="2800" dirty="0"/>
              <a:t>算法基础</a:t>
            </a:r>
            <a:endParaRPr lang="en-US" altLang="zh-CN" sz="2800" dirty="0"/>
          </a:p>
          <a:p>
            <a:pPr lvl="1"/>
            <a:r>
              <a:rPr lang="en-US" altLang="zh-CN" sz="2000" dirty="0"/>
              <a:t>BDP</a:t>
            </a:r>
            <a:r>
              <a:rPr lang="zh-CN" altLang="en-US" sz="2000" dirty="0"/>
              <a:t>带宽容量是窗口调整基础</a:t>
            </a:r>
            <a:endParaRPr lang="en-US" altLang="zh-CN" sz="2000" dirty="0"/>
          </a:p>
          <a:p>
            <a:pPr lvl="1"/>
            <a:r>
              <a:rPr lang="en-US" altLang="zh-CN" sz="2000" dirty="0"/>
              <a:t>pacing</a:t>
            </a:r>
            <a:r>
              <a:rPr lang="zh-CN" altLang="en-US" sz="2000" dirty="0"/>
              <a:t>控制发送模式</a:t>
            </a:r>
            <a:endParaRPr lang="en-US" altLang="zh-CN" sz="2000" dirty="0"/>
          </a:p>
          <a:p>
            <a:pPr marL="914400" lvl="2" indent="0">
              <a:buNone/>
            </a:pPr>
            <a:endParaRPr lang="en-US" altLang="zh-CN" sz="1600" dirty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800" dirty="0"/>
              <a:t>窗口调整</a:t>
            </a:r>
            <a:endParaRPr lang="en-US" altLang="zh-CN" sz="2800" dirty="0"/>
          </a:p>
          <a:p>
            <a:pPr lvl="1"/>
            <a:r>
              <a:rPr lang="zh-CN" altLang="en-US" sz="2000" dirty="0"/>
              <a:t>窗口基于</a:t>
            </a:r>
            <a:r>
              <a:rPr lang="en-US" altLang="zh-CN" sz="2000" dirty="0"/>
              <a:t>BDP</a:t>
            </a:r>
            <a:r>
              <a:rPr lang="zh-CN" altLang="en-US" sz="2000" dirty="0"/>
              <a:t>进行</a:t>
            </a:r>
            <a:endParaRPr lang="en-US" altLang="zh-CN" sz="2000" dirty="0"/>
          </a:p>
          <a:p>
            <a:pPr lvl="1"/>
            <a:r>
              <a:rPr lang="zh-CN" altLang="en-US" sz="2000" dirty="0"/>
              <a:t>追逐最大</a:t>
            </a:r>
            <a:r>
              <a:rPr lang="en-US" altLang="zh-CN" sz="2000" dirty="0"/>
              <a:t>BDP</a:t>
            </a:r>
          </a:p>
          <a:p>
            <a:pPr lvl="1"/>
            <a:r>
              <a:rPr lang="zh-CN" altLang="en-US" sz="2000" dirty="0"/>
              <a:t>基于</a:t>
            </a:r>
            <a:r>
              <a:rPr lang="en-US" altLang="zh-CN" sz="2000" dirty="0"/>
              <a:t>RTT</a:t>
            </a:r>
            <a:r>
              <a:rPr lang="zh-CN" altLang="en-US" sz="2000" dirty="0"/>
              <a:t>适当加大窗口</a:t>
            </a:r>
            <a:endParaRPr lang="en-US" altLang="zh-CN" sz="2000" dirty="0"/>
          </a:p>
          <a:p>
            <a:pPr marL="914400" lvl="2" indent="0">
              <a:buNone/>
            </a:pPr>
            <a:endParaRPr lang="en-US" altLang="zh-CN" sz="1600" dirty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800" dirty="0"/>
              <a:t>合理速率控制</a:t>
            </a:r>
            <a:endParaRPr lang="en-US" altLang="zh-CN" sz="2800" dirty="0"/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/>
              <a:t>0.8</a:t>
            </a:r>
            <a:r>
              <a:rPr lang="zh-CN" altLang="en-US" sz="2000" dirty="0"/>
              <a:t>个</a:t>
            </a:r>
            <a:r>
              <a:rPr lang="en-US" altLang="zh-CN" sz="2000" dirty="0"/>
              <a:t>RTT</a:t>
            </a:r>
            <a:r>
              <a:rPr lang="zh-CN" altLang="en-US" sz="2000" dirty="0"/>
              <a:t>发完窗口内数据包为基础</a:t>
            </a:r>
            <a:endParaRPr lang="en-US" altLang="zh-CN" sz="2000" dirty="0"/>
          </a:p>
          <a:p>
            <a:pPr lvl="1"/>
            <a:r>
              <a:rPr lang="zh-CN" altLang="en-US" sz="2000" dirty="0"/>
              <a:t>以最大接收速率为参考</a:t>
            </a:r>
            <a:endParaRPr lang="en-US" altLang="zh-CN" sz="2000" dirty="0"/>
          </a:p>
          <a:p>
            <a:pPr lvl="1"/>
            <a:r>
              <a:rPr lang="zh-CN" altLang="en-US" sz="2000" dirty="0"/>
              <a:t>基于</a:t>
            </a:r>
            <a:r>
              <a:rPr lang="en-US" altLang="zh-CN" sz="2000" dirty="0"/>
              <a:t>RTT</a:t>
            </a:r>
            <a:r>
              <a:rPr lang="zh-CN" altLang="en-US" sz="2000" dirty="0"/>
              <a:t>调整速率</a:t>
            </a:r>
            <a:endParaRPr lang="en-US" altLang="zh-CN" sz="2000" dirty="0"/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3593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新拥塞算法</a:t>
            </a:r>
            <a:r>
              <a:rPr lang="en-US" altLang="zh-CN" dirty="0"/>
              <a:t>—</a:t>
            </a:r>
            <a:r>
              <a:rPr lang="zh-CN" altLang="en-US" dirty="0"/>
              <a:t>总结（续）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5508895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sz="2800" dirty="0"/>
              <a:t>拥塞调整</a:t>
            </a:r>
            <a:endParaRPr lang="en-US" altLang="zh-CN" sz="2800" dirty="0"/>
          </a:p>
          <a:p>
            <a:pPr lvl="1"/>
            <a:r>
              <a:rPr lang="zh-CN" altLang="en-US" sz="2000" dirty="0"/>
              <a:t>丢包后包守恒</a:t>
            </a:r>
            <a:r>
              <a:rPr lang="en-US" altLang="zh-CN" sz="2000" dirty="0"/>
              <a:t>&amp;1</a:t>
            </a:r>
            <a:r>
              <a:rPr lang="zh-CN" altLang="en-US" sz="2000" dirty="0"/>
              <a:t>个即时</a:t>
            </a:r>
            <a:r>
              <a:rPr lang="en-US" altLang="zh-CN" sz="2000" dirty="0"/>
              <a:t>RTT</a:t>
            </a:r>
            <a:r>
              <a:rPr lang="zh-CN" altLang="en-US" sz="2000" dirty="0"/>
              <a:t>内以低速率发送数据包</a:t>
            </a:r>
            <a:endParaRPr lang="en-US" altLang="zh-CN" sz="2000" dirty="0"/>
          </a:p>
          <a:p>
            <a:pPr lvl="1"/>
            <a:r>
              <a:rPr lang="zh-CN" altLang="en-US" sz="2000" dirty="0"/>
              <a:t>基于即时</a:t>
            </a:r>
            <a:r>
              <a:rPr lang="en-US" altLang="zh-CN" sz="2000" dirty="0"/>
              <a:t>RTT</a:t>
            </a:r>
            <a:r>
              <a:rPr lang="zh-CN" altLang="en-US" sz="2000" dirty="0"/>
              <a:t>调整速率</a:t>
            </a:r>
            <a:endParaRPr lang="en-US" altLang="zh-CN" sz="2000" dirty="0"/>
          </a:p>
          <a:p>
            <a:pPr lvl="1"/>
            <a:r>
              <a:rPr lang="zh-CN" altLang="en-US" sz="2000" dirty="0"/>
              <a:t>发送数据包不低于</a:t>
            </a:r>
            <a:r>
              <a:rPr lang="en-US" altLang="zh-CN" sz="2000" dirty="0"/>
              <a:t>0.8</a:t>
            </a:r>
            <a:r>
              <a:rPr lang="el-GR" altLang="zh-CN" sz="2000" dirty="0"/>
              <a:t> </a:t>
            </a:r>
            <a:r>
              <a:rPr lang="en-US" altLang="zh-CN" sz="2000" dirty="0"/>
              <a:t>BDP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800" dirty="0"/>
              <a:t>带宽探测</a:t>
            </a:r>
            <a:endParaRPr lang="en-US" altLang="zh-CN" sz="2800" dirty="0"/>
          </a:p>
          <a:p>
            <a:pPr lvl="1"/>
            <a:r>
              <a:rPr lang="zh-CN" altLang="en-US" sz="2000" dirty="0"/>
              <a:t>考虑发送速率与接收速率</a:t>
            </a:r>
            <a:endParaRPr lang="en-US" altLang="zh-CN" sz="2000" dirty="0"/>
          </a:p>
          <a:p>
            <a:pPr lvl="1"/>
            <a:r>
              <a:rPr lang="zh-CN" altLang="en-US" sz="2000" dirty="0"/>
              <a:t>追逐发送方向的</a:t>
            </a:r>
            <a:r>
              <a:rPr lang="en-US" altLang="zh-CN" sz="2000" dirty="0"/>
              <a:t>BDP</a:t>
            </a:r>
          </a:p>
          <a:p>
            <a:pPr lvl="1"/>
            <a:r>
              <a:rPr lang="zh-CN" altLang="en-US" sz="2000" dirty="0"/>
              <a:t>临近丢包谨慎探测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4012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限速流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08895"/>
          </a:xfrm>
        </p:spPr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sz="2000" dirty="0"/>
              <a:t>无法有效利用带宽空余容量</a:t>
            </a:r>
            <a:endParaRPr lang="en-US" altLang="zh-CN" sz="2000" dirty="0"/>
          </a:p>
          <a:p>
            <a:pPr lvl="1"/>
            <a:r>
              <a:rPr lang="zh-CN" altLang="en-US" sz="2000" dirty="0"/>
              <a:t>速率恒定</a:t>
            </a:r>
            <a:endParaRPr lang="en-US" altLang="zh-CN" sz="2000" dirty="0"/>
          </a:p>
          <a:p>
            <a:r>
              <a:rPr lang="zh-CN" altLang="en-US" dirty="0"/>
              <a:t>挑战</a:t>
            </a:r>
            <a:endParaRPr lang="en-US" altLang="zh-CN" dirty="0"/>
          </a:p>
          <a:p>
            <a:pPr lvl="1"/>
            <a:r>
              <a:rPr lang="zh-CN" altLang="en-US" sz="2000" dirty="0"/>
              <a:t>基于</a:t>
            </a:r>
            <a:r>
              <a:rPr lang="en-US" altLang="zh-CN" sz="2000" dirty="0"/>
              <a:t>BDP</a:t>
            </a:r>
            <a:r>
              <a:rPr lang="zh-CN" altLang="en-US" sz="2000" dirty="0"/>
              <a:t>调整造成高丢包</a:t>
            </a:r>
            <a:endParaRPr lang="en-US" altLang="zh-CN" sz="2000" dirty="0"/>
          </a:p>
          <a:p>
            <a:pPr lvl="1"/>
            <a:r>
              <a:rPr lang="zh-CN" altLang="en-US" sz="2000" dirty="0"/>
              <a:t>无法准确分别限速流与高丢包场景</a:t>
            </a:r>
            <a:endParaRPr lang="en-US" altLang="zh-CN" sz="2000" dirty="0"/>
          </a:p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sz="2000" dirty="0"/>
              <a:t>以真实有效接收的</a:t>
            </a:r>
            <a:r>
              <a:rPr lang="en-US" altLang="zh-CN" sz="2000" dirty="0"/>
              <a:t>BDP</a:t>
            </a:r>
            <a:r>
              <a:rPr lang="zh-CN" altLang="en-US" sz="2000" dirty="0"/>
              <a:t>为基础</a:t>
            </a:r>
            <a:endParaRPr lang="en-US" altLang="zh-CN" sz="2000" dirty="0"/>
          </a:p>
          <a:p>
            <a:pPr lvl="1"/>
            <a:r>
              <a:rPr lang="zh-CN" altLang="en-US" sz="2000" dirty="0"/>
              <a:t>适当上探带宽有效容量的极限值</a:t>
            </a:r>
            <a:endParaRPr lang="en-US" altLang="zh-CN" sz="2000" dirty="0"/>
          </a:p>
          <a:p>
            <a:pPr lvl="1"/>
            <a:r>
              <a:rPr lang="zh-CN" altLang="en-US" sz="2000" dirty="0"/>
              <a:t>不求全识别，解决大部分即可</a:t>
            </a:r>
            <a:endParaRPr lang="en-US" altLang="zh-CN" sz="2000" dirty="0"/>
          </a:p>
        </p:txBody>
      </p:sp>
      <p:sp>
        <p:nvSpPr>
          <p:cNvPr id="4" name="AutoShape 2" descr="C:\Users\shookliu\AppData\Local\Temp\企业微信截图_1537327450876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C:\Users\shookliu\AppData\Local\Temp\企业微信截图_1537327450876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C:\Users\shookliu\Documents\WXWork\1688851418291883\Cache\Image\2018-09\企业微信截图_153732745087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04419"/>
            <a:ext cx="7569513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3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丢包恢复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5508895"/>
          </a:xfrm>
        </p:spPr>
        <p:txBody>
          <a:bodyPr/>
          <a:lstStyle/>
          <a:p>
            <a:r>
              <a:rPr lang="zh-CN" altLang="en-US" dirty="0"/>
              <a:t>现有快速恢复算法</a:t>
            </a:r>
            <a:endParaRPr lang="en-US" altLang="zh-CN" dirty="0"/>
          </a:p>
          <a:p>
            <a:pPr lvl="1"/>
            <a:r>
              <a:rPr lang="en-US" altLang="zh-CN" sz="2000" dirty="0"/>
              <a:t>reordering</a:t>
            </a:r>
          </a:p>
          <a:p>
            <a:pPr lvl="1"/>
            <a:r>
              <a:rPr lang="en-US" altLang="zh-CN" sz="2000" dirty="0"/>
              <a:t>RACK</a:t>
            </a:r>
          </a:p>
          <a:p>
            <a:r>
              <a:rPr lang="zh-CN" altLang="en-US" dirty="0"/>
              <a:t>挑战</a:t>
            </a:r>
            <a:endParaRPr lang="en-US" altLang="zh-CN" dirty="0"/>
          </a:p>
          <a:p>
            <a:pPr lvl="1"/>
            <a:r>
              <a:rPr lang="zh-CN" altLang="en-US" sz="2000" dirty="0"/>
              <a:t>精准度略差</a:t>
            </a:r>
            <a:endParaRPr lang="en-US" altLang="zh-CN" sz="2000" dirty="0"/>
          </a:p>
          <a:p>
            <a:pPr lvl="1"/>
            <a:r>
              <a:rPr lang="zh-CN" altLang="en-US" sz="2000" dirty="0"/>
              <a:t>权重一致，重传率高</a:t>
            </a:r>
            <a:endParaRPr lang="en-US" altLang="zh-CN" dirty="0"/>
          </a:p>
          <a:p>
            <a:r>
              <a:rPr lang="zh-CN" altLang="en-US" dirty="0"/>
              <a:t>优化</a:t>
            </a:r>
            <a:endParaRPr lang="en-US" altLang="zh-CN" dirty="0"/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/>
              <a:t>RACK</a:t>
            </a:r>
            <a:r>
              <a:rPr lang="zh-CN" altLang="en-US" sz="2000" dirty="0"/>
              <a:t>为主，</a:t>
            </a:r>
            <a:r>
              <a:rPr lang="en-US" altLang="zh-CN" sz="2000" dirty="0"/>
              <a:t>reordering</a:t>
            </a:r>
            <a:r>
              <a:rPr lang="zh-CN" altLang="en-US" sz="2000" dirty="0"/>
              <a:t>为辅</a:t>
            </a:r>
            <a:endParaRPr lang="en-US" altLang="zh-CN" sz="2000" dirty="0"/>
          </a:p>
          <a:p>
            <a:pPr lvl="1"/>
            <a:r>
              <a:rPr lang="zh-CN" altLang="en-US" sz="2000" dirty="0"/>
              <a:t>基于统计更新</a:t>
            </a:r>
            <a:r>
              <a:rPr lang="en-US" altLang="zh-CN" sz="2000" dirty="0"/>
              <a:t>reordering</a:t>
            </a:r>
          </a:p>
          <a:p>
            <a:pPr lvl="1"/>
            <a:r>
              <a:rPr lang="zh-CN" altLang="en-US" sz="2000" dirty="0"/>
              <a:t>时序窗口的动态调整</a:t>
            </a:r>
            <a:endParaRPr lang="en-US" altLang="zh-CN" sz="2000" dirty="0"/>
          </a:p>
          <a:p>
            <a:pPr lvl="1"/>
            <a:r>
              <a:rPr lang="zh-CN" altLang="en-US" sz="2000" dirty="0"/>
              <a:t>动态学习判断丢包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762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带宽成本控制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5508895"/>
          </a:xfrm>
        </p:spPr>
        <p:txBody>
          <a:bodyPr/>
          <a:lstStyle/>
          <a:p>
            <a:r>
              <a:rPr lang="zh-CN" altLang="en-US" dirty="0"/>
              <a:t>无线环境</a:t>
            </a:r>
            <a:endParaRPr lang="en-US" altLang="zh-CN" sz="2000" dirty="0"/>
          </a:p>
          <a:p>
            <a:pPr lvl="1"/>
            <a:r>
              <a:rPr lang="zh-CN" altLang="en-US" sz="2000" dirty="0"/>
              <a:t>链路状态多变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挑战</a:t>
            </a:r>
            <a:endParaRPr lang="en-US" altLang="zh-CN" dirty="0"/>
          </a:p>
          <a:p>
            <a:pPr lvl="1"/>
            <a:r>
              <a:rPr lang="zh-CN" altLang="en-US" sz="2000" dirty="0"/>
              <a:t>状态判断错误</a:t>
            </a:r>
            <a:endParaRPr lang="en-US" altLang="zh-CN" sz="2000" dirty="0"/>
          </a:p>
          <a:p>
            <a:pPr lvl="1"/>
            <a:r>
              <a:rPr lang="zh-CN" altLang="en-US" sz="2000" dirty="0"/>
              <a:t>无效重传多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zh-CN" altLang="en-US" sz="2000" dirty="0"/>
              <a:t>优化配置</a:t>
            </a:r>
            <a:endParaRPr lang="en-US" altLang="zh-CN" sz="2000" dirty="0"/>
          </a:p>
          <a:p>
            <a:pPr lvl="1"/>
            <a:r>
              <a:rPr lang="zh-CN" altLang="en-US" sz="2000" dirty="0"/>
              <a:t>探测包机制</a:t>
            </a:r>
          </a:p>
        </p:txBody>
      </p:sp>
    </p:spTree>
    <p:extLst>
      <p:ext uri="{BB962C8B-B14F-4D97-AF65-F5344CB8AC3E}">
        <p14:creationId xmlns:p14="http://schemas.microsoft.com/office/powerpoint/2010/main" val="232160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</a:t>
            </a:r>
            <a:r>
              <a:rPr lang="en-US" altLang="zh-CN" dirty="0"/>
              <a:t>&amp;</a:t>
            </a:r>
            <a:r>
              <a:rPr lang="zh-CN" altLang="en-US" dirty="0"/>
              <a:t>团队简介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个人简介：</a:t>
            </a:r>
            <a:r>
              <a:rPr lang="en-US" altLang="zh-CN" dirty="0"/>
              <a:t> </a:t>
            </a:r>
            <a:r>
              <a:rPr lang="zh-CN" altLang="en-US" dirty="0"/>
              <a:t>就职于腾讯操作系统团队，</a:t>
            </a:r>
            <a:r>
              <a:rPr lang="en-US" altLang="zh-CN" dirty="0"/>
              <a:t>8</a:t>
            </a:r>
            <a:r>
              <a:rPr lang="zh-CN" altLang="en-US" dirty="0"/>
              <a:t>年内核开发经验，目前主要从事</a:t>
            </a:r>
            <a:r>
              <a:rPr lang="en-US" altLang="zh-CN" dirty="0"/>
              <a:t>Linux</a:t>
            </a:r>
            <a:r>
              <a:rPr lang="zh-CN" altLang="en-US" dirty="0"/>
              <a:t>内核和底层虚拟化平台的研发工作</a:t>
            </a:r>
            <a:endParaRPr lang="en-US" altLang="zh-CN" dirty="0"/>
          </a:p>
          <a:p>
            <a:r>
              <a:rPr lang="zh-CN" altLang="en-US" dirty="0"/>
              <a:t>腾讯操作系统研发团队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zh-CN" altLang="en-US" dirty="0"/>
              <a:t>服务器操作系统：</a:t>
            </a:r>
            <a:r>
              <a:rPr lang="en-US" altLang="zh-CN" dirty="0" err="1"/>
              <a:t>tlinux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内部使用量超过百万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底层虚拟化平台：</a:t>
            </a:r>
            <a:r>
              <a:rPr lang="en-US" altLang="zh-CN" dirty="0" err="1"/>
              <a:t>tlinux-xen</a:t>
            </a:r>
            <a:r>
              <a:rPr lang="zh-CN" altLang="en-US" dirty="0"/>
              <a:t>，</a:t>
            </a:r>
            <a:r>
              <a:rPr lang="en-US" altLang="zh-CN" dirty="0" err="1"/>
              <a:t>tlinux-kvm</a:t>
            </a:r>
            <a:r>
              <a:rPr lang="zh-CN" altLang="en-US" dirty="0"/>
              <a:t>，用户囊括内部云和腾讯云</a:t>
            </a:r>
            <a:endParaRPr lang="en-US" altLang="zh-CN" dirty="0"/>
          </a:p>
          <a:p>
            <a:pPr lvl="1"/>
            <a:r>
              <a:rPr lang="zh-CN" altLang="en-US" dirty="0"/>
              <a:t>协议栈优化技术研发</a:t>
            </a:r>
            <a:endParaRPr lang="en-US" altLang="zh-CN" dirty="0"/>
          </a:p>
          <a:p>
            <a:pPr lvl="1"/>
            <a:r>
              <a:rPr lang="zh-CN" altLang="en-US" dirty="0"/>
              <a:t>操作系统安全增强技术研发</a:t>
            </a:r>
            <a:endParaRPr lang="en-US" altLang="zh-CN" dirty="0"/>
          </a:p>
          <a:p>
            <a:pPr lvl="1"/>
            <a:r>
              <a:rPr lang="zh-CN" altLang="en-US" dirty="0"/>
              <a:t>轻量级虚拟化技术研发</a:t>
            </a:r>
            <a:endParaRPr lang="en-US" altLang="zh-CN" dirty="0"/>
          </a:p>
          <a:p>
            <a:pPr lvl="1"/>
            <a:r>
              <a:rPr lang="en-US" altLang="zh-CN" dirty="0"/>
              <a:t>IOT</a:t>
            </a:r>
            <a:r>
              <a:rPr lang="zh-CN" altLang="en-US" dirty="0"/>
              <a:t>技术研发</a:t>
            </a:r>
          </a:p>
        </p:txBody>
      </p:sp>
    </p:spTree>
    <p:extLst>
      <p:ext uri="{BB962C8B-B14F-4D97-AF65-F5344CB8AC3E}">
        <p14:creationId xmlns:p14="http://schemas.microsoft.com/office/powerpoint/2010/main" val="315643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4788815"/>
          </a:xfrm>
        </p:spPr>
        <p:txBody>
          <a:bodyPr/>
          <a:lstStyle/>
          <a:p>
            <a:r>
              <a:rPr lang="zh-CN" altLang="en-US" dirty="0"/>
              <a:t>优化效果</a:t>
            </a:r>
            <a:endParaRPr lang="en-US" altLang="zh-CN" dirty="0"/>
          </a:p>
          <a:p>
            <a:pPr lvl="1"/>
            <a:r>
              <a:rPr lang="zh-CN" altLang="en-US" dirty="0"/>
              <a:t>下载性能数据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视频性能数据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重传率</a:t>
            </a:r>
            <a:endParaRPr lang="en-US" altLang="zh-CN" dirty="0"/>
          </a:p>
          <a:p>
            <a:pPr lvl="2"/>
            <a:r>
              <a:rPr lang="zh-CN" altLang="en-US" dirty="0"/>
              <a:t>优化后重传率</a:t>
            </a:r>
            <a:r>
              <a:rPr lang="en-US" altLang="zh-CN" dirty="0"/>
              <a:t>7%</a:t>
            </a:r>
            <a:r>
              <a:rPr lang="zh-CN" altLang="en-US" dirty="0"/>
              <a:t>左右，</a:t>
            </a:r>
            <a:r>
              <a:rPr lang="en-US" altLang="zh-CN" dirty="0"/>
              <a:t>BBR</a:t>
            </a:r>
            <a:r>
              <a:rPr lang="zh-CN" altLang="en-US" dirty="0"/>
              <a:t>是</a:t>
            </a:r>
            <a:r>
              <a:rPr lang="en-US" altLang="zh-CN" dirty="0"/>
              <a:t>4%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57784"/>
              </p:ext>
            </p:extLst>
          </p:nvPr>
        </p:nvGraphicFramePr>
        <p:xfrm>
          <a:off x="1187624" y="2276872"/>
          <a:ext cx="5911780" cy="110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名称</a:t>
                      </a:r>
                      <a:r>
                        <a:rPr lang="en-US" altLang="zh-CN" sz="1200" dirty="0"/>
                        <a:t>\</a:t>
                      </a:r>
                      <a:r>
                        <a:rPr lang="zh-CN" altLang="en-US" sz="1200" dirty="0"/>
                        <a:t>文件大小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4K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KB/s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640K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KB/s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8M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KB/s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25M</a:t>
                      </a:r>
                      <a:r>
                        <a:rPr lang="zh-CN" altLang="en-US" sz="1200" dirty="0"/>
                        <a:t>（</a:t>
                      </a:r>
                      <a:r>
                        <a:rPr lang="en-US" altLang="zh-CN" sz="1200" dirty="0"/>
                        <a:t>KB/s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4.15-bbr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247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1448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2295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2585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3.10-ntcp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386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2047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2570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2835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性能提升占比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56%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41%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12%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9.6%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757970"/>
              </p:ext>
            </p:extLst>
          </p:nvPr>
        </p:nvGraphicFramePr>
        <p:xfrm>
          <a:off x="1259632" y="4005064"/>
          <a:ext cx="5904657" cy="90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7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卡顿率（</a:t>
                      </a:r>
                      <a:r>
                        <a:rPr lang="en-US" altLang="zh-CN" sz="1200" dirty="0"/>
                        <a:t>%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卡顿时间（</a:t>
                      </a:r>
                      <a:r>
                        <a:rPr lang="en-US" altLang="zh-CN" sz="1200" dirty="0"/>
                        <a:t>s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卡顿时间占比（</a:t>
                      </a:r>
                      <a:r>
                        <a:rPr lang="en-US" altLang="zh-CN" sz="1200" dirty="0"/>
                        <a:t>%</a:t>
                      </a:r>
                      <a:r>
                        <a:rPr lang="zh-CN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可用性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0.34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0.085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99.17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ntcp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0.044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0.079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99.61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77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3200" dirty="0"/>
              <a:t>谢谢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41" y="1844824"/>
            <a:ext cx="39147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4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挑战点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解决方法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效果总结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57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4788815"/>
          </a:xfrm>
        </p:spPr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与云计算</a:t>
            </a:r>
            <a:endParaRPr lang="en-US" altLang="zh-CN" dirty="0"/>
          </a:p>
          <a:p>
            <a:r>
              <a:rPr lang="zh-CN" altLang="en-US" dirty="0"/>
              <a:t>部署同质化</a:t>
            </a:r>
            <a:endParaRPr lang="en-US" altLang="zh-CN" dirty="0"/>
          </a:p>
          <a:p>
            <a:r>
              <a:rPr lang="zh-CN" altLang="en-US" dirty="0"/>
              <a:t>协议栈层次的挑战</a:t>
            </a:r>
            <a:endParaRPr lang="en-US" altLang="zh-CN" dirty="0"/>
          </a:p>
          <a:p>
            <a:pPr lvl="1"/>
            <a:r>
              <a:rPr lang="zh-CN" altLang="en-US" dirty="0"/>
              <a:t>单边部署</a:t>
            </a:r>
            <a:endParaRPr lang="en-US" altLang="zh-CN" dirty="0"/>
          </a:p>
          <a:p>
            <a:pPr lvl="1"/>
            <a:r>
              <a:rPr lang="zh-CN" altLang="en-US" dirty="0"/>
              <a:t>网络环境多变</a:t>
            </a:r>
            <a:endParaRPr lang="en-US" altLang="zh-CN" dirty="0"/>
          </a:p>
          <a:p>
            <a:pPr lvl="1"/>
            <a:r>
              <a:rPr lang="zh-CN" altLang="en-US" dirty="0"/>
              <a:t>数据量大</a:t>
            </a:r>
            <a:endParaRPr lang="en-US" altLang="zh-CN" dirty="0"/>
          </a:p>
          <a:p>
            <a:r>
              <a:rPr lang="zh-CN" altLang="en-US" dirty="0"/>
              <a:t>现有技术</a:t>
            </a:r>
            <a:endParaRPr lang="en-US" altLang="zh-CN" dirty="0"/>
          </a:p>
          <a:p>
            <a:pPr lvl="1"/>
            <a:r>
              <a:rPr lang="en-US" altLang="zh-CN" dirty="0"/>
              <a:t>BBR</a:t>
            </a:r>
          </a:p>
          <a:p>
            <a:pPr lvl="1"/>
            <a:r>
              <a:rPr lang="zh-CN" altLang="en-US" dirty="0"/>
              <a:t>商业技术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512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带宽利用率</a:t>
            </a:r>
            <a:endParaRPr lang="en-US" altLang="zh-CN" dirty="0"/>
          </a:p>
          <a:p>
            <a:pPr lvl="1"/>
            <a:r>
              <a:rPr lang="zh-CN" altLang="en-US" sz="2000" dirty="0"/>
              <a:t>高吞吐量</a:t>
            </a:r>
            <a:endParaRPr lang="en-US" altLang="zh-CN" sz="2000" dirty="0"/>
          </a:p>
          <a:p>
            <a:pPr lvl="1"/>
            <a:r>
              <a:rPr lang="zh-CN" altLang="en-US" sz="2000" dirty="0"/>
              <a:t>公平性</a:t>
            </a:r>
            <a:endParaRPr lang="en-US" altLang="zh-CN" sz="2000" dirty="0"/>
          </a:p>
          <a:p>
            <a:r>
              <a:rPr lang="zh-CN" altLang="en-US" dirty="0"/>
              <a:t>避免丢包</a:t>
            </a:r>
            <a:endParaRPr lang="en-US" altLang="zh-CN" dirty="0"/>
          </a:p>
          <a:p>
            <a:pPr lvl="1"/>
            <a:r>
              <a:rPr lang="zh-CN" altLang="en-US" sz="2000" dirty="0"/>
              <a:t>路由缓存</a:t>
            </a:r>
            <a:endParaRPr lang="en-US" altLang="zh-CN" sz="2000" dirty="0"/>
          </a:p>
          <a:p>
            <a:pPr lvl="1"/>
            <a:r>
              <a:rPr lang="zh-CN" altLang="en-US" sz="2000" dirty="0"/>
              <a:t>链路问题</a:t>
            </a:r>
            <a:endParaRPr lang="en-US" altLang="zh-CN" sz="2000" dirty="0"/>
          </a:p>
          <a:p>
            <a:r>
              <a:rPr lang="zh-CN" altLang="en-US" dirty="0"/>
              <a:t>丢包恢复</a:t>
            </a:r>
            <a:endParaRPr lang="en-US" altLang="zh-CN" dirty="0"/>
          </a:p>
          <a:p>
            <a:pPr lvl="1"/>
            <a:r>
              <a:rPr lang="zh-CN" altLang="en-US" sz="2000" dirty="0"/>
              <a:t>快速</a:t>
            </a:r>
            <a:endParaRPr lang="en-US" altLang="zh-CN" sz="2000" dirty="0"/>
          </a:p>
          <a:p>
            <a:pPr lvl="1"/>
            <a:r>
              <a:rPr lang="zh-CN" altLang="en-US" sz="2000" dirty="0"/>
              <a:t>精准</a:t>
            </a:r>
            <a:endParaRPr lang="en-US" altLang="zh-CN" sz="2000" dirty="0"/>
          </a:p>
          <a:p>
            <a:r>
              <a:rPr lang="zh-CN" altLang="en-US" dirty="0"/>
              <a:t>带宽成本增长</a:t>
            </a:r>
            <a:endParaRPr lang="en-US" altLang="zh-CN" dirty="0"/>
          </a:p>
          <a:p>
            <a:pPr lvl="1"/>
            <a:r>
              <a:rPr lang="zh-CN" altLang="en-US" sz="2000" dirty="0"/>
              <a:t>重传率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27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高带宽利用率</a:t>
            </a:r>
            <a:endParaRPr lang="en-US" altLang="zh-CN" dirty="0"/>
          </a:p>
          <a:p>
            <a:pPr lvl="1"/>
            <a:r>
              <a:rPr lang="zh-CN" altLang="en-US" sz="2000" dirty="0"/>
              <a:t>新拥塞算法</a:t>
            </a:r>
            <a:endParaRPr lang="en-US" altLang="zh-CN" sz="2000" dirty="0"/>
          </a:p>
          <a:p>
            <a:pPr lvl="1"/>
            <a:r>
              <a:rPr lang="zh-CN" altLang="en-US" sz="2000" dirty="0"/>
              <a:t>限速流</a:t>
            </a:r>
            <a:endParaRPr lang="en-US" altLang="zh-CN" sz="2000" dirty="0"/>
          </a:p>
          <a:p>
            <a:r>
              <a:rPr lang="zh-CN" altLang="en-US" dirty="0"/>
              <a:t>避免丢包</a:t>
            </a:r>
            <a:endParaRPr lang="en-US" altLang="zh-CN" dirty="0"/>
          </a:p>
          <a:p>
            <a:pPr lvl="1"/>
            <a:r>
              <a:rPr lang="zh-CN" altLang="en-US" sz="2000" dirty="0"/>
              <a:t>避免拥塞</a:t>
            </a:r>
            <a:endParaRPr lang="en-US" altLang="zh-CN" sz="2000" dirty="0"/>
          </a:p>
          <a:p>
            <a:r>
              <a:rPr lang="zh-CN" altLang="en-US" dirty="0"/>
              <a:t>丢包恢复</a:t>
            </a:r>
            <a:endParaRPr lang="en-US" altLang="zh-CN" dirty="0"/>
          </a:p>
          <a:p>
            <a:pPr lvl="1"/>
            <a:r>
              <a:rPr lang="zh-CN" altLang="en-US" sz="2000" dirty="0"/>
              <a:t>动态调整机制</a:t>
            </a:r>
            <a:endParaRPr lang="en-US" altLang="zh-CN" sz="2000" dirty="0"/>
          </a:p>
          <a:p>
            <a:pPr lvl="1"/>
            <a:r>
              <a:rPr lang="zh-CN" altLang="en-US" sz="2000" dirty="0"/>
              <a:t>统计机制</a:t>
            </a:r>
            <a:endParaRPr lang="en-US" altLang="zh-CN" sz="2000" dirty="0"/>
          </a:p>
          <a:p>
            <a:pPr lvl="1"/>
            <a:r>
              <a:rPr lang="zh-CN" altLang="en-US" sz="2000" dirty="0"/>
              <a:t>学习机制</a:t>
            </a:r>
            <a:endParaRPr lang="en-US" altLang="zh-CN" dirty="0"/>
          </a:p>
          <a:p>
            <a:r>
              <a:rPr lang="zh-CN" altLang="en-US" dirty="0"/>
              <a:t>带宽成本控制</a:t>
            </a:r>
            <a:endParaRPr lang="en-US" altLang="zh-CN" dirty="0"/>
          </a:p>
          <a:p>
            <a:pPr lvl="1"/>
            <a:r>
              <a:rPr lang="zh-CN" altLang="en-US" sz="2000" dirty="0"/>
              <a:t>无线场景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33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避免拥塞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5508895"/>
          </a:xfrm>
        </p:spPr>
        <p:txBody>
          <a:bodyPr/>
          <a:lstStyle/>
          <a:p>
            <a:r>
              <a:rPr lang="zh-CN" altLang="en-US" dirty="0"/>
              <a:t>缓存溢出</a:t>
            </a:r>
            <a:endParaRPr lang="en-US" altLang="zh-CN" dirty="0"/>
          </a:p>
          <a:p>
            <a:pPr lvl="1"/>
            <a:r>
              <a:rPr lang="zh-CN" altLang="en-US" sz="2000" dirty="0"/>
              <a:t>丢包的主要原因</a:t>
            </a:r>
            <a:endParaRPr lang="en-US" altLang="zh-CN" sz="2000" dirty="0"/>
          </a:p>
          <a:p>
            <a:pPr lvl="1"/>
            <a:r>
              <a:rPr lang="zh-CN" altLang="en-US" sz="2000" dirty="0"/>
              <a:t>无法彻底避免</a:t>
            </a:r>
            <a:endParaRPr lang="en-US" altLang="zh-CN" sz="2000" dirty="0"/>
          </a:p>
          <a:p>
            <a:r>
              <a:rPr lang="zh-CN" altLang="en-US" dirty="0"/>
              <a:t>解决思路</a:t>
            </a:r>
            <a:endParaRPr lang="en-US" altLang="zh-CN" dirty="0"/>
          </a:p>
          <a:p>
            <a:pPr lvl="1"/>
            <a:r>
              <a:rPr lang="zh-CN" altLang="en-US" sz="2000" dirty="0"/>
              <a:t>缓解</a:t>
            </a:r>
            <a:endParaRPr lang="en-US" altLang="zh-CN" sz="2000" dirty="0"/>
          </a:p>
          <a:p>
            <a:pPr lvl="1"/>
            <a:r>
              <a:rPr lang="zh-CN" altLang="en-US" sz="2000" dirty="0"/>
              <a:t>减少自我丢包</a:t>
            </a:r>
            <a:endParaRPr lang="en-US" altLang="zh-CN" sz="2000" dirty="0"/>
          </a:p>
          <a:p>
            <a:r>
              <a:rPr lang="zh-CN" altLang="en-US" dirty="0"/>
              <a:t>解决方法</a:t>
            </a:r>
            <a:endParaRPr lang="en-US" altLang="zh-CN" dirty="0"/>
          </a:p>
          <a:p>
            <a:pPr lvl="1"/>
            <a:r>
              <a:rPr lang="en-US" altLang="zh-CN" sz="2000" dirty="0"/>
              <a:t>pacing</a:t>
            </a:r>
            <a:r>
              <a:rPr lang="zh-CN" altLang="en-US" sz="2000" dirty="0"/>
              <a:t>发送</a:t>
            </a:r>
            <a:endParaRPr lang="en-US" altLang="zh-CN" sz="2000" dirty="0"/>
          </a:p>
        </p:txBody>
      </p:sp>
      <p:pic>
        <p:nvPicPr>
          <p:cNvPr id="6" name="Picture 6" descr="C:\Users\shookliu\Documents\WXWork\1688851418291883\Cache\Image\2018-08\企业微信截图_153431824137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81" y="1484784"/>
            <a:ext cx="2677539" cy="202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shookliu\Documents\WXWork\1688851418291883\Cache\Image\2018-08\企业微信截图_153431897126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120"/>
            <a:ext cx="278946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shookliu\Documents\WXWork\1688851418291883\Cache\Image\2018-08\企业微信截图_1534318596317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2736304" cy="17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40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避免拥塞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5508895"/>
          </a:xfrm>
        </p:spPr>
        <p:txBody>
          <a:bodyPr/>
          <a:lstStyle/>
          <a:p>
            <a:r>
              <a:rPr lang="en-US" altLang="zh-CN" dirty="0"/>
              <a:t>pacing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sz="2000" dirty="0"/>
              <a:t>小队列</a:t>
            </a:r>
            <a:r>
              <a:rPr lang="en-US" altLang="zh-CN" sz="2000" dirty="0"/>
              <a:t>&amp;pacing</a:t>
            </a:r>
            <a:r>
              <a:rPr lang="zh-CN" altLang="en-US" sz="2000" dirty="0"/>
              <a:t>共享队列</a:t>
            </a:r>
            <a:endParaRPr lang="en-US" altLang="zh-CN" sz="2000" dirty="0"/>
          </a:p>
          <a:p>
            <a:pPr lvl="1"/>
            <a:r>
              <a:rPr lang="zh-CN" altLang="en-US" sz="2000" dirty="0"/>
              <a:t>独占队列</a:t>
            </a:r>
            <a:endParaRPr lang="en-US" altLang="zh-CN" sz="2000" dirty="0"/>
          </a:p>
          <a:p>
            <a:pPr lvl="1"/>
            <a:r>
              <a:rPr lang="zh-CN" altLang="en-US" sz="2000" dirty="0"/>
              <a:t>多队列</a:t>
            </a:r>
            <a:endParaRPr lang="en-US" altLang="zh-C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52673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09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新拥塞算法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465"/>
            <a:ext cx="8229600" cy="5508895"/>
          </a:xfrm>
        </p:spPr>
        <p:txBody>
          <a:bodyPr/>
          <a:lstStyle/>
          <a:p>
            <a:r>
              <a:rPr lang="zh-CN" altLang="en-US" dirty="0"/>
              <a:t>现有技术</a:t>
            </a:r>
            <a:endParaRPr lang="en-US" altLang="zh-CN" dirty="0"/>
          </a:p>
          <a:p>
            <a:pPr lvl="1"/>
            <a:r>
              <a:rPr lang="en-US" altLang="zh-CN" sz="2000" dirty="0"/>
              <a:t>Cubic</a:t>
            </a:r>
          </a:p>
          <a:p>
            <a:pPr lvl="1"/>
            <a:r>
              <a:rPr lang="en-US" altLang="zh-CN" sz="2000" dirty="0"/>
              <a:t>BBR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dirty="0"/>
              <a:t>挑战</a:t>
            </a:r>
            <a:endParaRPr lang="en-US" altLang="zh-CN" dirty="0"/>
          </a:p>
          <a:p>
            <a:pPr lvl="1"/>
            <a:r>
              <a:rPr lang="zh-CN" altLang="en-US" sz="2000" dirty="0"/>
              <a:t>高带宽利用率</a:t>
            </a:r>
            <a:endParaRPr lang="en-US" altLang="zh-CN" sz="2000" dirty="0"/>
          </a:p>
          <a:p>
            <a:pPr lvl="1"/>
            <a:r>
              <a:rPr lang="zh-CN" altLang="en-US" sz="2000" dirty="0"/>
              <a:t>公平性</a:t>
            </a:r>
            <a:endParaRPr lang="en-US" altLang="zh-CN" sz="2000" dirty="0"/>
          </a:p>
          <a:p>
            <a:pPr lvl="1"/>
            <a:r>
              <a:rPr lang="zh-CN" altLang="en-US" sz="2000" dirty="0"/>
              <a:t>合理的带宽成本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4" name="Picture 2" descr="C:\Users\shookliu\AppData\Local\Temp\企业微信截图_15344890157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2499284" cy="9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hookliu\AppData\Local\Temp\企业微信截图_153448923145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49" y="1516963"/>
            <a:ext cx="2672861" cy="24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7846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PT">
  <a:themeElements>
    <a:clrScheme name="2_PP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PP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PP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架构部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prstDash val="dash"/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45589</TotalTime>
  <Pages>0</Pages>
  <Words>773</Words>
  <Characters>0</Characters>
  <Application>Microsoft Office PowerPoint</Application>
  <DocSecurity>0</DocSecurity>
  <PresentationFormat>全屏显示(4:3)</PresentationFormat>
  <Lines>0</Lines>
  <Paragraphs>276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Cambria Math</vt:lpstr>
      <vt:lpstr>自定义设计方案</vt:lpstr>
      <vt:lpstr>2_PPT</vt:lpstr>
      <vt:lpstr>架构部主题2</vt:lpstr>
      <vt:lpstr>CDN底层协议栈的单边优化</vt:lpstr>
      <vt:lpstr>个人&amp;团队简介</vt:lpstr>
      <vt:lpstr>提纲</vt:lpstr>
      <vt:lpstr>背景</vt:lpstr>
      <vt:lpstr>挑战点</vt:lpstr>
      <vt:lpstr>解决方法</vt:lpstr>
      <vt:lpstr>避免拥塞</vt:lpstr>
      <vt:lpstr>避免拥塞(续)</vt:lpstr>
      <vt:lpstr>新拥塞算法</vt:lpstr>
      <vt:lpstr>新拥塞算法（续）</vt:lpstr>
      <vt:lpstr>新拥塞算法（续）</vt:lpstr>
      <vt:lpstr>新拥塞算法（续）</vt:lpstr>
      <vt:lpstr>新拥塞算法（续）</vt:lpstr>
      <vt:lpstr>新拥塞算法（续）</vt:lpstr>
      <vt:lpstr>新拥塞算法—总结</vt:lpstr>
      <vt:lpstr>新拥塞算法—总结（续）</vt:lpstr>
      <vt:lpstr>限速流</vt:lpstr>
      <vt:lpstr>丢包恢复</vt:lpstr>
      <vt:lpstr>带宽成本控制</vt:lpstr>
      <vt:lpstr>效果总结</vt:lpstr>
      <vt:lpstr>Q&amp;A</vt:lpstr>
    </vt:vector>
  </TitlesOfParts>
  <Company>TENCENT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2010年相册架构联合优化</dc:title>
  <dc:creator>poeyuan</dc:creator>
  <cp:lastModifiedBy>T142283</cp:lastModifiedBy>
  <cp:revision>3976</cp:revision>
  <cp:lastPrinted>1899-12-30T00:00:00Z</cp:lastPrinted>
  <dcterms:created xsi:type="dcterms:W3CDTF">2008-12-11T11:34:42Z</dcterms:created>
  <dcterms:modified xsi:type="dcterms:W3CDTF">2018-09-27T13:47:18Z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