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0" r:id="rId3"/>
    <p:sldId id="258" r:id="rId4"/>
    <p:sldId id="291" r:id="rId5"/>
    <p:sldId id="292" r:id="rId6"/>
    <p:sldId id="293" r:id="rId7"/>
    <p:sldId id="294" r:id="rId8"/>
    <p:sldId id="285" r:id="rId9"/>
    <p:sldId id="295" r:id="rId10"/>
    <p:sldId id="296" r:id="rId11"/>
    <p:sldId id="297" r:id="rId12"/>
    <p:sldId id="299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274" r:id="rId23"/>
    <p:sldId id="308" r:id="rId24"/>
    <p:sldId id="309" r:id="rId25"/>
    <p:sldId id="310" r:id="rId26"/>
    <p:sldId id="311" r:id="rId27"/>
    <p:sldId id="312" r:id="rId28"/>
    <p:sldId id="313" r:id="rId29"/>
    <p:sldId id="281" r:id="rId30"/>
    <p:sldId id="314" r:id="rId31"/>
    <p:sldId id="315" r:id="rId32"/>
    <p:sldId id="283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PingFang SC Medium"/>
        <a:ea typeface="PingFang SC Medium"/>
        <a:cs typeface="PingFang SC Medium"/>
        <a:sym typeface="PingFang SC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PingFang SC Medium"/>
        <a:ea typeface="PingFang SC Medium"/>
        <a:cs typeface="PingFang SC Medium"/>
        <a:sym typeface="PingFang SC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PingFang SC Medium"/>
        <a:ea typeface="PingFang SC Medium"/>
        <a:cs typeface="PingFang SC Medium"/>
        <a:sym typeface="PingFang SC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PingFang SC Medium"/>
        <a:ea typeface="PingFang SC Medium"/>
        <a:cs typeface="PingFang SC Medium"/>
        <a:sym typeface="PingFang SC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PingFang SC Medium"/>
        <a:ea typeface="PingFang SC Medium"/>
        <a:cs typeface="PingFang SC Medium"/>
        <a:sym typeface="PingFang SC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PingFang SC Medium"/>
        <a:ea typeface="PingFang SC Medium"/>
        <a:cs typeface="PingFang SC Medium"/>
        <a:sym typeface="PingFang SC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PingFang SC Medium"/>
        <a:ea typeface="PingFang SC Medium"/>
        <a:cs typeface="PingFang SC Medium"/>
        <a:sym typeface="PingFang SC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PingFang SC Medium"/>
        <a:ea typeface="PingFang SC Medium"/>
        <a:cs typeface="PingFang SC Medium"/>
        <a:sym typeface="PingFang SC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PingFang SC Medium"/>
        <a:ea typeface="PingFang SC Medium"/>
        <a:cs typeface="PingFang SC Medium"/>
        <a:sym typeface="PingFang SC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E13"/>
    <a:srgbClr val="FEFEE8"/>
    <a:srgbClr val="F6BB00"/>
    <a:srgbClr val="FFC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254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434" autoAdjust="0"/>
  </p:normalViewPr>
  <p:slideViewPr>
    <p:cSldViewPr>
      <p:cViewPr>
        <p:scale>
          <a:sx n="30" d="100"/>
          <a:sy n="30" d="100"/>
        </p:scale>
        <p:origin x="-2264" y="-86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04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12C60-7B44-4B2A-B404-95D8CAF29C04}" type="datetimeFigureOut">
              <a:rPr lang="zh-CN" altLang="en-US" smtClean="0"/>
              <a:pPr/>
              <a:t>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8495-972D-45B0-AA9F-FAFFF473C7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7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512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9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27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67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／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-1" y="-23565"/>
            <a:ext cx="24384001" cy="137631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6" name="图像" descr="图像"/>
          <p:cNvPicPr>
            <a:picLocks noChangeAspect="1"/>
          </p:cNvPicPr>
          <p:nvPr/>
        </p:nvPicPr>
        <p:blipFill>
          <a:blip r:embed="rId3">
            <a:alphaModFix amt="30000"/>
            <a:extLst/>
          </a:blip>
          <a:stretch>
            <a:fillRect/>
          </a:stretch>
        </p:blipFill>
        <p:spPr>
          <a:xfrm>
            <a:off x="-469761" y="-704606"/>
            <a:ext cx="10107197" cy="11670812"/>
          </a:xfrm>
          <a:prstGeom prst="rect">
            <a:avLst/>
          </a:prstGeom>
          <a:ln w="25400">
            <a:miter lim="400000"/>
          </a:ln>
        </p:spPr>
      </p:pic>
      <p:pic>
        <p:nvPicPr>
          <p:cNvPr id="17" name="图像" descr="图像"/>
          <p:cNvPicPr>
            <a:picLocks noChangeAspect="1"/>
          </p:cNvPicPr>
          <p:nvPr/>
        </p:nvPicPr>
        <p:blipFill>
          <a:blip r:embed="rId3">
            <a:alphaModFix amt="20000"/>
            <a:extLst/>
          </a:blip>
          <a:stretch>
            <a:fillRect/>
          </a:stretch>
        </p:blipFill>
        <p:spPr>
          <a:xfrm>
            <a:off x="20177052" y="-1409751"/>
            <a:ext cx="7776131" cy="8979122"/>
          </a:xfrm>
          <a:prstGeom prst="rect">
            <a:avLst/>
          </a:prstGeom>
          <a:ln w="25400">
            <a:miter lim="400000"/>
          </a:ln>
        </p:spPr>
      </p:pic>
      <p:sp>
        <p:nvSpPr>
          <p:cNvPr id="22" name="系统软件事业部演示文稿"/>
          <p:cNvSpPr txBox="1">
            <a:spLocks noGrp="1"/>
          </p:cNvSpPr>
          <p:nvPr>
            <p:ph type="body" sz="half" idx="13"/>
          </p:nvPr>
        </p:nvSpPr>
        <p:spPr>
          <a:xfrm>
            <a:off x="4165600" y="1061216"/>
            <a:ext cx="17720469" cy="464820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FFFFF"/>
                </a:solidFill>
              </a:defRPr>
            </a:lvl1pPr>
          </a:lstStyle>
          <a:p>
            <a:r>
              <a:t>系统软件事业部演示文稿</a:t>
            </a:r>
          </a:p>
        </p:txBody>
      </p:sp>
      <p:sp>
        <p:nvSpPr>
          <p:cNvPr id="23" name="Subtitle Text"/>
          <p:cNvSpPr txBox="1">
            <a:spLocks noGrp="1"/>
          </p:cNvSpPr>
          <p:nvPr>
            <p:ph type="body" sz="quarter" idx="14"/>
          </p:nvPr>
        </p:nvSpPr>
        <p:spPr>
          <a:xfrm>
            <a:off x="4165600" y="5722116"/>
            <a:ext cx="17720469" cy="1587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PingFang SC 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／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.png" descr="image1.png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20177052" y="-1409751"/>
            <a:ext cx="7776131" cy="8979123"/>
          </a:xfrm>
          <a:prstGeom prst="rect">
            <a:avLst/>
          </a:prstGeom>
          <a:ln w="25400">
            <a:miter lim="400000"/>
          </a:ln>
        </p:spPr>
      </p:pic>
      <p:sp>
        <p:nvSpPr>
          <p:cNvPr id="163" name="矩形"/>
          <p:cNvSpPr txBox="1">
            <a:spLocks noGrp="1"/>
          </p:cNvSpPr>
          <p:nvPr>
            <p:ph type="body" sz="quarter" idx="13"/>
          </p:nvPr>
        </p:nvSpPr>
        <p:spPr>
          <a:xfrm>
            <a:off x="4165599" y="5722115"/>
            <a:ext cx="17720470" cy="15875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6000">
                <a:solidFill>
                  <a:srgbClr val="FFFFFF"/>
                </a:solidFill>
                <a:latin typeface="+mn-lt"/>
                <a:ea typeface="+mn-ea"/>
                <a:cs typeface="+mn-cs"/>
                <a:sym typeface="PingFang SC Regular"/>
              </a:defRPr>
            </a:lvl1pPr>
          </a:lstStyle>
          <a:p>
            <a:r>
              <a:t> </a:t>
            </a:r>
          </a:p>
        </p:txBody>
      </p:sp>
      <p:sp>
        <p:nvSpPr>
          <p:cNvPr id="16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165600" y="1061216"/>
            <a:ext cx="17720469" cy="464820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FFFFF"/>
                </a:solidFill>
              </a:defRPr>
            </a:lvl1pPr>
            <a:lvl2pPr marL="2002690" indent="-1367690">
              <a:spcBef>
                <a:spcPts val="0"/>
              </a:spcBef>
              <a:defRPr sz="11200">
                <a:solidFill>
                  <a:srgbClr val="FFFFFF"/>
                </a:solidFill>
              </a:defRPr>
            </a:lvl2pPr>
            <a:lvl3pPr marL="2637690" indent="-1367690">
              <a:spcBef>
                <a:spcPts val="0"/>
              </a:spcBef>
              <a:defRPr sz="11200">
                <a:solidFill>
                  <a:srgbClr val="FFFFFF"/>
                </a:solidFill>
              </a:defRPr>
            </a:lvl3pPr>
            <a:lvl4pPr marL="3272690" indent="-1367690">
              <a:spcBef>
                <a:spcPts val="0"/>
              </a:spcBef>
              <a:defRPr sz="11200">
                <a:solidFill>
                  <a:srgbClr val="FFFFFF"/>
                </a:solidFill>
              </a:defRPr>
            </a:lvl4pPr>
            <a:lvl5pPr marL="3907690" indent="-1367690">
              <a:spcBef>
                <a:spcPts val="0"/>
              </a:spcBef>
              <a:defRPr sz="11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"/>
          <p:cNvSpPr/>
          <p:nvPr/>
        </p:nvSpPr>
        <p:spPr>
          <a:xfrm>
            <a:off x="0" y="0"/>
            <a:ext cx="9120166" cy="13763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1698962" y="488131"/>
            <a:ext cx="20724219" cy="2006601"/>
          </a:xfrm>
          <a:prstGeom prst="rect">
            <a:avLst/>
          </a:prstGeom>
        </p:spPr>
        <p:txBody>
          <a:bodyPr anchor="b"/>
          <a:lstStyle>
            <a:lvl1pPr algn="l">
              <a:defRPr>
                <a:latin typeface="+mj-lt"/>
                <a:ea typeface="+mj-ea"/>
                <a:cs typeface="+mj-cs"/>
                <a:sym typeface="PingFang SC Semi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87862" y="2465850"/>
            <a:ext cx="20724220" cy="15875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6000">
                <a:solidFill>
                  <a:srgbClr val="DCDEE0"/>
                </a:solidFill>
                <a:latin typeface="+mn-lt"/>
                <a:ea typeface="+mn-ea"/>
                <a:cs typeface="+mn-cs"/>
                <a:sym typeface="PingFang SC Regular"/>
              </a:defRPr>
            </a:lvl1pPr>
            <a:lvl2pPr marL="0" indent="228600">
              <a:spcBef>
                <a:spcPts val="0"/>
              </a:spcBef>
              <a:buSzTx/>
              <a:buNone/>
              <a:defRPr sz="6000">
                <a:solidFill>
                  <a:srgbClr val="DCDEE0"/>
                </a:solidFill>
                <a:latin typeface="+mn-lt"/>
                <a:ea typeface="+mn-ea"/>
                <a:cs typeface="+mn-cs"/>
                <a:sym typeface="PingFang SC Regular"/>
              </a:defRPr>
            </a:lvl2pPr>
            <a:lvl3pPr marL="0" indent="457200">
              <a:spcBef>
                <a:spcPts val="0"/>
              </a:spcBef>
              <a:buSzTx/>
              <a:buNone/>
              <a:defRPr sz="6000">
                <a:solidFill>
                  <a:srgbClr val="DCDEE0"/>
                </a:solidFill>
                <a:latin typeface="+mn-lt"/>
                <a:ea typeface="+mn-ea"/>
                <a:cs typeface="+mn-cs"/>
                <a:sym typeface="PingFang SC Regular"/>
              </a:defRPr>
            </a:lvl3pPr>
            <a:lvl4pPr marL="0" indent="685800">
              <a:spcBef>
                <a:spcPts val="0"/>
              </a:spcBef>
              <a:buSzTx/>
              <a:buNone/>
              <a:defRPr sz="6000">
                <a:solidFill>
                  <a:srgbClr val="DCDEE0"/>
                </a:solidFill>
                <a:latin typeface="+mn-lt"/>
                <a:ea typeface="+mn-ea"/>
                <a:cs typeface="+mn-cs"/>
                <a:sym typeface="PingFang SC Regular"/>
              </a:defRPr>
            </a:lvl4pPr>
            <a:lvl5pPr marL="0" indent="914400">
              <a:spcBef>
                <a:spcPts val="0"/>
              </a:spcBef>
              <a:buSzTx/>
              <a:buNone/>
              <a:defRPr sz="6000">
                <a:solidFill>
                  <a:srgbClr val="DCDEE0"/>
                </a:solidFill>
                <a:latin typeface="+mn-lt"/>
                <a:ea typeface="+mn-ea"/>
                <a:cs typeface="+mn-cs"/>
                <a:sym typeface="PingFang SC Regular"/>
              </a:defRPr>
            </a:lvl5pPr>
          </a:lstStyle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"/>
          <p:cNvSpPr/>
          <p:nvPr/>
        </p:nvSpPr>
        <p:spPr>
          <a:xfrm>
            <a:off x="-16830" y="12349474"/>
            <a:ext cx="24384001" cy="14005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" name="矩形"/>
          <p:cNvSpPr/>
          <p:nvPr/>
        </p:nvSpPr>
        <p:spPr>
          <a:xfrm>
            <a:off x="-16830" y="5074"/>
            <a:ext cx="24384001" cy="14005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body" sz="quarter" idx="13"/>
          </p:nvPr>
        </p:nvSpPr>
        <p:spPr>
          <a:xfrm>
            <a:off x="1155148" y="8509506"/>
            <a:ext cx="2906688" cy="323012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9000">
                <a:solidFill>
                  <a:srgbClr val="92D8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01</a:t>
            </a:r>
          </a:p>
        </p:txBody>
      </p:sp>
      <p:sp>
        <p:nvSpPr>
          <p:cNvPr id="46" name="标题文本"/>
          <p:cNvSpPr txBox="1">
            <a:spLocks noGrp="1"/>
          </p:cNvSpPr>
          <p:nvPr>
            <p:ph type="title"/>
          </p:nvPr>
        </p:nvSpPr>
        <p:spPr>
          <a:xfrm>
            <a:off x="3984728" y="6895718"/>
            <a:ext cx="17506158" cy="3769123"/>
          </a:xfrm>
          <a:prstGeom prst="rect">
            <a:avLst/>
          </a:prstGeom>
        </p:spPr>
        <p:txBody>
          <a:bodyPr anchor="b"/>
          <a:lstStyle>
            <a:lvl1pPr algn="l">
              <a:defRPr sz="10000"/>
            </a:lvl1pPr>
          </a:lstStyle>
          <a:p>
            <a:r>
              <a:t>标题文本</a:t>
            </a:r>
          </a:p>
        </p:txBody>
      </p:sp>
      <p:sp>
        <p:nvSpPr>
          <p:cNvPr id="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984728" y="10380847"/>
            <a:ext cx="17506158" cy="15875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DCDEE0"/>
                </a:solidFill>
                <a:latin typeface="+mn-lt"/>
                <a:ea typeface="+mn-ea"/>
                <a:cs typeface="+mn-cs"/>
                <a:sym typeface="PingFang SC Regular"/>
              </a:defRPr>
            </a:lvl1pPr>
            <a:lvl2pPr marL="0" indent="228600">
              <a:spcBef>
                <a:spcPts val="0"/>
              </a:spcBef>
              <a:buSzTx/>
              <a:buNone/>
              <a:defRPr sz="5000">
                <a:solidFill>
                  <a:srgbClr val="DCDEE0"/>
                </a:solidFill>
                <a:latin typeface="+mn-lt"/>
                <a:ea typeface="+mn-ea"/>
                <a:cs typeface="+mn-cs"/>
                <a:sym typeface="PingFang SC Regular"/>
              </a:defRPr>
            </a:lvl2pPr>
            <a:lvl3pPr marL="0" indent="457200">
              <a:spcBef>
                <a:spcPts val="0"/>
              </a:spcBef>
              <a:buSzTx/>
              <a:buNone/>
              <a:defRPr sz="5000">
                <a:solidFill>
                  <a:srgbClr val="DCDEE0"/>
                </a:solidFill>
                <a:latin typeface="+mn-lt"/>
                <a:ea typeface="+mn-ea"/>
                <a:cs typeface="+mn-cs"/>
                <a:sym typeface="PingFang SC Regular"/>
              </a:defRPr>
            </a:lvl3pPr>
            <a:lvl4pPr marL="0" indent="685800">
              <a:spcBef>
                <a:spcPts val="0"/>
              </a:spcBef>
              <a:buSzTx/>
              <a:buNone/>
              <a:defRPr sz="5000">
                <a:solidFill>
                  <a:srgbClr val="DCDEE0"/>
                </a:solidFill>
                <a:latin typeface="+mn-lt"/>
                <a:ea typeface="+mn-ea"/>
                <a:cs typeface="+mn-cs"/>
                <a:sym typeface="PingFang SC Regular"/>
              </a:defRPr>
            </a:lvl4pPr>
            <a:lvl5pPr marL="0" indent="914400">
              <a:spcBef>
                <a:spcPts val="0"/>
              </a:spcBef>
              <a:buSzTx/>
              <a:buNone/>
              <a:defRPr sz="5000">
                <a:solidFill>
                  <a:srgbClr val="DCDEE0"/>
                </a:solidFill>
                <a:latin typeface="+mn-lt"/>
                <a:ea typeface="+mn-ea"/>
                <a:cs typeface="+mn-cs"/>
                <a:sym typeface="PingFang SC Regular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这里添加标题内容"/>
          <p:cNvSpPr txBox="1">
            <a:spLocks noGrp="1"/>
          </p:cNvSpPr>
          <p:nvPr>
            <p:ph type="body" sz="quarter" idx="13"/>
          </p:nvPr>
        </p:nvSpPr>
        <p:spPr>
          <a:xfrm>
            <a:off x="609477" y="304121"/>
            <a:ext cx="14493678" cy="112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5600"/>
            </a:lvl1pPr>
          </a:lstStyle>
          <a:p>
            <a:r>
              <a:t>这里添加标题内容</a:t>
            </a:r>
          </a:p>
        </p:txBody>
      </p:sp>
      <p:sp>
        <p:nvSpPr>
          <p:cNvPr id="58" name="Subtitle Text"/>
          <p:cNvSpPr txBox="1">
            <a:spLocks noGrp="1"/>
          </p:cNvSpPr>
          <p:nvPr>
            <p:ph type="body" sz="quarter" idx="14"/>
          </p:nvPr>
        </p:nvSpPr>
        <p:spPr>
          <a:xfrm>
            <a:off x="609477" y="1264218"/>
            <a:ext cx="15077679" cy="9040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A6AAA9"/>
                </a:solidFill>
                <a:latin typeface="+mn-lt"/>
                <a:ea typeface="+mn-ea"/>
                <a:cs typeface="+mn-cs"/>
                <a:sym typeface="PingFang SC 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" name="Rectangle 3"/>
          <p:cNvSpPr>
            <a:spLocks/>
          </p:cNvSpPr>
          <p:nvPr userDrawn="1"/>
        </p:nvSpPr>
        <p:spPr bwMode="auto">
          <a:xfrm>
            <a:off x="0" y="285704"/>
            <a:ext cx="404730" cy="1270000"/>
          </a:xfrm>
          <a:prstGeom prst="rect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zh-CN" sz="3200" b="0">
              <a:latin typeface="微软雅黑" pitchFamily="34" charset="-122"/>
              <a:ea typeface="微软雅黑" pitchFamily="34" charset="-122"/>
              <a:sym typeface="Helvetica Neue Medium" pitchFamily="6" charset="0"/>
            </a:endParaRP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119506" y="500018"/>
            <a:ext cx="10661650" cy="1312863"/>
          </a:xfrm>
          <a:custGeom>
            <a:avLst/>
            <a:gdLst>
              <a:gd name="T0" fmla="*/ 2147483647 w 21600"/>
              <a:gd name="T1" fmla="*/ 39898393 h 21600"/>
              <a:gd name="T2" fmla="*/ 2147483647 w 21600"/>
              <a:gd name="T3" fmla="*/ 39898393 h 21600"/>
              <a:gd name="T4" fmla="*/ 2147483647 w 21600"/>
              <a:gd name="T5" fmla="*/ 39898393 h 21600"/>
              <a:gd name="T6" fmla="*/ 2147483647 w 21600"/>
              <a:gd name="T7" fmla="*/ 398983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0005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9300">
                  <a:alpha val="0"/>
                </a:srgbClr>
              </a:gs>
              <a:gs pos="100000">
                <a:srgbClr val="FF93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lIns="50800" tIns="50800" rIns="50800" bIns="50800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" name="矩形"/>
          <p:cNvSpPr/>
          <p:nvPr userDrawn="1"/>
        </p:nvSpPr>
        <p:spPr>
          <a:xfrm>
            <a:off x="0" y="2571720"/>
            <a:ext cx="24384001" cy="90726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这里添加标题内容"/>
          <p:cNvSpPr txBox="1">
            <a:spLocks noGrp="1"/>
          </p:cNvSpPr>
          <p:nvPr>
            <p:ph type="body" sz="quarter" idx="13"/>
          </p:nvPr>
        </p:nvSpPr>
        <p:spPr>
          <a:xfrm>
            <a:off x="1476300" y="6429372"/>
            <a:ext cx="14493678" cy="112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5600" b="1">
                <a:solidFill>
                  <a:srgbClr val="B97E13"/>
                </a:solidFill>
              </a:defRPr>
            </a:lvl1pPr>
          </a:lstStyle>
          <a:p>
            <a:r>
              <a:rPr dirty="0"/>
              <a:t>这里添加标题内容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2 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三角形"/>
          <p:cNvSpPr/>
          <p:nvPr/>
        </p:nvSpPr>
        <p:spPr>
          <a:xfrm>
            <a:off x="3175" y="5552960"/>
            <a:ext cx="395690" cy="137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" name="这里添加标题内容"/>
          <p:cNvSpPr txBox="1">
            <a:spLocks noGrp="1"/>
          </p:cNvSpPr>
          <p:nvPr>
            <p:ph type="body" sz="quarter" idx="13"/>
          </p:nvPr>
        </p:nvSpPr>
        <p:spPr>
          <a:xfrm>
            <a:off x="596900" y="4744883"/>
            <a:ext cx="10275987" cy="200660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5600"/>
            </a:lvl1pPr>
          </a:lstStyle>
          <a:p>
            <a:r>
              <a:t>这里添加标题内容</a:t>
            </a:r>
          </a:p>
        </p:txBody>
      </p:sp>
      <p:sp>
        <p:nvSpPr>
          <p:cNvPr id="69" name="Subtitle Text"/>
          <p:cNvSpPr txBox="1">
            <a:spLocks noGrp="1"/>
          </p:cNvSpPr>
          <p:nvPr>
            <p:ph type="body" sz="quarter" idx="14"/>
          </p:nvPr>
        </p:nvSpPr>
        <p:spPr>
          <a:xfrm>
            <a:off x="647700" y="6639679"/>
            <a:ext cx="10275987" cy="1587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A6AAA9"/>
                </a:solidFill>
                <a:latin typeface="+mn-lt"/>
                <a:ea typeface="+mn-ea"/>
                <a:cs typeface="+mn-cs"/>
                <a:sym typeface="PingFang SC 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文本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这里添加标题内容"/>
          <p:cNvSpPr txBox="1">
            <a:spLocks noGrp="1"/>
          </p:cNvSpPr>
          <p:nvPr>
            <p:ph type="body" sz="quarter" idx="13"/>
          </p:nvPr>
        </p:nvSpPr>
        <p:spPr>
          <a:xfrm>
            <a:off x="609477" y="304121"/>
            <a:ext cx="14493678" cy="112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5600"/>
            </a:lvl1pPr>
          </a:lstStyle>
          <a:p>
            <a:r>
              <a:t>这里添加标题内容</a:t>
            </a:r>
          </a:p>
        </p:txBody>
      </p:sp>
      <p:sp>
        <p:nvSpPr>
          <p:cNvPr id="80" name="Subtitle Text"/>
          <p:cNvSpPr txBox="1">
            <a:spLocks noGrp="1"/>
          </p:cNvSpPr>
          <p:nvPr>
            <p:ph type="body" sz="quarter" idx="14"/>
          </p:nvPr>
        </p:nvSpPr>
        <p:spPr>
          <a:xfrm>
            <a:off x="609477" y="1264218"/>
            <a:ext cx="9403557" cy="9040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A6AAA9"/>
                </a:solidFill>
                <a:latin typeface="+mn-lt"/>
                <a:ea typeface="+mn-ea"/>
                <a:cs typeface="+mn-cs"/>
                <a:sym typeface="PingFang SC 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81" name="这里添加内容一…"/>
          <p:cNvSpPr txBox="1">
            <a:spLocks noGrp="1"/>
          </p:cNvSpPr>
          <p:nvPr>
            <p:ph type="body" sz="half" idx="15"/>
          </p:nvPr>
        </p:nvSpPr>
        <p:spPr>
          <a:xfrm>
            <a:off x="1320677" y="2949987"/>
            <a:ext cx="10277278" cy="704483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spcBef>
                <a:spcPts val="5900"/>
              </a:spcBef>
            </a:pPr>
            <a:r>
              <a:t>这里添加内容一</a:t>
            </a:r>
          </a:p>
          <a:p>
            <a:pPr>
              <a:spcBef>
                <a:spcPts val="5900"/>
              </a:spcBef>
            </a:pPr>
            <a:r>
              <a:t>这里添加内容二</a:t>
            </a:r>
          </a:p>
          <a:p>
            <a:pPr>
              <a:spcBef>
                <a:spcPts val="5900"/>
              </a:spcBef>
            </a:pPr>
            <a:r>
              <a:t>这里添加内容三</a:t>
            </a:r>
          </a:p>
          <a:p>
            <a:pPr>
              <a:spcBef>
                <a:spcPts val="5900"/>
              </a:spcBef>
            </a:pPr>
            <a:r>
              <a:t>这里添加内容四</a:t>
            </a:r>
          </a:p>
          <a:p>
            <a:pPr>
              <a:spcBef>
                <a:spcPts val="5900"/>
              </a:spcBef>
            </a:pPr>
            <a:r>
              <a:t>这里添加内容五</a:t>
            </a: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8" name="Shape 253"/>
          <p:cNvSpPr/>
          <p:nvPr userDrawn="1"/>
        </p:nvSpPr>
        <p:spPr>
          <a:xfrm>
            <a:off x="2262118" y="12501602"/>
            <a:ext cx="22121882" cy="142876"/>
          </a:xfrm>
          <a:prstGeom prst="rect">
            <a:avLst/>
          </a:prstGeom>
          <a:solidFill>
            <a:srgbClr val="FFC8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Rectangle 3"/>
          <p:cNvSpPr>
            <a:spLocks/>
          </p:cNvSpPr>
          <p:nvPr userDrawn="1"/>
        </p:nvSpPr>
        <p:spPr bwMode="auto">
          <a:xfrm>
            <a:off x="0" y="285704"/>
            <a:ext cx="404730" cy="1270000"/>
          </a:xfrm>
          <a:prstGeom prst="rect">
            <a:avLst/>
          </a:prstGeom>
          <a:solidFill>
            <a:srgbClr val="FF9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 eaLnBrk="1"/>
            <a:endParaRPr lang="zh-CN" sz="3200" b="0">
              <a:latin typeface="微软雅黑" pitchFamily="34" charset="-122"/>
              <a:ea typeface="微软雅黑" pitchFamily="34" charset="-122"/>
              <a:sym typeface="Helvetica Neue Medium" pitchFamily="6" charset="0"/>
            </a:endParaRPr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2547870" y="428580"/>
            <a:ext cx="10661650" cy="1312863"/>
          </a:xfrm>
          <a:custGeom>
            <a:avLst/>
            <a:gdLst>
              <a:gd name="T0" fmla="*/ 2147483647 w 21600"/>
              <a:gd name="T1" fmla="*/ 39898393 h 21600"/>
              <a:gd name="T2" fmla="*/ 2147483647 w 21600"/>
              <a:gd name="T3" fmla="*/ 39898393 h 21600"/>
              <a:gd name="T4" fmla="*/ 2147483647 w 21600"/>
              <a:gd name="T5" fmla="*/ 39898393 h 21600"/>
              <a:gd name="T6" fmla="*/ 2147483647 w 21600"/>
              <a:gd name="T7" fmla="*/ 398983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0005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9300">
                  <a:alpha val="0"/>
                </a:srgbClr>
              </a:gs>
              <a:gs pos="100000">
                <a:srgbClr val="FF93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lIns="50800" tIns="50800" rIns="50800" bIns="50800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单图与文字版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三角形"/>
          <p:cNvSpPr/>
          <p:nvPr userDrawn="1"/>
        </p:nvSpPr>
        <p:spPr>
          <a:xfrm>
            <a:off x="0" y="5500678"/>
            <a:ext cx="395690" cy="137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FFC8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0" name="图像"/>
          <p:cNvSpPr>
            <a:spLocks noGrp="1"/>
          </p:cNvSpPr>
          <p:nvPr>
            <p:ph type="pic" idx="13"/>
          </p:nvPr>
        </p:nvSpPr>
        <p:spPr>
          <a:xfrm>
            <a:off x="11396637" y="-31586"/>
            <a:ext cx="12992719" cy="137475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这里添加标题内容"/>
          <p:cNvSpPr txBox="1">
            <a:spLocks noGrp="1"/>
          </p:cNvSpPr>
          <p:nvPr>
            <p:ph type="body" sz="quarter" idx="14"/>
          </p:nvPr>
        </p:nvSpPr>
        <p:spPr>
          <a:xfrm>
            <a:off x="711200" y="5579511"/>
            <a:ext cx="10275987" cy="11719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56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dirty="0"/>
              <a:t>这里添加标题内容</a:t>
            </a:r>
          </a:p>
        </p:txBody>
      </p:sp>
      <p:sp>
        <p:nvSpPr>
          <p:cNvPr id="112" name="Subtitle Text"/>
          <p:cNvSpPr txBox="1">
            <a:spLocks noGrp="1"/>
          </p:cNvSpPr>
          <p:nvPr>
            <p:ph type="body" sz="quarter" idx="15"/>
          </p:nvPr>
        </p:nvSpPr>
        <p:spPr>
          <a:xfrm>
            <a:off x="762000" y="6649884"/>
            <a:ext cx="10275987" cy="7814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  <a:sym typeface="PingFang SC Regular"/>
              </a:defRPr>
            </a:lvl1pPr>
          </a:lstStyle>
          <a:p>
            <a:r>
              <a:rPr dirty="0"/>
              <a:t>Subtitle Text</a:t>
            </a:r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1" y="-23565"/>
            <a:ext cx="24384001" cy="13763130"/>
          </a:xfrm>
          <a:prstGeom prst="rect">
            <a:avLst/>
          </a:prstGeom>
          <a:noFill/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矩形"/>
          <p:cNvSpPr/>
          <p:nvPr/>
        </p:nvSpPr>
        <p:spPr>
          <a:xfrm>
            <a:off x="814937" y="2621836"/>
            <a:ext cx="22754126" cy="97169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标题文本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6" r:id="rId8"/>
    <p:sldLayoutId id="2147483662" r:id="rId9"/>
    <p:sldLayoutId id="2147483660" r:id="rId10"/>
  </p:sldLayoutIdLst>
  <p:transition xmlns:p14="http://schemas.microsoft.com/office/powerpoint/2010/main"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512884" marR="0" indent="-512884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1147884" marR="0" indent="-512884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1782884" marR="0" indent="-512884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2417884" marR="0" indent="-512884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3052884" marR="0" indent="-512884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3687884" marR="0" indent="-512884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4322884" marR="0" indent="-512884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4957884" marR="0" indent="-512884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5592884" marR="0" indent="-512884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53585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___1.xlsx"/><Relationship Id="rId5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ub 性能优化"/>
          <p:cNvSpPr txBox="1">
            <a:spLocks noGrp="1"/>
          </p:cNvSpPr>
          <p:nvPr>
            <p:ph type="body" idx="13"/>
          </p:nvPr>
        </p:nvSpPr>
        <p:spPr>
          <a:xfrm>
            <a:off x="8834414" y="4929174"/>
            <a:ext cx="17720469" cy="2147871"/>
          </a:xfrm>
          <a:prstGeom prst="rect">
            <a:avLst/>
          </a:prstGeom>
        </p:spPr>
        <p:txBody>
          <a:bodyPr/>
          <a:lstStyle/>
          <a:p>
            <a:r>
              <a:rPr sz="12000" b="1" dirty="0"/>
              <a:t>slub </a:t>
            </a:r>
            <a:r>
              <a:rPr sz="12000" b="1" dirty="0">
                <a:latin typeface="Helvetica"/>
                <a:ea typeface="Helvetica"/>
                <a:cs typeface="Helvetica"/>
                <a:sym typeface="Helvetica"/>
              </a:rPr>
              <a:t>性能优</a:t>
            </a:r>
            <a:r>
              <a:rPr sz="12000" b="1" dirty="0" smtClean="0">
                <a:latin typeface="Helvetica"/>
                <a:ea typeface="Helvetica"/>
                <a:cs typeface="Helvetica"/>
                <a:sym typeface="Helvetica"/>
              </a:rPr>
              <a:t>化</a:t>
            </a:r>
            <a:r>
              <a:rPr lang="x-none" sz="12000" b="1" dirty="0" smtClean="0">
                <a:latin typeface="Helvetica"/>
                <a:ea typeface="Helvetica"/>
                <a:cs typeface="Helvetica"/>
                <a:sym typeface="Helvetica"/>
              </a:rPr>
              <a:t>探索 </a:t>
            </a:r>
            <a:endParaRPr sz="12000" b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8" name="阿里巴巴内核团队-王元良"/>
          <p:cNvSpPr txBox="1"/>
          <p:nvPr/>
        </p:nvSpPr>
        <p:spPr>
          <a:xfrm>
            <a:off x="9548794" y="8072446"/>
            <a:ext cx="1075935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5900"/>
              </a:spcBef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PingFang SC Regular"/>
              </a:defRPr>
            </a:lvl1pPr>
          </a:lstStyle>
          <a:p>
            <a:r>
              <a:rPr sz="7200" b="1" dirty="0"/>
              <a:t>阿里巴巴内核团队-王元良</a:t>
            </a:r>
          </a:p>
        </p:txBody>
      </p:sp>
      <p:sp>
        <p:nvSpPr>
          <p:cNvPr id="4" name="Text Box 3"/>
          <p:cNvSpPr txBox="1">
            <a:spLocks/>
          </p:cNvSpPr>
          <p:nvPr/>
        </p:nvSpPr>
        <p:spPr bwMode="auto">
          <a:xfrm>
            <a:off x="833358" y="428580"/>
            <a:ext cx="20828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r>
              <a:rPr lang="en-US" altLang="zh-CN" sz="4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ALIBABA SYSTEM </a:t>
            </a:r>
          </a:p>
          <a:p>
            <a:r>
              <a:rPr lang="en-US" altLang="zh-CN" sz="4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SOFTWARE</a:t>
            </a:r>
          </a:p>
        </p:txBody>
      </p:sp>
      <p:sp>
        <p:nvSpPr>
          <p:cNvPr id="5" name="Text Box 4"/>
          <p:cNvSpPr txBox="1">
            <a:spLocks/>
          </p:cNvSpPr>
          <p:nvPr/>
        </p:nvSpPr>
        <p:spPr bwMode="auto">
          <a:xfrm>
            <a:off x="833358" y="4000480"/>
            <a:ext cx="208280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684213" eaLnBrk="1"/>
            <a:r>
              <a:rPr lang="zh-CN" sz="4800" b="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PingFang SC Regular" pitchFamily="6" charset="-122"/>
              </a:rPr>
              <a:t>阿里巴巴系统软件</a:t>
            </a:r>
          </a:p>
        </p:txBody>
      </p:sp>
      <p:pic>
        <p:nvPicPr>
          <p:cNvPr id="11" name="Picture 5" descr="未标题-1-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721" y="11572908"/>
            <a:ext cx="2674921" cy="126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 advTm="253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 err="1" smtClean="0"/>
              <a:t>slub</a:t>
            </a:r>
            <a:r>
              <a:rPr lang="zh-CN" altLang="en-US" sz="6000" dirty="0" smtClean="0"/>
              <a:t>简介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>
          <a:xfrm>
            <a:off x="2976498" y="3143224"/>
            <a:ext cx="10277278" cy="6215106"/>
          </a:xfrm>
        </p:spPr>
        <p:txBody>
          <a:bodyPr/>
          <a:lstStyle/>
          <a:p>
            <a:pPr>
              <a:spcBef>
                <a:spcPts val="5900"/>
              </a:spcBef>
            </a:pPr>
            <a:r>
              <a:rPr lang="it-IT" sz="5400" dirty="0" smtClean="0"/>
              <a:t>per cpu freelist</a:t>
            </a:r>
          </a:p>
          <a:p>
            <a:pPr>
              <a:spcBef>
                <a:spcPts val="5900"/>
              </a:spcBef>
            </a:pPr>
            <a:r>
              <a:rPr lang="it-IT" sz="5400" dirty="0" smtClean="0"/>
              <a:t>per cpu partial</a:t>
            </a:r>
          </a:p>
          <a:p>
            <a:pPr>
              <a:spcBef>
                <a:spcPts val="5900"/>
              </a:spcBef>
            </a:pPr>
            <a:r>
              <a:rPr lang="it-IT" sz="5400" dirty="0" smtClean="0"/>
              <a:t>per node partial</a:t>
            </a:r>
          </a:p>
          <a:p>
            <a:pPr>
              <a:spcBef>
                <a:spcPts val="5900"/>
              </a:spcBef>
            </a:pPr>
            <a:endParaRPr lang="it-IT" sz="5400" dirty="0" smtClean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 err="1" smtClean="0"/>
              <a:t>slub</a:t>
            </a:r>
            <a:r>
              <a:rPr lang="en-US" sz="6000" dirty="0" smtClean="0"/>
              <a:t> object</a:t>
            </a:r>
            <a:r>
              <a:rPr lang="zh-CN" altLang="en-US" sz="6000" dirty="0" smtClean="0"/>
              <a:t>内存结构</a:t>
            </a:r>
          </a:p>
        </p:txBody>
      </p:sp>
      <p:sp>
        <p:nvSpPr>
          <p:cNvPr id="7" name="文本框 1"/>
          <p:cNvSpPr txBox="1"/>
          <p:nvPr/>
        </p:nvSpPr>
        <p:spPr>
          <a:xfrm>
            <a:off x="17335536" y="2071654"/>
            <a:ext cx="5929354" cy="3057247"/>
          </a:xfrm>
          <a:prstGeom prst="rect">
            <a:avLst/>
          </a:prstGeom>
          <a:noFill/>
          <a:ln w="12700" cap="flat">
            <a:solidFill>
              <a:srgbClr val="F6BB00"/>
            </a:solidFill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PingFang SC Medium"/>
                <a:ea typeface="PingFang SC Medium"/>
                <a:cs typeface="PingFang SC Medium"/>
                <a:sym typeface="PingFang SC Medium"/>
              </a:rPr>
              <a:t>打开</a:t>
            </a:r>
            <a:r>
              <a:rPr kumimoji="0" lang="en-US" altLang="zh-CN" sz="4800" b="0" i="0" u="none" strike="noStrike" cap="none" spc="0" normalizeH="0" baseline="0" dirty="0" err="1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PingFang SC Medium"/>
                <a:ea typeface="PingFang SC Medium"/>
                <a:cs typeface="PingFang SC Medium"/>
                <a:sym typeface="PingFang SC Medium"/>
              </a:rPr>
              <a:t>slub_debug</a:t>
            </a: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PingFang SC Medium"/>
                <a:ea typeface="PingFang SC Medium"/>
                <a:cs typeface="PingFang SC Medium"/>
                <a:sym typeface="PingFang SC Medium"/>
              </a:rPr>
              <a:t>情况</a:t>
            </a:r>
            <a:endParaRPr lang="zh-CN" altLang="en-US" sz="4800" dirty="0" smtClean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 smtClean="0"/>
              <a:t>未打开的情况只有</a:t>
            </a:r>
            <a:r>
              <a:rPr lang="en-US" altLang="zh-CN" sz="4800" dirty="0" err="1" smtClean="0"/>
              <a:t>freepointer</a:t>
            </a:r>
            <a:r>
              <a:rPr lang="zh-CN" altLang="en-US" sz="4800" dirty="0" smtClean="0"/>
              <a:t>，</a:t>
            </a:r>
            <a:endParaRPr lang="en-US" altLang="zh-CN" sz="4800" dirty="0" smtClean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800" dirty="0" smtClean="0"/>
              <a:t>在用户数据区头</a:t>
            </a: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PingFang SC Medium"/>
                <a:ea typeface="PingFang SC Medium"/>
                <a:cs typeface="PingFang SC Medium"/>
                <a:sym typeface="PingFang SC Medium"/>
              </a:rPr>
              <a:t> 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PingFang SC Medium"/>
              <a:ea typeface="PingFang SC Medium"/>
              <a:cs typeface="PingFang SC Medium"/>
              <a:sym typeface="PingFang SC Medium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28" y="2071654"/>
            <a:ext cx="17246600" cy="10081120"/>
          </a:xfrm>
          <a:prstGeom prst="rect">
            <a:avLst/>
          </a:prstGeom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 smtClean="0"/>
              <a:t>关键路径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矩形"/>
          <p:cNvSpPr>
            <a:spLocks noGrp="1"/>
          </p:cNvSpPr>
          <p:nvPr>
            <p:ph type="pic" idx="13"/>
          </p:nvPr>
        </p:nvSpPr>
        <p:spPr>
          <a:xfrm>
            <a:off x="6614479" y="0"/>
            <a:ext cx="17769521" cy="13779172"/>
          </a:xfrm>
          <a:prstGeom prst="rect">
            <a:avLst/>
          </a:prstGeom>
          <a:blipFill dpi="0" rotWithShape="1">
            <a:blip r:embed="rId2">
              <a:alphaModFix amt="84000"/>
            </a:blip>
            <a:srcRect/>
            <a:stretch>
              <a:fillRect/>
            </a:stretch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fast_path"/>
          <p:cNvSpPr txBox="1"/>
          <p:nvPr/>
        </p:nvSpPr>
        <p:spPr>
          <a:xfrm>
            <a:off x="10959179" y="2093576"/>
            <a:ext cx="3911327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sz="6600" b="1"/>
              <a:t>fast_path</a:t>
            </a:r>
          </a:p>
        </p:txBody>
      </p:sp>
      <p:sp>
        <p:nvSpPr>
          <p:cNvPr id="15" name="slow_path"/>
          <p:cNvSpPr txBox="1"/>
          <p:nvPr/>
        </p:nvSpPr>
        <p:spPr>
          <a:xfrm>
            <a:off x="10959179" y="6188021"/>
            <a:ext cx="3911327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sz="6600" b="1"/>
              <a:t>slow_path</a:t>
            </a:r>
          </a:p>
        </p:txBody>
      </p:sp>
      <p:sp>
        <p:nvSpPr>
          <p:cNvPr id="16" name="buddy"/>
          <p:cNvSpPr txBox="1"/>
          <p:nvPr/>
        </p:nvSpPr>
        <p:spPr>
          <a:xfrm>
            <a:off x="10959179" y="10154508"/>
            <a:ext cx="2218556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sz="6600" b="1"/>
              <a:t>buddy</a:t>
            </a:r>
          </a:p>
        </p:txBody>
      </p:sp>
      <p:sp>
        <p:nvSpPr>
          <p:cNvPr id="20" name="AutoShape 12"/>
          <p:cNvSpPr>
            <a:spLocks/>
          </p:cNvSpPr>
          <p:nvPr/>
        </p:nvSpPr>
        <p:spPr bwMode="auto">
          <a:xfrm>
            <a:off x="9191604" y="2285968"/>
            <a:ext cx="1000132" cy="1000132"/>
          </a:xfrm>
          <a:custGeom>
            <a:avLst/>
            <a:gdLst>
              <a:gd name="T0" fmla="*/ 481013 w 21600"/>
              <a:gd name="T1" fmla="*/ 481013 h 21600"/>
              <a:gd name="T2" fmla="*/ 481013 w 21600"/>
              <a:gd name="T3" fmla="*/ 481013 h 21600"/>
              <a:gd name="T4" fmla="*/ 481013 w 21600"/>
              <a:gd name="T5" fmla="*/ 481013 h 21600"/>
              <a:gd name="T6" fmla="*/ 481013 w 21600"/>
              <a:gd name="T7" fmla="*/ 4810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801" y="0"/>
                  <a:pt x="7157" y="1522"/>
                  <a:pt x="6963" y="3471"/>
                </a:cubicBezTo>
                <a:cubicBezTo>
                  <a:pt x="6950" y="3598"/>
                  <a:pt x="6942" y="3729"/>
                  <a:pt x="6942" y="3859"/>
                </a:cubicBezTo>
                <a:cubicBezTo>
                  <a:pt x="6942" y="3862"/>
                  <a:pt x="6942" y="3864"/>
                  <a:pt x="6942" y="3867"/>
                </a:cubicBezTo>
                <a:cubicBezTo>
                  <a:pt x="6942" y="3881"/>
                  <a:pt x="6946" y="3893"/>
                  <a:pt x="6946" y="3907"/>
                </a:cubicBezTo>
                <a:cubicBezTo>
                  <a:pt x="6977" y="7312"/>
                  <a:pt x="10204" y="7449"/>
                  <a:pt x="10415" y="10413"/>
                </a:cubicBezTo>
                <a:cubicBezTo>
                  <a:pt x="7442" y="10197"/>
                  <a:pt x="7319" y="6942"/>
                  <a:pt x="3867" y="6942"/>
                </a:cubicBezTo>
                <a:cubicBezTo>
                  <a:pt x="3864" y="6942"/>
                  <a:pt x="3862" y="6942"/>
                  <a:pt x="3859" y="6942"/>
                </a:cubicBezTo>
                <a:cubicBezTo>
                  <a:pt x="3832" y="6942"/>
                  <a:pt x="3806" y="6945"/>
                  <a:pt x="3779" y="6946"/>
                </a:cubicBezTo>
                <a:cubicBezTo>
                  <a:pt x="3673" y="6948"/>
                  <a:pt x="3567" y="6952"/>
                  <a:pt x="3463" y="6963"/>
                </a:cubicBezTo>
                <a:cubicBezTo>
                  <a:pt x="3428" y="6966"/>
                  <a:pt x="3395" y="6974"/>
                  <a:pt x="3360" y="6978"/>
                </a:cubicBezTo>
                <a:cubicBezTo>
                  <a:pt x="1465" y="7223"/>
                  <a:pt x="0" y="8839"/>
                  <a:pt x="0" y="10801"/>
                </a:cubicBezTo>
                <a:cubicBezTo>
                  <a:pt x="0" y="12802"/>
                  <a:pt x="1523" y="14446"/>
                  <a:pt x="3473" y="14639"/>
                </a:cubicBezTo>
                <a:cubicBezTo>
                  <a:pt x="3603" y="14652"/>
                  <a:pt x="3734" y="14658"/>
                  <a:pt x="3867" y="14658"/>
                </a:cubicBezTo>
                <a:cubicBezTo>
                  <a:pt x="3888" y="14658"/>
                  <a:pt x="3905" y="14655"/>
                  <a:pt x="3926" y="14654"/>
                </a:cubicBezTo>
                <a:cubicBezTo>
                  <a:pt x="7312" y="14610"/>
                  <a:pt x="7455" y="11398"/>
                  <a:pt x="10413" y="11187"/>
                </a:cubicBezTo>
                <a:cubicBezTo>
                  <a:pt x="10196" y="14159"/>
                  <a:pt x="6942" y="14283"/>
                  <a:pt x="6942" y="17735"/>
                </a:cubicBezTo>
                <a:cubicBezTo>
                  <a:pt x="6942" y="17738"/>
                  <a:pt x="6942" y="17740"/>
                  <a:pt x="6942" y="17743"/>
                </a:cubicBezTo>
                <a:cubicBezTo>
                  <a:pt x="6942" y="17769"/>
                  <a:pt x="6945" y="17794"/>
                  <a:pt x="6946" y="17819"/>
                </a:cubicBezTo>
                <a:cubicBezTo>
                  <a:pt x="6948" y="17926"/>
                  <a:pt x="6952" y="18032"/>
                  <a:pt x="6963" y="18137"/>
                </a:cubicBezTo>
                <a:cubicBezTo>
                  <a:pt x="6976" y="18264"/>
                  <a:pt x="6995" y="18390"/>
                  <a:pt x="7020" y="18513"/>
                </a:cubicBezTo>
                <a:cubicBezTo>
                  <a:pt x="7378" y="20274"/>
                  <a:pt x="8935" y="21600"/>
                  <a:pt x="10801" y="21600"/>
                </a:cubicBezTo>
                <a:cubicBezTo>
                  <a:pt x="12667" y="21600"/>
                  <a:pt x="14222" y="20274"/>
                  <a:pt x="14580" y="18513"/>
                </a:cubicBezTo>
                <a:cubicBezTo>
                  <a:pt x="14605" y="18387"/>
                  <a:pt x="14626" y="18259"/>
                  <a:pt x="14639" y="18129"/>
                </a:cubicBezTo>
                <a:cubicBezTo>
                  <a:pt x="14652" y="18001"/>
                  <a:pt x="14658" y="17871"/>
                  <a:pt x="14658" y="17739"/>
                </a:cubicBezTo>
                <a:cubicBezTo>
                  <a:pt x="14658" y="17727"/>
                  <a:pt x="14656" y="17717"/>
                  <a:pt x="14656" y="17705"/>
                </a:cubicBezTo>
                <a:cubicBezTo>
                  <a:pt x="14631" y="14289"/>
                  <a:pt x="11398" y="14155"/>
                  <a:pt x="11187" y="11187"/>
                </a:cubicBezTo>
                <a:cubicBezTo>
                  <a:pt x="14159" y="11404"/>
                  <a:pt x="14283" y="14658"/>
                  <a:pt x="17735" y="14658"/>
                </a:cubicBezTo>
                <a:cubicBezTo>
                  <a:pt x="17738" y="14658"/>
                  <a:pt x="17740" y="14658"/>
                  <a:pt x="17743" y="14658"/>
                </a:cubicBezTo>
                <a:cubicBezTo>
                  <a:pt x="17873" y="14658"/>
                  <a:pt x="18002" y="14652"/>
                  <a:pt x="18129" y="14639"/>
                </a:cubicBezTo>
                <a:cubicBezTo>
                  <a:pt x="18259" y="14626"/>
                  <a:pt x="18387" y="14605"/>
                  <a:pt x="18513" y="14580"/>
                </a:cubicBezTo>
                <a:cubicBezTo>
                  <a:pt x="18764" y="14529"/>
                  <a:pt x="19006" y="14453"/>
                  <a:pt x="19236" y="14356"/>
                </a:cubicBezTo>
                <a:cubicBezTo>
                  <a:pt x="19352" y="14307"/>
                  <a:pt x="19465" y="14253"/>
                  <a:pt x="19575" y="14193"/>
                </a:cubicBezTo>
                <a:cubicBezTo>
                  <a:pt x="20780" y="13541"/>
                  <a:pt x="21600" y="12268"/>
                  <a:pt x="21600" y="10801"/>
                </a:cubicBezTo>
                <a:cubicBezTo>
                  <a:pt x="21600" y="8935"/>
                  <a:pt x="20274" y="7378"/>
                  <a:pt x="18513" y="7020"/>
                </a:cubicBezTo>
                <a:cubicBezTo>
                  <a:pt x="18447" y="7007"/>
                  <a:pt x="18378" y="7000"/>
                  <a:pt x="18311" y="6990"/>
                </a:cubicBezTo>
                <a:cubicBezTo>
                  <a:pt x="18253" y="6981"/>
                  <a:pt x="18196" y="6969"/>
                  <a:pt x="18137" y="6963"/>
                </a:cubicBezTo>
                <a:cubicBezTo>
                  <a:pt x="18032" y="6952"/>
                  <a:pt x="17926" y="6948"/>
                  <a:pt x="17819" y="6946"/>
                </a:cubicBezTo>
                <a:cubicBezTo>
                  <a:pt x="17791" y="6945"/>
                  <a:pt x="17764" y="6942"/>
                  <a:pt x="17735" y="6942"/>
                </a:cubicBezTo>
                <a:cubicBezTo>
                  <a:pt x="17714" y="6942"/>
                  <a:pt x="17697" y="6945"/>
                  <a:pt x="17676" y="6946"/>
                </a:cubicBezTo>
                <a:cubicBezTo>
                  <a:pt x="14290" y="6990"/>
                  <a:pt x="14146" y="10201"/>
                  <a:pt x="11189" y="10413"/>
                </a:cubicBezTo>
                <a:cubicBezTo>
                  <a:pt x="11406" y="7442"/>
                  <a:pt x="14658" y="7319"/>
                  <a:pt x="14658" y="3867"/>
                </a:cubicBezTo>
                <a:cubicBezTo>
                  <a:pt x="14658" y="3865"/>
                  <a:pt x="14658" y="3864"/>
                  <a:pt x="14658" y="3863"/>
                </a:cubicBezTo>
                <a:cubicBezTo>
                  <a:pt x="14658" y="3731"/>
                  <a:pt x="14652" y="3599"/>
                  <a:pt x="14639" y="3471"/>
                </a:cubicBezTo>
                <a:cubicBezTo>
                  <a:pt x="14445" y="1522"/>
                  <a:pt x="12801" y="0"/>
                  <a:pt x="10801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1" name="AutoShape 12"/>
          <p:cNvSpPr>
            <a:spLocks/>
          </p:cNvSpPr>
          <p:nvPr/>
        </p:nvSpPr>
        <p:spPr bwMode="auto">
          <a:xfrm>
            <a:off x="9120166" y="6429372"/>
            <a:ext cx="1000132" cy="1000132"/>
          </a:xfrm>
          <a:custGeom>
            <a:avLst/>
            <a:gdLst>
              <a:gd name="T0" fmla="*/ 481013 w 21600"/>
              <a:gd name="T1" fmla="*/ 481013 h 21600"/>
              <a:gd name="T2" fmla="*/ 481013 w 21600"/>
              <a:gd name="T3" fmla="*/ 481013 h 21600"/>
              <a:gd name="T4" fmla="*/ 481013 w 21600"/>
              <a:gd name="T5" fmla="*/ 481013 h 21600"/>
              <a:gd name="T6" fmla="*/ 481013 w 21600"/>
              <a:gd name="T7" fmla="*/ 4810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801" y="0"/>
                  <a:pt x="7157" y="1522"/>
                  <a:pt x="6963" y="3471"/>
                </a:cubicBezTo>
                <a:cubicBezTo>
                  <a:pt x="6950" y="3598"/>
                  <a:pt x="6942" y="3729"/>
                  <a:pt x="6942" y="3859"/>
                </a:cubicBezTo>
                <a:cubicBezTo>
                  <a:pt x="6942" y="3862"/>
                  <a:pt x="6942" y="3864"/>
                  <a:pt x="6942" y="3867"/>
                </a:cubicBezTo>
                <a:cubicBezTo>
                  <a:pt x="6942" y="3881"/>
                  <a:pt x="6946" y="3893"/>
                  <a:pt x="6946" y="3907"/>
                </a:cubicBezTo>
                <a:cubicBezTo>
                  <a:pt x="6977" y="7312"/>
                  <a:pt x="10204" y="7449"/>
                  <a:pt x="10415" y="10413"/>
                </a:cubicBezTo>
                <a:cubicBezTo>
                  <a:pt x="7442" y="10197"/>
                  <a:pt x="7319" y="6942"/>
                  <a:pt x="3867" y="6942"/>
                </a:cubicBezTo>
                <a:cubicBezTo>
                  <a:pt x="3864" y="6942"/>
                  <a:pt x="3862" y="6942"/>
                  <a:pt x="3859" y="6942"/>
                </a:cubicBezTo>
                <a:cubicBezTo>
                  <a:pt x="3832" y="6942"/>
                  <a:pt x="3806" y="6945"/>
                  <a:pt x="3779" y="6946"/>
                </a:cubicBezTo>
                <a:cubicBezTo>
                  <a:pt x="3673" y="6948"/>
                  <a:pt x="3567" y="6952"/>
                  <a:pt x="3463" y="6963"/>
                </a:cubicBezTo>
                <a:cubicBezTo>
                  <a:pt x="3428" y="6966"/>
                  <a:pt x="3395" y="6974"/>
                  <a:pt x="3360" y="6978"/>
                </a:cubicBezTo>
                <a:cubicBezTo>
                  <a:pt x="1465" y="7223"/>
                  <a:pt x="0" y="8839"/>
                  <a:pt x="0" y="10801"/>
                </a:cubicBezTo>
                <a:cubicBezTo>
                  <a:pt x="0" y="12802"/>
                  <a:pt x="1523" y="14446"/>
                  <a:pt x="3473" y="14639"/>
                </a:cubicBezTo>
                <a:cubicBezTo>
                  <a:pt x="3603" y="14652"/>
                  <a:pt x="3734" y="14658"/>
                  <a:pt x="3867" y="14658"/>
                </a:cubicBezTo>
                <a:cubicBezTo>
                  <a:pt x="3888" y="14658"/>
                  <a:pt x="3905" y="14655"/>
                  <a:pt x="3926" y="14654"/>
                </a:cubicBezTo>
                <a:cubicBezTo>
                  <a:pt x="7312" y="14610"/>
                  <a:pt x="7455" y="11398"/>
                  <a:pt x="10413" y="11187"/>
                </a:cubicBezTo>
                <a:cubicBezTo>
                  <a:pt x="10196" y="14159"/>
                  <a:pt x="6942" y="14283"/>
                  <a:pt x="6942" y="17735"/>
                </a:cubicBezTo>
                <a:cubicBezTo>
                  <a:pt x="6942" y="17738"/>
                  <a:pt x="6942" y="17740"/>
                  <a:pt x="6942" y="17743"/>
                </a:cubicBezTo>
                <a:cubicBezTo>
                  <a:pt x="6942" y="17769"/>
                  <a:pt x="6945" y="17794"/>
                  <a:pt x="6946" y="17819"/>
                </a:cubicBezTo>
                <a:cubicBezTo>
                  <a:pt x="6948" y="17926"/>
                  <a:pt x="6952" y="18032"/>
                  <a:pt x="6963" y="18137"/>
                </a:cubicBezTo>
                <a:cubicBezTo>
                  <a:pt x="6976" y="18264"/>
                  <a:pt x="6995" y="18390"/>
                  <a:pt x="7020" y="18513"/>
                </a:cubicBezTo>
                <a:cubicBezTo>
                  <a:pt x="7378" y="20274"/>
                  <a:pt x="8935" y="21600"/>
                  <a:pt x="10801" y="21600"/>
                </a:cubicBezTo>
                <a:cubicBezTo>
                  <a:pt x="12667" y="21600"/>
                  <a:pt x="14222" y="20274"/>
                  <a:pt x="14580" y="18513"/>
                </a:cubicBezTo>
                <a:cubicBezTo>
                  <a:pt x="14605" y="18387"/>
                  <a:pt x="14626" y="18259"/>
                  <a:pt x="14639" y="18129"/>
                </a:cubicBezTo>
                <a:cubicBezTo>
                  <a:pt x="14652" y="18001"/>
                  <a:pt x="14658" y="17871"/>
                  <a:pt x="14658" y="17739"/>
                </a:cubicBezTo>
                <a:cubicBezTo>
                  <a:pt x="14658" y="17727"/>
                  <a:pt x="14656" y="17717"/>
                  <a:pt x="14656" y="17705"/>
                </a:cubicBezTo>
                <a:cubicBezTo>
                  <a:pt x="14631" y="14289"/>
                  <a:pt x="11398" y="14155"/>
                  <a:pt x="11187" y="11187"/>
                </a:cubicBezTo>
                <a:cubicBezTo>
                  <a:pt x="14159" y="11404"/>
                  <a:pt x="14283" y="14658"/>
                  <a:pt x="17735" y="14658"/>
                </a:cubicBezTo>
                <a:cubicBezTo>
                  <a:pt x="17738" y="14658"/>
                  <a:pt x="17740" y="14658"/>
                  <a:pt x="17743" y="14658"/>
                </a:cubicBezTo>
                <a:cubicBezTo>
                  <a:pt x="17873" y="14658"/>
                  <a:pt x="18002" y="14652"/>
                  <a:pt x="18129" y="14639"/>
                </a:cubicBezTo>
                <a:cubicBezTo>
                  <a:pt x="18259" y="14626"/>
                  <a:pt x="18387" y="14605"/>
                  <a:pt x="18513" y="14580"/>
                </a:cubicBezTo>
                <a:cubicBezTo>
                  <a:pt x="18764" y="14529"/>
                  <a:pt x="19006" y="14453"/>
                  <a:pt x="19236" y="14356"/>
                </a:cubicBezTo>
                <a:cubicBezTo>
                  <a:pt x="19352" y="14307"/>
                  <a:pt x="19465" y="14253"/>
                  <a:pt x="19575" y="14193"/>
                </a:cubicBezTo>
                <a:cubicBezTo>
                  <a:pt x="20780" y="13541"/>
                  <a:pt x="21600" y="12268"/>
                  <a:pt x="21600" y="10801"/>
                </a:cubicBezTo>
                <a:cubicBezTo>
                  <a:pt x="21600" y="8935"/>
                  <a:pt x="20274" y="7378"/>
                  <a:pt x="18513" y="7020"/>
                </a:cubicBezTo>
                <a:cubicBezTo>
                  <a:pt x="18447" y="7007"/>
                  <a:pt x="18378" y="7000"/>
                  <a:pt x="18311" y="6990"/>
                </a:cubicBezTo>
                <a:cubicBezTo>
                  <a:pt x="18253" y="6981"/>
                  <a:pt x="18196" y="6969"/>
                  <a:pt x="18137" y="6963"/>
                </a:cubicBezTo>
                <a:cubicBezTo>
                  <a:pt x="18032" y="6952"/>
                  <a:pt x="17926" y="6948"/>
                  <a:pt x="17819" y="6946"/>
                </a:cubicBezTo>
                <a:cubicBezTo>
                  <a:pt x="17791" y="6945"/>
                  <a:pt x="17764" y="6942"/>
                  <a:pt x="17735" y="6942"/>
                </a:cubicBezTo>
                <a:cubicBezTo>
                  <a:pt x="17714" y="6942"/>
                  <a:pt x="17697" y="6945"/>
                  <a:pt x="17676" y="6946"/>
                </a:cubicBezTo>
                <a:cubicBezTo>
                  <a:pt x="14290" y="6990"/>
                  <a:pt x="14146" y="10201"/>
                  <a:pt x="11189" y="10413"/>
                </a:cubicBezTo>
                <a:cubicBezTo>
                  <a:pt x="11406" y="7442"/>
                  <a:pt x="14658" y="7319"/>
                  <a:pt x="14658" y="3867"/>
                </a:cubicBezTo>
                <a:cubicBezTo>
                  <a:pt x="14658" y="3865"/>
                  <a:pt x="14658" y="3864"/>
                  <a:pt x="14658" y="3863"/>
                </a:cubicBezTo>
                <a:cubicBezTo>
                  <a:pt x="14658" y="3731"/>
                  <a:pt x="14652" y="3599"/>
                  <a:pt x="14639" y="3471"/>
                </a:cubicBezTo>
                <a:cubicBezTo>
                  <a:pt x="14445" y="1522"/>
                  <a:pt x="12801" y="0"/>
                  <a:pt x="10801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22" name="AutoShape 12"/>
          <p:cNvSpPr>
            <a:spLocks/>
          </p:cNvSpPr>
          <p:nvPr/>
        </p:nvSpPr>
        <p:spPr bwMode="auto">
          <a:xfrm>
            <a:off x="9191604" y="10358462"/>
            <a:ext cx="1000132" cy="1000132"/>
          </a:xfrm>
          <a:custGeom>
            <a:avLst/>
            <a:gdLst>
              <a:gd name="T0" fmla="*/ 481013 w 21600"/>
              <a:gd name="T1" fmla="*/ 481013 h 21600"/>
              <a:gd name="T2" fmla="*/ 481013 w 21600"/>
              <a:gd name="T3" fmla="*/ 481013 h 21600"/>
              <a:gd name="T4" fmla="*/ 481013 w 21600"/>
              <a:gd name="T5" fmla="*/ 481013 h 21600"/>
              <a:gd name="T6" fmla="*/ 481013 w 21600"/>
              <a:gd name="T7" fmla="*/ 4810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801" y="0"/>
                  <a:pt x="7157" y="1522"/>
                  <a:pt x="6963" y="3471"/>
                </a:cubicBezTo>
                <a:cubicBezTo>
                  <a:pt x="6950" y="3598"/>
                  <a:pt x="6942" y="3729"/>
                  <a:pt x="6942" y="3859"/>
                </a:cubicBezTo>
                <a:cubicBezTo>
                  <a:pt x="6942" y="3862"/>
                  <a:pt x="6942" y="3864"/>
                  <a:pt x="6942" y="3867"/>
                </a:cubicBezTo>
                <a:cubicBezTo>
                  <a:pt x="6942" y="3881"/>
                  <a:pt x="6946" y="3893"/>
                  <a:pt x="6946" y="3907"/>
                </a:cubicBezTo>
                <a:cubicBezTo>
                  <a:pt x="6977" y="7312"/>
                  <a:pt x="10204" y="7449"/>
                  <a:pt x="10415" y="10413"/>
                </a:cubicBezTo>
                <a:cubicBezTo>
                  <a:pt x="7442" y="10197"/>
                  <a:pt x="7319" y="6942"/>
                  <a:pt x="3867" y="6942"/>
                </a:cubicBezTo>
                <a:cubicBezTo>
                  <a:pt x="3864" y="6942"/>
                  <a:pt x="3862" y="6942"/>
                  <a:pt x="3859" y="6942"/>
                </a:cubicBezTo>
                <a:cubicBezTo>
                  <a:pt x="3832" y="6942"/>
                  <a:pt x="3806" y="6945"/>
                  <a:pt x="3779" y="6946"/>
                </a:cubicBezTo>
                <a:cubicBezTo>
                  <a:pt x="3673" y="6948"/>
                  <a:pt x="3567" y="6952"/>
                  <a:pt x="3463" y="6963"/>
                </a:cubicBezTo>
                <a:cubicBezTo>
                  <a:pt x="3428" y="6966"/>
                  <a:pt x="3395" y="6974"/>
                  <a:pt x="3360" y="6978"/>
                </a:cubicBezTo>
                <a:cubicBezTo>
                  <a:pt x="1465" y="7223"/>
                  <a:pt x="0" y="8839"/>
                  <a:pt x="0" y="10801"/>
                </a:cubicBezTo>
                <a:cubicBezTo>
                  <a:pt x="0" y="12802"/>
                  <a:pt x="1523" y="14446"/>
                  <a:pt x="3473" y="14639"/>
                </a:cubicBezTo>
                <a:cubicBezTo>
                  <a:pt x="3603" y="14652"/>
                  <a:pt x="3734" y="14658"/>
                  <a:pt x="3867" y="14658"/>
                </a:cubicBezTo>
                <a:cubicBezTo>
                  <a:pt x="3888" y="14658"/>
                  <a:pt x="3905" y="14655"/>
                  <a:pt x="3926" y="14654"/>
                </a:cubicBezTo>
                <a:cubicBezTo>
                  <a:pt x="7312" y="14610"/>
                  <a:pt x="7455" y="11398"/>
                  <a:pt x="10413" y="11187"/>
                </a:cubicBezTo>
                <a:cubicBezTo>
                  <a:pt x="10196" y="14159"/>
                  <a:pt x="6942" y="14283"/>
                  <a:pt x="6942" y="17735"/>
                </a:cubicBezTo>
                <a:cubicBezTo>
                  <a:pt x="6942" y="17738"/>
                  <a:pt x="6942" y="17740"/>
                  <a:pt x="6942" y="17743"/>
                </a:cubicBezTo>
                <a:cubicBezTo>
                  <a:pt x="6942" y="17769"/>
                  <a:pt x="6945" y="17794"/>
                  <a:pt x="6946" y="17819"/>
                </a:cubicBezTo>
                <a:cubicBezTo>
                  <a:pt x="6948" y="17926"/>
                  <a:pt x="6952" y="18032"/>
                  <a:pt x="6963" y="18137"/>
                </a:cubicBezTo>
                <a:cubicBezTo>
                  <a:pt x="6976" y="18264"/>
                  <a:pt x="6995" y="18390"/>
                  <a:pt x="7020" y="18513"/>
                </a:cubicBezTo>
                <a:cubicBezTo>
                  <a:pt x="7378" y="20274"/>
                  <a:pt x="8935" y="21600"/>
                  <a:pt x="10801" y="21600"/>
                </a:cubicBezTo>
                <a:cubicBezTo>
                  <a:pt x="12667" y="21600"/>
                  <a:pt x="14222" y="20274"/>
                  <a:pt x="14580" y="18513"/>
                </a:cubicBezTo>
                <a:cubicBezTo>
                  <a:pt x="14605" y="18387"/>
                  <a:pt x="14626" y="18259"/>
                  <a:pt x="14639" y="18129"/>
                </a:cubicBezTo>
                <a:cubicBezTo>
                  <a:pt x="14652" y="18001"/>
                  <a:pt x="14658" y="17871"/>
                  <a:pt x="14658" y="17739"/>
                </a:cubicBezTo>
                <a:cubicBezTo>
                  <a:pt x="14658" y="17727"/>
                  <a:pt x="14656" y="17717"/>
                  <a:pt x="14656" y="17705"/>
                </a:cubicBezTo>
                <a:cubicBezTo>
                  <a:pt x="14631" y="14289"/>
                  <a:pt x="11398" y="14155"/>
                  <a:pt x="11187" y="11187"/>
                </a:cubicBezTo>
                <a:cubicBezTo>
                  <a:pt x="14159" y="11404"/>
                  <a:pt x="14283" y="14658"/>
                  <a:pt x="17735" y="14658"/>
                </a:cubicBezTo>
                <a:cubicBezTo>
                  <a:pt x="17738" y="14658"/>
                  <a:pt x="17740" y="14658"/>
                  <a:pt x="17743" y="14658"/>
                </a:cubicBezTo>
                <a:cubicBezTo>
                  <a:pt x="17873" y="14658"/>
                  <a:pt x="18002" y="14652"/>
                  <a:pt x="18129" y="14639"/>
                </a:cubicBezTo>
                <a:cubicBezTo>
                  <a:pt x="18259" y="14626"/>
                  <a:pt x="18387" y="14605"/>
                  <a:pt x="18513" y="14580"/>
                </a:cubicBezTo>
                <a:cubicBezTo>
                  <a:pt x="18764" y="14529"/>
                  <a:pt x="19006" y="14453"/>
                  <a:pt x="19236" y="14356"/>
                </a:cubicBezTo>
                <a:cubicBezTo>
                  <a:pt x="19352" y="14307"/>
                  <a:pt x="19465" y="14253"/>
                  <a:pt x="19575" y="14193"/>
                </a:cubicBezTo>
                <a:cubicBezTo>
                  <a:pt x="20780" y="13541"/>
                  <a:pt x="21600" y="12268"/>
                  <a:pt x="21600" y="10801"/>
                </a:cubicBezTo>
                <a:cubicBezTo>
                  <a:pt x="21600" y="8935"/>
                  <a:pt x="20274" y="7378"/>
                  <a:pt x="18513" y="7020"/>
                </a:cubicBezTo>
                <a:cubicBezTo>
                  <a:pt x="18447" y="7007"/>
                  <a:pt x="18378" y="7000"/>
                  <a:pt x="18311" y="6990"/>
                </a:cubicBezTo>
                <a:cubicBezTo>
                  <a:pt x="18253" y="6981"/>
                  <a:pt x="18196" y="6969"/>
                  <a:pt x="18137" y="6963"/>
                </a:cubicBezTo>
                <a:cubicBezTo>
                  <a:pt x="18032" y="6952"/>
                  <a:pt x="17926" y="6948"/>
                  <a:pt x="17819" y="6946"/>
                </a:cubicBezTo>
                <a:cubicBezTo>
                  <a:pt x="17791" y="6945"/>
                  <a:pt x="17764" y="6942"/>
                  <a:pt x="17735" y="6942"/>
                </a:cubicBezTo>
                <a:cubicBezTo>
                  <a:pt x="17714" y="6942"/>
                  <a:pt x="17697" y="6945"/>
                  <a:pt x="17676" y="6946"/>
                </a:cubicBezTo>
                <a:cubicBezTo>
                  <a:pt x="14290" y="6990"/>
                  <a:pt x="14146" y="10201"/>
                  <a:pt x="11189" y="10413"/>
                </a:cubicBezTo>
                <a:cubicBezTo>
                  <a:pt x="11406" y="7442"/>
                  <a:pt x="14658" y="7319"/>
                  <a:pt x="14658" y="3867"/>
                </a:cubicBezTo>
                <a:cubicBezTo>
                  <a:pt x="14658" y="3865"/>
                  <a:pt x="14658" y="3864"/>
                  <a:pt x="14658" y="3863"/>
                </a:cubicBezTo>
                <a:cubicBezTo>
                  <a:pt x="14658" y="3731"/>
                  <a:pt x="14652" y="3599"/>
                  <a:pt x="14639" y="3471"/>
                </a:cubicBezTo>
                <a:cubicBezTo>
                  <a:pt x="14445" y="1522"/>
                  <a:pt x="12801" y="0"/>
                  <a:pt x="10801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6000" b="1" dirty="0" smtClean="0">
                <a:solidFill>
                  <a:schemeClr val="bg1"/>
                </a:solidFill>
              </a:rPr>
              <a:t>关键路径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像" descr="图像"/>
          <p:cNvPicPr>
            <a:picLocks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4415136" y="428580"/>
            <a:ext cx="19569290" cy="12096380"/>
          </a:xfrm>
          <a:prstGeom prst="rect">
            <a:avLst/>
          </a:prstGeom>
          <a:ln w="25400">
            <a:miter lim="400000"/>
          </a:ln>
          <a:effectLst>
            <a:outerShdw blurRad="114300" dist="47069" dir="5400000" rotWithShape="0">
              <a:srgbClr val="000000">
                <a:alpha val="25914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idx="13"/>
          </p:nvPr>
        </p:nvSpPr>
        <p:spPr/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sz="6000" b="1" dirty="0" smtClean="0"/>
              <a:t>关键路径性能比较</a:t>
            </a:r>
          </a:p>
        </p:txBody>
      </p:sp>
      <p:sp>
        <p:nvSpPr>
          <p:cNvPr id="7" name="矩形"/>
          <p:cNvSpPr/>
          <p:nvPr/>
        </p:nvSpPr>
        <p:spPr>
          <a:xfrm>
            <a:off x="9911446" y="0"/>
            <a:ext cx="14472554" cy="13763130"/>
          </a:xfrm>
          <a:prstGeom prst="rect">
            <a:avLst/>
          </a:prstGeom>
          <a:blipFill dpi="0" rotWithShape="1">
            <a:blip r:embed="rId2">
              <a:alphaModFix amt="83000"/>
            </a:blip>
            <a:srcRect/>
            <a:stretch>
              <a:fillRect/>
            </a:stretch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fast path…"/>
          <p:cNvSpPr txBox="1"/>
          <p:nvPr/>
        </p:nvSpPr>
        <p:spPr>
          <a:xfrm>
            <a:off x="13858409" y="500018"/>
            <a:ext cx="9120729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rPr b="1" dirty="0"/>
              <a:t>fast path </a:t>
            </a:r>
          </a:p>
          <a:p>
            <a:pPr>
              <a:defRPr sz="4200">
                <a:solidFill>
                  <a:srgbClr val="FFFFFF"/>
                </a:solidFill>
              </a:defRPr>
            </a:pPr>
            <a:r>
              <a:rPr b="1" dirty="0"/>
              <a:t>    -&gt; per cpu path </a:t>
            </a:r>
          </a:p>
          <a:p>
            <a:pPr>
              <a:defRPr sz="4200">
                <a:solidFill>
                  <a:srgbClr val="FFFFFF"/>
                </a:solidFill>
              </a:defRPr>
            </a:pPr>
            <a:r>
              <a:rPr b="1" dirty="0"/>
              <a:t>      -&gt; per node path</a:t>
            </a:r>
          </a:p>
          <a:p>
            <a:pPr>
              <a:defRPr sz="4200">
                <a:solidFill>
                  <a:srgbClr val="FFFFFF"/>
                </a:solidFill>
              </a:defRPr>
            </a:pPr>
            <a:r>
              <a:rPr b="1" dirty="0"/>
              <a:t>         -&gt; buddy  </a:t>
            </a:r>
          </a:p>
          <a:p>
            <a:pPr>
              <a:defRPr sz="4200">
                <a:solidFill>
                  <a:srgbClr val="FFFFFF"/>
                </a:solidFill>
              </a:defRPr>
            </a:pPr>
            <a:r>
              <a:rPr b="1" dirty="0"/>
              <a:t>increase step by step</a:t>
            </a:r>
          </a:p>
          <a:p>
            <a:pPr>
              <a:defRPr sz="4200">
                <a:solidFill>
                  <a:srgbClr val="FFFFFF"/>
                </a:solidFill>
              </a:defRPr>
            </a:pPr>
            <a:endParaRPr b="1" dirty="0"/>
          </a:p>
        </p:txBody>
      </p:sp>
      <p:sp>
        <p:nvSpPr>
          <p:cNvPr id="12" name="477 ~ 11247 times"/>
          <p:cNvSpPr txBox="1"/>
          <p:nvPr/>
        </p:nvSpPr>
        <p:spPr>
          <a:xfrm>
            <a:off x="13655958" y="10429900"/>
            <a:ext cx="4978927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b="1" dirty="0"/>
              <a:t> 477 ~ 11247 times</a:t>
            </a:r>
          </a:p>
        </p:txBody>
      </p:sp>
      <p:sp>
        <p:nvSpPr>
          <p:cNvPr id="16" name="fast path:48 cycle…"/>
          <p:cNvSpPr txBox="1"/>
          <p:nvPr/>
        </p:nvSpPr>
        <p:spPr>
          <a:xfrm>
            <a:off x="13835074" y="5714992"/>
            <a:ext cx="7417095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rPr b="1" dirty="0"/>
              <a:t>fast path:48 cycle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 b="1" dirty="0"/>
          </a:p>
          <a:p>
            <a:pPr>
              <a:defRPr sz="4200">
                <a:solidFill>
                  <a:srgbClr val="FFFFFF"/>
                </a:solidFill>
              </a:defRPr>
            </a:pPr>
            <a:r>
              <a:rPr b="1" dirty="0"/>
              <a:t>buddy: 22916 ~ 539900cycle </a:t>
            </a:r>
          </a:p>
          <a:p>
            <a:pPr>
              <a:defRPr sz="4200">
                <a:solidFill>
                  <a:srgbClr val="FFFFFF"/>
                </a:solidFill>
              </a:defRPr>
            </a:pPr>
            <a:endParaRPr b="1" dirty="0"/>
          </a:p>
        </p:txBody>
      </p:sp>
      <p:sp>
        <p:nvSpPr>
          <p:cNvPr id="17" name="AutoShape 12"/>
          <p:cNvSpPr>
            <a:spLocks/>
          </p:cNvSpPr>
          <p:nvPr/>
        </p:nvSpPr>
        <p:spPr bwMode="auto">
          <a:xfrm>
            <a:off x="12192000" y="10429900"/>
            <a:ext cx="1000132" cy="1000132"/>
          </a:xfrm>
          <a:custGeom>
            <a:avLst/>
            <a:gdLst>
              <a:gd name="T0" fmla="*/ 481013 w 21600"/>
              <a:gd name="T1" fmla="*/ 481013 h 21600"/>
              <a:gd name="T2" fmla="*/ 481013 w 21600"/>
              <a:gd name="T3" fmla="*/ 481013 h 21600"/>
              <a:gd name="T4" fmla="*/ 481013 w 21600"/>
              <a:gd name="T5" fmla="*/ 481013 h 21600"/>
              <a:gd name="T6" fmla="*/ 481013 w 21600"/>
              <a:gd name="T7" fmla="*/ 4810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801" y="0"/>
                  <a:pt x="7157" y="1522"/>
                  <a:pt x="6963" y="3471"/>
                </a:cubicBezTo>
                <a:cubicBezTo>
                  <a:pt x="6950" y="3598"/>
                  <a:pt x="6942" y="3729"/>
                  <a:pt x="6942" y="3859"/>
                </a:cubicBezTo>
                <a:cubicBezTo>
                  <a:pt x="6942" y="3862"/>
                  <a:pt x="6942" y="3864"/>
                  <a:pt x="6942" y="3867"/>
                </a:cubicBezTo>
                <a:cubicBezTo>
                  <a:pt x="6942" y="3881"/>
                  <a:pt x="6946" y="3893"/>
                  <a:pt x="6946" y="3907"/>
                </a:cubicBezTo>
                <a:cubicBezTo>
                  <a:pt x="6977" y="7312"/>
                  <a:pt x="10204" y="7449"/>
                  <a:pt x="10415" y="10413"/>
                </a:cubicBezTo>
                <a:cubicBezTo>
                  <a:pt x="7442" y="10197"/>
                  <a:pt x="7319" y="6942"/>
                  <a:pt x="3867" y="6942"/>
                </a:cubicBezTo>
                <a:cubicBezTo>
                  <a:pt x="3864" y="6942"/>
                  <a:pt x="3862" y="6942"/>
                  <a:pt x="3859" y="6942"/>
                </a:cubicBezTo>
                <a:cubicBezTo>
                  <a:pt x="3832" y="6942"/>
                  <a:pt x="3806" y="6945"/>
                  <a:pt x="3779" y="6946"/>
                </a:cubicBezTo>
                <a:cubicBezTo>
                  <a:pt x="3673" y="6948"/>
                  <a:pt x="3567" y="6952"/>
                  <a:pt x="3463" y="6963"/>
                </a:cubicBezTo>
                <a:cubicBezTo>
                  <a:pt x="3428" y="6966"/>
                  <a:pt x="3395" y="6974"/>
                  <a:pt x="3360" y="6978"/>
                </a:cubicBezTo>
                <a:cubicBezTo>
                  <a:pt x="1465" y="7223"/>
                  <a:pt x="0" y="8839"/>
                  <a:pt x="0" y="10801"/>
                </a:cubicBezTo>
                <a:cubicBezTo>
                  <a:pt x="0" y="12802"/>
                  <a:pt x="1523" y="14446"/>
                  <a:pt x="3473" y="14639"/>
                </a:cubicBezTo>
                <a:cubicBezTo>
                  <a:pt x="3603" y="14652"/>
                  <a:pt x="3734" y="14658"/>
                  <a:pt x="3867" y="14658"/>
                </a:cubicBezTo>
                <a:cubicBezTo>
                  <a:pt x="3888" y="14658"/>
                  <a:pt x="3905" y="14655"/>
                  <a:pt x="3926" y="14654"/>
                </a:cubicBezTo>
                <a:cubicBezTo>
                  <a:pt x="7312" y="14610"/>
                  <a:pt x="7455" y="11398"/>
                  <a:pt x="10413" y="11187"/>
                </a:cubicBezTo>
                <a:cubicBezTo>
                  <a:pt x="10196" y="14159"/>
                  <a:pt x="6942" y="14283"/>
                  <a:pt x="6942" y="17735"/>
                </a:cubicBezTo>
                <a:cubicBezTo>
                  <a:pt x="6942" y="17738"/>
                  <a:pt x="6942" y="17740"/>
                  <a:pt x="6942" y="17743"/>
                </a:cubicBezTo>
                <a:cubicBezTo>
                  <a:pt x="6942" y="17769"/>
                  <a:pt x="6945" y="17794"/>
                  <a:pt x="6946" y="17819"/>
                </a:cubicBezTo>
                <a:cubicBezTo>
                  <a:pt x="6948" y="17926"/>
                  <a:pt x="6952" y="18032"/>
                  <a:pt x="6963" y="18137"/>
                </a:cubicBezTo>
                <a:cubicBezTo>
                  <a:pt x="6976" y="18264"/>
                  <a:pt x="6995" y="18390"/>
                  <a:pt x="7020" y="18513"/>
                </a:cubicBezTo>
                <a:cubicBezTo>
                  <a:pt x="7378" y="20274"/>
                  <a:pt x="8935" y="21600"/>
                  <a:pt x="10801" y="21600"/>
                </a:cubicBezTo>
                <a:cubicBezTo>
                  <a:pt x="12667" y="21600"/>
                  <a:pt x="14222" y="20274"/>
                  <a:pt x="14580" y="18513"/>
                </a:cubicBezTo>
                <a:cubicBezTo>
                  <a:pt x="14605" y="18387"/>
                  <a:pt x="14626" y="18259"/>
                  <a:pt x="14639" y="18129"/>
                </a:cubicBezTo>
                <a:cubicBezTo>
                  <a:pt x="14652" y="18001"/>
                  <a:pt x="14658" y="17871"/>
                  <a:pt x="14658" y="17739"/>
                </a:cubicBezTo>
                <a:cubicBezTo>
                  <a:pt x="14658" y="17727"/>
                  <a:pt x="14656" y="17717"/>
                  <a:pt x="14656" y="17705"/>
                </a:cubicBezTo>
                <a:cubicBezTo>
                  <a:pt x="14631" y="14289"/>
                  <a:pt x="11398" y="14155"/>
                  <a:pt x="11187" y="11187"/>
                </a:cubicBezTo>
                <a:cubicBezTo>
                  <a:pt x="14159" y="11404"/>
                  <a:pt x="14283" y="14658"/>
                  <a:pt x="17735" y="14658"/>
                </a:cubicBezTo>
                <a:cubicBezTo>
                  <a:pt x="17738" y="14658"/>
                  <a:pt x="17740" y="14658"/>
                  <a:pt x="17743" y="14658"/>
                </a:cubicBezTo>
                <a:cubicBezTo>
                  <a:pt x="17873" y="14658"/>
                  <a:pt x="18002" y="14652"/>
                  <a:pt x="18129" y="14639"/>
                </a:cubicBezTo>
                <a:cubicBezTo>
                  <a:pt x="18259" y="14626"/>
                  <a:pt x="18387" y="14605"/>
                  <a:pt x="18513" y="14580"/>
                </a:cubicBezTo>
                <a:cubicBezTo>
                  <a:pt x="18764" y="14529"/>
                  <a:pt x="19006" y="14453"/>
                  <a:pt x="19236" y="14356"/>
                </a:cubicBezTo>
                <a:cubicBezTo>
                  <a:pt x="19352" y="14307"/>
                  <a:pt x="19465" y="14253"/>
                  <a:pt x="19575" y="14193"/>
                </a:cubicBezTo>
                <a:cubicBezTo>
                  <a:pt x="20780" y="13541"/>
                  <a:pt x="21600" y="12268"/>
                  <a:pt x="21600" y="10801"/>
                </a:cubicBezTo>
                <a:cubicBezTo>
                  <a:pt x="21600" y="8935"/>
                  <a:pt x="20274" y="7378"/>
                  <a:pt x="18513" y="7020"/>
                </a:cubicBezTo>
                <a:cubicBezTo>
                  <a:pt x="18447" y="7007"/>
                  <a:pt x="18378" y="7000"/>
                  <a:pt x="18311" y="6990"/>
                </a:cubicBezTo>
                <a:cubicBezTo>
                  <a:pt x="18253" y="6981"/>
                  <a:pt x="18196" y="6969"/>
                  <a:pt x="18137" y="6963"/>
                </a:cubicBezTo>
                <a:cubicBezTo>
                  <a:pt x="18032" y="6952"/>
                  <a:pt x="17926" y="6948"/>
                  <a:pt x="17819" y="6946"/>
                </a:cubicBezTo>
                <a:cubicBezTo>
                  <a:pt x="17791" y="6945"/>
                  <a:pt x="17764" y="6942"/>
                  <a:pt x="17735" y="6942"/>
                </a:cubicBezTo>
                <a:cubicBezTo>
                  <a:pt x="17714" y="6942"/>
                  <a:pt x="17697" y="6945"/>
                  <a:pt x="17676" y="6946"/>
                </a:cubicBezTo>
                <a:cubicBezTo>
                  <a:pt x="14290" y="6990"/>
                  <a:pt x="14146" y="10201"/>
                  <a:pt x="11189" y="10413"/>
                </a:cubicBezTo>
                <a:cubicBezTo>
                  <a:pt x="11406" y="7442"/>
                  <a:pt x="14658" y="7319"/>
                  <a:pt x="14658" y="3867"/>
                </a:cubicBezTo>
                <a:cubicBezTo>
                  <a:pt x="14658" y="3865"/>
                  <a:pt x="14658" y="3864"/>
                  <a:pt x="14658" y="3863"/>
                </a:cubicBezTo>
                <a:cubicBezTo>
                  <a:pt x="14658" y="3731"/>
                  <a:pt x="14652" y="3599"/>
                  <a:pt x="14639" y="3471"/>
                </a:cubicBezTo>
                <a:cubicBezTo>
                  <a:pt x="14445" y="1522"/>
                  <a:pt x="12801" y="0"/>
                  <a:pt x="10801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12120562" y="6357934"/>
            <a:ext cx="1000132" cy="1000132"/>
          </a:xfrm>
          <a:custGeom>
            <a:avLst/>
            <a:gdLst>
              <a:gd name="T0" fmla="*/ 481013 w 21600"/>
              <a:gd name="T1" fmla="*/ 481013 h 21600"/>
              <a:gd name="T2" fmla="*/ 481013 w 21600"/>
              <a:gd name="T3" fmla="*/ 481013 h 21600"/>
              <a:gd name="T4" fmla="*/ 481013 w 21600"/>
              <a:gd name="T5" fmla="*/ 481013 h 21600"/>
              <a:gd name="T6" fmla="*/ 481013 w 21600"/>
              <a:gd name="T7" fmla="*/ 4810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801" y="0"/>
                  <a:pt x="7157" y="1522"/>
                  <a:pt x="6963" y="3471"/>
                </a:cubicBezTo>
                <a:cubicBezTo>
                  <a:pt x="6950" y="3598"/>
                  <a:pt x="6942" y="3729"/>
                  <a:pt x="6942" y="3859"/>
                </a:cubicBezTo>
                <a:cubicBezTo>
                  <a:pt x="6942" y="3862"/>
                  <a:pt x="6942" y="3864"/>
                  <a:pt x="6942" y="3867"/>
                </a:cubicBezTo>
                <a:cubicBezTo>
                  <a:pt x="6942" y="3881"/>
                  <a:pt x="6946" y="3893"/>
                  <a:pt x="6946" y="3907"/>
                </a:cubicBezTo>
                <a:cubicBezTo>
                  <a:pt x="6977" y="7312"/>
                  <a:pt x="10204" y="7449"/>
                  <a:pt x="10415" y="10413"/>
                </a:cubicBezTo>
                <a:cubicBezTo>
                  <a:pt x="7442" y="10197"/>
                  <a:pt x="7319" y="6942"/>
                  <a:pt x="3867" y="6942"/>
                </a:cubicBezTo>
                <a:cubicBezTo>
                  <a:pt x="3864" y="6942"/>
                  <a:pt x="3862" y="6942"/>
                  <a:pt x="3859" y="6942"/>
                </a:cubicBezTo>
                <a:cubicBezTo>
                  <a:pt x="3832" y="6942"/>
                  <a:pt x="3806" y="6945"/>
                  <a:pt x="3779" y="6946"/>
                </a:cubicBezTo>
                <a:cubicBezTo>
                  <a:pt x="3673" y="6948"/>
                  <a:pt x="3567" y="6952"/>
                  <a:pt x="3463" y="6963"/>
                </a:cubicBezTo>
                <a:cubicBezTo>
                  <a:pt x="3428" y="6966"/>
                  <a:pt x="3395" y="6974"/>
                  <a:pt x="3360" y="6978"/>
                </a:cubicBezTo>
                <a:cubicBezTo>
                  <a:pt x="1465" y="7223"/>
                  <a:pt x="0" y="8839"/>
                  <a:pt x="0" y="10801"/>
                </a:cubicBezTo>
                <a:cubicBezTo>
                  <a:pt x="0" y="12802"/>
                  <a:pt x="1523" y="14446"/>
                  <a:pt x="3473" y="14639"/>
                </a:cubicBezTo>
                <a:cubicBezTo>
                  <a:pt x="3603" y="14652"/>
                  <a:pt x="3734" y="14658"/>
                  <a:pt x="3867" y="14658"/>
                </a:cubicBezTo>
                <a:cubicBezTo>
                  <a:pt x="3888" y="14658"/>
                  <a:pt x="3905" y="14655"/>
                  <a:pt x="3926" y="14654"/>
                </a:cubicBezTo>
                <a:cubicBezTo>
                  <a:pt x="7312" y="14610"/>
                  <a:pt x="7455" y="11398"/>
                  <a:pt x="10413" y="11187"/>
                </a:cubicBezTo>
                <a:cubicBezTo>
                  <a:pt x="10196" y="14159"/>
                  <a:pt x="6942" y="14283"/>
                  <a:pt x="6942" y="17735"/>
                </a:cubicBezTo>
                <a:cubicBezTo>
                  <a:pt x="6942" y="17738"/>
                  <a:pt x="6942" y="17740"/>
                  <a:pt x="6942" y="17743"/>
                </a:cubicBezTo>
                <a:cubicBezTo>
                  <a:pt x="6942" y="17769"/>
                  <a:pt x="6945" y="17794"/>
                  <a:pt x="6946" y="17819"/>
                </a:cubicBezTo>
                <a:cubicBezTo>
                  <a:pt x="6948" y="17926"/>
                  <a:pt x="6952" y="18032"/>
                  <a:pt x="6963" y="18137"/>
                </a:cubicBezTo>
                <a:cubicBezTo>
                  <a:pt x="6976" y="18264"/>
                  <a:pt x="6995" y="18390"/>
                  <a:pt x="7020" y="18513"/>
                </a:cubicBezTo>
                <a:cubicBezTo>
                  <a:pt x="7378" y="20274"/>
                  <a:pt x="8935" y="21600"/>
                  <a:pt x="10801" y="21600"/>
                </a:cubicBezTo>
                <a:cubicBezTo>
                  <a:pt x="12667" y="21600"/>
                  <a:pt x="14222" y="20274"/>
                  <a:pt x="14580" y="18513"/>
                </a:cubicBezTo>
                <a:cubicBezTo>
                  <a:pt x="14605" y="18387"/>
                  <a:pt x="14626" y="18259"/>
                  <a:pt x="14639" y="18129"/>
                </a:cubicBezTo>
                <a:cubicBezTo>
                  <a:pt x="14652" y="18001"/>
                  <a:pt x="14658" y="17871"/>
                  <a:pt x="14658" y="17739"/>
                </a:cubicBezTo>
                <a:cubicBezTo>
                  <a:pt x="14658" y="17727"/>
                  <a:pt x="14656" y="17717"/>
                  <a:pt x="14656" y="17705"/>
                </a:cubicBezTo>
                <a:cubicBezTo>
                  <a:pt x="14631" y="14289"/>
                  <a:pt x="11398" y="14155"/>
                  <a:pt x="11187" y="11187"/>
                </a:cubicBezTo>
                <a:cubicBezTo>
                  <a:pt x="14159" y="11404"/>
                  <a:pt x="14283" y="14658"/>
                  <a:pt x="17735" y="14658"/>
                </a:cubicBezTo>
                <a:cubicBezTo>
                  <a:pt x="17738" y="14658"/>
                  <a:pt x="17740" y="14658"/>
                  <a:pt x="17743" y="14658"/>
                </a:cubicBezTo>
                <a:cubicBezTo>
                  <a:pt x="17873" y="14658"/>
                  <a:pt x="18002" y="14652"/>
                  <a:pt x="18129" y="14639"/>
                </a:cubicBezTo>
                <a:cubicBezTo>
                  <a:pt x="18259" y="14626"/>
                  <a:pt x="18387" y="14605"/>
                  <a:pt x="18513" y="14580"/>
                </a:cubicBezTo>
                <a:cubicBezTo>
                  <a:pt x="18764" y="14529"/>
                  <a:pt x="19006" y="14453"/>
                  <a:pt x="19236" y="14356"/>
                </a:cubicBezTo>
                <a:cubicBezTo>
                  <a:pt x="19352" y="14307"/>
                  <a:pt x="19465" y="14253"/>
                  <a:pt x="19575" y="14193"/>
                </a:cubicBezTo>
                <a:cubicBezTo>
                  <a:pt x="20780" y="13541"/>
                  <a:pt x="21600" y="12268"/>
                  <a:pt x="21600" y="10801"/>
                </a:cubicBezTo>
                <a:cubicBezTo>
                  <a:pt x="21600" y="8935"/>
                  <a:pt x="20274" y="7378"/>
                  <a:pt x="18513" y="7020"/>
                </a:cubicBezTo>
                <a:cubicBezTo>
                  <a:pt x="18447" y="7007"/>
                  <a:pt x="18378" y="7000"/>
                  <a:pt x="18311" y="6990"/>
                </a:cubicBezTo>
                <a:cubicBezTo>
                  <a:pt x="18253" y="6981"/>
                  <a:pt x="18196" y="6969"/>
                  <a:pt x="18137" y="6963"/>
                </a:cubicBezTo>
                <a:cubicBezTo>
                  <a:pt x="18032" y="6952"/>
                  <a:pt x="17926" y="6948"/>
                  <a:pt x="17819" y="6946"/>
                </a:cubicBezTo>
                <a:cubicBezTo>
                  <a:pt x="17791" y="6945"/>
                  <a:pt x="17764" y="6942"/>
                  <a:pt x="17735" y="6942"/>
                </a:cubicBezTo>
                <a:cubicBezTo>
                  <a:pt x="17714" y="6942"/>
                  <a:pt x="17697" y="6945"/>
                  <a:pt x="17676" y="6946"/>
                </a:cubicBezTo>
                <a:cubicBezTo>
                  <a:pt x="14290" y="6990"/>
                  <a:pt x="14146" y="10201"/>
                  <a:pt x="11189" y="10413"/>
                </a:cubicBezTo>
                <a:cubicBezTo>
                  <a:pt x="11406" y="7442"/>
                  <a:pt x="14658" y="7319"/>
                  <a:pt x="14658" y="3867"/>
                </a:cubicBezTo>
                <a:cubicBezTo>
                  <a:pt x="14658" y="3865"/>
                  <a:pt x="14658" y="3864"/>
                  <a:pt x="14658" y="3863"/>
                </a:cubicBezTo>
                <a:cubicBezTo>
                  <a:pt x="14658" y="3731"/>
                  <a:pt x="14652" y="3599"/>
                  <a:pt x="14639" y="3471"/>
                </a:cubicBezTo>
                <a:cubicBezTo>
                  <a:pt x="14445" y="1522"/>
                  <a:pt x="12801" y="0"/>
                  <a:pt x="10801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endParaRPr lang="zh-CN" altLang="en-US" b="1"/>
          </a:p>
        </p:txBody>
      </p:sp>
      <p:sp>
        <p:nvSpPr>
          <p:cNvPr id="19" name="AutoShape 12"/>
          <p:cNvSpPr>
            <a:spLocks/>
          </p:cNvSpPr>
          <p:nvPr/>
        </p:nvSpPr>
        <p:spPr bwMode="auto">
          <a:xfrm>
            <a:off x="12120562" y="1357274"/>
            <a:ext cx="1000132" cy="1000132"/>
          </a:xfrm>
          <a:custGeom>
            <a:avLst/>
            <a:gdLst>
              <a:gd name="T0" fmla="*/ 481013 w 21600"/>
              <a:gd name="T1" fmla="*/ 481013 h 21600"/>
              <a:gd name="T2" fmla="*/ 481013 w 21600"/>
              <a:gd name="T3" fmla="*/ 481013 h 21600"/>
              <a:gd name="T4" fmla="*/ 481013 w 21600"/>
              <a:gd name="T5" fmla="*/ 481013 h 21600"/>
              <a:gd name="T6" fmla="*/ 481013 w 21600"/>
              <a:gd name="T7" fmla="*/ 4810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801" y="0"/>
                  <a:pt x="7157" y="1522"/>
                  <a:pt x="6963" y="3471"/>
                </a:cubicBezTo>
                <a:cubicBezTo>
                  <a:pt x="6950" y="3598"/>
                  <a:pt x="6942" y="3729"/>
                  <a:pt x="6942" y="3859"/>
                </a:cubicBezTo>
                <a:cubicBezTo>
                  <a:pt x="6942" y="3862"/>
                  <a:pt x="6942" y="3864"/>
                  <a:pt x="6942" y="3867"/>
                </a:cubicBezTo>
                <a:cubicBezTo>
                  <a:pt x="6942" y="3881"/>
                  <a:pt x="6946" y="3893"/>
                  <a:pt x="6946" y="3907"/>
                </a:cubicBezTo>
                <a:cubicBezTo>
                  <a:pt x="6977" y="7312"/>
                  <a:pt x="10204" y="7449"/>
                  <a:pt x="10415" y="10413"/>
                </a:cubicBezTo>
                <a:cubicBezTo>
                  <a:pt x="7442" y="10197"/>
                  <a:pt x="7319" y="6942"/>
                  <a:pt x="3867" y="6942"/>
                </a:cubicBezTo>
                <a:cubicBezTo>
                  <a:pt x="3864" y="6942"/>
                  <a:pt x="3862" y="6942"/>
                  <a:pt x="3859" y="6942"/>
                </a:cubicBezTo>
                <a:cubicBezTo>
                  <a:pt x="3832" y="6942"/>
                  <a:pt x="3806" y="6945"/>
                  <a:pt x="3779" y="6946"/>
                </a:cubicBezTo>
                <a:cubicBezTo>
                  <a:pt x="3673" y="6948"/>
                  <a:pt x="3567" y="6952"/>
                  <a:pt x="3463" y="6963"/>
                </a:cubicBezTo>
                <a:cubicBezTo>
                  <a:pt x="3428" y="6966"/>
                  <a:pt x="3395" y="6974"/>
                  <a:pt x="3360" y="6978"/>
                </a:cubicBezTo>
                <a:cubicBezTo>
                  <a:pt x="1465" y="7223"/>
                  <a:pt x="0" y="8839"/>
                  <a:pt x="0" y="10801"/>
                </a:cubicBezTo>
                <a:cubicBezTo>
                  <a:pt x="0" y="12802"/>
                  <a:pt x="1523" y="14446"/>
                  <a:pt x="3473" y="14639"/>
                </a:cubicBezTo>
                <a:cubicBezTo>
                  <a:pt x="3603" y="14652"/>
                  <a:pt x="3734" y="14658"/>
                  <a:pt x="3867" y="14658"/>
                </a:cubicBezTo>
                <a:cubicBezTo>
                  <a:pt x="3888" y="14658"/>
                  <a:pt x="3905" y="14655"/>
                  <a:pt x="3926" y="14654"/>
                </a:cubicBezTo>
                <a:cubicBezTo>
                  <a:pt x="7312" y="14610"/>
                  <a:pt x="7455" y="11398"/>
                  <a:pt x="10413" y="11187"/>
                </a:cubicBezTo>
                <a:cubicBezTo>
                  <a:pt x="10196" y="14159"/>
                  <a:pt x="6942" y="14283"/>
                  <a:pt x="6942" y="17735"/>
                </a:cubicBezTo>
                <a:cubicBezTo>
                  <a:pt x="6942" y="17738"/>
                  <a:pt x="6942" y="17740"/>
                  <a:pt x="6942" y="17743"/>
                </a:cubicBezTo>
                <a:cubicBezTo>
                  <a:pt x="6942" y="17769"/>
                  <a:pt x="6945" y="17794"/>
                  <a:pt x="6946" y="17819"/>
                </a:cubicBezTo>
                <a:cubicBezTo>
                  <a:pt x="6948" y="17926"/>
                  <a:pt x="6952" y="18032"/>
                  <a:pt x="6963" y="18137"/>
                </a:cubicBezTo>
                <a:cubicBezTo>
                  <a:pt x="6976" y="18264"/>
                  <a:pt x="6995" y="18390"/>
                  <a:pt x="7020" y="18513"/>
                </a:cubicBezTo>
                <a:cubicBezTo>
                  <a:pt x="7378" y="20274"/>
                  <a:pt x="8935" y="21600"/>
                  <a:pt x="10801" y="21600"/>
                </a:cubicBezTo>
                <a:cubicBezTo>
                  <a:pt x="12667" y="21600"/>
                  <a:pt x="14222" y="20274"/>
                  <a:pt x="14580" y="18513"/>
                </a:cubicBezTo>
                <a:cubicBezTo>
                  <a:pt x="14605" y="18387"/>
                  <a:pt x="14626" y="18259"/>
                  <a:pt x="14639" y="18129"/>
                </a:cubicBezTo>
                <a:cubicBezTo>
                  <a:pt x="14652" y="18001"/>
                  <a:pt x="14658" y="17871"/>
                  <a:pt x="14658" y="17739"/>
                </a:cubicBezTo>
                <a:cubicBezTo>
                  <a:pt x="14658" y="17727"/>
                  <a:pt x="14656" y="17717"/>
                  <a:pt x="14656" y="17705"/>
                </a:cubicBezTo>
                <a:cubicBezTo>
                  <a:pt x="14631" y="14289"/>
                  <a:pt x="11398" y="14155"/>
                  <a:pt x="11187" y="11187"/>
                </a:cubicBezTo>
                <a:cubicBezTo>
                  <a:pt x="14159" y="11404"/>
                  <a:pt x="14283" y="14658"/>
                  <a:pt x="17735" y="14658"/>
                </a:cubicBezTo>
                <a:cubicBezTo>
                  <a:pt x="17738" y="14658"/>
                  <a:pt x="17740" y="14658"/>
                  <a:pt x="17743" y="14658"/>
                </a:cubicBezTo>
                <a:cubicBezTo>
                  <a:pt x="17873" y="14658"/>
                  <a:pt x="18002" y="14652"/>
                  <a:pt x="18129" y="14639"/>
                </a:cubicBezTo>
                <a:cubicBezTo>
                  <a:pt x="18259" y="14626"/>
                  <a:pt x="18387" y="14605"/>
                  <a:pt x="18513" y="14580"/>
                </a:cubicBezTo>
                <a:cubicBezTo>
                  <a:pt x="18764" y="14529"/>
                  <a:pt x="19006" y="14453"/>
                  <a:pt x="19236" y="14356"/>
                </a:cubicBezTo>
                <a:cubicBezTo>
                  <a:pt x="19352" y="14307"/>
                  <a:pt x="19465" y="14253"/>
                  <a:pt x="19575" y="14193"/>
                </a:cubicBezTo>
                <a:cubicBezTo>
                  <a:pt x="20780" y="13541"/>
                  <a:pt x="21600" y="12268"/>
                  <a:pt x="21600" y="10801"/>
                </a:cubicBezTo>
                <a:cubicBezTo>
                  <a:pt x="21600" y="8935"/>
                  <a:pt x="20274" y="7378"/>
                  <a:pt x="18513" y="7020"/>
                </a:cubicBezTo>
                <a:cubicBezTo>
                  <a:pt x="18447" y="7007"/>
                  <a:pt x="18378" y="7000"/>
                  <a:pt x="18311" y="6990"/>
                </a:cubicBezTo>
                <a:cubicBezTo>
                  <a:pt x="18253" y="6981"/>
                  <a:pt x="18196" y="6969"/>
                  <a:pt x="18137" y="6963"/>
                </a:cubicBezTo>
                <a:cubicBezTo>
                  <a:pt x="18032" y="6952"/>
                  <a:pt x="17926" y="6948"/>
                  <a:pt x="17819" y="6946"/>
                </a:cubicBezTo>
                <a:cubicBezTo>
                  <a:pt x="17791" y="6945"/>
                  <a:pt x="17764" y="6942"/>
                  <a:pt x="17735" y="6942"/>
                </a:cubicBezTo>
                <a:cubicBezTo>
                  <a:pt x="17714" y="6942"/>
                  <a:pt x="17697" y="6945"/>
                  <a:pt x="17676" y="6946"/>
                </a:cubicBezTo>
                <a:cubicBezTo>
                  <a:pt x="14290" y="6990"/>
                  <a:pt x="14146" y="10201"/>
                  <a:pt x="11189" y="10413"/>
                </a:cubicBezTo>
                <a:cubicBezTo>
                  <a:pt x="11406" y="7442"/>
                  <a:pt x="14658" y="7319"/>
                  <a:pt x="14658" y="3867"/>
                </a:cubicBezTo>
                <a:cubicBezTo>
                  <a:pt x="14658" y="3865"/>
                  <a:pt x="14658" y="3864"/>
                  <a:pt x="14658" y="3863"/>
                </a:cubicBezTo>
                <a:cubicBezTo>
                  <a:pt x="14658" y="3731"/>
                  <a:pt x="14652" y="3599"/>
                  <a:pt x="14639" y="3471"/>
                </a:cubicBezTo>
                <a:cubicBezTo>
                  <a:pt x="14445" y="1522"/>
                  <a:pt x="12801" y="0"/>
                  <a:pt x="10801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endParaRPr lang="zh-CN" altLang="en-US" b="1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fast path 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19044" y="7143752"/>
            <a:ext cx="9644130" cy="3143272"/>
          </a:xfrm>
        </p:spPr>
        <p:txBody>
          <a:bodyPr/>
          <a:lstStyle/>
          <a:p>
            <a:pPr rtl="0" hangingPunct="0"/>
            <a:r>
              <a:rPr lang="zh-CN" altLang="en-US" sz="4000" b="1" dirty="0" smtClean="0">
                <a:solidFill>
                  <a:schemeClr val="bg1"/>
                </a:solidFill>
                <a:latin typeface="PingFang SC Medium"/>
                <a:ea typeface="PingFang SC Medium"/>
                <a:cs typeface="PingFang SC Medium"/>
                <a:sym typeface="PingFang SC Medium"/>
              </a:rPr>
              <a:t>每</a:t>
            </a:r>
            <a:r>
              <a:rPr lang="en-US" altLang="zh-CN" sz="4000" b="1" dirty="0" smtClean="0">
                <a:solidFill>
                  <a:schemeClr val="bg1"/>
                </a:solidFill>
                <a:latin typeface="PingFang SC Medium"/>
                <a:ea typeface="PingFang SC Medium"/>
                <a:cs typeface="PingFang SC Medium"/>
                <a:sym typeface="PingFang SC Medium"/>
              </a:rPr>
              <a:t>core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 </a:t>
            </a:r>
          </a:p>
          <a:p>
            <a:pPr rtl="0" hangingPunct="0"/>
            <a:r>
              <a:rPr lang="en-US" altLang="zh-CN" sz="4000" b="1" dirty="0" smtClean="0">
                <a:solidFill>
                  <a:schemeClr val="bg1"/>
                </a:solidFill>
              </a:rPr>
              <a:t>compound page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级别</a:t>
            </a:r>
          </a:p>
          <a:p>
            <a:pPr rtl="0" hangingPunct="0"/>
            <a:r>
              <a:rPr lang="en-US" altLang="zh-CN" sz="4000" b="1" dirty="0" err="1" smtClean="0">
                <a:solidFill>
                  <a:schemeClr val="bg1"/>
                </a:solidFill>
              </a:rPr>
              <a:t>freepointer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串起来</a:t>
            </a:r>
            <a:endParaRPr lang="zh-CN" altLang="en-US" sz="4000" b="1" dirty="0" smtClean="0">
              <a:solidFill>
                <a:schemeClr val="bg1"/>
              </a:solidFill>
              <a:sym typeface="PingFang SC Medium"/>
            </a:endParaRPr>
          </a:p>
          <a:p>
            <a:endParaRPr lang="zh-CN" altLang="en-US" sz="40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52" y="3143224"/>
            <a:ext cx="18502442" cy="721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 smtClean="0"/>
              <a:t>fast path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5"/>
          </p:nvPr>
        </p:nvSpPr>
        <p:spPr>
          <a:xfrm>
            <a:off x="17478412" y="2143092"/>
            <a:ext cx="6905588" cy="4765269"/>
          </a:xfrm>
        </p:spPr>
        <p:txBody>
          <a:bodyPr/>
          <a:lstStyle/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zh-CN" altLang="en-US" sz="4400" dirty="0" smtClean="0"/>
              <a:t>无锁</a:t>
            </a:r>
          </a:p>
          <a:p>
            <a:pPr marL="0" indent="0" rtl="0" hangingPunct="0">
              <a:spcBef>
                <a:spcPts val="0"/>
              </a:spcBef>
              <a:buSzTx/>
              <a:buNone/>
            </a:pPr>
            <a:endParaRPr lang="zh-CN" altLang="en-US" sz="4400" dirty="0" smtClean="0"/>
          </a:p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zh-CN" altLang="en-US" sz="4400" dirty="0" smtClean="0"/>
              <a:t>做一次</a:t>
            </a:r>
            <a:r>
              <a:rPr lang="en-US" altLang="zh-CN" sz="4400" dirty="0" err="1" smtClean="0"/>
              <a:t>cmpxchg</a:t>
            </a:r>
            <a:r>
              <a:rPr lang="zh-CN" altLang="en-US" sz="4400" dirty="0" smtClean="0"/>
              <a:t>指针交换</a:t>
            </a:r>
          </a:p>
          <a:p>
            <a:pPr marL="0" indent="0" rtl="0" hangingPunct="0">
              <a:spcBef>
                <a:spcPts val="0"/>
              </a:spcBef>
              <a:buSzTx/>
              <a:buNone/>
            </a:pPr>
            <a:endParaRPr lang="zh-CN" altLang="en-US" sz="4400" dirty="0" smtClean="0"/>
          </a:p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zh-CN" altLang="en-US" sz="4400" dirty="0" smtClean="0"/>
              <a:t>代码量在</a:t>
            </a:r>
            <a:r>
              <a:rPr lang="en-US" altLang="zh-CN" sz="4400" dirty="0" smtClean="0"/>
              <a:t>20</a:t>
            </a:r>
            <a:r>
              <a:rPr lang="zh-CN" altLang="en-US" sz="4400" dirty="0" smtClean="0"/>
              <a:t>行以内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762052" y="2071654"/>
            <a:ext cx="14901284" cy="9787006"/>
          </a:xfrm>
          <a:prstGeom prst="rect">
            <a:avLst/>
          </a:prstGeom>
          <a:ln>
            <a:solidFill>
              <a:srgbClr val="F6BB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next_object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get_freepointer_safe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object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unlikely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this_cpu_cmpxchg_double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</a:t>
            </a:r>
            <a:r>
              <a:rPr lang="mr-IN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  </a:t>
            </a: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cpu_slab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freelist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cpu_slab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-&gt;</a:t>
            </a: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tid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mr-IN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</a:t>
            </a:r>
            <a:r>
              <a:rPr lang="mr-IN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									  object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tid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mr-IN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</a:t>
            </a:r>
            <a:r>
              <a:rPr lang="mr-IN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					  next_object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next_tid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tid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))))</a:t>
            </a: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mr-IN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mr-IN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note_cmpxchg_failure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slab_alloc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</a:t>
            </a:r>
            <a:r>
              <a:rPr lang="mr-IN" altLang="zh-CN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goto</a:t>
            </a:r>
            <a:r>
              <a:rPr lang="mr-IN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redo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mr-IN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mr-IN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  </a:t>
            </a:r>
            <a:r>
              <a:rPr lang="mr-IN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mr-IN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prefetch_freepointer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next_object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stat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ALLOC_FASTPATH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mr-IN" altLang="zh-CN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mr-IN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 err="1" smtClean="0"/>
              <a:t>cpu</a:t>
            </a:r>
            <a:r>
              <a:rPr lang="en-US" sz="6000" dirty="0" smtClean="0"/>
              <a:t> partial</a:t>
            </a:r>
          </a:p>
        </p:txBody>
      </p:sp>
      <p:sp>
        <p:nvSpPr>
          <p:cNvPr id="5" name="圆形"/>
          <p:cNvSpPr/>
          <p:nvPr/>
        </p:nvSpPr>
        <p:spPr>
          <a:xfrm>
            <a:off x="1213597" y="1799193"/>
            <a:ext cx="395690" cy="395690"/>
          </a:xfrm>
          <a:prstGeom prst="ellipse">
            <a:avLst/>
          </a:prstGeom>
          <a:solidFill>
            <a:srgbClr val="F6B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local_irq_save(flags)  local_irq_restore(flags)"/>
          <p:cNvSpPr txBox="1"/>
          <p:nvPr/>
        </p:nvSpPr>
        <p:spPr>
          <a:xfrm>
            <a:off x="1703666" y="1571588"/>
            <a:ext cx="13845920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dirty="0"/>
              <a:t>local_irq_save(flags)  local_irq_restore(flags)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2382" y="3143224"/>
            <a:ext cx="17920490" cy="893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>
          <a:xfrm>
            <a:off x="3833754" y="8501074"/>
            <a:ext cx="10277278" cy="3765137"/>
          </a:xfrm>
        </p:spPr>
        <p:txBody>
          <a:bodyPr/>
          <a:lstStyle/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zh-CN" altLang="en-US" sz="4400" dirty="0" smtClean="0"/>
              <a:t>关中断</a:t>
            </a:r>
          </a:p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zh-CN" altLang="en-US" sz="4400" dirty="0" smtClean="0"/>
              <a:t>代码深度加大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 smtClean="0"/>
              <a:t>node partial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>
          <a:xfrm>
            <a:off x="3119374" y="8215322"/>
            <a:ext cx="10277278" cy="3765137"/>
          </a:xfrm>
        </p:spPr>
        <p:txBody>
          <a:bodyPr/>
          <a:lstStyle/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zh-CN" altLang="en-US" sz="4400" dirty="0" smtClean="0"/>
              <a:t>全局链</a:t>
            </a:r>
          </a:p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zh-CN" altLang="en-US" sz="4400" dirty="0" smtClean="0"/>
              <a:t>全局锁</a:t>
            </a:r>
          </a:p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zh-CN" altLang="en-US" sz="4400" dirty="0" smtClean="0"/>
              <a:t>代码深度更大</a:t>
            </a:r>
            <a:endParaRPr lang="en-US" altLang="zh-CN" sz="4400" dirty="0" smtClean="0"/>
          </a:p>
          <a:p>
            <a:pPr marL="0" indent="0" rtl="0" hangingPunct="0">
              <a:spcBef>
                <a:spcPts val="0"/>
              </a:spcBef>
              <a:buSzTx/>
              <a:buNone/>
            </a:pPr>
            <a:endParaRPr lang="zh-CN" altLang="en-US" sz="4400" dirty="0"/>
          </a:p>
        </p:txBody>
      </p:sp>
      <p:sp>
        <p:nvSpPr>
          <p:cNvPr id="5" name="圆形"/>
          <p:cNvSpPr/>
          <p:nvPr/>
        </p:nvSpPr>
        <p:spPr>
          <a:xfrm>
            <a:off x="880305" y="1799193"/>
            <a:ext cx="395690" cy="395690"/>
          </a:xfrm>
          <a:prstGeom prst="ellipse">
            <a:avLst/>
          </a:prstGeom>
          <a:solidFill>
            <a:srgbClr val="F6B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local_irq_save(flags)  local_irq_restore(flags)"/>
          <p:cNvSpPr txBox="1"/>
          <p:nvPr/>
        </p:nvSpPr>
        <p:spPr>
          <a:xfrm>
            <a:off x="1428760" y="1571588"/>
            <a:ext cx="22621948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en-US" dirty="0" err="1" smtClean="0"/>
              <a:t>spin_lock_irqsave</a:t>
            </a:r>
            <a:r>
              <a:rPr lang="en-US" dirty="0" smtClean="0"/>
              <a:t>(&amp;n-&gt;</a:t>
            </a:r>
            <a:r>
              <a:rPr lang="en-US" dirty="0" err="1" smtClean="0"/>
              <a:t>list_lock</a:t>
            </a:r>
            <a:r>
              <a:rPr lang="en-US" dirty="0" smtClean="0"/>
              <a:t>, flags) </a:t>
            </a:r>
            <a:r>
              <a:rPr lang="en-US" dirty="0" err="1" smtClean="0"/>
              <a:t>spin_unlock_irqrestore</a:t>
            </a:r>
            <a:r>
              <a:rPr lang="en-US" dirty="0" smtClean="0"/>
              <a:t>(&amp;n-&gt;</a:t>
            </a:r>
            <a:r>
              <a:rPr lang="en-US" dirty="0" err="1" smtClean="0"/>
              <a:t>list_lock</a:t>
            </a:r>
            <a:r>
              <a:rPr lang="en-US" dirty="0" smtClean="0"/>
              <a:t>, flags)</a:t>
            </a:r>
            <a:endParaRPr lang="en-US" dirty="0"/>
          </a:p>
        </p:txBody>
      </p:sp>
      <p:pic>
        <p:nvPicPr>
          <p:cNvPr id="8" name="Picture 2" descr="C:\Users\sks\Desktop\visio\visio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32" y="2571720"/>
            <a:ext cx="16913518" cy="959647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 smtClean="0"/>
              <a:t>buddy</a:t>
            </a:r>
          </a:p>
        </p:txBody>
      </p:sp>
      <p:sp>
        <p:nvSpPr>
          <p:cNvPr id="5" name="圆形"/>
          <p:cNvSpPr/>
          <p:nvPr/>
        </p:nvSpPr>
        <p:spPr>
          <a:xfrm>
            <a:off x="880305" y="1799193"/>
            <a:ext cx="395690" cy="395690"/>
          </a:xfrm>
          <a:prstGeom prst="ellipse">
            <a:avLst/>
          </a:prstGeom>
          <a:solidFill>
            <a:srgbClr val="F6B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local_irq_save(flags)  local_irq_restore(flags)"/>
          <p:cNvSpPr txBox="1"/>
          <p:nvPr/>
        </p:nvSpPr>
        <p:spPr>
          <a:xfrm>
            <a:off x="1428760" y="1571588"/>
            <a:ext cx="22621948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en-US" dirty="0" smtClean="0"/>
              <a:t>zone-&gt;lock mm/</a:t>
            </a:r>
            <a:r>
              <a:rPr lang="en-US" dirty="0" err="1" smtClean="0"/>
              <a:t>page_alloc.c</a:t>
            </a:r>
            <a:endParaRPr lang="en-US" dirty="0"/>
          </a:p>
        </p:txBody>
      </p:sp>
      <p:pic>
        <p:nvPicPr>
          <p:cNvPr id="7" name="Picture 4" descr="C:\Users\sks\Desktop\visio\visio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176" y="2928910"/>
            <a:ext cx="18290032" cy="9263088"/>
          </a:xfrm>
          <a:prstGeom prst="rect">
            <a:avLst/>
          </a:prstGeom>
          <a:noFill/>
        </p:spPr>
      </p:pic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>
          <a:xfrm>
            <a:off x="19454778" y="4429108"/>
            <a:ext cx="4929222" cy="4836707"/>
          </a:xfrm>
        </p:spPr>
        <p:txBody>
          <a:bodyPr/>
          <a:lstStyle/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zh-CN" altLang="en-US" sz="4400" dirty="0" smtClean="0"/>
              <a:t>全局链</a:t>
            </a:r>
          </a:p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zh-CN" altLang="en-US" sz="4400" dirty="0" smtClean="0"/>
              <a:t>全局锁</a:t>
            </a:r>
          </a:p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en-US" altLang="zh-CN" sz="4400" dirty="0" smtClean="0"/>
              <a:t>buddy</a:t>
            </a:r>
            <a:r>
              <a:rPr lang="zh-CN" altLang="en-US" sz="4400" dirty="0" smtClean="0"/>
              <a:t> 锁</a:t>
            </a:r>
          </a:p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en-US" altLang="zh-CN" sz="4400" dirty="0" smtClean="0"/>
              <a:t>buddy slow path</a:t>
            </a:r>
            <a:endParaRPr lang="zh-CN" altLang="en-US" sz="4400" dirty="0" smtClean="0"/>
          </a:p>
          <a:p>
            <a:pPr marL="0" indent="0" rtl="0" hangingPunct="0">
              <a:spcBef>
                <a:spcPts val="0"/>
              </a:spcBef>
              <a:buSzTx/>
              <a:buNone/>
            </a:pPr>
            <a:r>
              <a:rPr lang="zh-CN" altLang="en-US" sz="4400" dirty="0" smtClean="0"/>
              <a:t>代码深度最大</a:t>
            </a:r>
            <a:endParaRPr lang="en-US" altLang="zh-CN" sz="4400" dirty="0" smtClean="0"/>
          </a:p>
          <a:p>
            <a:pPr marL="0" indent="0" rtl="0" hangingPunct="0">
              <a:spcBef>
                <a:spcPts val="0"/>
              </a:spcBef>
              <a:buSzTx/>
              <a:buNone/>
            </a:pPr>
            <a:endParaRPr lang="zh-CN" altLang="en-US" sz="4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3490" y="857208"/>
            <a:ext cx="20724219" cy="2006601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目录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01"/>
          <p:cNvSpPr txBox="1"/>
          <p:nvPr/>
        </p:nvSpPr>
        <p:spPr>
          <a:xfrm>
            <a:off x="12024052" y="1884552"/>
            <a:ext cx="112851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0186F8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01</a:t>
            </a:r>
          </a:p>
        </p:txBody>
      </p:sp>
      <p:sp>
        <p:nvSpPr>
          <p:cNvPr id="5" name="02"/>
          <p:cNvSpPr txBox="1"/>
          <p:nvPr/>
        </p:nvSpPr>
        <p:spPr>
          <a:xfrm>
            <a:off x="12024052" y="4726050"/>
            <a:ext cx="112851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0186F8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b="1">
                <a:solidFill>
                  <a:schemeClr val="accent4">
                    <a:lumMod val="20000"/>
                    <a:lumOff val="80000"/>
                  </a:schemeClr>
                </a:solidFill>
              </a:rPr>
              <a:t>02</a:t>
            </a:r>
          </a:p>
        </p:txBody>
      </p:sp>
      <p:sp>
        <p:nvSpPr>
          <p:cNvPr id="6" name="04"/>
          <p:cNvSpPr txBox="1"/>
          <p:nvPr/>
        </p:nvSpPr>
        <p:spPr>
          <a:xfrm>
            <a:off x="12024052" y="10409048"/>
            <a:ext cx="112851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0186F8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b="1">
                <a:solidFill>
                  <a:schemeClr val="accent4">
                    <a:lumMod val="20000"/>
                    <a:lumOff val="80000"/>
                  </a:schemeClr>
                </a:solidFill>
              </a:rPr>
              <a:t>04</a:t>
            </a:r>
          </a:p>
        </p:txBody>
      </p:sp>
      <p:sp>
        <p:nvSpPr>
          <p:cNvPr id="7" name="03"/>
          <p:cNvSpPr txBox="1"/>
          <p:nvPr/>
        </p:nvSpPr>
        <p:spPr>
          <a:xfrm>
            <a:off x="12024052" y="7567549"/>
            <a:ext cx="112851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0186F8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b="1">
                <a:solidFill>
                  <a:schemeClr val="accent4">
                    <a:lumMod val="20000"/>
                    <a:lumOff val="80000"/>
                  </a:schemeClr>
                </a:solidFill>
              </a:rPr>
              <a:t>03</a:t>
            </a:r>
          </a:p>
        </p:txBody>
      </p:sp>
      <p:sp>
        <p:nvSpPr>
          <p:cNvPr id="8" name="scenario"/>
          <p:cNvSpPr txBox="1"/>
          <p:nvPr/>
        </p:nvSpPr>
        <p:spPr>
          <a:xfrm>
            <a:off x="13864330" y="1875546"/>
            <a:ext cx="420628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lang="x-none" b="1" dirty="0" smtClean="0">
                <a:solidFill>
                  <a:schemeClr val="bg1"/>
                </a:solidFill>
              </a:rPr>
              <a:t>典型场景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" name="principle analysis"/>
          <p:cNvSpPr txBox="1"/>
          <p:nvPr/>
        </p:nvSpPr>
        <p:spPr>
          <a:xfrm>
            <a:off x="13864330" y="4717045"/>
            <a:ext cx="420628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优化分析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0" name="code implementation"/>
          <p:cNvSpPr txBox="1"/>
          <p:nvPr/>
        </p:nvSpPr>
        <p:spPr>
          <a:xfrm>
            <a:off x="13864330" y="7545843"/>
            <a:ext cx="215443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lang="x-none" b="1" dirty="0" smtClean="0">
                <a:solidFill>
                  <a:schemeClr val="bg1"/>
                </a:solidFill>
              </a:rPr>
              <a:t>实现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1" name="next"/>
          <p:cNvSpPr txBox="1"/>
          <p:nvPr/>
        </p:nvSpPr>
        <p:spPr>
          <a:xfrm>
            <a:off x="13864330" y="10336543"/>
            <a:ext cx="215443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将来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6000" dirty="0" smtClean="0"/>
              <a:t>归纳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047672" y="3357538"/>
            <a:ext cx="23336328" cy="8501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+-------------------------------------+</a:t>
            </a:r>
          </a:p>
          <a:p>
            <a:pPr marL="0" indent="0">
              <a:buNone/>
            </a:pPr>
            <a:r>
              <a:rPr lang="de-DE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              fast </a:t>
            </a:r>
            <a:r>
              <a:rPr lang="de-DE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path</a:t>
            </a:r>
            <a:r>
              <a:rPr lang="de-DE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              +-------&gt; 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无竞争</a:t>
            </a:r>
            <a:endParaRPr lang="de-DE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+-------------------------------------+</a:t>
            </a:r>
          </a:p>
          <a:p>
            <a:pPr marL="0" indent="0">
              <a:buNone/>
            </a:pPr>
            <a:r>
              <a:rPr lang="de-DE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             per </a:t>
            </a:r>
            <a:r>
              <a:rPr lang="de-DE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cpu</a:t>
            </a:r>
            <a:r>
              <a:rPr lang="de-DE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partial         +----</a:t>
            </a:r>
            <a:r>
              <a:rPr lang="de-DE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--</a:t>
            </a:r>
            <a:r>
              <a:rPr lang="de-DE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-----&gt; </a:t>
            </a:r>
            <a:r>
              <a:rPr lang="zh-CN" alt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进程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中断 软中断并发 代码深度加大</a:t>
            </a:r>
            <a:endParaRPr lang="de-DE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+-------------------------------------+</a:t>
            </a:r>
          </a:p>
          <a:p>
            <a:pPr marL="0" indent="0">
              <a:buNone/>
            </a:pPr>
            <a:r>
              <a:rPr lang="cs-CZ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             per node partial        +-------</a:t>
            </a:r>
            <a:r>
              <a:rPr lang="cs-CZ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---</a:t>
            </a:r>
            <a:r>
              <a:rPr lang="cs-CZ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cs-CZ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---</a:t>
            </a:r>
            <a:r>
              <a:rPr lang="cs-CZ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Wingdings"/>
              </a:rPr>
              <a:t>&gt; 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Wingdings"/>
              </a:rPr>
              <a:t>每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Wingdings"/>
              </a:rPr>
              <a:t>core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sym typeface="Wingdings"/>
              </a:rPr>
              <a:t>之间 进程 中断 软中断并发 代码深度更大</a:t>
            </a:r>
            <a:endParaRPr lang="cs-CZ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+-------------------------------------+</a:t>
            </a:r>
          </a:p>
          <a:p>
            <a:pPr marL="0" indent="0">
              <a:buNone/>
            </a:pPr>
            <a:r>
              <a:rPr lang="cs-CZ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|                 </a:t>
            </a:r>
            <a:r>
              <a:rPr lang="cs-CZ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buddy</a:t>
            </a:r>
            <a:r>
              <a:rPr lang="cs-CZ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              +------------</a:t>
            </a:r>
            <a:r>
              <a:rPr lang="cs-CZ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----</a:t>
            </a:r>
            <a:r>
              <a:rPr lang="cs-CZ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---</a:t>
            </a:r>
            <a:r>
              <a:rPr lang="cs-CZ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&gt; </a:t>
            </a:r>
            <a:r>
              <a:rPr lang="zh-CN" alt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以上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 buddy zone lock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&amp;&amp; slow path</a:t>
            </a:r>
            <a:endParaRPr lang="cs-CZ" altLang="zh-CN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+-------------------------------------+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6000" dirty="0" smtClean="0"/>
              <a:t>可能提升性能的点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>
          <a:xfrm>
            <a:off x="2404994" y="2357406"/>
            <a:ext cx="16372049" cy="9358377"/>
          </a:xfrm>
        </p:spPr>
        <p:txBody>
          <a:bodyPr/>
          <a:lstStyle/>
          <a:p>
            <a:pPr>
              <a:spcBef>
                <a:spcPts val="5900"/>
              </a:spcBef>
            </a:pPr>
            <a:r>
              <a:rPr lang="zh-CN" altLang="en-US" dirty="0" smtClean="0"/>
              <a:t>提高 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 代码能力</a:t>
            </a:r>
          </a:p>
          <a:p>
            <a:pPr>
              <a:spcBef>
                <a:spcPts val="5900"/>
              </a:spcBef>
            </a:pPr>
            <a:r>
              <a:rPr lang="zh-CN" altLang="en-US" dirty="0" smtClean="0"/>
              <a:t>提高 </a:t>
            </a:r>
            <a:r>
              <a:rPr lang="en-US" altLang="zh-CN" dirty="0" smtClean="0"/>
              <a:t>slow path </a:t>
            </a:r>
            <a:r>
              <a:rPr lang="zh-CN" altLang="en-US" dirty="0" smtClean="0"/>
              <a:t>代码能力</a:t>
            </a:r>
          </a:p>
          <a:p>
            <a:pPr>
              <a:spcBef>
                <a:spcPts val="5900"/>
              </a:spcBef>
            </a:pPr>
            <a:r>
              <a:rPr lang="zh-CN" altLang="en-US" dirty="0" smtClean="0"/>
              <a:t>减小锁开销</a:t>
            </a:r>
          </a:p>
          <a:p>
            <a:pPr>
              <a:spcBef>
                <a:spcPts val="5900"/>
              </a:spcBef>
            </a:pPr>
            <a:r>
              <a:rPr lang="zh-CN" altLang="en-US" dirty="0" smtClean="0"/>
              <a:t>减小走到</a:t>
            </a:r>
            <a:r>
              <a:rPr lang="en-US" altLang="zh-CN" dirty="0" smtClean="0"/>
              <a:t>slow path</a:t>
            </a:r>
            <a:r>
              <a:rPr lang="zh-CN" altLang="en-US" dirty="0" smtClean="0"/>
              <a:t>的次数，以节省开销</a:t>
            </a:r>
          </a:p>
          <a:p>
            <a:pPr>
              <a:spcBef>
                <a:spcPts val="5900"/>
              </a:spcBef>
            </a:pPr>
            <a:r>
              <a:rPr lang="zh-CN" altLang="en-US" dirty="0" smtClean="0"/>
              <a:t>减小走到</a:t>
            </a:r>
            <a:r>
              <a:rPr lang="en-US" altLang="zh-CN" dirty="0" smtClean="0"/>
              <a:t>buddy</a:t>
            </a:r>
            <a:r>
              <a:rPr lang="zh-CN" altLang="en-US" dirty="0" smtClean="0"/>
              <a:t>的次数，以节省开销</a:t>
            </a:r>
          </a:p>
          <a:p>
            <a:pPr>
              <a:spcBef>
                <a:spcPts val="5900"/>
              </a:spcBef>
            </a:pPr>
            <a:r>
              <a:rPr lang="zh-CN" altLang="en-US" dirty="0" smtClean="0"/>
              <a:t>减小</a:t>
            </a:r>
            <a:r>
              <a:rPr lang="en-US" altLang="zh-CN" dirty="0" smtClean="0"/>
              <a:t>merged </a:t>
            </a:r>
            <a:r>
              <a:rPr lang="zh-CN" altLang="en-US" dirty="0" smtClean="0"/>
              <a:t>并发竞争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ode implementation"/>
          <p:cNvSpPr txBox="1">
            <a:spLocks noGrp="1"/>
          </p:cNvSpPr>
          <p:nvPr>
            <p:ph type="title"/>
          </p:nvPr>
        </p:nvSpPr>
        <p:spPr>
          <a:xfrm>
            <a:off x="4622946" y="6946529"/>
            <a:ext cx="17506158" cy="376912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x-none" sz="11000" b="1" dirty="0" smtClean="0"/>
              <a:t>实现</a:t>
            </a:r>
            <a:endParaRPr sz="11000" b="1" dirty="0"/>
          </a:p>
        </p:txBody>
      </p:sp>
      <p:sp>
        <p:nvSpPr>
          <p:cNvPr id="307" name="03"/>
          <p:cNvSpPr txBox="1">
            <a:spLocks noGrp="1"/>
          </p:cNvSpPr>
          <p:nvPr>
            <p:ph type="body" idx="13"/>
          </p:nvPr>
        </p:nvSpPr>
        <p:spPr>
          <a:xfrm>
            <a:off x="1155148" y="8509506"/>
            <a:ext cx="2539157" cy="3026470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6000" dirty="0" smtClean="0"/>
              <a:t>实现概要</a:t>
            </a:r>
            <a:endParaRPr lang="zh-CN" altLang="en-US" sz="6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>
          <a:xfrm>
            <a:off x="2833622" y="2214530"/>
            <a:ext cx="16372049" cy="9358377"/>
          </a:xfrm>
        </p:spPr>
        <p:txBody>
          <a:bodyPr/>
          <a:lstStyle/>
          <a:p>
            <a:pPr>
              <a:spcBef>
                <a:spcPts val="5900"/>
              </a:spcBef>
            </a:pPr>
            <a:r>
              <a:rPr lang="en-US" sz="5400" dirty="0" smtClean="0"/>
              <a:t>__</a:t>
            </a:r>
            <a:r>
              <a:rPr lang="en-US" sz="5400" dirty="0" err="1" smtClean="0"/>
              <a:t>kmem_cache_create_nice</a:t>
            </a:r>
            <a:endParaRPr lang="en-US" sz="5400" dirty="0" smtClean="0"/>
          </a:p>
          <a:p>
            <a:pPr>
              <a:spcBef>
                <a:spcPts val="5900"/>
              </a:spcBef>
            </a:pPr>
            <a:r>
              <a:rPr lang="en-US" sz="5400" dirty="0" err="1" smtClean="0"/>
              <a:t>cpu</a:t>
            </a:r>
            <a:r>
              <a:rPr lang="en-US" sz="5400" dirty="0" smtClean="0"/>
              <a:t> partial</a:t>
            </a:r>
          </a:p>
          <a:p>
            <a:pPr>
              <a:spcBef>
                <a:spcPts val="5900"/>
              </a:spcBef>
            </a:pPr>
            <a:r>
              <a:rPr lang="en-US" sz="5400" dirty="0" smtClean="0"/>
              <a:t>node partial</a:t>
            </a:r>
          </a:p>
          <a:p>
            <a:pPr>
              <a:spcBef>
                <a:spcPts val="5900"/>
              </a:spcBef>
            </a:pPr>
            <a:r>
              <a:rPr lang="en-US" sz="5400" dirty="0" smtClean="0"/>
              <a:t>decouple</a:t>
            </a:r>
          </a:p>
          <a:p>
            <a:endParaRPr lang="en-US" altLang="zh-CN" sz="5400" dirty="0" smtClean="0"/>
          </a:p>
          <a:p>
            <a:endParaRPr lang="zh-CN" altLang="en-US" sz="5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 smtClean="0"/>
              <a:t>__</a:t>
            </a:r>
            <a:r>
              <a:rPr lang="en-US" sz="6000" dirty="0" err="1" smtClean="0"/>
              <a:t>kmem_cache_create_nice</a:t>
            </a:r>
            <a:endParaRPr lang="en-US" sz="60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>
          <a:xfrm>
            <a:off x="1333424" y="2571720"/>
            <a:ext cx="10277278" cy="7044830"/>
          </a:xfrm>
        </p:spPr>
        <p:txBody>
          <a:bodyPr/>
          <a:lstStyle/>
          <a:p>
            <a:pPr rtl="0"/>
            <a:r>
              <a:rPr lang="zh-CN" altLang="en-US" sz="5400" dirty="0" smtClean="0"/>
              <a:t>引入接口，增加</a:t>
            </a:r>
            <a:r>
              <a:rPr lang="en-US" altLang="zh-CN" sz="5400" dirty="0" smtClean="0"/>
              <a:t>nice</a:t>
            </a:r>
            <a:r>
              <a:rPr lang="zh-CN" altLang="en-US" sz="5400" dirty="0" smtClean="0"/>
              <a:t>值设置</a:t>
            </a:r>
          </a:p>
          <a:p>
            <a:endParaRPr lang="en-US" altLang="zh-CN" sz="5400" dirty="0" smtClean="0"/>
          </a:p>
          <a:p>
            <a:endParaRPr lang="en-US" altLang="zh-CN" sz="5400" dirty="0" smtClean="0"/>
          </a:p>
        </p:txBody>
      </p:sp>
      <p:sp>
        <p:nvSpPr>
          <p:cNvPr id="5" name="static struct kmem_cache *…"/>
          <p:cNvSpPr txBox="1"/>
          <p:nvPr/>
        </p:nvSpPr>
        <p:spPr>
          <a:xfrm>
            <a:off x="11471920" y="3560742"/>
            <a:ext cx="10372447" cy="6011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defRPr sz="5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4800" dirty="0">
                <a:solidFill>
                  <a:srgbClr val="9437FF"/>
                </a:solidFill>
              </a:rPr>
              <a:t>static</a:t>
            </a:r>
            <a:r>
              <a:rPr sz="4800" dirty="0"/>
              <a:t> </a:t>
            </a:r>
            <a:r>
              <a:rPr sz="4800" dirty="0">
                <a:solidFill>
                  <a:srgbClr val="9437FF"/>
                </a:solidFill>
              </a:rPr>
              <a:t>struct</a:t>
            </a:r>
            <a:r>
              <a:rPr sz="4800" dirty="0"/>
              <a:t> kmem_cache </a:t>
            </a:r>
            <a:r>
              <a:rPr sz="4800" b="1" dirty="0">
                <a:solidFill>
                  <a:srgbClr val="011993"/>
                </a:solidFill>
              </a:rPr>
              <a:t>*</a:t>
            </a:r>
          </a:p>
          <a:p>
            <a:pPr defTabSz="457200">
              <a:defRPr sz="5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4800" dirty="0"/>
              <a:t>__kmem_cache_create_nice</a:t>
            </a:r>
            <a:r>
              <a:rPr sz="4800" b="1" dirty="0">
                <a:solidFill>
                  <a:srgbClr val="011993"/>
                </a:solidFill>
              </a:rPr>
              <a:t>(</a:t>
            </a:r>
          </a:p>
          <a:p>
            <a:pPr defTabSz="457200">
              <a:defRPr sz="5300">
                <a:solidFill>
                  <a:srgbClr val="9437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4800" dirty="0"/>
              <a:t>const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smtClean="0"/>
              <a:t>char</a:t>
            </a:r>
            <a:r>
              <a:rPr sz="4800" dirty="0" smtClean="0">
                <a:solidFill>
                  <a:srgbClr val="000000"/>
                </a:solidFill>
              </a:rPr>
              <a:t> </a:t>
            </a:r>
            <a:r>
              <a:rPr sz="4800" b="1" dirty="0">
                <a:solidFill>
                  <a:srgbClr val="011993"/>
                </a:solidFill>
              </a:rPr>
              <a:t>*</a:t>
            </a:r>
            <a:r>
              <a:rPr sz="4800" dirty="0">
                <a:solidFill>
                  <a:srgbClr val="000000"/>
                </a:solidFill>
              </a:rPr>
              <a:t>name</a:t>
            </a:r>
            <a:r>
              <a:rPr sz="4800" b="1" dirty="0">
                <a:solidFill>
                  <a:srgbClr val="011993"/>
                </a:solidFill>
              </a:rPr>
              <a:t>,</a:t>
            </a:r>
            <a:r>
              <a:rPr sz="4800" dirty="0">
                <a:solidFill>
                  <a:srgbClr val="000000"/>
                </a:solidFill>
              </a:rPr>
              <a:t> </a:t>
            </a:r>
          </a:p>
          <a:p>
            <a:pPr defTabSz="457200">
              <a:defRPr sz="5300">
                <a:solidFill>
                  <a:srgbClr val="9437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4800" dirty="0"/>
              <a:t>size_t</a:t>
            </a:r>
            <a:r>
              <a:rPr sz="4800" dirty="0">
                <a:solidFill>
                  <a:srgbClr val="000000"/>
                </a:solidFill>
              </a:rPr>
              <a:t> size</a:t>
            </a:r>
            <a:r>
              <a:rPr sz="4800" b="1" dirty="0">
                <a:solidFill>
                  <a:srgbClr val="011993"/>
                </a:solidFill>
              </a:rPr>
              <a:t>,</a:t>
            </a:r>
            <a:r>
              <a:rPr sz="4800" dirty="0">
                <a:solidFill>
                  <a:srgbClr val="000000"/>
                </a:solidFill>
              </a:rPr>
              <a:t> </a:t>
            </a:r>
          </a:p>
          <a:p>
            <a:pPr defTabSz="457200">
              <a:defRPr sz="5300">
                <a:solidFill>
                  <a:srgbClr val="9437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4800" dirty="0"/>
              <a:t>size_t</a:t>
            </a:r>
            <a:r>
              <a:rPr sz="4800" dirty="0">
                <a:solidFill>
                  <a:srgbClr val="000000"/>
                </a:solidFill>
              </a:rPr>
              <a:t> align</a:t>
            </a:r>
            <a:r>
              <a:rPr sz="4800" b="1" dirty="0">
                <a:solidFill>
                  <a:srgbClr val="011993"/>
                </a:solidFill>
              </a:rPr>
              <a:t>,</a:t>
            </a:r>
            <a:endParaRPr sz="4800" dirty="0">
              <a:solidFill>
                <a:srgbClr val="000000"/>
              </a:solidFill>
            </a:endParaRPr>
          </a:p>
          <a:p>
            <a:pPr defTabSz="457200">
              <a:defRPr sz="5300">
                <a:solidFill>
                  <a:srgbClr val="9437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4800" dirty="0"/>
              <a:t>unsigned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/>
              <a:t>int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FF2600"/>
                </a:solidFill>
              </a:rPr>
              <a:t>nice</a:t>
            </a:r>
            <a:r>
              <a:rPr sz="4800" b="1" dirty="0">
                <a:solidFill>
                  <a:srgbClr val="011993"/>
                </a:solidFill>
              </a:rPr>
              <a:t>,</a:t>
            </a:r>
            <a:endParaRPr sz="4800" dirty="0">
              <a:solidFill>
                <a:srgbClr val="000000"/>
              </a:solidFill>
            </a:endParaRPr>
          </a:p>
          <a:p>
            <a:pPr defTabSz="457200">
              <a:defRPr sz="5300">
                <a:solidFill>
                  <a:srgbClr val="9437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4800" dirty="0"/>
              <a:t>unsigned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/>
              <a:t>long</a:t>
            </a:r>
            <a:r>
              <a:rPr sz="4800" dirty="0">
                <a:solidFill>
                  <a:srgbClr val="000000"/>
                </a:solidFill>
              </a:rPr>
              <a:t> flags</a:t>
            </a:r>
            <a:r>
              <a:rPr sz="4800" b="1" dirty="0">
                <a:solidFill>
                  <a:srgbClr val="011993"/>
                </a:solidFill>
              </a:rPr>
              <a:t>,</a:t>
            </a:r>
            <a:endParaRPr sz="4800" dirty="0">
              <a:solidFill>
                <a:srgbClr val="000000"/>
              </a:solidFill>
            </a:endParaRPr>
          </a:p>
          <a:p>
            <a:pPr defTabSz="457200">
              <a:defRPr sz="5300">
                <a:solidFill>
                  <a:srgbClr val="9437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4800" dirty="0"/>
              <a:t>void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b="1" dirty="0">
                <a:solidFill>
                  <a:srgbClr val="011993"/>
                </a:solidFill>
              </a:rPr>
              <a:t>(*</a:t>
            </a:r>
            <a:r>
              <a:rPr sz="4800" dirty="0">
                <a:solidFill>
                  <a:srgbClr val="000000"/>
                </a:solidFill>
              </a:rPr>
              <a:t>ctor</a:t>
            </a:r>
            <a:r>
              <a:rPr sz="4800" b="1" dirty="0">
                <a:solidFill>
                  <a:srgbClr val="011993"/>
                </a:solidFill>
              </a:rPr>
              <a:t>)(</a:t>
            </a:r>
            <a:r>
              <a:rPr sz="4800" dirty="0"/>
              <a:t>void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b="1" dirty="0">
                <a:solidFill>
                  <a:srgbClr val="011993"/>
                </a:solidFill>
              </a:rPr>
              <a:t>*))</a:t>
            </a:r>
            <a:endParaRPr sz="4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6000" dirty="0" smtClean="0"/>
              <a:t>扩展</a:t>
            </a:r>
            <a:r>
              <a:rPr lang="en-US" sz="6000" dirty="0" err="1" smtClean="0"/>
              <a:t>cpu</a:t>
            </a:r>
            <a:r>
              <a:rPr lang="en-US" sz="6000" dirty="0" smtClean="0"/>
              <a:t> partial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904928" y="2786034"/>
            <a:ext cx="21788590" cy="7929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48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US" altLang="zh-CN" sz="4800" dirty="0" smtClean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US" altLang="zh-CN" sz="48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en-US" altLang="zh-CN" sz="4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define SLAB_NICE_MAX       16</a:t>
            </a:r>
            <a:endParaRPr lang="en-US" altLang="zh-CN" sz="4800" dirty="0" smtClean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sz="4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min((((</a:t>
            </a:r>
            <a:r>
              <a:rPr lang="en-US" altLang="zh-C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SLAB_NICE_MAX </a:t>
            </a:r>
            <a:r>
              <a:rPr lang="mr-IN" altLang="zh-C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–</a:t>
            </a:r>
            <a:r>
              <a:rPr lang="en-US" altLang="zh-C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s-&gt;nice)/4</a:t>
            </a:r>
            <a:r>
              <a:rPr lang="en-US" altLang="zh-CN" sz="4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* </a:t>
            </a:r>
            <a:r>
              <a:rPr lang="en-US" altLang="zh-CN" sz="4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cpu_partial</a:t>
            </a:r>
            <a:r>
              <a:rPr lang="en-US" altLang="zh-CN" sz="4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+ </a:t>
            </a:r>
            <a:r>
              <a:rPr lang="en-US" altLang="zh-CN" sz="4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cpu_partial</a:t>
            </a:r>
            <a:r>
              <a:rPr lang="en-US" altLang="zh-CN" sz="4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), 256)</a:t>
            </a:r>
          </a:p>
          <a:p>
            <a:pPr marL="0" indent="0">
              <a:buNone/>
            </a:pPr>
            <a:endParaRPr kumimoji="1" lang="zh-CN" altLang="en-US" sz="48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6000" dirty="0" smtClean="0"/>
              <a:t>扩展</a:t>
            </a:r>
            <a:r>
              <a:rPr lang="en-US" sz="6000" dirty="0" smtClean="0"/>
              <a:t>node partial</a:t>
            </a:r>
          </a:p>
        </p:txBody>
      </p:sp>
      <p:sp>
        <p:nvSpPr>
          <p:cNvPr id="5" name="#define SLAB_NICE_MAX       16…"/>
          <p:cNvSpPr txBox="1">
            <a:spLocks noGrp="1"/>
          </p:cNvSpPr>
          <p:nvPr>
            <p:ph type="body" idx="15"/>
          </p:nvPr>
        </p:nvSpPr>
        <p:spPr>
          <a:xfrm>
            <a:off x="2190680" y="4000480"/>
            <a:ext cx="21074210" cy="400052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3600" b="1">
                <a:solidFill>
                  <a:srgbClr val="01199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4400" dirty="0"/>
              <a:t>#define SLAB_NICE_MAX       16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4400" b="1" dirty="0">
                <a:solidFill>
                  <a:srgbClr val="011993"/>
                </a:solidFill>
              </a:rPr>
              <a:t>(((</a:t>
            </a:r>
            <a:r>
              <a:rPr sz="4400" dirty="0"/>
              <a:t>SLAB_NICE_MAX </a:t>
            </a:r>
            <a:r>
              <a:rPr sz="4400" b="1" dirty="0">
                <a:solidFill>
                  <a:srgbClr val="011993"/>
                </a:solidFill>
              </a:rPr>
              <a:t>-</a:t>
            </a:r>
            <a:r>
              <a:rPr sz="4400" dirty="0"/>
              <a:t> s</a:t>
            </a:r>
            <a:r>
              <a:rPr sz="4400" b="1" dirty="0">
                <a:solidFill>
                  <a:srgbClr val="011993"/>
                </a:solidFill>
              </a:rPr>
              <a:t>-&gt;</a:t>
            </a:r>
            <a:r>
              <a:rPr sz="4400" dirty="0"/>
              <a:t>nice</a:t>
            </a:r>
            <a:r>
              <a:rPr sz="4400" b="1" dirty="0">
                <a:solidFill>
                  <a:srgbClr val="011993"/>
                </a:solidFill>
              </a:rPr>
              <a:t>)</a:t>
            </a:r>
            <a:r>
              <a:rPr sz="4400" dirty="0"/>
              <a:t> </a:t>
            </a:r>
            <a:r>
              <a:rPr sz="4400" b="1" dirty="0">
                <a:solidFill>
                  <a:srgbClr val="011993"/>
                </a:solidFill>
              </a:rPr>
              <a:t>/</a:t>
            </a:r>
            <a:r>
              <a:rPr sz="4400" dirty="0"/>
              <a:t> </a:t>
            </a:r>
            <a:r>
              <a:rPr sz="4400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4</a:t>
            </a:r>
            <a:r>
              <a:rPr sz="4400" b="1" dirty="0">
                <a:solidFill>
                  <a:srgbClr val="011993"/>
                </a:solidFill>
              </a:rPr>
              <a:t>)*</a:t>
            </a:r>
            <a:r>
              <a:rPr sz="4400" dirty="0"/>
              <a:t>min_partial </a:t>
            </a:r>
            <a:r>
              <a:rPr sz="4400" b="1" dirty="0">
                <a:solidFill>
                  <a:srgbClr val="011993"/>
                </a:solidFill>
              </a:rPr>
              <a:t>+</a:t>
            </a:r>
            <a:r>
              <a:rPr sz="4400" dirty="0"/>
              <a:t> min_partial</a:t>
            </a:r>
            <a:r>
              <a:rPr sz="4400" b="1" dirty="0">
                <a:solidFill>
                  <a:srgbClr val="011993"/>
                </a:solidFill>
              </a:rPr>
              <a:t>)</a:t>
            </a:r>
          </a:p>
          <a:p>
            <a:pPr>
              <a:spcBef>
                <a:spcPts val="5900"/>
              </a:spcBef>
              <a:defRPr sz="3600"/>
            </a:pPr>
            <a:endParaRPr sz="4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 smtClean="0"/>
              <a:t>decouple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>
          <a:xfrm>
            <a:off x="19907304" y="3786166"/>
            <a:ext cx="10277278" cy="3622261"/>
          </a:xfrm>
        </p:spPr>
        <p:txBody>
          <a:bodyPr/>
          <a:lstStyle/>
          <a:p>
            <a:pPr rtl="0">
              <a:buNone/>
            </a:pPr>
            <a:r>
              <a:rPr lang="zh-CN" altLang="en-US" sz="4400" dirty="0" smtClean="0"/>
              <a:t>去重减小竞争</a:t>
            </a:r>
          </a:p>
          <a:p>
            <a:endParaRPr lang="zh-CN" altLang="en-US" sz="4400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904928" y="2071654"/>
            <a:ext cx="18073814" cy="10372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struct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kmem_cache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en-US" altLang="zh-CN" sz="4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find_mergeable</a:t>
            </a:r>
            <a:r>
              <a:rPr lang="en-US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altLang="zh-CN" sz="4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size_t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size</a:t>
            </a:r>
            <a:r>
              <a:rPr lang="en-US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      				              </a:t>
            </a:r>
            <a:r>
              <a:rPr lang="en-US" altLang="zh-CN" sz="4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size_t</a:t>
            </a:r>
            <a:r>
              <a:rPr lang="en-US" altLang="zh-CN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align</a:t>
            </a:r>
            <a:r>
              <a:rPr lang="en-US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US" altLang="zh-CN" sz="4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</a:t>
            </a:r>
            <a:r>
              <a:rPr lang="en-US" altLang="zh-CN" sz="4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unsigned</a:t>
            </a:r>
            <a:r>
              <a:rPr lang="en-US" altLang="zh-CN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sz="4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nice</a:t>
            </a:r>
            <a:r>
              <a:rPr lang="en-US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US" altLang="zh-CN" sz="44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US" altLang="zh-CN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		          </a:t>
            </a:r>
            <a:r>
              <a:rPr lang="en-US" altLang="zh-CN" sz="4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unsigned</a:t>
            </a:r>
            <a:r>
              <a:rPr lang="en-US" altLang="zh-CN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sz="4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long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flags</a:t>
            </a:r>
            <a:r>
              <a:rPr lang="en-US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US" altLang="zh-CN" sz="4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</a:t>
            </a:r>
            <a:r>
              <a:rPr lang="en-US" altLang="zh-CN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mr-IN" altLang="zh-CN" sz="4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mr-IN" altLang="zh-CN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mr-IN" altLang="zh-CN" sz="4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mr-IN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mr-IN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</a:t>
            </a:r>
            <a:r>
              <a:rPr lang="mr-IN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name</a:t>
            </a:r>
            <a:r>
              <a:rPr lang="mr-IN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mr-IN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mr-IN" altLang="zh-CN" sz="4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mr-IN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mr-IN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(*</a:t>
            </a:r>
            <a:r>
              <a:rPr lang="mr-IN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ctor</a:t>
            </a:r>
            <a:r>
              <a:rPr lang="mr-IN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)(</a:t>
            </a:r>
            <a:r>
              <a:rPr lang="mr-IN" altLang="zh-CN" sz="4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mr-IN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mr-IN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*))</a:t>
            </a:r>
            <a:endParaRPr lang="mr-IN" altLang="zh-CN" sz="4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mr-IN" altLang="zh-CN" sz="4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mr-IN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…</a:t>
            </a:r>
            <a:r>
              <a:rPr lang="mr-IN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..</a:t>
            </a:r>
            <a:endParaRPr lang="mr-IN" altLang="zh-CN" sz="4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altLang="zh-CN" sz="4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/* No merge if user provides valid nice value */</a:t>
            </a:r>
            <a:endParaRPr lang="en-US" altLang="zh-CN" sz="4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altLang="zh-CN" sz="4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nice </a:t>
            </a:r>
            <a:r>
              <a:rPr lang="en-US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SLAB_NICE_MAX</a:t>
            </a:r>
            <a:r>
              <a:rPr lang="en-US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altLang="zh-CN" sz="4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mr-IN" altLang="zh-CN" sz="4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mr-IN" altLang="zh-CN" sz="4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mr-IN" altLang="zh-CN" sz="4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mr-IN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mr-IN" altLang="zh-CN" sz="4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…..</a:t>
            </a:r>
            <a:endParaRPr lang="mr-IN" altLang="zh-CN" sz="4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mr-IN" altLang="zh-CN" sz="4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mr-IN" altLang="zh-CN" sz="4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kumimoji="1" lang="zh-CN" altLang="en-US" sz="4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6000" dirty="0" smtClean="0"/>
              <a:t>模块接口测试数据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>
          <a:xfrm>
            <a:off x="1333424" y="2500282"/>
            <a:ext cx="21288524" cy="3929089"/>
          </a:xfrm>
        </p:spPr>
        <p:txBody>
          <a:bodyPr/>
          <a:lstStyle/>
          <a:p>
            <a:r>
              <a:rPr lang="zh-CN" altLang="en-US" sz="4800" dirty="0" smtClean="0"/>
              <a:t>针对</a:t>
            </a:r>
            <a:r>
              <a:rPr lang="en-US" altLang="zh-CN" sz="4800" dirty="0" err="1" smtClean="0"/>
              <a:t>slub</a:t>
            </a:r>
            <a:r>
              <a:rPr lang="zh-CN" altLang="en-US" sz="4800" dirty="0" smtClean="0"/>
              <a:t>新接口，创建最高</a:t>
            </a:r>
            <a:r>
              <a:rPr lang="en-US" altLang="zh-CN" sz="4800" dirty="0" smtClean="0"/>
              <a:t>nice</a:t>
            </a:r>
            <a:r>
              <a:rPr lang="zh-CN" altLang="en-US" sz="4800" dirty="0" smtClean="0"/>
              <a:t>值为</a:t>
            </a:r>
            <a:r>
              <a:rPr lang="en-US" altLang="zh-CN" sz="4800" dirty="0" smtClean="0"/>
              <a:t>0</a:t>
            </a:r>
            <a:r>
              <a:rPr lang="zh-CN" altLang="en-US" sz="4800" dirty="0" smtClean="0"/>
              <a:t>的，</a:t>
            </a:r>
            <a:r>
              <a:rPr lang="en-US" altLang="zh-CN" sz="4800" dirty="0" err="1" smtClean="0"/>
              <a:t>kmem_cahce</a:t>
            </a:r>
            <a:r>
              <a:rPr lang="zh-CN" altLang="en-US" sz="4800" dirty="0" smtClean="0"/>
              <a:t>对象，在 </a:t>
            </a:r>
            <a:r>
              <a:rPr lang="en-US" altLang="zh-CN" sz="4800" dirty="0" smtClean="0"/>
              <a:t>96 core </a:t>
            </a:r>
            <a:r>
              <a:rPr lang="en-US" altLang="zh-CN" sz="4800" dirty="0" err="1" smtClean="0"/>
              <a:t>cpu</a:t>
            </a:r>
            <a:r>
              <a:rPr lang="zh-CN" altLang="en-US" sz="4800" dirty="0" smtClean="0"/>
              <a:t>上，每</a:t>
            </a:r>
            <a:r>
              <a:rPr lang="en-US" altLang="zh-CN" sz="4800" dirty="0" smtClean="0"/>
              <a:t>core</a:t>
            </a:r>
            <a:r>
              <a:rPr lang="zh-CN" altLang="en-US" sz="4800" dirty="0" smtClean="0"/>
              <a:t>启动一个</a:t>
            </a:r>
            <a:r>
              <a:rPr lang="en-US" altLang="zh-CN" sz="4800" dirty="0" err="1" smtClean="0"/>
              <a:t>kthread</a:t>
            </a:r>
            <a:r>
              <a:rPr lang="zh-CN" altLang="en-US" sz="4800" dirty="0" smtClean="0"/>
              <a:t>，并发分配一定量的</a:t>
            </a:r>
            <a:r>
              <a:rPr lang="en-US" altLang="zh-CN" sz="4800" dirty="0" err="1" smtClean="0"/>
              <a:t>obj</a:t>
            </a:r>
            <a:r>
              <a:rPr lang="zh-CN" altLang="en-US" sz="4800" dirty="0" smtClean="0"/>
              <a:t>并释放，采集</a:t>
            </a:r>
            <a:r>
              <a:rPr lang="en-US" altLang="zh-CN" sz="4800" dirty="0" smtClean="0"/>
              <a:t>cycle</a:t>
            </a:r>
            <a:r>
              <a:rPr lang="zh-CN" altLang="en-US" sz="4800" dirty="0" smtClean="0"/>
              <a:t>平均值得出模块极限性能提升数据</a:t>
            </a:r>
          </a:p>
          <a:p>
            <a:pPr>
              <a:buNone/>
            </a:pPr>
            <a:endParaRPr lang="zh-CN" altLang="en-US" sz="4800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761920" y="6929438"/>
          <a:ext cx="22750138" cy="228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工作表" r:id="rId4" imgW="9092865" imgH="584178" progId="Excel.Sheet.12">
                  <p:embed/>
                </p:oleObj>
              </mc:Choice>
              <mc:Fallback>
                <p:oleObj name="工作表" r:id="rId4" imgW="9092865" imgH="584178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20" y="6929438"/>
                        <a:ext cx="22750138" cy="228601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next"/>
          <p:cNvSpPr txBox="1">
            <a:spLocks noGrp="1"/>
          </p:cNvSpPr>
          <p:nvPr>
            <p:ph type="title"/>
          </p:nvPr>
        </p:nvSpPr>
        <p:spPr>
          <a:xfrm>
            <a:off x="4766962" y="6929438"/>
            <a:ext cx="17506158" cy="376912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1000" b="1" dirty="0" smtClean="0"/>
              <a:t>将来</a:t>
            </a:r>
            <a:endParaRPr sz="11000" b="1" dirty="0"/>
          </a:p>
        </p:txBody>
      </p:sp>
      <p:sp>
        <p:nvSpPr>
          <p:cNvPr id="334" name="04"/>
          <p:cNvSpPr txBox="1">
            <a:spLocks noGrp="1"/>
          </p:cNvSpPr>
          <p:nvPr>
            <p:ph type="body" idx="13"/>
          </p:nvPr>
        </p:nvSpPr>
        <p:spPr>
          <a:xfrm>
            <a:off x="1155148" y="8509506"/>
            <a:ext cx="2539157" cy="3026470"/>
          </a:xfrm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04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cenario"/>
          <p:cNvSpPr txBox="1">
            <a:spLocks noGrp="1"/>
          </p:cNvSpPr>
          <p:nvPr>
            <p:ph type="title"/>
          </p:nvPr>
        </p:nvSpPr>
        <p:spPr>
          <a:xfrm>
            <a:off x="4359400" y="7215190"/>
            <a:ext cx="19065848" cy="348496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x-none" sz="11000" b="1" dirty="0" smtClean="0"/>
              <a:t>典型场景</a:t>
            </a:r>
            <a:endParaRPr sz="11000" b="1" dirty="0"/>
          </a:p>
        </p:txBody>
      </p:sp>
      <p:sp>
        <p:nvSpPr>
          <p:cNvPr id="222" name="01"/>
          <p:cNvSpPr txBox="1">
            <a:spLocks noGrp="1"/>
          </p:cNvSpPr>
          <p:nvPr>
            <p:ph type="body" idx="13"/>
          </p:nvPr>
        </p:nvSpPr>
        <p:spPr>
          <a:xfrm>
            <a:off x="1155148" y="8509506"/>
            <a:ext cx="2539157" cy="3026470"/>
          </a:xfrm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01</a:t>
            </a:r>
          </a:p>
        </p:txBody>
      </p:sp>
    </p:spTree>
  </p:cSld>
  <p:clrMapOvr>
    <a:masterClrMapping/>
  </p:clrMapOvr>
  <p:transition xmlns:p14="http://schemas.microsoft.com/office/powerpoint/2010/main" spd="med" advTm="1381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6000" dirty="0" smtClean="0"/>
              <a:t>下一步方向</a:t>
            </a:r>
            <a:endParaRPr lang="zh-CN" altLang="en-US" sz="60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5"/>
          </p:nvPr>
        </p:nvSpPr>
        <p:spPr>
          <a:xfrm>
            <a:off x="2762184" y="3071786"/>
            <a:ext cx="10277278" cy="5408212"/>
          </a:xfrm>
        </p:spPr>
        <p:txBody>
          <a:bodyPr/>
          <a:lstStyle/>
          <a:p>
            <a:r>
              <a:rPr lang="en-US" sz="5400" dirty="0" err="1" smtClean="0"/>
              <a:t>memcg</a:t>
            </a:r>
            <a:r>
              <a:rPr lang="en-US" sz="5400" dirty="0" smtClean="0"/>
              <a:t> code path</a:t>
            </a:r>
          </a:p>
          <a:p>
            <a:r>
              <a:rPr lang="en-US" sz="5400" dirty="0" err="1" smtClean="0"/>
              <a:t>prefetch</a:t>
            </a:r>
            <a:r>
              <a:rPr lang="en-US" sz="5400" dirty="0" smtClean="0"/>
              <a:t> in fast path</a:t>
            </a:r>
          </a:p>
          <a:p>
            <a:endParaRPr lang="zh-CN" altLang="en-US" sz="5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&amp;A"/>
          <p:cNvSpPr txBox="1">
            <a:spLocks/>
          </p:cNvSpPr>
          <p:nvPr/>
        </p:nvSpPr>
        <p:spPr bwMode="auto">
          <a:xfrm>
            <a:off x="10406050" y="5286364"/>
            <a:ext cx="5505485" cy="365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7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PingFang SC Regular" charset="0"/>
              </a:defRPr>
            </a:lvl1pPr>
            <a:lvl2pPr indent="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7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PingFang SC Regular" charset="0"/>
              </a:defRPr>
            </a:lvl2pPr>
            <a:lvl3pPr indent="4572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7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PingFang SC Regular" charset="0"/>
              </a:defRPr>
            </a:lvl3pPr>
            <a:lvl4pPr indent="6858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7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PingFang SC Regular" charset="0"/>
              </a:defRPr>
            </a:lvl4pPr>
            <a:lvl5pPr indent="9144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7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PingFang SC Regular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sz="12000" b="1" spc="1200" dirty="0" smtClean="0"/>
              <a:t>Q&amp;A</a:t>
            </a:r>
            <a:endParaRPr lang="uk-UA" sz="12000" b="1" spc="1200" dirty="0"/>
          </a:p>
        </p:txBody>
      </p:sp>
      <p:sp>
        <p:nvSpPr>
          <p:cNvPr id="6" name="AutoShape 1"/>
          <p:cNvSpPr>
            <a:spLocks/>
          </p:cNvSpPr>
          <p:nvPr/>
        </p:nvSpPr>
        <p:spPr bwMode="auto">
          <a:xfrm>
            <a:off x="2311400" y="625475"/>
            <a:ext cx="10661650" cy="1312863"/>
          </a:xfrm>
          <a:custGeom>
            <a:avLst/>
            <a:gdLst>
              <a:gd name="T0" fmla="*/ 2147483647 w 21600"/>
              <a:gd name="T1" fmla="*/ 39898393 h 21600"/>
              <a:gd name="T2" fmla="*/ 2147483647 w 21600"/>
              <a:gd name="T3" fmla="*/ 39898393 h 21600"/>
              <a:gd name="T4" fmla="*/ 2147483647 w 21600"/>
              <a:gd name="T5" fmla="*/ 39898393 h 21600"/>
              <a:gd name="T6" fmla="*/ 2147483647 w 21600"/>
              <a:gd name="T7" fmla="*/ 3989839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0005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9300">
                  <a:alpha val="0"/>
                </a:srgbClr>
              </a:gs>
              <a:gs pos="100000">
                <a:srgbClr val="FF93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lIns="50800" tIns="50800" rIns="50800" bIns="50800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/>
          </p:cNvSpPr>
          <p:nvPr/>
        </p:nvSpPr>
        <p:spPr bwMode="auto">
          <a:xfrm>
            <a:off x="633413" y="5072050"/>
            <a:ext cx="237505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r>
              <a:rPr lang="x-none" altLang="x-none" sz="26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Thank you 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sz="6000" dirty="0" err="1" smtClean="0"/>
              <a:t>场景一</a:t>
            </a:r>
            <a:endParaRPr lang="en-US" sz="6000" dirty="0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15"/>
          </p:nvPr>
        </p:nvSpPr>
        <p:spPr>
          <a:xfrm>
            <a:off x="833358" y="1571588"/>
            <a:ext cx="10277278" cy="7044830"/>
          </a:xfrm>
        </p:spPr>
        <p:txBody>
          <a:bodyPr/>
          <a:lstStyle/>
          <a:p>
            <a:pPr marL="857250" indent="-857250" rtl="0" hangingPunct="0">
              <a:spcBef>
                <a:spcPts val="0"/>
              </a:spcBef>
              <a:buSzTx/>
              <a:buFont typeface="+mj-lt"/>
              <a:buAutoNum type="romanUcPeriod"/>
            </a:pPr>
            <a:r>
              <a:rPr lang="zh-CN" altLang="en-US" sz="4800" b="1" dirty="0" smtClean="0">
                <a:solidFill>
                  <a:srgbClr val="B97E13"/>
                </a:solidFill>
              </a:rPr>
              <a:t>单机分配</a:t>
            </a:r>
            <a:r>
              <a:rPr lang="en-US" altLang="zh-CN" sz="4800" b="1" dirty="0" smtClean="0">
                <a:solidFill>
                  <a:srgbClr val="B97E13"/>
                </a:solidFill>
              </a:rPr>
              <a:t>7000w+ objects</a:t>
            </a:r>
          </a:p>
          <a:p>
            <a:pPr marL="857250" indent="-857250" rtl="0" hangingPunct="0">
              <a:spcBef>
                <a:spcPts val="0"/>
              </a:spcBef>
              <a:buSzTx/>
              <a:buFont typeface="+mj-lt"/>
              <a:buAutoNum type="romanUcPeriod"/>
            </a:pPr>
            <a:endParaRPr lang="en-US" altLang="zh-CN" sz="4800" b="1" dirty="0" smtClean="0">
              <a:solidFill>
                <a:srgbClr val="B97E13"/>
              </a:solidFill>
            </a:endParaRPr>
          </a:p>
          <a:p>
            <a:pPr marL="857250" indent="-857250" rtl="0" hangingPunct="0">
              <a:spcBef>
                <a:spcPts val="0"/>
              </a:spcBef>
              <a:buSzTx/>
              <a:buFont typeface="+mj-lt"/>
              <a:buAutoNum type="romanUcPeriod"/>
            </a:pPr>
            <a:r>
              <a:rPr lang="zh-CN" altLang="en-US" sz="4800" b="1" dirty="0" smtClean="0">
                <a:solidFill>
                  <a:srgbClr val="B97E13"/>
                </a:solidFill>
              </a:rPr>
              <a:t>占用内存</a:t>
            </a:r>
            <a:r>
              <a:rPr lang="en-US" altLang="zh-CN" sz="4800" b="1" dirty="0" smtClean="0">
                <a:solidFill>
                  <a:srgbClr val="B97E13"/>
                </a:solidFill>
              </a:rPr>
              <a:t>72G (</a:t>
            </a:r>
            <a:r>
              <a:rPr lang="zh-CN" altLang="en-US" sz="4800" b="1" dirty="0" smtClean="0">
                <a:solidFill>
                  <a:srgbClr val="B97E13"/>
                </a:solidFill>
              </a:rPr>
              <a:t>总内存</a:t>
            </a:r>
            <a:r>
              <a:rPr lang="en-US" altLang="zh-CN" sz="4800" b="1" dirty="0" smtClean="0">
                <a:solidFill>
                  <a:srgbClr val="B97E13"/>
                </a:solidFill>
              </a:rPr>
              <a:t> 512G)</a:t>
            </a:r>
          </a:p>
          <a:p>
            <a:pPr marL="857250" indent="-857250">
              <a:buFont typeface="+mj-lt"/>
              <a:buAutoNum type="romanUcPeriod"/>
            </a:pPr>
            <a:r>
              <a:rPr lang="en-US" altLang="zh-CN" sz="4800" b="1" dirty="0" err="1" smtClean="0">
                <a:solidFill>
                  <a:srgbClr val="B97E13"/>
                </a:solidFill>
              </a:rPr>
              <a:t>dentry</a:t>
            </a:r>
            <a:r>
              <a:rPr lang="en-US" altLang="zh-CN" sz="4800" b="1" dirty="0" smtClean="0">
                <a:solidFill>
                  <a:srgbClr val="B97E13"/>
                </a:solidFill>
              </a:rPr>
              <a:t> 5700w+ objects</a:t>
            </a:r>
            <a:endParaRPr lang="zh-CN" altLang="en-US" sz="4800" b="1" dirty="0" smtClean="0">
              <a:solidFill>
                <a:srgbClr val="B97E13"/>
              </a:solidFill>
            </a:endParaRPr>
          </a:p>
          <a:p>
            <a:endParaRPr lang="zh-CN" altLang="en-US" sz="4800" b="1" dirty="0">
              <a:solidFill>
                <a:srgbClr val="B97E13"/>
              </a:solidFill>
            </a:endParaRPr>
          </a:p>
        </p:txBody>
      </p:sp>
      <p:pic>
        <p:nvPicPr>
          <p:cNvPr id="2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63108" y="2786034"/>
            <a:ext cx="14115281" cy="8974238"/>
          </a:xfrm>
          <a:prstGeom prst="rect">
            <a:avLst/>
          </a:prstGeom>
          <a:ln w="25400">
            <a:solidFill>
              <a:srgbClr val="FFC819"/>
            </a:solidFill>
            <a:miter lim="400000"/>
          </a:ln>
          <a:effectLst>
            <a:outerShdw blurRad="114300" dist="47069" dir="5400000" rotWithShape="0">
              <a:srgbClr val="000000">
                <a:alpha val="25914"/>
              </a:srgbClr>
            </a:outerShdw>
          </a:effectLst>
        </p:spPr>
      </p:pic>
      <p:sp>
        <p:nvSpPr>
          <p:cNvPr id="22" name="文本框 1"/>
          <p:cNvSpPr txBox="1"/>
          <p:nvPr/>
        </p:nvSpPr>
        <p:spPr>
          <a:xfrm>
            <a:off x="904796" y="8358198"/>
            <a:ext cx="7344816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PingFang SC Medium"/>
              </a:rPr>
              <a:t>硬件环境：</a:t>
            </a:r>
            <a:endParaRPr kumimoji="0" lang="en-US" altLang="zh-CN" sz="4800" b="0" i="0" u="none" strike="noStrike" cap="none" spc="0" normalizeH="0" baseline="0" dirty="0" smtClean="0">
              <a:ln>
                <a:noFill/>
              </a:ln>
              <a:solidFill>
                <a:srgbClr val="53585F"/>
              </a:solidFill>
              <a:effectLst/>
              <a:uFillTx/>
              <a:sym typeface="PingFang SC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PingFang SC Medium"/>
              </a:rPr>
              <a:t>	</a:t>
            </a:r>
            <a:r>
              <a:rPr kumimoji="0" lang="en-US" altLang="zh-CN" sz="4800" b="0" i="0" u="none" strike="noStrike" cap="none" spc="0" normalizeH="0" baseline="0" dirty="0" err="1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PingFang SC Medium"/>
              </a:rPr>
              <a:t>cpu</a:t>
            </a: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PingFang SC Medium"/>
              </a:rPr>
              <a:t>: </a:t>
            </a:r>
            <a:r>
              <a:rPr kumimoji="0" lang="x-none" altLang="zh-CN" sz="48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PingFang SC Medium"/>
              </a:rPr>
              <a:t>96</a:t>
            </a: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PingFang SC Medium"/>
              </a:rPr>
              <a:t> core</a:t>
            </a:r>
            <a:r>
              <a:rPr lang="en-US" altLang="zh-CN" sz="4800" dirty="0" smtClean="0"/>
              <a:t> 2.50G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dirty="0" smtClean="0"/>
              <a:t>	</a:t>
            </a:r>
            <a:r>
              <a:rPr lang="en-US" altLang="zh-CN" sz="4800" dirty="0" err="1" smtClean="0"/>
              <a:t>mem</a:t>
            </a:r>
            <a:r>
              <a:rPr lang="en-US" altLang="zh-CN" sz="4800" dirty="0" smtClean="0"/>
              <a:t>: 512G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PingFang SC Medium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0"/>
            <a:r>
              <a:rPr lang="zh-CN" altLang="en-US" sz="6000" b="1" dirty="0" smtClean="0">
                <a:solidFill>
                  <a:srgbClr val="B97E13"/>
                </a:solidFill>
              </a:rPr>
              <a:t>某时刻单机波动</a:t>
            </a:r>
            <a:r>
              <a:rPr lang="en-US" altLang="zh-CN" sz="6000" b="1" dirty="0" smtClean="0">
                <a:solidFill>
                  <a:srgbClr val="B97E13"/>
                </a:solidFill>
              </a:rPr>
              <a:t>80GB+</a:t>
            </a:r>
            <a:endParaRPr lang="zh-CN" altLang="en-US" sz="6000" b="1" dirty="0" smtClean="0">
              <a:solidFill>
                <a:srgbClr val="B97E13"/>
              </a:solidFill>
            </a:endParaRPr>
          </a:p>
          <a:p>
            <a:endParaRPr lang="zh-CN" altLang="en-US" sz="6000" b="1" dirty="0">
              <a:solidFill>
                <a:srgbClr val="B97E13"/>
              </a:solidFill>
            </a:endParaRPr>
          </a:p>
        </p:txBody>
      </p:sp>
      <p:pic>
        <p:nvPicPr>
          <p:cNvPr id="5" name="tixing.png" descr="tix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0951" y="8987632"/>
            <a:ext cx="1021839" cy="1021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593" y="3905672"/>
            <a:ext cx="10338669" cy="6145181"/>
          </a:xfrm>
          <a:prstGeom prst="rect">
            <a:avLst/>
          </a:prstGeom>
          <a:ln w="15875">
            <a:solidFill>
              <a:srgbClr val="FFC819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7593" y="3041576"/>
            <a:ext cx="8286808" cy="709721"/>
          </a:xfrm>
          <a:prstGeom prst="rect">
            <a:avLst/>
          </a:prstGeom>
          <a:ln w="15875">
            <a:noFill/>
          </a:ln>
        </p:spPr>
      </p:pic>
      <p:pic>
        <p:nvPicPr>
          <p:cNvPr id="9" name="app.png" descr="app.png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2080293" y="10324764"/>
            <a:ext cx="1025403" cy="1025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0"/>
            <a:r>
              <a:rPr lang="zh-CN" altLang="en-US" sz="6000" b="1" dirty="0" smtClean="0">
                <a:solidFill>
                  <a:srgbClr val="B97E13"/>
                </a:solidFill>
              </a:rPr>
              <a:t>集群平均波动</a:t>
            </a:r>
            <a:r>
              <a:rPr lang="en-US" altLang="zh-CN" sz="6000" b="1" dirty="0" smtClean="0">
                <a:solidFill>
                  <a:srgbClr val="B97E13"/>
                </a:solidFill>
              </a:rPr>
              <a:t>15GB+</a:t>
            </a:r>
            <a:endParaRPr lang="zh-CN" altLang="en-US" sz="6000" b="1" dirty="0" smtClean="0">
              <a:solidFill>
                <a:srgbClr val="B97E13"/>
              </a:solidFill>
            </a:endParaRPr>
          </a:p>
          <a:p>
            <a:endParaRPr lang="zh-CN" altLang="en-US" sz="6000" b="1" dirty="0">
              <a:solidFill>
                <a:srgbClr val="B97E13"/>
              </a:solidFill>
            </a:endParaRPr>
          </a:p>
        </p:txBody>
      </p:sp>
      <p:pic>
        <p:nvPicPr>
          <p:cNvPr id="5" name="tixing.png" descr="tix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77326" y="8853183"/>
            <a:ext cx="1021839" cy="1021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4052985"/>
            <a:ext cx="10144196" cy="6115891"/>
          </a:xfrm>
          <a:prstGeom prst="rect">
            <a:avLst/>
          </a:prstGeom>
          <a:ln w="15875">
            <a:solidFill>
              <a:srgbClr val="FFC819"/>
            </a:solidFill>
            <a:beve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992" y="3267167"/>
            <a:ext cx="8286808" cy="709721"/>
          </a:xfrm>
          <a:prstGeom prst="rect">
            <a:avLst/>
          </a:prstGeom>
          <a:ln w="15875">
            <a:noFill/>
          </a:ln>
        </p:spPr>
      </p:pic>
      <p:pic>
        <p:nvPicPr>
          <p:cNvPr id="9" name="app.png" descr="app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86668" y="10190315"/>
            <a:ext cx="1025403" cy="1025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6000" dirty="0" smtClean="0"/>
              <a:t>归纳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>
          <a:xfrm>
            <a:off x="1976366" y="4286232"/>
            <a:ext cx="15371917" cy="364333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5400" dirty="0" err="1" smtClean="0"/>
              <a:t>并发型重度使用</a:t>
            </a:r>
            <a:endParaRPr lang="en-US" sz="5400" dirty="0" smtClean="0"/>
          </a:p>
          <a:p>
            <a:endParaRPr lang="zh-CN" altLang="en-US" sz="6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rinciple analysis"/>
          <p:cNvSpPr txBox="1">
            <a:spLocks noGrp="1"/>
          </p:cNvSpPr>
          <p:nvPr>
            <p:ph type="title"/>
          </p:nvPr>
        </p:nvSpPr>
        <p:spPr>
          <a:xfrm>
            <a:off x="4406922" y="7160843"/>
            <a:ext cx="17506158" cy="3769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400"/>
            </a:lvl1pPr>
          </a:lstStyle>
          <a:p>
            <a:r>
              <a:rPr lang="x-none" sz="11000" b="1" dirty="0" smtClean="0"/>
              <a:t>优化分析</a:t>
            </a:r>
            <a:endParaRPr sz="11000" b="1" dirty="0"/>
          </a:p>
        </p:txBody>
      </p:sp>
      <p:sp>
        <p:nvSpPr>
          <p:cNvPr id="273" name="02"/>
          <p:cNvSpPr txBox="1">
            <a:spLocks noGrp="1"/>
          </p:cNvSpPr>
          <p:nvPr>
            <p:ph type="body" idx="13"/>
          </p:nvPr>
        </p:nvSpPr>
        <p:spPr>
          <a:xfrm>
            <a:off x="1223159" y="8837035"/>
            <a:ext cx="2539157" cy="3026470"/>
          </a:xfrm>
          <a:prstGeom prst="rect">
            <a:avLst/>
          </a:prstGeom>
        </p:spPr>
        <p:txBody>
          <a:bodyPr/>
          <a:lstStyle/>
          <a:p>
            <a:r>
              <a:rPr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726221542"/>
      </p:ext>
    </p:extLst>
  </p:cSld>
  <p:clrMapOvr>
    <a:masterClrMapping/>
  </p:clrMapOvr>
  <p:transition xmlns:p14="http://schemas.microsoft.com/office/powerpoint/2010/main" spd="med" advTm="939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 err="1" smtClean="0"/>
              <a:t>slub</a:t>
            </a:r>
            <a:r>
              <a:rPr lang="zh-CN" altLang="en-US" sz="6000" dirty="0" smtClean="0"/>
              <a:t>简介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15"/>
          </p:nvPr>
        </p:nvSpPr>
        <p:spPr>
          <a:xfrm>
            <a:off x="2476432" y="2428844"/>
            <a:ext cx="16729239" cy="8330714"/>
          </a:xfrm>
        </p:spPr>
        <p:txBody>
          <a:bodyPr/>
          <a:lstStyle/>
          <a:p>
            <a:pPr>
              <a:spcBef>
                <a:spcPts val="5900"/>
              </a:spcBef>
            </a:pPr>
            <a:r>
              <a:rPr lang="en-US" altLang="zh-CN" sz="5400" dirty="0" err="1" smtClean="0"/>
              <a:t>sl</a:t>
            </a:r>
            <a:r>
              <a:rPr lang="en-US" altLang="zh-CN" sz="5400" dirty="0" smtClean="0"/>
              <a:t>[</a:t>
            </a:r>
            <a:r>
              <a:rPr lang="en-US" altLang="zh-CN" sz="5400" dirty="0" err="1" smtClean="0"/>
              <a:t>aou</a:t>
            </a:r>
            <a:r>
              <a:rPr lang="en-US" altLang="zh-CN" sz="5400" dirty="0" smtClean="0"/>
              <a:t>]b</a:t>
            </a:r>
            <a:r>
              <a:rPr lang="zh-CN" altLang="en-US" sz="5400" dirty="0" smtClean="0"/>
              <a:t>主要解决内碎片问题</a:t>
            </a:r>
          </a:p>
          <a:p>
            <a:pPr>
              <a:spcBef>
                <a:spcPts val="5900"/>
              </a:spcBef>
            </a:pPr>
            <a:r>
              <a:rPr lang="zh-CN" altLang="en-US" sz="5400" dirty="0" smtClean="0"/>
              <a:t>基于</a:t>
            </a:r>
            <a:r>
              <a:rPr lang="en-US" altLang="zh-CN" sz="5400" dirty="0" smtClean="0"/>
              <a:t>buddy</a:t>
            </a:r>
            <a:r>
              <a:rPr lang="zh-CN" altLang="en-US" sz="5400" dirty="0" smtClean="0"/>
              <a:t>提供小片内存分配，是内核小片内存分配的主要手段</a:t>
            </a:r>
          </a:p>
          <a:p>
            <a:pPr>
              <a:spcBef>
                <a:spcPts val="5900"/>
              </a:spcBef>
            </a:pPr>
            <a:r>
              <a:rPr lang="zh-CN" altLang="en-US" sz="5400" dirty="0" smtClean="0"/>
              <a:t>兼具缓存层加速的功能</a:t>
            </a:r>
          </a:p>
          <a:p>
            <a:pPr>
              <a:spcBef>
                <a:spcPts val="5900"/>
              </a:spcBef>
            </a:pPr>
            <a:r>
              <a:rPr lang="en-US" altLang="zh-CN" sz="5400" dirty="0" err="1" smtClean="0"/>
              <a:t>linux</a:t>
            </a:r>
            <a:r>
              <a:rPr lang="zh-CN" altLang="en-US" sz="5400" dirty="0" smtClean="0"/>
              <a:t>内核内存分配 最热 的路径之一</a:t>
            </a:r>
          </a:p>
          <a:p>
            <a:endParaRPr lang="zh-CN" altLang="en-US" sz="5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Semibold"/>
        <a:ea typeface="PingFang SC Semibold"/>
        <a:cs typeface="PingFang SC Semibold"/>
      </a:majorFont>
      <a:minorFont>
        <a:latin typeface="PingFang SC Regular"/>
        <a:ea typeface="PingFang SC Regular"/>
        <a:cs typeface="PingFang SC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86F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rgbClr val="0186F8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PingFang SC Medium"/>
            <a:ea typeface="PingFang SC Medium"/>
            <a:cs typeface="PingFang SC Medium"/>
            <a:sym typeface="PingFang S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Semibold"/>
        <a:ea typeface="PingFang SC Semibold"/>
        <a:cs typeface="PingFang SC Semibold"/>
      </a:majorFont>
      <a:minorFont>
        <a:latin typeface="PingFang SC Regular"/>
        <a:ea typeface="PingFang SC Regular"/>
        <a:cs typeface="PingFang SC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86F8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rgbClr val="0186F8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PingFang SC Medium"/>
            <a:ea typeface="PingFang SC Medium"/>
            <a:cs typeface="PingFang SC Medium"/>
            <a:sym typeface="PingFang S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514</Words>
  <Application>Microsoft Macintosh PowerPoint</Application>
  <PresentationFormat>自定义</PresentationFormat>
  <Paragraphs>169</Paragraphs>
  <Slides>32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White</vt:lpstr>
      <vt:lpstr>工作表</vt:lpstr>
      <vt:lpstr>PowerPoint 演示文稿</vt:lpstr>
      <vt:lpstr>目录</vt:lpstr>
      <vt:lpstr>典型场景</vt:lpstr>
      <vt:lpstr>PowerPoint 演示文稿</vt:lpstr>
      <vt:lpstr>PowerPoint 演示文稿</vt:lpstr>
      <vt:lpstr>PowerPoint 演示文稿</vt:lpstr>
      <vt:lpstr>PowerPoint 演示文稿</vt:lpstr>
      <vt:lpstr>优化分析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将来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sks</dc:creator>
  <cp:lastModifiedBy>wyl wyl</cp:lastModifiedBy>
  <cp:revision>166</cp:revision>
  <dcterms:modified xsi:type="dcterms:W3CDTF">2018-10-12T10:29:18Z</dcterms:modified>
</cp:coreProperties>
</file>