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66" r:id="rId2"/>
    <p:sldId id="279" r:id="rId3"/>
    <p:sldId id="281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1" r:id="rId13"/>
    <p:sldId id="278" r:id="rId14"/>
    <p:sldId id="277" r:id="rId15"/>
    <p:sldId id="280" r:id="rId16"/>
  </p:sldIdLst>
  <p:sldSz cx="9144000" cy="6858000" type="screen4x3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281" autoAdjust="0"/>
  </p:normalViewPr>
  <p:slideViewPr>
    <p:cSldViewPr>
      <p:cViewPr varScale="1">
        <p:scale>
          <a:sx n="67" d="100"/>
          <a:sy n="67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6DAC0-9068-4E4A-AA11-241EBDE72ECC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BADEE-C47A-4F58-8E4E-AAC6505EC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ADEE-C47A-4F58-8E4E-AAC6505ECB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5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BCA-3E89-4AEC-91C2-12674C15CAB7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344B28-2C4F-4FEA-B701-265FB13DA8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BCA-3E89-4AEC-91C2-12674C15CAB7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B28-2C4F-4FEA-B701-265FB13DA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BCA-3E89-4AEC-91C2-12674C15CAB7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B28-2C4F-4FEA-B701-265FB13DA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BCA-3E89-4AEC-91C2-12674C15CAB7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B28-2C4F-4FEA-B701-265FB13DA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BCA-3E89-4AEC-91C2-12674C15CAB7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B28-2C4F-4FEA-B701-265FB13DA8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BCA-3E89-4AEC-91C2-12674C15CAB7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B28-2C4F-4FEA-B701-265FB13DA8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BCA-3E89-4AEC-91C2-12674C15CAB7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B28-2C4F-4FEA-B701-265FB13DA8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BCA-3E89-4AEC-91C2-12674C15CAB7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B28-2C4F-4FEA-B701-265FB13DA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BCA-3E89-4AEC-91C2-12674C15CAB7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B28-2C4F-4FEA-B701-265FB13DA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BCA-3E89-4AEC-91C2-12674C15CAB7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B28-2C4F-4FEA-B701-265FB13DA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2BCA-3E89-4AEC-91C2-12674C15CAB7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4B28-2C4F-4FEA-B701-265FB13DA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172BCA-3E89-4AEC-91C2-12674C15CAB7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344B28-2C4F-4FEA-B701-265FB13DA8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4"/>
          <p:cNvSpPr txBox="1">
            <a:spLocks/>
          </p:cNvSpPr>
          <p:nvPr/>
        </p:nvSpPr>
        <p:spPr>
          <a:xfrm>
            <a:off x="2771800" y="3284984"/>
            <a:ext cx="3312368" cy="504056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华文宋体" pitchFamily="2" charset="-122"/>
                <a:ea typeface="华文宋体" pitchFamily="2" charset="-122"/>
              </a:rPr>
              <a:t>海康威视     胡俊鹏</a:t>
            </a:r>
            <a:endParaRPr lang="en-US" altLang="zh-CN" sz="2800" b="1" dirty="0" smtClean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5447" y="2289646"/>
            <a:ext cx="8533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内核</a:t>
            </a:r>
            <a:r>
              <a:rPr lang="zh-CN" alt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栈回溯原理的深入应用</a:t>
            </a:r>
          </a:p>
        </p:txBody>
      </p:sp>
    </p:spTree>
    <p:extLst>
      <p:ext uri="{BB962C8B-B14F-4D97-AF65-F5344CB8AC3E}">
        <p14:creationId xmlns:p14="http://schemas.microsoft.com/office/powerpoint/2010/main" val="2690662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061" y="44624"/>
            <a:ext cx="83936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内核实现应用程序在</a:t>
            </a:r>
            <a:r>
              <a:rPr lang="en-US" altLang="zh-CN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库中崩溃的栈回溯</a:t>
            </a:r>
            <a:endParaRPr lang="zh-CN" alt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5076056" y="3212976"/>
            <a:ext cx="6048672" cy="187220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4878" y="3513782"/>
            <a:ext cx="4340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81308" y="4710043"/>
            <a:ext cx="6434908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如</a:t>
            </a:r>
            <a:r>
              <a:rPr lang="en-US" altLang="zh-CN" dirty="0" err="1" smtClean="0">
                <a:latin typeface="+mn-ea"/>
              </a:rPr>
              <a:t>test_a</a:t>
            </a:r>
            <a:r>
              <a:rPr lang="zh-CN" altLang="en-US" dirty="0" smtClean="0">
                <a:latin typeface="+mn-ea"/>
              </a:rPr>
              <a:t>函数汇编代码，当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执行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memcpy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函数，实际是先执行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“.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plt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”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section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的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memcpy@plt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函数</a:t>
            </a:r>
            <a:r>
              <a:rPr lang="zh-CN" altLang="en-US" dirty="0" smtClean="0">
                <a:latin typeface="+mn-ea"/>
              </a:rPr>
              <a:t>。然后在</a:t>
            </a:r>
            <a:r>
              <a:rPr lang="en-US" altLang="zh-CN" dirty="0" err="1" smtClean="0">
                <a:latin typeface="+mn-ea"/>
              </a:rPr>
              <a:t>memcpy@plt</a:t>
            </a:r>
            <a:r>
              <a:rPr lang="zh-CN" altLang="en-US" dirty="0" smtClean="0">
                <a:latin typeface="+mn-ea"/>
              </a:rPr>
              <a:t>函数汇编代码里，</a:t>
            </a:r>
            <a:r>
              <a:rPr lang="en-US" altLang="zh-CN" dirty="0" err="1" smtClean="0">
                <a:latin typeface="+mn-ea"/>
              </a:rPr>
              <a:t>ldr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x17</a:t>
            </a:r>
            <a:r>
              <a:rPr lang="en-US" altLang="zh-CN" dirty="0">
                <a:latin typeface="+mn-ea"/>
              </a:rPr>
              <a:t>, [x16,#2544</a:t>
            </a:r>
            <a:r>
              <a:rPr lang="en-US" altLang="zh-CN" dirty="0" smtClean="0">
                <a:latin typeface="+mn-ea"/>
              </a:rPr>
              <a:t>]</a:t>
            </a:r>
            <a:r>
              <a:rPr lang="zh-CN" altLang="en-US" dirty="0" smtClean="0">
                <a:latin typeface="+mn-ea"/>
              </a:rPr>
              <a:t>计算出</a:t>
            </a:r>
            <a:r>
              <a:rPr lang="en-US" altLang="zh-CN" dirty="0" err="1" smtClean="0">
                <a:latin typeface="+mn-ea"/>
              </a:rPr>
              <a:t>memcpy</a:t>
            </a:r>
            <a:r>
              <a:rPr lang="zh-CN" altLang="en-US" dirty="0" smtClean="0">
                <a:latin typeface="+mn-ea"/>
              </a:rPr>
              <a:t>库函数实际运行地址在</a:t>
            </a:r>
            <a:r>
              <a:rPr lang="en-US" altLang="zh-CN" dirty="0" smtClean="0">
                <a:latin typeface="+mn-ea"/>
              </a:rPr>
              <a:t>“.</a:t>
            </a:r>
            <a:r>
              <a:rPr lang="en-US" altLang="zh-CN" dirty="0" err="1" smtClean="0">
                <a:latin typeface="+mn-ea"/>
              </a:rPr>
              <a:t>got.plt</a:t>
            </a:r>
            <a:r>
              <a:rPr lang="en-US" altLang="zh-CN" dirty="0" smtClean="0">
                <a:latin typeface="+mn-ea"/>
              </a:rPr>
              <a:t>” section</a:t>
            </a:r>
            <a:r>
              <a:rPr lang="zh-CN" altLang="en-US" dirty="0" smtClean="0">
                <a:latin typeface="+mn-ea"/>
              </a:rPr>
              <a:t>的内存地址</a:t>
            </a:r>
            <a:r>
              <a:rPr lang="en-US" altLang="zh-CN" dirty="0" smtClean="0">
                <a:latin typeface="+mn-ea"/>
              </a:rPr>
              <a:t>0x410a38</a:t>
            </a:r>
            <a:r>
              <a:rPr lang="zh-CN" altLang="en-US" dirty="0" smtClean="0">
                <a:latin typeface="+mn-ea"/>
              </a:rPr>
              <a:t>，取出该地址的数据存于</a:t>
            </a:r>
            <a:r>
              <a:rPr lang="en-US" altLang="zh-CN" dirty="0" smtClean="0">
                <a:latin typeface="+mn-ea"/>
              </a:rPr>
              <a:t>x17</a:t>
            </a:r>
            <a:r>
              <a:rPr lang="zh-CN" altLang="en-US" dirty="0" smtClean="0">
                <a:latin typeface="+mn-ea"/>
              </a:rPr>
              <a:t>寄存器。如右图所示，就是把橙色内存单元的数据</a:t>
            </a:r>
            <a:r>
              <a:rPr lang="en-US" altLang="zh-CN" dirty="0">
                <a:latin typeface="+mn-ea"/>
              </a:rPr>
              <a:t>0x7f91db5a40</a:t>
            </a:r>
            <a:r>
              <a:rPr lang="zh-CN" altLang="en-US" dirty="0" smtClean="0">
                <a:latin typeface="+mn-ea"/>
              </a:rPr>
              <a:t>保存到</a:t>
            </a:r>
            <a:r>
              <a:rPr lang="en-US" altLang="zh-CN" dirty="0" smtClean="0">
                <a:latin typeface="+mn-ea"/>
              </a:rPr>
              <a:t>x17</a:t>
            </a:r>
            <a:r>
              <a:rPr lang="zh-CN" altLang="en-US" dirty="0" smtClean="0">
                <a:latin typeface="+mn-ea"/>
              </a:rPr>
              <a:t>，然后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br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 x17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就是跳转到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memcpy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库函数实际首地址</a:t>
            </a:r>
            <a:r>
              <a:rPr lang="zh-CN" altLang="en-US" dirty="0" smtClean="0">
                <a:latin typeface="+mn-ea"/>
              </a:rPr>
              <a:t>，执行该函数的代码。</a:t>
            </a:r>
            <a:endParaRPr lang="en-US" altLang="zh-CN" dirty="0">
              <a:latin typeface="+mn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00" y="2416239"/>
            <a:ext cx="6362900" cy="209288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           </a:t>
            </a:r>
            <a:r>
              <a:rPr lang="en-US" altLang="zh-CN" sz="1600" b="1" dirty="0" err="1"/>
              <a:t>test_a</a:t>
            </a:r>
            <a:r>
              <a:rPr lang="zh-CN" altLang="en-US" sz="1600" b="1" dirty="0"/>
              <a:t>函数汇编代码</a:t>
            </a:r>
            <a:endParaRPr lang="en-US" altLang="zh-CN" sz="1600" b="1" dirty="0" smtClean="0"/>
          </a:p>
          <a:p>
            <a:r>
              <a:rPr lang="en-US" altLang="zh-CN" sz="1600" dirty="0" smtClean="0"/>
              <a:t>0000000000400650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test_a</a:t>
            </a:r>
            <a:r>
              <a:rPr lang="en-US" altLang="zh-CN" sz="1600" dirty="0"/>
              <a:t>&gt;:</a:t>
            </a:r>
            <a:endParaRPr lang="zh-CN" altLang="zh-CN" sz="1600" dirty="0"/>
          </a:p>
          <a:p>
            <a:r>
              <a:rPr lang="en-US" altLang="zh-CN" sz="1600" dirty="0"/>
              <a:t>  400650:	a9bf7bfd 	</a:t>
            </a:r>
            <a:r>
              <a:rPr lang="en-US" altLang="zh-CN" sz="1600" dirty="0" err="1" smtClean="0"/>
              <a:t>stp</a:t>
            </a:r>
            <a:r>
              <a:rPr lang="en-US" altLang="zh-CN" sz="1600" dirty="0"/>
              <a:t>	x29, x30, [</a:t>
            </a:r>
            <a:r>
              <a:rPr lang="en-US" altLang="zh-CN" sz="1600" dirty="0" err="1"/>
              <a:t>sp</a:t>
            </a:r>
            <a:r>
              <a:rPr lang="en-US" altLang="zh-CN" sz="1600" dirty="0"/>
              <a:t>,#-16]!</a:t>
            </a:r>
            <a:endParaRPr lang="zh-CN" altLang="zh-CN" sz="1600" dirty="0"/>
          </a:p>
          <a:p>
            <a:r>
              <a:rPr lang="en-US" altLang="zh-CN" sz="1600" dirty="0"/>
              <a:t>  400654:	910003fd 	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	x29, </a:t>
            </a:r>
            <a:r>
              <a:rPr lang="en-US" altLang="zh-CN" sz="1600" dirty="0" err="1"/>
              <a:t>sp</a:t>
            </a:r>
            <a:endParaRPr lang="zh-CN" altLang="zh-CN" sz="1600" dirty="0"/>
          </a:p>
          <a:p>
            <a:r>
              <a:rPr lang="en-US" altLang="zh-CN" sz="1600" dirty="0"/>
              <a:t>  ………………….</a:t>
            </a:r>
            <a:endParaRPr lang="zh-CN" altLang="zh-CN" sz="1600" dirty="0"/>
          </a:p>
          <a:p>
            <a:r>
              <a:rPr lang="en-US" altLang="zh-CN" sz="1600" dirty="0"/>
              <a:t>  400660:	97ffffa0 	</a:t>
            </a:r>
            <a:r>
              <a:rPr lang="en-US" altLang="zh-CN" sz="1600" dirty="0" err="1"/>
              <a:t>bl</a:t>
            </a:r>
            <a:r>
              <a:rPr lang="en-US" altLang="zh-CN" sz="1600" dirty="0"/>
              <a:t>	4004e0 &lt;</a:t>
            </a:r>
            <a:r>
              <a:rPr lang="en-US" altLang="zh-CN" sz="1600" dirty="0" err="1"/>
              <a:t>puts@plt</a:t>
            </a:r>
            <a:r>
              <a:rPr lang="en-US" altLang="zh-CN" sz="1600" dirty="0" smtClean="0"/>
              <a:t>&gt;</a:t>
            </a:r>
            <a:endParaRPr lang="zh-CN" altLang="zh-CN" sz="1600" dirty="0" smtClean="0"/>
          </a:p>
          <a:p>
            <a:r>
              <a:rPr lang="en-US" altLang="zh-CN" sz="1600" dirty="0" smtClean="0"/>
              <a:t>  ………………              </a:t>
            </a:r>
            <a:endParaRPr lang="zh-CN" altLang="zh-CN" sz="1600" dirty="0" smtClean="0"/>
          </a:p>
          <a:p>
            <a:r>
              <a:rPr lang="en-US" altLang="zh-CN" sz="1600" dirty="0" smtClean="0"/>
              <a:t>  </a:t>
            </a:r>
            <a:r>
              <a:rPr lang="en-US" altLang="zh-CN" sz="1600" dirty="0"/>
              <a:t>400678:	97ffff82 	</a:t>
            </a:r>
            <a:r>
              <a:rPr lang="en-US" altLang="zh-CN" sz="1600" b="1" dirty="0" err="1"/>
              <a:t>bl</a:t>
            </a:r>
            <a:r>
              <a:rPr lang="en-US" altLang="zh-CN" sz="1600" b="1" dirty="0"/>
              <a:t>	400480 &lt;</a:t>
            </a:r>
            <a:r>
              <a:rPr lang="en-US" altLang="zh-CN" sz="1600" b="1" dirty="0" err="1"/>
              <a:t>memcpy@plt</a:t>
            </a:r>
            <a:r>
              <a:rPr lang="en-US" altLang="zh-CN" sz="1600" b="1" dirty="0" smtClean="0"/>
              <a:t>&gt;</a:t>
            </a:r>
            <a:endParaRPr lang="zh-CN" altLang="zh-CN" sz="1600" b="1" dirty="0"/>
          </a:p>
        </p:txBody>
      </p:sp>
      <p:sp>
        <p:nvSpPr>
          <p:cNvPr id="15" name="矩形 14"/>
          <p:cNvSpPr/>
          <p:nvPr/>
        </p:nvSpPr>
        <p:spPr>
          <a:xfrm>
            <a:off x="9300" y="692696"/>
            <a:ext cx="6362900" cy="160043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en-US" altLang="zh-CN" sz="1600" b="1" dirty="0" smtClean="0"/>
              <a:t>“.</a:t>
            </a:r>
            <a:r>
              <a:rPr lang="en-US" altLang="zh-CN" sz="1600" b="1" dirty="0" err="1"/>
              <a:t>plt</a:t>
            </a:r>
            <a:r>
              <a:rPr lang="en-US" altLang="zh-CN" sz="1600" b="1" dirty="0"/>
              <a:t>”  section</a:t>
            </a:r>
            <a:r>
              <a:rPr lang="zh-CN" altLang="en-US" sz="1600" b="1" dirty="0"/>
              <a:t>汇编代码</a:t>
            </a:r>
            <a:endParaRPr lang="en-US" altLang="zh-CN" sz="1600" b="1" dirty="0" smtClean="0"/>
          </a:p>
          <a:p>
            <a:r>
              <a:rPr lang="en-US" altLang="zh-CN" sz="1600" dirty="0" smtClean="0"/>
              <a:t>0000000000400480 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memcpy@plt</a:t>
            </a:r>
            <a:r>
              <a:rPr lang="en-US" altLang="zh-CN" sz="1600" dirty="0"/>
              <a:t>&gt;:</a:t>
            </a:r>
            <a:endParaRPr lang="zh-CN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…………..</a:t>
            </a:r>
            <a:endParaRPr lang="zh-CN" altLang="zh-CN" sz="1600" dirty="0" smtClean="0"/>
          </a:p>
          <a:p>
            <a:r>
              <a:rPr lang="en-US" altLang="zh-CN" sz="1600" dirty="0" smtClean="0"/>
              <a:t>  400484:	f944fa11 	</a:t>
            </a:r>
            <a:r>
              <a:rPr lang="en-US" altLang="zh-CN" sz="1600" dirty="0" err="1" smtClean="0"/>
              <a:t>ldr</a:t>
            </a:r>
            <a:r>
              <a:rPr lang="en-US" altLang="zh-CN" sz="1600" dirty="0" smtClean="0"/>
              <a:t>	x17, [x16,#2544]</a:t>
            </a:r>
            <a:endParaRPr lang="zh-CN" altLang="zh-CN" sz="1600" dirty="0" smtClean="0"/>
          </a:p>
          <a:p>
            <a:r>
              <a:rPr lang="en-US" altLang="zh-CN" sz="1600" dirty="0" smtClean="0"/>
              <a:t>  400488:	9127c210 	add	x16, x16, #0x9f0</a:t>
            </a:r>
            <a:endParaRPr lang="zh-CN" altLang="zh-CN" sz="1600" dirty="0" smtClean="0"/>
          </a:p>
          <a:p>
            <a:r>
              <a:rPr lang="en-US" altLang="zh-CN" sz="1600" dirty="0" smtClean="0"/>
              <a:t>  </a:t>
            </a:r>
            <a:r>
              <a:rPr lang="en-US" altLang="zh-CN" sz="1600" dirty="0"/>
              <a:t>40048c:	d61f0220 </a:t>
            </a:r>
            <a:r>
              <a:rPr lang="en-US" altLang="zh-CN" sz="1600" b="1" dirty="0"/>
              <a:t>	</a:t>
            </a:r>
            <a:r>
              <a:rPr lang="en-US" altLang="zh-CN" sz="1600" b="1" dirty="0" err="1"/>
              <a:t>br</a:t>
            </a:r>
            <a:r>
              <a:rPr lang="en-US" altLang="zh-CN" sz="1600" b="1" dirty="0"/>
              <a:t>	</a:t>
            </a:r>
            <a:r>
              <a:rPr lang="en-US" altLang="zh-CN" sz="1600" b="1" dirty="0" smtClean="0"/>
              <a:t>x17</a:t>
            </a:r>
            <a:endParaRPr lang="zh-CN" altLang="zh-CN" sz="16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08206"/>
              </p:ext>
            </p:extLst>
          </p:nvPr>
        </p:nvGraphicFramePr>
        <p:xfrm>
          <a:off x="6334221" y="692696"/>
          <a:ext cx="2558259" cy="4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Visio" r:id="rId3" imgW="1777831" imgH="3330710" progId="Visio.Drawing.11">
                  <p:embed/>
                </p:oleObj>
              </mc:Choice>
              <mc:Fallback>
                <p:oleObj name="Visio" r:id="rId3" imgW="1777831" imgH="3330710" progId="Visio.Drawing.11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221" y="692696"/>
                        <a:ext cx="2558259" cy="4497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535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061" y="44624"/>
            <a:ext cx="83936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内核实现应用程序在</a:t>
            </a:r>
            <a:r>
              <a:rPr lang="en-US" altLang="zh-CN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库中崩溃的栈回溯</a:t>
            </a:r>
            <a:endParaRPr lang="zh-CN" alt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4878" y="3513782"/>
            <a:ext cx="4340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1520" y="620688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如果我们能知道</a:t>
            </a:r>
            <a:r>
              <a:rPr lang="en-US" altLang="zh-CN" dirty="0" smtClean="0"/>
              <a:t>libc.so</a:t>
            </a:r>
            <a:r>
              <a:rPr lang="zh-CN" altLang="en-US" dirty="0" smtClean="0"/>
              <a:t>中所有库函数的运行首地址和结束地址，这样当在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库中崩溃，比如此时</a:t>
            </a:r>
            <a:r>
              <a:rPr lang="en-US" altLang="zh-CN" dirty="0" smtClean="0"/>
              <a:t>pc</a:t>
            </a:r>
            <a:r>
              <a:rPr lang="zh-CN" altLang="en-US" dirty="0" smtClean="0"/>
              <a:t>值是</a:t>
            </a:r>
            <a:r>
              <a:rPr lang="en-US" altLang="zh-CN" dirty="0" smtClean="0"/>
              <a:t>0x7f91db5a60</a:t>
            </a:r>
            <a:r>
              <a:rPr lang="zh-CN" altLang="en-US" dirty="0" smtClean="0"/>
              <a:t>，我们就能知道</a:t>
            </a:r>
            <a:r>
              <a:rPr lang="en-US" altLang="zh-CN" dirty="0" smtClean="0"/>
              <a:t>0x7f91db5a60</a:t>
            </a:r>
            <a:r>
              <a:rPr lang="zh-CN" altLang="en-US" dirty="0" smtClean="0"/>
              <a:t>处于哪个库函数，这样就知道怎么在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库中栈回溯了。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5483" y="5059050"/>
            <a:ext cx="76668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  演示效果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应用</a:t>
            </a:r>
            <a:r>
              <a:rPr lang="zh-CN" altLang="en-US" dirty="0"/>
              <a:t>在</a:t>
            </a:r>
            <a:r>
              <a:rPr lang="en-US" altLang="zh-CN" dirty="0" err="1"/>
              <a:t>test_a</a:t>
            </a:r>
            <a:r>
              <a:rPr lang="zh-CN" altLang="en-US" dirty="0"/>
              <a:t>函数调用</a:t>
            </a:r>
            <a:r>
              <a:rPr lang="en-US" altLang="zh-CN" dirty="0" err="1"/>
              <a:t>memcpy</a:t>
            </a:r>
            <a:r>
              <a:rPr lang="zh-CN" altLang="en-US" dirty="0"/>
              <a:t>库函数崩溃后，内核打印</a:t>
            </a:r>
            <a:br>
              <a:rPr lang="zh-CN" altLang="en-US" dirty="0"/>
            </a:br>
            <a:r>
              <a:rPr lang="en-US" altLang="zh-CN" dirty="0"/>
              <a:t>[&lt; </a:t>
            </a:r>
            <a:r>
              <a:rPr lang="en-US" altLang="zh-CN" dirty="0" smtClean="0"/>
              <a:t>0x7f91db5a60&gt;]  memcpy + 0x20/0x160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[&lt;</a:t>
            </a:r>
            <a:r>
              <a:rPr lang="en-US" altLang="zh-CN" dirty="0" smtClean="0"/>
              <a:t>0x0000400538</a:t>
            </a:r>
            <a:r>
              <a:rPr lang="en-US" altLang="zh-CN" dirty="0"/>
              <a:t>&gt;]  test_a + 0x20/0x27</a:t>
            </a:r>
          </a:p>
          <a:p>
            <a:r>
              <a:rPr lang="en-US" altLang="zh-CN" dirty="0"/>
              <a:t>[&lt;</a:t>
            </a:r>
            <a:r>
              <a:rPr lang="en-US" altLang="zh-CN" dirty="0" smtClean="0"/>
              <a:t>0x0000400550</a:t>
            </a:r>
            <a:r>
              <a:rPr lang="en-US" altLang="zh-CN" dirty="0"/>
              <a:t>&gt;]  test_b </a:t>
            </a:r>
            <a:r>
              <a:rPr lang="en-US" altLang="zh-CN" dirty="0" smtClean="0"/>
              <a:t>+ 0x15/0x35</a:t>
            </a:r>
            <a:endParaRPr lang="en-US" altLang="zh-CN" dirty="0"/>
          </a:p>
          <a:p>
            <a:r>
              <a:rPr lang="en-US" altLang="zh-CN" dirty="0"/>
              <a:t>[&lt;</a:t>
            </a:r>
            <a:r>
              <a:rPr lang="en-US" altLang="zh-CN" dirty="0" smtClean="0"/>
              <a:t>0x0000400588</a:t>
            </a:r>
            <a:r>
              <a:rPr lang="en-US" altLang="zh-CN" dirty="0"/>
              <a:t>&gt;]  </a:t>
            </a:r>
            <a:r>
              <a:rPr lang="en-US" altLang="zh-CN" dirty="0" err="1"/>
              <a:t>test_c</a:t>
            </a:r>
            <a:r>
              <a:rPr lang="en-US" altLang="zh-CN" dirty="0"/>
              <a:t> + 0x08 /0x20</a:t>
            </a:r>
          </a:p>
        </p:txBody>
      </p:sp>
      <p:sp>
        <p:nvSpPr>
          <p:cNvPr id="18" name="矩形 17"/>
          <p:cNvSpPr/>
          <p:nvPr/>
        </p:nvSpPr>
        <p:spPr>
          <a:xfrm>
            <a:off x="251520" y="1556792"/>
            <a:ext cx="8496943" cy="9233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dirty="0" smtClean="0"/>
              <a:t>1 </a:t>
            </a:r>
            <a:r>
              <a:rPr lang="zh-CN" altLang="en-US" dirty="0" smtClean="0"/>
              <a:t>具体</a:t>
            </a:r>
            <a:r>
              <a:rPr lang="zh-CN" altLang="en-US" dirty="0"/>
              <a:t>实现</a:t>
            </a:r>
            <a:r>
              <a:rPr lang="zh-CN" altLang="en-US" dirty="0" smtClean="0"/>
              <a:t>方法：以</a:t>
            </a:r>
            <a:r>
              <a:rPr lang="en-US" altLang="zh-CN" dirty="0" err="1" smtClean="0"/>
              <a:t>memcpy</a:t>
            </a:r>
            <a:r>
              <a:rPr lang="zh-CN" altLang="en-US" dirty="0" smtClean="0"/>
              <a:t>中崩溃为例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zh-CN" altLang="zh-CN" dirty="0" smtClean="0"/>
              <a:t>从</a:t>
            </a:r>
            <a:r>
              <a:rPr lang="en-US" altLang="zh-CN" dirty="0"/>
              <a:t>libc.so</a:t>
            </a:r>
            <a:r>
              <a:rPr lang="zh-CN" altLang="zh-CN" dirty="0"/>
              <a:t>文件的</a:t>
            </a:r>
            <a:r>
              <a:rPr lang="en-US" altLang="zh-CN" dirty="0"/>
              <a:t>” .</a:t>
            </a:r>
            <a:r>
              <a:rPr lang="en-US" altLang="zh-CN" dirty="0" err="1"/>
              <a:t>dynsym</a:t>
            </a:r>
            <a:r>
              <a:rPr lang="en-US" altLang="zh-CN" dirty="0" smtClean="0"/>
              <a:t>”</a:t>
            </a:r>
            <a:r>
              <a:rPr lang="zh-CN" altLang="zh-CN" dirty="0" smtClean="0"/>
              <a:t> </a:t>
            </a:r>
            <a:r>
              <a:rPr lang="en-US" altLang="zh-CN" dirty="0" smtClean="0"/>
              <a:t>section</a:t>
            </a:r>
            <a:r>
              <a:rPr lang="zh-CN" altLang="zh-CN" dirty="0" smtClean="0"/>
              <a:t>找到</a:t>
            </a:r>
            <a:r>
              <a:rPr lang="en-US" altLang="zh-CN" dirty="0" err="1"/>
              <a:t>memcpy</a:t>
            </a:r>
            <a:r>
              <a:rPr lang="zh-CN" altLang="zh-CN" dirty="0"/>
              <a:t>库函数的</a:t>
            </a:r>
            <a:r>
              <a:rPr lang="en-US" altLang="zh-CN" dirty="0" err="1"/>
              <a:t>struct</a:t>
            </a:r>
            <a:r>
              <a:rPr lang="en-US" altLang="zh-CN" dirty="0"/>
              <a:t> elf64_sym</a:t>
            </a:r>
            <a:r>
              <a:rPr lang="zh-CN" altLang="zh-CN" dirty="0" smtClean="0"/>
              <a:t>结构，</a:t>
            </a:r>
            <a:r>
              <a:rPr lang="zh-CN" altLang="zh-CN" dirty="0"/>
              <a:t>该</a:t>
            </a:r>
            <a:r>
              <a:rPr lang="zh-CN" altLang="zh-CN" dirty="0" smtClean="0"/>
              <a:t>结构</a:t>
            </a:r>
            <a:r>
              <a:rPr lang="zh-CN" altLang="en-US" dirty="0" smtClean="0"/>
              <a:t>的成员</a:t>
            </a:r>
            <a:r>
              <a:rPr lang="en-US" altLang="zh-CN" dirty="0" err="1" smtClean="0"/>
              <a:t>st_value</a:t>
            </a:r>
            <a:r>
              <a:rPr lang="zh-CN" altLang="zh-CN" dirty="0"/>
              <a:t>就是</a:t>
            </a:r>
            <a:r>
              <a:rPr lang="en-US" altLang="zh-CN" dirty="0" err="1"/>
              <a:t>memcpy</a:t>
            </a:r>
            <a:r>
              <a:rPr lang="zh-CN" altLang="zh-CN" dirty="0"/>
              <a:t>库函数的</a:t>
            </a:r>
            <a:r>
              <a:rPr lang="zh-CN" altLang="zh-CN" dirty="0" smtClean="0"/>
              <a:t>原始</a:t>
            </a:r>
            <a:r>
              <a:rPr lang="zh-CN" altLang="en-US" dirty="0" smtClean="0"/>
              <a:t>首</a:t>
            </a:r>
            <a:r>
              <a:rPr lang="zh-CN" altLang="zh-CN" dirty="0" smtClean="0"/>
              <a:t>地址</a:t>
            </a:r>
            <a:endParaRPr lang="zh-CN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251520" y="2564904"/>
            <a:ext cx="8496943" cy="92333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 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从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可执行程序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”.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got.plt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 section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找到库函数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memcpy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的运行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首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地址，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memcpy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的运行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首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地址减去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其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原始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首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地址就是库函数的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原始首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地址与运行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首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地址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之差，命名为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dx</a:t>
            </a:r>
            <a:endParaRPr lang="zh-CN" altLang="zh-CN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20" y="3573016"/>
            <a:ext cx="8496943" cy="147732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dirty="0" smtClean="0"/>
              <a:t>3  </a:t>
            </a:r>
            <a:r>
              <a:rPr lang="zh-CN" altLang="zh-CN" dirty="0" smtClean="0"/>
              <a:t>从</a:t>
            </a:r>
            <a:r>
              <a:rPr lang="en-US" altLang="zh-CN" dirty="0"/>
              <a:t>libc.so</a:t>
            </a:r>
            <a:r>
              <a:rPr lang="zh-CN" altLang="zh-CN" dirty="0"/>
              <a:t>分离出所有库函数的</a:t>
            </a:r>
            <a:r>
              <a:rPr lang="en-US" altLang="zh-CN" dirty="0" err="1"/>
              <a:t>struct</a:t>
            </a:r>
            <a:r>
              <a:rPr lang="en-US" altLang="zh-CN" dirty="0"/>
              <a:t> elf64_sym</a:t>
            </a:r>
            <a:r>
              <a:rPr lang="zh-CN" altLang="zh-CN" dirty="0"/>
              <a:t>结构，知道每个库函数的原始首地址，原始首地址</a:t>
            </a:r>
            <a:r>
              <a:rPr lang="en-US" altLang="zh-CN" dirty="0"/>
              <a:t>+dx</a:t>
            </a:r>
            <a:r>
              <a:rPr lang="zh-CN" altLang="zh-CN" dirty="0"/>
              <a:t>就是每个库函数的运行首地址</a:t>
            </a:r>
            <a:r>
              <a:rPr lang="zh-CN" altLang="en-US" dirty="0"/>
              <a:t>，再结合</a:t>
            </a:r>
            <a:r>
              <a:rPr lang="en-US" altLang="zh-CN" dirty="0" err="1"/>
              <a:t>st_size</a:t>
            </a:r>
            <a:r>
              <a:rPr lang="zh-CN" altLang="en-US" dirty="0"/>
              <a:t>就</a:t>
            </a:r>
            <a:r>
              <a:rPr lang="zh-CN" altLang="zh-CN" dirty="0"/>
              <a:t>知道库函数的运行结束地址</a:t>
            </a:r>
            <a:r>
              <a:rPr lang="zh-CN" altLang="en-US" dirty="0"/>
              <a:t>。</a:t>
            </a:r>
            <a:r>
              <a:rPr lang="zh-CN" altLang="zh-CN" dirty="0"/>
              <a:t>从</a:t>
            </a:r>
            <a:r>
              <a:rPr lang="en-US" altLang="zh-CN" dirty="0"/>
              <a:t>libc.so</a:t>
            </a:r>
            <a:r>
              <a:rPr lang="zh-CN" altLang="zh-CN" dirty="0"/>
              <a:t>文件的</a:t>
            </a:r>
            <a:r>
              <a:rPr lang="en-US" altLang="zh-CN" dirty="0"/>
              <a:t>“.</a:t>
            </a:r>
            <a:r>
              <a:rPr lang="en-US" altLang="zh-CN" dirty="0" err="1"/>
              <a:t>dynstr</a:t>
            </a:r>
            <a:r>
              <a:rPr lang="en-US" altLang="zh-CN" dirty="0"/>
              <a:t>” section</a:t>
            </a:r>
            <a:r>
              <a:rPr lang="zh-CN" altLang="en-US" dirty="0"/>
              <a:t>又</a:t>
            </a:r>
            <a:r>
              <a:rPr lang="zh-CN" altLang="zh-CN" dirty="0"/>
              <a:t>知道了每个库函数的名字</a:t>
            </a:r>
            <a:r>
              <a:rPr lang="zh-CN" altLang="en-US" dirty="0"/>
              <a:t>。这样知道了每个库函数运行首地址、结束地址、函数名字，就具备了栈回溯的</a:t>
            </a:r>
            <a:r>
              <a:rPr lang="zh-CN" altLang="en-US" dirty="0" smtClean="0"/>
              <a:t>条件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69874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456828"/>
              </p:ext>
            </p:extLst>
          </p:nvPr>
        </p:nvGraphicFramePr>
        <p:xfrm>
          <a:off x="1678533" y="54990"/>
          <a:ext cx="6997923" cy="654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Visio" r:id="rId3" imgW="5783753" imgH="5407579" progId="Visio.Drawing.11">
                  <p:embed/>
                </p:oleObj>
              </mc:Choice>
              <mc:Fallback>
                <p:oleObj name="Visio" r:id="rId3" imgW="5783753" imgH="5407579" progId="Visio.Drawing.11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533" y="54990"/>
                        <a:ext cx="6997923" cy="6542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99592" y="-27384"/>
            <a:ext cx="64087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如下图更详细的演示了计算库函数运行首地址与原始首地址之差</a:t>
            </a:r>
            <a:endParaRPr lang="en-US" altLang="zh-CN" sz="16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508104" y="1631702"/>
            <a:ext cx="10801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1:</a:t>
            </a:r>
            <a:r>
              <a:rPr lang="zh-CN" altLang="en-US" sz="1600" dirty="0"/>
              <a:t>找到</a:t>
            </a:r>
            <a:r>
              <a:rPr lang="en-US" altLang="zh-CN" sz="1600" dirty="0" err="1"/>
              <a:t>memcpy</a:t>
            </a:r>
            <a:r>
              <a:rPr lang="zh-CN" altLang="en-US" sz="1600" dirty="0"/>
              <a:t>库函数的运</a:t>
            </a:r>
            <a:r>
              <a:rPr lang="zh-CN" altLang="en-US" sz="1600" dirty="0" smtClean="0"/>
              <a:t>行首地址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-36512" y="3501008"/>
            <a:ext cx="14401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2:</a:t>
            </a:r>
            <a:r>
              <a:rPr lang="zh-CN" altLang="en-US" sz="1400" dirty="0"/>
              <a:t>以”</a:t>
            </a:r>
            <a:r>
              <a:rPr lang="en-US" altLang="zh-CN" sz="1400" dirty="0" err="1"/>
              <a:t>memcpy</a:t>
            </a:r>
            <a:r>
              <a:rPr lang="zh-CN" altLang="en-US" sz="1400" dirty="0"/>
              <a:t>”关键字找到</a:t>
            </a:r>
            <a:r>
              <a:rPr lang="en-US" altLang="zh-CN" sz="1400" dirty="0"/>
              <a:t>libc.so</a:t>
            </a:r>
            <a:r>
              <a:rPr lang="zh-CN" altLang="en-US" sz="1400" dirty="0"/>
              <a:t>库文件中的</a:t>
            </a:r>
            <a:r>
              <a:rPr lang="en-US" altLang="zh-CN" sz="1400" dirty="0" err="1"/>
              <a:t>memcpy</a:t>
            </a:r>
            <a:r>
              <a:rPr lang="zh-CN" altLang="en-US" sz="1400" dirty="0"/>
              <a:t>库函数的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elf64_sym</a:t>
            </a:r>
            <a:r>
              <a:rPr lang="zh-CN" altLang="en-US" sz="1400" dirty="0"/>
              <a:t>，其成员</a:t>
            </a:r>
            <a:r>
              <a:rPr lang="en-US" altLang="zh-CN" sz="1400" dirty="0" err="1"/>
              <a:t>st_value</a:t>
            </a:r>
            <a:r>
              <a:rPr lang="zh-CN" altLang="en-US" sz="1400" dirty="0"/>
              <a:t>是</a:t>
            </a:r>
            <a:r>
              <a:rPr lang="en-US" altLang="zh-CN" sz="1400" dirty="0" err="1"/>
              <a:t>memcpy</a:t>
            </a:r>
            <a:r>
              <a:rPr lang="zh-CN" altLang="en-US" sz="1400" dirty="0"/>
              <a:t>的原始首</a:t>
            </a:r>
            <a:r>
              <a:rPr lang="zh-CN" altLang="en-US" sz="1400" dirty="0" smtClean="0"/>
              <a:t>地址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6660232" y="5445224"/>
            <a:ext cx="17281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3:</a:t>
            </a:r>
            <a:r>
              <a:rPr lang="zh-CN" altLang="en-US" sz="1600" dirty="0"/>
              <a:t>计算出</a:t>
            </a:r>
            <a:r>
              <a:rPr lang="en-US" altLang="zh-CN" sz="1600" dirty="0" err="1"/>
              <a:t>memcpy</a:t>
            </a:r>
            <a:r>
              <a:rPr lang="zh-CN" altLang="en-US" sz="1600" dirty="0"/>
              <a:t>库函数的运行首地址与原始首地址之</a:t>
            </a:r>
            <a:r>
              <a:rPr lang="zh-CN" altLang="en-US" sz="1600" dirty="0" smtClean="0"/>
              <a:t>差</a:t>
            </a:r>
            <a:endParaRPr lang="zh-CN" altLang="en-US" sz="1600" dirty="0"/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81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92105" y="44624"/>
            <a:ext cx="34275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内核</a:t>
            </a: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栈回溯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应用</a:t>
            </a:r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5076056" y="3212976"/>
            <a:ext cx="6048672" cy="187220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4878" y="3513782"/>
            <a:ext cx="4340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1520" y="716503"/>
            <a:ext cx="8496944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   </a:t>
            </a:r>
            <a:r>
              <a:rPr lang="en-US" altLang="zh-CN" dirty="0" smtClean="0"/>
              <a:t>double  free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double free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库检测到异常，然后</a:t>
            </a:r>
            <a:r>
              <a:rPr lang="zh-CN" altLang="en-US" b="1" dirty="0" smtClean="0">
                <a:solidFill>
                  <a:srgbClr val="FF0000"/>
                </a:solidFill>
              </a:rPr>
              <a:t>向当前进程发送</a:t>
            </a:r>
            <a:r>
              <a:rPr lang="en-US" altLang="zh-CN" b="1" dirty="0" smtClean="0">
                <a:solidFill>
                  <a:srgbClr val="FF0000"/>
                </a:solidFill>
              </a:rPr>
              <a:t>SIGABRT</a:t>
            </a:r>
            <a:r>
              <a:rPr lang="zh-CN" altLang="en-US" b="1" dirty="0" smtClean="0">
                <a:solidFill>
                  <a:srgbClr val="FF0000"/>
                </a:solidFill>
              </a:rPr>
              <a:t>信号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/>
              <a:t>然后进入内核空间，会</a:t>
            </a:r>
            <a:r>
              <a:rPr lang="zh-CN" altLang="en-US" b="1" dirty="0" smtClean="0">
                <a:solidFill>
                  <a:srgbClr val="FF0000"/>
                </a:solidFill>
              </a:rPr>
              <a:t>执行到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do_send_specific</a:t>
            </a:r>
            <a:r>
              <a:rPr lang="zh-CN" altLang="en-US" b="1" dirty="0" smtClean="0">
                <a:solidFill>
                  <a:srgbClr val="FF0000"/>
                </a:solidFill>
              </a:rPr>
              <a:t>函数发送信号</a:t>
            </a:r>
            <a:r>
              <a:rPr lang="zh-CN" altLang="en-US" dirty="0"/>
              <a:t>。</a:t>
            </a:r>
            <a:r>
              <a:rPr lang="zh-CN" altLang="en-US" dirty="0" smtClean="0"/>
              <a:t>在该函数中，检测到是</a:t>
            </a:r>
            <a:r>
              <a:rPr lang="en-US" altLang="zh-CN" dirty="0" smtClean="0"/>
              <a:t>SIGABRT</a:t>
            </a:r>
            <a:r>
              <a:rPr lang="zh-CN" altLang="en-US" dirty="0" smtClean="0"/>
              <a:t>信号，</a:t>
            </a:r>
            <a:r>
              <a:rPr lang="zh-CN" altLang="en-US" b="1" dirty="0" smtClean="0">
                <a:solidFill>
                  <a:srgbClr val="FF0000"/>
                </a:solidFill>
              </a:rPr>
              <a:t>通过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task_pt_regs</a:t>
            </a:r>
            <a:r>
              <a:rPr lang="en-US" altLang="zh-CN" b="1" dirty="0" smtClean="0">
                <a:solidFill>
                  <a:srgbClr val="FF0000"/>
                </a:solidFill>
              </a:rPr>
              <a:t>(current)</a:t>
            </a:r>
            <a:r>
              <a:rPr lang="zh-CN" altLang="en-US" b="1" dirty="0" smtClean="0">
                <a:solidFill>
                  <a:srgbClr val="FF0000"/>
                </a:solidFill>
              </a:rPr>
              <a:t>获取异常进程进入内核空间前</a:t>
            </a:r>
            <a:r>
              <a:rPr lang="en-US" altLang="zh-CN" b="1" dirty="0" smtClean="0">
                <a:solidFill>
                  <a:srgbClr val="FF0000"/>
                </a:solidFill>
              </a:rPr>
              <a:t>pc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lr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err="1" smtClean="0">
                <a:solidFill>
                  <a:srgbClr val="FF0000"/>
                </a:solidFill>
              </a:rPr>
              <a:t>fp</a:t>
            </a:r>
            <a:r>
              <a:rPr lang="zh-CN" altLang="en-US" b="1" dirty="0" smtClean="0">
                <a:solidFill>
                  <a:srgbClr val="FF0000"/>
                </a:solidFill>
              </a:rPr>
              <a:t>等寄存器</a:t>
            </a:r>
            <a:r>
              <a:rPr lang="zh-CN" altLang="en-US" dirty="0" smtClean="0"/>
              <a:t>，然后运用前文的栈回溯原理，</a:t>
            </a:r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</a:rPr>
              <a:t>double free</a:t>
            </a:r>
            <a:r>
              <a:rPr lang="zh-CN" altLang="en-US" dirty="0" smtClean="0">
                <a:solidFill>
                  <a:schemeClr val="tx1"/>
                </a:solidFill>
              </a:rPr>
              <a:t>应用流程栈回溯</a:t>
            </a:r>
            <a:r>
              <a:rPr lang="zh-CN" altLang="en-US" dirty="0" smtClean="0"/>
              <a:t>，如下是演示效果。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9499" y="2477795"/>
            <a:ext cx="76668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  演示效果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应用</a:t>
            </a:r>
            <a:r>
              <a:rPr lang="zh-CN" altLang="en-US" dirty="0"/>
              <a:t>在</a:t>
            </a:r>
            <a:r>
              <a:rPr lang="en-US" altLang="zh-CN" dirty="0" err="1"/>
              <a:t>test_a</a:t>
            </a:r>
            <a:r>
              <a:rPr lang="zh-CN" altLang="en-US" dirty="0"/>
              <a:t>函数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库函数</a:t>
            </a:r>
            <a:r>
              <a:rPr lang="zh-CN" altLang="en-US" dirty="0"/>
              <a:t>两次</a:t>
            </a:r>
            <a:r>
              <a:rPr lang="zh-CN" altLang="en-US" dirty="0" smtClean="0"/>
              <a:t>后</a:t>
            </a:r>
            <a:r>
              <a:rPr lang="zh-CN" altLang="en-US" dirty="0"/>
              <a:t>，内核打印</a:t>
            </a:r>
            <a:br>
              <a:rPr lang="zh-CN" altLang="en-US" dirty="0"/>
            </a:br>
            <a:r>
              <a:rPr lang="en-US" altLang="zh-CN" dirty="0"/>
              <a:t>[&lt; </a:t>
            </a:r>
            <a:r>
              <a:rPr lang="en-US" altLang="zh-CN" dirty="0" smtClean="0"/>
              <a:t>0x7f91dxxxx&gt;] raise</a:t>
            </a:r>
            <a:r>
              <a:rPr lang="en-US" altLang="zh-CN" dirty="0"/>
              <a:t>()    0x38/0x78</a:t>
            </a:r>
          </a:p>
          <a:p>
            <a:r>
              <a:rPr lang="en-US" altLang="zh-CN" dirty="0"/>
              <a:t>[&lt; </a:t>
            </a:r>
            <a:r>
              <a:rPr lang="en-US" altLang="zh-CN" dirty="0" smtClean="0"/>
              <a:t>0x7f91dxxxx&gt;] abort</a:t>
            </a:r>
            <a:r>
              <a:rPr lang="en-US" altLang="zh-CN" dirty="0"/>
              <a:t>()   </a:t>
            </a:r>
            <a:r>
              <a:rPr lang="en-US" altLang="zh-CN" dirty="0" smtClean="0"/>
              <a:t>0x1b0/0x308</a:t>
            </a:r>
            <a:endParaRPr lang="en-US" altLang="zh-CN" dirty="0"/>
          </a:p>
          <a:p>
            <a:r>
              <a:rPr lang="en-US" altLang="zh-CN" dirty="0"/>
              <a:t>[&lt;</a:t>
            </a:r>
            <a:r>
              <a:rPr lang="en-US" altLang="zh-CN" dirty="0" smtClean="0"/>
              <a:t>0x000400538</a:t>
            </a:r>
            <a:r>
              <a:rPr lang="en-US" altLang="zh-CN" dirty="0"/>
              <a:t>&gt;] </a:t>
            </a:r>
            <a:r>
              <a:rPr lang="en-US" altLang="zh-CN" dirty="0" err="1"/>
              <a:t>test_a</a:t>
            </a:r>
            <a:r>
              <a:rPr lang="en-US" altLang="zh-CN" dirty="0"/>
              <a:t>()   0x6c/0xa4</a:t>
            </a:r>
          </a:p>
          <a:p>
            <a:r>
              <a:rPr lang="en-US" altLang="zh-CN" dirty="0"/>
              <a:t>[&lt;</a:t>
            </a:r>
            <a:r>
              <a:rPr lang="en-US" altLang="zh-CN" dirty="0" smtClean="0"/>
              <a:t>0x000400550</a:t>
            </a:r>
            <a:r>
              <a:rPr lang="en-US" altLang="zh-CN" dirty="0"/>
              <a:t>&gt;] </a:t>
            </a:r>
            <a:r>
              <a:rPr lang="en-US" altLang="zh-CN" dirty="0" err="1"/>
              <a:t>test_b</a:t>
            </a:r>
            <a:r>
              <a:rPr lang="en-US" altLang="zh-CN" dirty="0"/>
              <a:t>()   0x20/0x458</a:t>
            </a:r>
          </a:p>
          <a:p>
            <a:r>
              <a:rPr lang="en-US" altLang="zh-CN" dirty="0"/>
              <a:t>[&lt;</a:t>
            </a:r>
            <a:r>
              <a:rPr lang="en-US" altLang="zh-CN" dirty="0" smtClean="0"/>
              <a:t>0x000400588</a:t>
            </a:r>
            <a:r>
              <a:rPr lang="en-US" altLang="zh-CN" dirty="0"/>
              <a:t>&gt;] </a:t>
            </a:r>
            <a:r>
              <a:rPr lang="en-US" altLang="zh-CN" dirty="0" err="1"/>
              <a:t>test_c</a:t>
            </a:r>
            <a:r>
              <a:rPr lang="en-US" altLang="zh-CN" dirty="0"/>
              <a:t>()   0x20/0x64</a:t>
            </a:r>
          </a:p>
        </p:txBody>
      </p:sp>
      <p:sp>
        <p:nvSpPr>
          <p:cNvPr id="14" name="矩形 13"/>
          <p:cNvSpPr/>
          <p:nvPr/>
        </p:nvSpPr>
        <p:spPr>
          <a:xfrm>
            <a:off x="273819" y="4797152"/>
            <a:ext cx="8496944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     </a:t>
            </a:r>
            <a:r>
              <a:rPr lang="zh-CN" altLang="en-US" dirty="0"/>
              <a:t>其他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mips</a:t>
            </a:r>
            <a:r>
              <a:rPr lang="zh-CN" altLang="en-US" dirty="0" smtClean="0"/>
              <a:t>架构的栈回溯，依赖函数的运行</a:t>
            </a:r>
            <a:r>
              <a:rPr lang="zh-CN" altLang="en-US" dirty="0"/>
              <a:t>指令</a:t>
            </a:r>
            <a:r>
              <a:rPr lang="zh-CN" altLang="en-US" dirty="0" smtClean="0"/>
              <a:t>首地址，从运行指令首地址开始分析与入栈有关的指令，然后栈回溯</a:t>
            </a:r>
            <a:r>
              <a:rPr lang="en-US" altLang="zh-CN" dirty="0"/>
              <a:t>,</a:t>
            </a:r>
            <a:r>
              <a:rPr lang="zh-CN" altLang="en-US" dirty="0" smtClean="0"/>
              <a:t>过程比较复杂。现在可以找到可执行程序和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库函数的运行首地址、结束地址、函数名字，就可以在内核中实现，内核</a:t>
            </a:r>
            <a:r>
              <a:rPr lang="zh-CN" altLang="en-US" dirty="0"/>
              <a:t>对</a:t>
            </a:r>
            <a:r>
              <a:rPr lang="zh-CN" altLang="en-US" dirty="0" smtClean="0"/>
              <a:t>异常应用栈回溯，这点对</a:t>
            </a:r>
            <a:r>
              <a:rPr lang="en-US" altLang="zh-CN" dirty="0" err="1" smtClean="0"/>
              <a:t>mips</a:t>
            </a:r>
            <a:r>
              <a:rPr lang="zh-CN" altLang="en-US" dirty="0" smtClean="0"/>
              <a:t>架构栈回溯意义重大。</a:t>
            </a:r>
            <a:r>
              <a:rPr lang="en-US" altLang="zh-CN" dirty="0"/>
              <a:t>a</a:t>
            </a:r>
            <a:r>
              <a:rPr lang="en-US" altLang="zh-CN" dirty="0" smtClean="0"/>
              <a:t>rm32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x86</a:t>
            </a:r>
            <a:r>
              <a:rPr lang="zh-CN" altLang="en-US" dirty="0" smtClean="0"/>
              <a:t>架构，理论上也可以实现内核对异常应用的栈回溯。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2538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0274" y="44624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总结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1520" y="716503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zh-CN" altLang="en-US" sz="2000" dirty="0" smtClean="0"/>
              <a:t>内核对异常应用栈回溯，还是有一定实际价值的。在实现过程得到我的朋友赵金生的一些建议，同时希望对内核栈回溯感兴趣的朋友能参与进来，进一步完善这个功能。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879" y="2204864"/>
            <a:ext cx="8797602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g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ithub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源码路径：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  <a:latin typeface="Batang" pitchFamily="18" charset="-127"/>
              <a:ea typeface="Batang" pitchFamily="18" charset="-127"/>
            </a:endParaRPr>
          </a:p>
          <a:p>
            <a:r>
              <a:rPr lang="en-US" altLang="zh-CN" sz="2800" b="1" baseline="30000" dirty="0">
                <a:latin typeface="Batang" pitchFamily="18" charset="-127"/>
                <a:ea typeface="Batang" pitchFamily="18" charset="-127"/>
                <a:cs typeface="Ebrima" pitchFamily="2" charset="0"/>
              </a:rPr>
              <a:t>https://github.com/dongzhiyan-stack/user_stack_backstrace-in-kernel.git</a:t>
            </a:r>
            <a:endParaRPr lang="en-US" altLang="zh-CN" sz="2800" b="1" baseline="30000" dirty="0" smtClean="0">
              <a:latin typeface="Batang" pitchFamily="18" charset="-127"/>
              <a:ea typeface="Batang" pitchFamily="18" charset="-127"/>
              <a:cs typeface="Ebrima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3819" y="4510861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邮箱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b="1" dirty="0" smtClean="0"/>
              <a:t>dongzhiyan_linux@163.com</a:t>
            </a:r>
            <a:endParaRPr lang="en-US" altLang="zh-CN" sz="3200" b="1" dirty="0"/>
          </a:p>
        </p:txBody>
      </p:sp>
      <p:sp>
        <p:nvSpPr>
          <p:cNvPr id="18" name="矩形 17"/>
          <p:cNvSpPr/>
          <p:nvPr/>
        </p:nvSpPr>
        <p:spPr>
          <a:xfrm>
            <a:off x="-108520" y="3707740"/>
            <a:ext cx="8196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已经支持</a:t>
            </a:r>
            <a:r>
              <a:rPr lang="en-US" altLang="zh-CN" dirty="0" smtClean="0"/>
              <a:t>arm64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mips</a:t>
            </a:r>
            <a:r>
              <a:rPr lang="zh-CN" altLang="en-US" dirty="0" smtClean="0"/>
              <a:t>架构内核对应用段错误、</a:t>
            </a:r>
            <a:r>
              <a:rPr lang="en-US" altLang="zh-CN" dirty="0" smtClean="0"/>
              <a:t>double free</a:t>
            </a:r>
            <a:r>
              <a:rPr lang="zh-CN" altLang="en-US" dirty="0" smtClean="0"/>
              <a:t>问题栈回溯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7448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3595" y="2420888"/>
            <a:ext cx="15744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多谢！</a:t>
            </a:r>
            <a:endParaRPr lang="zh-CN" alt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5076056" y="3212976"/>
            <a:ext cx="6048672" cy="187220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4878" y="3513782"/>
            <a:ext cx="4340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053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389" y="116632"/>
            <a:ext cx="13163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背景</a:t>
            </a:r>
            <a:endParaRPr lang="zh-CN" altLang="en-US" sz="4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0" name="副标题 4"/>
          <p:cNvSpPr txBox="1">
            <a:spLocks/>
          </p:cNvSpPr>
          <p:nvPr/>
        </p:nvSpPr>
        <p:spPr>
          <a:xfrm>
            <a:off x="179512" y="1368227"/>
            <a:ext cx="8829127" cy="76462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提问：一台客户现场机器，运行一周左右偶然发生一次应用段错误或者</a:t>
            </a:r>
            <a:r>
              <a:rPr lang="en-US" altLang="zh-CN" sz="1800" dirty="0" smtClean="0"/>
              <a:t>double free</a:t>
            </a:r>
            <a:r>
              <a:rPr lang="zh-CN" altLang="en-US" sz="1800" dirty="0" smtClean="0"/>
              <a:t>问题，</a:t>
            </a:r>
            <a:r>
              <a:rPr lang="en-US" altLang="zh-CN" sz="1800" dirty="0" err="1" smtClean="0"/>
              <a:t>cpu</a:t>
            </a:r>
            <a:r>
              <a:rPr lang="zh-CN" altLang="en-US" sz="1800" dirty="0" smtClean="0"/>
              <a:t>可能是</a:t>
            </a:r>
            <a:r>
              <a:rPr lang="en-US" altLang="zh-CN" sz="1800" dirty="0" smtClean="0"/>
              <a:t>arm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mips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x86</a:t>
            </a:r>
            <a:r>
              <a:rPr lang="zh-CN" altLang="en-US" sz="1800" dirty="0" smtClean="0"/>
              <a:t>等架构，有什么好的方法捕捉异常日志？</a:t>
            </a:r>
            <a:endParaRPr lang="zh-CN" altLang="en-US" sz="1800" dirty="0"/>
          </a:p>
        </p:txBody>
      </p:sp>
      <p:sp>
        <p:nvSpPr>
          <p:cNvPr id="7" name="副标题 4"/>
          <p:cNvSpPr txBox="1">
            <a:spLocks/>
          </p:cNvSpPr>
          <p:nvPr/>
        </p:nvSpPr>
        <p:spPr>
          <a:xfrm>
            <a:off x="319684" y="2852936"/>
            <a:ext cx="8829127" cy="620613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anchor="t" anchorCtr="0">
            <a:normAutofit lnSpcReduction="100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u"/>
            </a:pPr>
            <a:r>
              <a:rPr lang="en-US" altLang="zh-CN" sz="1800" dirty="0" smtClean="0">
                <a:solidFill>
                  <a:schemeClr val="tx1"/>
                </a:solidFill>
              </a:rPr>
              <a:t>1   </a:t>
            </a:r>
            <a:r>
              <a:rPr lang="zh-CN" altLang="en-US" sz="1800" dirty="0" smtClean="0">
                <a:solidFill>
                  <a:schemeClr val="tx1"/>
                </a:solidFill>
              </a:rPr>
              <a:t>研发环境常使用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</a:rPr>
              <a:t>gdb+coredump</a:t>
            </a:r>
            <a:r>
              <a:rPr lang="zh-CN" altLang="en-US" sz="1800" dirty="0" smtClean="0">
                <a:solidFill>
                  <a:schemeClr val="tx1"/>
                </a:solidFill>
              </a:rPr>
              <a:t>技术解决此类问题，客户现场等非研发环境的偶现应用异常问题，不方便使用，操作起来有一定难度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副标题 4"/>
          <p:cNvSpPr txBox="1">
            <a:spLocks/>
          </p:cNvSpPr>
          <p:nvPr/>
        </p:nvSpPr>
        <p:spPr>
          <a:xfrm>
            <a:off x="279377" y="3672483"/>
            <a:ext cx="8829127" cy="126868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u"/>
            </a:pP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2 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不同架构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(arm32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arm64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</a:rPr>
              <a:t>mips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x86)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，不同版本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C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库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</a:rPr>
              <a:t>gdb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，栈回溯效果差异很大。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PC 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</a:rPr>
              <a:t>ubuntu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系统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测试，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</a:rPr>
              <a:t>glibc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2.15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，发生应用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double free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，直接打印栈回溯信息，其他架构的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CPU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上测试没有这个功能。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arm64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架构的某款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CPU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上测试，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</a:rPr>
              <a:t>gdb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对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strip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过的应用程序无法栈回溯，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PC 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</a:rPr>
              <a:t>ubuntu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系统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测试没有这个问题。</a:t>
            </a:r>
            <a:endParaRPr lang="zh-CN" altLang="en-US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副标题 4"/>
          <p:cNvSpPr txBox="1">
            <a:spLocks/>
          </p:cNvSpPr>
          <p:nvPr/>
        </p:nvSpPr>
        <p:spPr>
          <a:xfrm>
            <a:off x="251520" y="2376340"/>
            <a:ext cx="1686518" cy="476596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现有方案限制：</a:t>
            </a:r>
          </a:p>
        </p:txBody>
      </p:sp>
      <p:sp>
        <p:nvSpPr>
          <p:cNvPr id="16" name="副标题 4"/>
          <p:cNvSpPr txBox="1">
            <a:spLocks/>
          </p:cNvSpPr>
          <p:nvPr/>
        </p:nvSpPr>
        <p:spPr>
          <a:xfrm>
            <a:off x="314873" y="5301208"/>
            <a:ext cx="8829127" cy="648072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这类问题在服务器端，问题并不突出。在嵌入式、移动设备端，偶现的应用异常问题，解决起来就很麻烦。并且不同架构解决方法不同，没有好的统一的解决方法。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8551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-27384"/>
            <a:ext cx="13163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改进</a:t>
            </a:r>
          </a:p>
        </p:txBody>
      </p:sp>
      <p:sp>
        <p:nvSpPr>
          <p:cNvPr id="7" name="副标题 4"/>
          <p:cNvSpPr txBox="1">
            <a:spLocks/>
          </p:cNvSpPr>
          <p:nvPr/>
        </p:nvSpPr>
        <p:spPr>
          <a:xfrm>
            <a:off x="160090" y="2132856"/>
            <a:ext cx="8660382" cy="72008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Wingdings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1   </a:t>
            </a:r>
            <a:r>
              <a:rPr lang="zh-CN" altLang="en-US" sz="1800" dirty="0" smtClean="0">
                <a:solidFill>
                  <a:schemeClr val="tx1"/>
                </a:solidFill>
              </a:rPr>
              <a:t>把内核</a:t>
            </a:r>
            <a:r>
              <a:rPr lang="zh-CN" altLang="en-US" sz="1800" dirty="0">
                <a:solidFill>
                  <a:schemeClr val="tx1"/>
                </a:solidFill>
              </a:rPr>
              <a:t>对应用异常栈回溯的代码编译进内核</a:t>
            </a:r>
            <a:r>
              <a:rPr lang="zh-CN" altLang="en-US" sz="1800" dirty="0" smtClean="0">
                <a:solidFill>
                  <a:schemeClr val="tx1"/>
                </a:solidFill>
              </a:rPr>
              <a:t>，任何时候应用程序发生段错误、</a:t>
            </a:r>
            <a:r>
              <a:rPr lang="en-US" altLang="zh-CN" sz="1800" dirty="0" smtClean="0">
                <a:solidFill>
                  <a:schemeClr val="tx1"/>
                </a:solidFill>
              </a:rPr>
              <a:t>double free</a:t>
            </a:r>
            <a:r>
              <a:rPr lang="zh-CN" altLang="en-US" sz="1800" dirty="0" smtClean="0">
                <a:solidFill>
                  <a:schemeClr val="tx1"/>
                </a:solidFill>
              </a:rPr>
              <a:t>，内核都可以对异常应用栈回溯，不需要使用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</a:rPr>
              <a:t>gdb</a:t>
            </a:r>
            <a:r>
              <a:rPr lang="zh-CN" altLang="en-US" sz="1800" dirty="0" smtClean="0">
                <a:solidFill>
                  <a:schemeClr val="tx1"/>
                </a:solidFill>
              </a:rPr>
              <a:t>工具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副标题 4"/>
          <p:cNvSpPr txBox="1">
            <a:spLocks/>
          </p:cNvSpPr>
          <p:nvPr/>
        </p:nvSpPr>
        <p:spPr>
          <a:xfrm>
            <a:off x="179512" y="692696"/>
            <a:ext cx="8829127" cy="1440160"/>
          </a:xfrm>
          <a:prstGeom prst="rect">
            <a:avLst/>
          </a:prstGeom>
        </p:spPr>
        <p:txBody>
          <a:bodyPr vert="horz" anchor="t" anchorCtr="0">
            <a:normAutofit lnSpcReduction="100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当应用程序发生段错误，将执行内核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do_page_fault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函数，在该函数获取应用段错误当时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pt_regs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，调用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get_user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从用户空间栈获取栈回溯有关数据</a:t>
            </a:r>
            <a:r>
              <a:rPr lang="zh-CN" altLang="en-US" sz="1800" dirty="0" smtClean="0"/>
              <a:t>，就可以对应用程序栈回溯，实现</a:t>
            </a:r>
            <a:r>
              <a:rPr lang="en-US" altLang="zh-CN" sz="1800" dirty="0" err="1" smtClean="0"/>
              <a:t>gdb</a:t>
            </a:r>
            <a:r>
              <a:rPr lang="zh-CN" altLang="en-US" sz="1800" dirty="0" smtClean="0"/>
              <a:t>类似效果。原理没有问题，实际验证也可行。</a:t>
            </a:r>
            <a:r>
              <a:rPr lang="zh-CN" altLang="en-US" sz="1800" dirty="0" smtClean="0">
                <a:solidFill>
                  <a:schemeClr val="tx1"/>
                </a:solidFill>
              </a:rPr>
              <a:t>这个栈回溯过程</a:t>
            </a:r>
            <a:r>
              <a:rPr lang="zh-CN" altLang="en-US" sz="1800" b="1" dirty="0" smtClean="0"/>
              <a:t>，</a:t>
            </a:r>
            <a:r>
              <a:rPr lang="zh-CN" altLang="en-US" sz="1800" dirty="0" smtClean="0"/>
              <a:t>也可以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读取段错误应用的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elf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文件信息</a:t>
            </a:r>
            <a:r>
              <a:rPr lang="zh-CN" altLang="en-US" sz="1800" b="1" dirty="0" smtClean="0"/>
              <a:t>，</a:t>
            </a:r>
            <a:r>
              <a:rPr lang="zh-CN" altLang="en-US" sz="1800" dirty="0" smtClean="0"/>
              <a:t>这样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栈回溯时能分析并打印出栈回溯过程每一级函数的名字</a:t>
            </a:r>
            <a:r>
              <a:rPr lang="zh-CN" altLang="en-US" sz="1800" dirty="0" smtClean="0"/>
              <a:t>。这个方法有几个优点。</a:t>
            </a:r>
            <a:endParaRPr lang="zh-CN" altLang="en-US" sz="1800" dirty="0"/>
          </a:p>
        </p:txBody>
      </p:sp>
      <p:sp>
        <p:nvSpPr>
          <p:cNvPr id="9" name="副标题 4"/>
          <p:cNvSpPr txBox="1">
            <a:spLocks/>
          </p:cNvSpPr>
          <p:nvPr/>
        </p:nvSpPr>
        <p:spPr>
          <a:xfrm>
            <a:off x="160090" y="2996952"/>
            <a:ext cx="8660382" cy="72008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Wingdings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2   </a:t>
            </a:r>
            <a:r>
              <a:rPr lang="zh-CN" altLang="en-US" sz="1800" dirty="0" smtClean="0">
                <a:solidFill>
                  <a:schemeClr val="tx1"/>
                </a:solidFill>
              </a:rPr>
              <a:t>内核对异常应用栈回溯，如果支持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mips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arm32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arm64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x86</a:t>
            </a:r>
            <a:r>
              <a:rPr lang="zh-CN" altLang="en-US" sz="1800" dirty="0" smtClean="0">
                <a:solidFill>
                  <a:schemeClr val="tx1"/>
                </a:solidFill>
              </a:rPr>
              <a:t>等架构，不需要应用程序针对特定架构实现异常栈回溯功能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12" name="副标题 4"/>
          <p:cNvSpPr txBox="1">
            <a:spLocks/>
          </p:cNvSpPr>
          <p:nvPr/>
        </p:nvSpPr>
        <p:spPr>
          <a:xfrm>
            <a:off x="160090" y="3861048"/>
            <a:ext cx="8660382" cy="936104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anchor="t" anchorCtr="0">
            <a:normAutofit lnSpcReduction="100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Wingdings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en-US" altLang="zh-CN" sz="1800" dirty="0" smtClean="0">
                <a:solidFill>
                  <a:schemeClr val="tx1"/>
                </a:solidFill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</a:rPr>
              <a:t>内核对异常应用栈回溯日志，是应用异常时函数调用关系，日志可以保存</a:t>
            </a:r>
            <a:r>
              <a:rPr lang="zh-CN" altLang="en-US" sz="1800" dirty="0">
                <a:solidFill>
                  <a:schemeClr val="tx1"/>
                </a:solidFill>
              </a:rPr>
              <a:t>到存储设备</a:t>
            </a:r>
            <a:r>
              <a:rPr lang="zh-CN" altLang="en-US" sz="1800" dirty="0" smtClean="0">
                <a:solidFill>
                  <a:schemeClr val="tx1"/>
                </a:solidFill>
              </a:rPr>
              <a:t>，随时查看，并且一目了然，不需要问题发生后再运行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gdb+coredump</a:t>
            </a:r>
            <a:r>
              <a:rPr lang="zh-CN" altLang="en-US" sz="1800" dirty="0" smtClean="0">
                <a:solidFill>
                  <a:schemeClr val="tx1"/>
                </a:solidFill>
              </a:rPr>
              <a:t>重现问题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15" name="副标题 4"/>
          <p:cNvSpPr txBox="1">
            <a:spLocks/>
          </p:cNvSpPr>
          <p:nvPr/>
        </p:nvSpPr>
        <p:spPr>
          <a:xfrm>
            <a:off x="160090" y="5953819"/>
            <a:ext cx="8732390" cy="648072"/>
          </a:xfrm>
          <a:prstGeom prst="rect">
            <a:avLst/>
          </a:prstGeom>
        </p:spPr>
        <p:txBody>
          <a:bodyPr vert="horz" anchor="t" anchorCtr="0">
            <a:normAutofit lnSpcReduction="100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1800" dirty="0" smtClean="0"/>
              <a:t>当然这种方法需前期花费较多时间开发内核对应用异常栈回溯功能</a:t>
            </a:r>
            <a:r>
              <a:rPr lang="zh-CN" altLang="en-US" sz="1800" dirty="0"/>
              <a:t>。</a:t>
            </a:r>
            <a:r>
              <a:rPr lang="zh-CN" altLang="en-US" sz="1800" dirty="0" smtClean="0"/>
              <a:t>还有内核默认不支持对应用程序栈回溯，这个功能不成熟，可能有隐藏问题。这些是不足之处。</a:t>
            </a:r>
            <a:endParaRPr lang="en-US" altLang="zh-CN" sz="1800" dirty="0" smtClean="0"/>
          </a:p>
        </p:txBody>
      </p:sp>
      <p:sp>
        <p:nvSpPr>
          <p:cNvPr id="10" name="副标题 4"/>
          <p:cNvSpPr txBox="1">
            <a:spLocks/>
          </p:cNvSpPr>
          <p:nvPr/>
        </p:nvSpPr>
        <p:spPr>
          <a:xfrm>
            <a:off x="160090" y="4941168"/>
            <a:ext cx="8660382" cy="72008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Wingdings" pitchFamily="2" charset="2"/>
              <a:buChar char="u"/>
            </a:pP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4  </a:t>
            </a:r>
            <a:r>
              <a:rPr lang="zh-CN" altLang="en-US" sz="1800" dirty="0" smtClean="0">
                <a:solidFill>
                  <a:schemeClr val="tx1"/>
                </a:solidFill>
              </a:rPr>
              <a:t>如果可执行程序</a:t>
            </a:r>
            <a:r>
              <a:rPr lang="en-US" altLang="zh-CN" sz="1800" dirty="0" smtClean="0">
                <a:solidFill>
                  <a:schemeClr val="tx1"/>
                </a:solidFill>
              </a:rPr>
              <a:t>strip</a:t>
            </a:r>
            <a:r>
              <a:rPr lang="zh-CN" altLang="en-US" sz="1800" dirty="0" smtClean="0">
                <a:solidFill>
                  <a:schemeClr val="tx1"/>
                </a:solidFill>
              </a:rPr>
              <a:t>过，</a:t>
            </a:r>
            <a:r>
              <a:rPr lang="en-US" altLang="zh-CN" sz="1800" dirty="0" smtClean="0">
                <a:solidFill>
                  <a:schemeClr val="tx1"/>
                </a:solidFill>
              </a:rPr>
              <a:t>arm64</a:t>
            </a:r>
            <a:r>
              <a:rPr lang="zh-CN" altLang="en-US" sz="1800" dirty="0" smtClean="0">
                <a:solidFill>
                  <a:schemeClr val="tx1"/>
                </a:solidFill>
              </a:rPr>
              <a:t>架构下也能实现内核对异常应用栈回溯，而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gdb</a:t>
            </a:r>
            <a:r>
              <a:rPr lang="zh-CN" altLang="en-US" sz="1800" dirty="0" smtClean="0">
                <a:solidFill>
                  <a:schemeClr val="tx1"/>
                </a:solidFill>
              </a:rPr>
              <a:t>对这种情况无能为力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88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2" grpId="0" animBg="1"/>
      <p:bldP spid="15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62290" y="3284984"/>
            <a:ext cx="8924511" cy="21961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1753" y="581881"/>
            <a:ext cx="8924511" cy="26282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30925" y="-76745"/>
            <a:ext cx="554991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arm64</a:t>
            </a:r>
            <a:r>
              <a:rPr lang="zh-CN" alt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栈回溯的原理</a:t>
            </a:r>
            <a:endParaRPr lang="zh-CN" alt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副标题 4"/>
          <p:cNvSpPr txBox="1">
            <a:spLocks/>
          </p:cNvSpPr>
          <p:nvPr/>
        </p:nvSpPr>
        <p:spPr>
          <a:xfrm>
            <a:off x="4396970" y="728751"/>
            <a:ext cx="4427984" cy="233735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 anchorCtr="0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当执行入栈操作时，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lr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fp</a:t>
            </a:r>
            <a:r>
              <a:rPr lang="zh-CN" altLang="zh-CN" sz="1800" dirty="0" smtClean="0">
                <a:solidFill>
                  <a:schemeClr val="tx1"/>
                </a:solidFill>
                <a:latin typeface="+mn-ea"/>
              </a:rPr>
              <a:t>寄存器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的值</a:t>
            </a:r>
            <a:r>
              <a:rPr lang="zh-CN" altLang="zh-CN" sz="1800" dirty="0" smtClean="0">
                <a:solidFill>
                  <a:schemeClr val="tx1"/>
                </a:solidFill>
                <a:latin typeface="+mn-ea"/>
              </a:rPr>
              <a:t>存入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栈中</a:t>
            </a:r>
            <a:r>
              <a:rPr lang="zh-CN" altLang="zh-CN" sz="18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然</a:t>
            </a:r>
            <a:r>
              <a:rPr lang="zh-CN" altLang="zh-CN" sz="1800" dirty="0" smtClean="0">
                <a:solidFill>
                  <a:schemeClr val="tx1"/>
                </a:solidFill>
                <a:latin typeface="+mn-ea"/>
              </a:rPr>
              <a:t>后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令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fp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寄存器指向函数</a:t>
            </a:r>
            <a:r>
              <a:rPr lang="zh-CN" altLang="zh-CN" sz="1800" dirty="0" smtClean="0">
                <a:solidFill>
                  <a:schemeClr val="tx1"/>
                </a:solidFill>
                <a:latin typeface="+mn-ea"/>
              </a:rPr>
              <a:t>栈的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栈顶，本例是函数栈</a:t>
            </a:r>
            <a:r>
              <a:rPr lang="zh-CN" altLang="zh-CN" sz="1800" dirty="0" smtClean="0">
                <a:solidFill>
                  <a:schemeClr val="tx1"/>
                </a:solidFill>
                <a:latin typeface="+mn-ea"/>
              </a:rPr>
              <a:t>第二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片内存</a:t>
            </a:r>
            <a:r>
              <a:rPr lang="zh-CN" altLang="zh-CN" sz="1800" dirty="0" smtClean="0">
                <a:solidFill>
                  <a:schemeClr val="tx1"/>
                </a:solidFill>
              </a:rPr>
              <a:t>地址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函数无局部变量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zh-CN" sz="1800" dirty="0" smtClean="0">
                <a:solidFill>
                  <a:schemeClr val="tx1"/>
                </a:solidFill>
                <a:latin typeface="+mn-ea"/>
              </a:rPr>
              <a:t>。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栈回溯时，首先根据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fp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寄存器指向的地址，取出保存在函数栈中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lr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fp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寄存器的数据，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lr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的值是函数返回地址，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fp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zh-CN" sz="1800" dirty="0" smtClean="0">
                <a:solidFill>
                  <a:schemeClr val="tx1"/>
                </a:solidFill>
                <a:latin typeface="+mn-ea"/>
              </a:rPr>
              <a:t>值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是</a:t>
            </a:r>
            <a:r>
              <a:rPr lang="zh-CN" altLang="zh-CN" sz="1800" dirty="0" smtClean="0">
                <a:solidFill>
                  <a:schemeClr val="tx1"/>
                </a:solidFill>
                <a:latin typeface="+mn-ea"/>
              </a:rPr>
              <a:t>上</a:t>
            </a: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一级函数栈</a:t>
            </a:r>
            <a:r>
              <a:rPr lang="zh-CN" altLang="zh-CN" sz="1800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栈顶地址。</a:t>
            </a:r>
            <a:endParaRPr lang="zh-CN" altLang="zh-CN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9" y="3496104"/>
            <a:ext cx="3595919" cy="1792435"/>
          </a:xfrm>
          <a:prstGeom prst="rect">
            <a:avLst/>
          </a:prstGeom>
        </p:spPr>
      </p:pic>
      <p:sp>
        <p:nvSpPr>
          <p:cNvPr id="13" name="副标题 4"/>
          <p:cNvSpPr txBox="1">
            <a:spLocks/>
          </p:cNvSpPr>
          <p:nvPr/>
        </p:nvSpPr>
        <p:spPr>
          <a:xfrm>
            <a:off x="4396970" y="3446977"/>
            <a:ext cx="4351494" cy="17822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 anchorCtr="0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/>
              <a:t>内核</a:t>
            </a:r>
            <a:r>
              <a:rPr lang="en-US" altLang="zh-CN" sz="1800" dirty="0"/>
              <a:t>arm64</a:t>
            </a:r>
            <a:r>
              <a:rPr lang="zh-CN" altLang="zh-CN" sz="1800" dirty="0"/>
              <a:t>栈回溯核心实现函数</a:t>
            </a:r>
            <a:r>
              <a:rPr lang="en-US" altLang="zh-CN" sz="1800" dirty="0" err="1" smtClean="0"/>
              <a:t>unwind_frame</a:t>
            </a:r>
            <a:r>
              <a:rPr lang="zh-CN" altLang="en-US" sz="1800" dirty="0" smtClean="0"/>
              <a:t>中：</a:t>
            </a:r>
            <a:r>
              <a:rPr lang="en-US" altLang="zh-CN" sz="1800" dirty="0"/>
              <a:t> frame-&gt;pc = *(unsigned long *)(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 + 8)</a:t>
            </a:r>
            <a:r>
              <a:rPr lang="zh-CN" altLang="zh-CN" sz="1800" dirty="0" smtClean="0"/>
              <a:t>计算</a:t>
            </a:r>
            <a:r>
              <a:rPr lang="zh-CN" altLang="zh-CN" sz="1800" dirty="0"/>
              <a:t>上一级函数</a:t>
            </a:r>
            <a:r>
              <a:rPr lang="zh-CN" altLang="zh-CN" sz="1800" dirty="0" smtClean="0"/>
              <a:t>指令地址</a:t>
            </a:r>
            <a:r>
              <a:rPr lang="zh-CN" altLang="en-US" sz="1800" dirty="0" smtClean="0"/>
              <a:t>，也就是当前函数的返回地址。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frame-&gt;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 = *(unsigned long *)(</a:t>
            </a:r>
            <a:r>
              <a:rPr lang="en-US" altLang="zh-CN" sz="1800" dirty="0" err="1"/>
              <a:t>fp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计算上一级函数栈的栈顶地址。</a:t>
            </a:r>
            <a:endParaRPr lang="zh-CN" altLang="en-US" sz="1800" dirty="0"/>
          </a:p>
        </p:txBody>
      </p:sp>
      <p:sp>
        <p:nvSpPr>
          <p:cNvPr id="14" name="矩形 13"/>
          <p:cNvSpPr/>
          <p:nvPr/>
        </p:nvSpPr>
        <p:spPr>
          <a:xfrm>
            <a:off x="162290" y="5613047"/>
            <a:ext cx="8924511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>
                <a:latin typeface="+mn-ea"/>
              </a:rPr>
              <a:t>假设应用程序函数执行流程是</a:t>
            </a:r>
            <a:r>
              <a:rPr lang="en-US" altLang="zh-CN" dirty="0" err="1">
                <a:latin typeface="+mn-ea"/>
              </a:rPr>
              <a:t>test_c</a:t>
            </a:r>
            <a:r>
              <a:rPr lang="en-US" altLang="zh-CN" dirty="0">
                <a:latin typeface="+mn-ea"/>
              </a:rPr>
              <a:t>()-&gt;</a:t>
            </a:r>
            <a:r>
              <a:rPr lang="en-US" altLang="zh-CN" dirty="0" err="1">
                <a:latin typeface="+mn-ea"/>
              </a:rPr>
              <a:t>test_b</a:t>
            </a:r>
            <a:r>
              <a:rPr lang="en-US" altLang="zh-CN" dirty="0">
                <a:latin typeface="+mn-ea"/>
              </a:rPr>
              <a:t>()-&gt;</a:t>
            </a:r>
            <a:r>
              <a:rPr lang="en-US" altLang="zh-CN" dirty="0" err="1">
                <a:latin typeface="+mn-ea"/>
              </a:rPr>
              <a:t>test_a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 err="1">
                <a:latin typeface="+mn-ea"/>
              </a:rPr>
              <a:t>test_a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zh-CN" dirty="0">
                <a:latin typeface="+mn-ea"/>
              </a:rPr>
              <a:t>函数发生段错误，内核将自动执行</a:t>
            </a:r>
            <a:r>
              <a:rPr lang="en-US" altLang="zh-CN" dirty="0" err="1">
                <a:latin typeface="+mn-ea"/>
              </a:rPr>
              <a:t>do_page_fault</a:t>
            </a:r>
            <a:r>
              <a:rPr lang="en-US" altLang="zh-CN" dirty="0">
                <a:latin typeface="+mn-ea"/>
              </a:rPr>
              <a:t>(……,</a:t>
            </a:r>
            <a:r>
              <a:rPr lang="en-US" altLang="zh-CN" dirty="0" err="1">
                <a:latin typeface="+mn-ea"/>
              </a:rPr>
              <a:t>struct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pt_regs</a:t>
            </a:r>
            <a:r>
              <a:rPr lang="en-US" altLang="zh-CN" dirty="0">
                <a:latin typeface="+mn-ea"/>
              </a:rPr>
              <a:t> *</a:t>
            </a:r>
            <a:r>
              <a:rPr lang="en-US" altLang="zh-CN" dirty="0" err="1">
                <a:latin typeface="+mn-ea"/>
              </a:rPr>
              <a:t>regs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zh-CN" dirty="0">
                <a:latin typeface="+mn-ea"/>
              </a:rPr>
              <a:t>函数，该结构体中</a:t>
            </a:r>
            <a:r>
              <a:rPr lang="en-US" altLang="zh-CN" dirty="0" err="1">
                <a:latin typeface="+mn-ea"/>
              </a:rPr>
              <a:t>regs</a:t>
            </a:r>
            <a:r>
              <a:rPr lang="en-US" altLang="zh-CN" dirty="0">
                <a:latin typeface="+mn-ea"/>
              </a:rPr>
              <a:t>-&gt;</a:t>
            </a:r>
            <a:r>
              <a:rPr lang="en-US" altLang="zh-CN" dirty="0" smtClean="0">
                <a:latin typeface="+mn-ea"/>
              </a:rPr>
              <a:t>pc</a:t>
            </a:r>
            <a:r>
              <a:rPr lang="zh-CN" altLang="en-US" dirty="0" smtClean="0">
                <a:latin typeface="+mn-ea"/>
              </a:rPr>
              <a:t>是</a:t>
            </a:r>
            <a:r>
              <a:rPr lang="zh-CN" altLang="zh-CN" dirty="0" smtClean="0">
                <a:latin typeface="+mn-ea"/>
              </a:rPr>
              <a:t>发生</a:t>
            </a:r>
            <a:r>
              <a:rPr lang="zh-CN" altLang="zh-CN" dirty="0">
                <a:latin typeface="+mn-ea"/>
              </a:rPr>
              <a:t>段错误</a:t>
            </a:r>
            <a:r>
              <a:rPr lang="en-US" altLang="zh-CN" dirty="0" err="1">
                <a:latin typeface="+mn-ea"/>
              </a:rPr>
              <a:t>test_a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zh-CN" dirty="0">
                <a:latin typeface="+mn-ea"/>
              </a:rPr>
              <a:t>函数的指令地址，假如是</a:t>
            </a:r>
            <a:r>
              <a:rPr lang="en-US" altLang="zh-CN" dirty="0">
                <a:latin typeface="+mn-ea"/>
              </a:rPr>
              <a:t>0x400538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 err="1">
                <a:latin typeface="+mn-ea"/>
              </a:rPr>
              <a:t>regs</a:t>
            </a:r>
            <a:r>
              <a:rPr lang="en-US" altLang="zh-CN" dirty="0">
                <a:latin typeface="+mn-ea"/>
              </a:rPr>
              <a:t>-&gt;</a:t>
            </a:r>
            <a:r>
              <a:rPr lang="en-US" altLang="zh-CN" dirty="0" err="1">
                <a:latin typeface="+mn-ea"/>
              </a:rPr>
              <a:t>regs</a:t>
            </a:r>
            <a:r>
              <a:rPr lang="en-US" altLang="zh-CN" dirty="0">
                <a:latin typeface="+mn-ea"/>
              </a:rPr>
              <a:t>[29]</a:t>
            </a:r>
            <a:r>
              <a:rPr lang="zh-CN" altLang="zh-CN" dirty="0">
                <a:latin typeface="+mn-ea"/>
              </a:rPr>
              <a:t>就是</a:t>
            </a:r>
            <a:r>
              <a:rPr lang="en-US" altLang="zh-CN" dirty="0" err="1">
                <a:latin typeface="+mn-ea"/>
              </a:rPr>
              <a:t>fp</a:t>
            </a:r>
            <a:r>
              <a:rPr lang="zh-CN" altLang="zh-CN" dirty="0" smtClean="0">
                <a:latin typeface="+mn-ea"/>
              </a:rPr>
              <a:t>寄存器</a:t>
            </a:r>
            <a:r>
              <a:rPr lang="zh-CN" altLang="en-US" dirty="0" smtClean="0">
                <a:latin typeface="+mn-ea"/>
              </a:rPr>
              <a:t>。怎么实现内核对段错误应用的栈回溯？</a:t>
            </a:r>
            <a:endParaRPr lang="zh-CN" altLang="zh-CN" dirty="0">
              <a:latin typeface="+mn-ea"/>
            </a:endParaRPr>
          </a:p>
        </p:txBody>
      </p:sp>
      <p:sp>
        <p:nvSpPr>
          <p:cNvPr id="15" name="Rectangle 1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9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279584"/>
              </p:ext>
            </p:extLst>
          </p:nvPr>
        </p:nvGraphicFramePr>
        <p:xfrm>
          <a:off x="-1" y="476672"/>
          <a:ext cx="2479231" cy="237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Visio" r:id="rId4" imgW="1558369" imgH="1493542" progId="Visio.Drawing.11">
                  <p:embed/>
                </p:oleObj>
              </mc:Choice>
              <mc:Fallback>
                <p:oleObj name="Visio" r:id="rId4" imgW="1558369" imgH="1493542" progId="Visio.Drawing.11">
                  <p:embed/>
                  <p:pic>
                    <p:nvPicPr>
                      <p:cNvPr id="0" name="Object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476672"/>
                        <a:ext cx="2479231" cy="23734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96161"/>
              </p:ext>
            </p:extLst>
          </p:nvPr>
        </p:nvGraphicFramePr>
        <p:xfrm>
          <a:off x="1999351" y="908720"/>
          <a:ext cx="2428633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Visio" r:id="rId6" imgW="1518957" imgH="939099" progId="Visio.Drawing.11">
                  <p:embed/>
                </p:oleObj>
              </mc:Choice>
              <mc:Fallback>
                <p:oleObj name="Visio" r:id="rId6" imgW="1518957" imgH="939099" progId="Visio.Drawing.11">
                  <p:embed/>
                  <p:pic>
                    <p:nvPicPr>
                      <p:cNvPr id="0" name="Objec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351" y="908720"/>
                        <a:ext cx="2428633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684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副标题 4"/>
          <p:cNvSpPr txBox="1">
            <a:spLocks/>
          </p:cNvSpPr>
          <p:nvPr/>
        </p:nvSpPr>
        <p:spPr>
          <a:xfrm>
            <a:off x="4067944" y="2636912"/>
            <a:ext cx="5004048" cy="2016224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anchor="t" anchorCtr="0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这样可以</a:t>
            </a:r>
            <a:r>
              <a:rPr lang="zh-CN" altLang="zh-CN" sz="1800" dirty="0" smtClean="0">
                <a:solidFill>
                  <a:schemeClr val="tx1"/>
                </a:solidFill>
                <a:latin typeface="+mn-ea"/>
              </a:rPr>
              <a:t>在内核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</a:rPr>
              <a:t>do_page_fault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中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，对段错误应用程序栈回溯，执行过程</a:t>
            </a:r>
            <a:r>
              <a:rPr lang="zh-CN" altLang="zh-CN" sz="1800" dirty="0" smtClean="0">
                <a:solidFill>
                  <a:schemeClr val="tx1"/>
                </a:solidFill>
                <a:latin typeface="+mn-ea"/>
              </a:rPr>
              <a:t>打印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如下：</a:t>
            </a:r>
            <a:endParaRPr lang="zh-CN" altLang="zh-CN" sz="18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user thread </a:t>
            </a:r>
            <a:r>
              <a:rPr lang="en-US" altLang="zh-CN" sz="1800" dirty="0" err="1">
                <a:solidFill>
                  <a:schemeClr val="tx1"/>
                </a:solidFill>
                <a:latin typeface="+mn-ea"/>
              </a:rPr>
              <a:t>backstrace</a:t>
            </a:r>
            <a:endParaRPr lang="zh-CN" altLang="zh-CN" sz="18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pc1:0x400538</a:t>
            </a:r>
            <a:endParaRPr lang="zh-CN" altLang="zh-CN" sz="18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pc2:0x400550</a:t>
            </a:r>
            <a:endParaRPr lang="zh-CN" altLang="zh-CN" sz="1800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pc3:0x400588</a:t>
            </a:r>
            <a:endParaRPr lang="zh-CN" altLang="zh-CN" sz="1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副标题 4"/>
          <p:cNvSpPr txBox="1">
            <a:spLocks/>
          </p:cNvSpPr>
          <p:nvPr/>
        </p:nvSpPr>
        <p:spPr>
          <a:xfrm>
            <a:off x="251519" y="5157192"/>
            <a:ext cx="8064897" cy="151216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 smtClean="0"/>
              <a:t>反汇编</a:t>
            </a:r>
            <a:r>
              <a:rPr lang="zh-CN" altLang="en-US" sz="1800" dirty="0" smtClean="0"/>
              <a:t>后</a:t>
            </a:r>
            <a:r>
              <a:rPr lang="zh-CN" altLang="en-US" sz="1800" dirty="0"/>
              <a:t>可以</a:t>
            </a:r>
            <a:r>
              <a:rPr lang="zh-CN" altLang="zh-CN" sz="1800" dirty="0" smtClean="0"/>
              <a:t>知道</a:t>
            </a:r>
            <a:r>
              <a:rPr lang="zh-CN" altLang="zh-CN" sz="1800" dirty="0"/>
              <a:t>函数调用流程是</a:t>
            </a:r>
            <a:r>
              <a:rPr lang="en-US" altLang="zh-CN" sz="1800" dirty="0" err="1"/>
              <a:t>test_c</a:t>
            </a:r>
            <a:r>
              <a:rPr lang="en-US" altLang="zh-CN" sz="1800" dirty="0"/>
              <a:t>()-&gt;</a:t>
            </a:r>
            <a:r>
              <a:rPr lang="en-US" altLang="zh-CN" sz="1800" dirty="0" err="1"/>
              <a:t>test_b</a:t>
            </a:r>
            <a:r>
              <a:rPr lang="en-US" altLang="zh-CN" sz="1800" dirty="0"/>
              <a:t>()-&gt;</a:t>
            </a:r>
            <a:r>
              <a:rPr lang="en-US" altLang="zh-CN" sz="1800" dirty="0" err="1"/>
              <a:t>test_a</a:t>
            </a:r>
            <a:r>
              <a:rPr lang="en-US" altLang="zh-CN" sz="1800" dirty="0"/>
              <a:t>()</a:t>
            </a:r>
            <a:r>
              <a:rPr lang="zh-CN" altLang="zh-CN" sz="1800" dirty="0"/>
              <a:t>。这个方法还可以继续</a:t>
            </a:r>
            <a:r>
              <a:rPr lang="zh-CN" altLang="zh-CN" sz="1800" dirty="0" smtClean="0"/>
              <a:t>优化</a:t>
            </a:r>
            <a:r>
              <a:rPr lang="zh-CN" altLang="en-US" sz="1800" dirty="0" smtClean="0"/>
              <a:t>：还是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do_page_fault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函数中，对应用栈回溯过程，读取可执行程序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elf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文件信息，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分析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并打印出该指令地址所在的函数的名字</a:t>
            </a:r>
            <a:r>
              <a:rPr lang="zh-CN" altLang="en-US" sz="1800" dirty="0" smtClean="0"/>
              <a:t>。这需要用到</a:t>
            </a:r>
            <a:r>
              <a:rPr lang="en-US" altLang="zh-CN" sz="1800" dirty="0" smtClean="0"/>
              <a:t>elf</a:t>
            </a:r>
            <a:r>
              <a:rPr lang="zh-CN" altLang="en-US" sz="1800" dirty="0" smtClean="0"/>
              <a:t>可执行程序文件数据分布的原理，尤其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elf</a:t>
            </a:r>
            <a:r>
              <a:rPr lang="zh-CN" altLang="en-US" sz="1800" dirty="0" smtClean="0"/>
              <a:t>文件</a:t>
            </a:r>
            <a:r>
              <a:rPr lang="en-US" altLang="zh-CN" sz="1800" dirty="0" smtClean="0"/>
              <a:t> section</a:t>
            </a:r>
            <a:r>
              <a:rPr lang="zh-CN" altLang="en-US" sz="1800" dirty="0" smtClean="0"/>
              <a:t>部分的数据。</a:t>
            </a:r>
            <a:endParaRPr lang="zh-CN" altLang="zh-CN" sz="1800" dirty="0"/>
          </a:p>
        </p:txBody>
      </p:sp>
      <p:sp>
        <p:nvSpPr>
          <p:cNvPr id="9" name="副标题 4"/>
          <p:cNvSpPr txBox="1">
            <a:spLocks/>
          </p:cNvSpPr>
          <p:nvPr/>
        </p:nvSpPr>
        <p:spPr>
          <a:xfrm>
            <a:off x="323528" y="910172"/>
            <a:ext cx="8208912" cy="129469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 smtClean="0">
                <a:latin typeface="+mn-ea"/>
              </a:rPr>
              <a:t>模仿</a:t>
            </a:r>
            <a:r>
              <a:rPr lang="en-US" altLang="zh-CN" sz="1800" dirty="0" err="1">
                <a:latin typeface="+mn-ea"/>
              </a:rPr>
              <a:t>unwind_frame</a:t>
            </a:r>
            <a:r>
              <a:rPr lang="zh-CN" altLang="zh-CN" sz="1800" dirty="0">
                <a:latin typeface="+mn-ea"/>
              </a:rPr>
              <a:t>函数，增加</a:t>
            </a:r>
            <a:r>
              <a:rPr lang="en-US" altLang="zh-CN" sz="1800" dirty="0" err="1">
                <a:latin typeface="+mn-ea"/>
              </a:rPr>
              <a:t>user_unwind_frame</a:t>
            </a:r>
            <a:r>
              <a:rPr lang="zh-CN" altLang="zh-CN" sz="1800" dirty="0">
                <a:latin typeface="+mn-ea"/>
              </a:rPr>
              <a:t>函数，以实现</a:t>
            </a:r>
            <a:r>
              <a:rPr lang="en-US" altLang="zh-CN" sz="1800" b="1" dirty="0" err="1">
                <a:solidFill>
                  <a:srgbClr val="FF0000"/>
                </a:solidFill>
                <a:latin typeface="+mn-ea"/>
              </a:rPr>
              <a:t>do_page_fault</a:t>
            </a:r>
            <a:r>
              <a:rPr lang="zh-CN" altLang="zh-CN" sz="1800" b="1" dirty="0">
                <a:solidFill>
                  <a:srgbClr val="FF0000"/>
                </a:solidFill>
                <a:latin typeface="+mn-ea"/>
              </a:rPr>
              <a:t>函数中，对段错误应用程序栈回溯</a:t>
            </a:r>
            <a:r>
              <a:rPr lang="zh-CN" altLang="zh-CN" sz="1800" dirty="0">
                <a:latin typeface="+mn-ea"/>
              </a:rPr>
              <a:t>，代码如图</a:t>
            </a:r>
            <a:r>
              <a:rPr lang="zh-CN" altLang="en-US" sz="1800" dirty="0" smtClean="0">
                <a:latin typeface="+mn-ea"/>
              </a:rPr>
              <a:t>。</a:t>
            </a:r>
            <a:r>
              <a:rPr lang="zh-CN" altLang="zh-CN" sz="1800" dirty="0" smtClean="0">
                <a:latin typeface="+mn-ea"/>
              </a:rPr>
              <a:t>经过</a:t>
            </a:r>
            <a:r>
              <a:rPr lang="zh-CN" altLang="en-US" sz="1800" dirty="0" smtClean="0">
                <a:latin typeface="+mn-ea"/>
              </a:rPr>
              <a:t>栈回溯</a:t>
            </a:r>
            <a:r>
              <a:rPr lang="zh-CN" altLang="zh-CN" sz="1800" dirty="0" smtClean="0">
                <a:latin typeface="+mn-ea"/>
              </a:rPr>
              <a:t>，</a:t>
            </a:r>
            <a:r>
              <a:rPr lang="zh-CN" altLang="zh-CN" sz="1800" dirty="0">
                <a:latin typeface="+mn-ea"/>
              </a:rPr>
              <a:t>假设从</a:t>
            </a:r>
            <a:r>
              <a:rPr lang="en-US" altLang="zh-CN" sz="1800" dirty="0" err="1">
                <a:latin typeface="+mn-ea"/>
              </a:rPr>
              <a:t>test_a</a:t>
            </a:r>
            <a:r>
              <a:rPr lang="zh-CN" altLang="zh-CN" sz="1800" dirty="0">
                <a:latin typeface="+mn-ea"/>
              </a:rPr>
              <a:t>函数栈中分析出</a:t>
            </a:r>
            <a:r>
              <a:rPr lang="en-US" altLang="zh-CN" sz="1800" dirty="0" err="1">
                <a:latin typeface="+mn-ea"/>
              </a:rPr>
              <a:t>test_a</a:t>
            </a:r>
            <a:r>
              <a:rPr lang="zh-CN" altLang="zh-CN" sz="1800" dirty="0">
                <a:latin typeface="+mn-ea"/>
              </a:rPr>
              <a:t>函数返回地址是</a:t>
            </a:r>
            <a:r>
              <a:rPr lang="en-US" altLang="zh-CN" sz="1800" dirty="0">
                <a:latin typeface="+mn-ea"/>
              </a:rPr>
              <a:t>0x400550(</a:t>
            </a:r>
            <a:r>
              <a:rPr lang="zh-CN" altLang="zh-CN" sz="1800" dirty="0">
                <a:latin typeface="+mn-ea"/>
              </a:rPr>
              <a:t>处于</a:t>
            </a:r>
            <a:r>
              <a:rPr lang="en-US" altLang="zh-CN" sz="1800" dirty="0" err="1">
                <a:latin typeface="+mn-ea"/>
              </a:rPr>
              <a:t>test_b</a:t>
            </a:r>
            <a:r>
              <a:rPr lang="zh-CN" altLang="zh-CN" sz="1800" dirty="0">
                <a:latin typeface="+mn-ea"/>
              </a:rPr>
              <a:t>函数中</a:t>
            </a:r>
            <a:r>
              <a:rPr lang="en-US" altLang="zh-CN" sz="1800" dirty="0">
                <a:latin typeface="+mn-ea"/>
              </a:rPr>
              <a:t>)</a:t>
            </a:r>
            <a:r>
              <a:rPr lang="zh-CN" altLang="zh-CN" sz="1800" dirty="0">
                <a:latin typeface="+mn-ea"/>
              </a:rPr>
              <a:t>，继续栈回溯，找到</a:t>
            </a:r>
            <a:r>
              <a:rPr lang="en-US" altLang="zh-CN" sz="1800" dirty="0" err="1">
                <a:latin typeface="+mn-ea"/>
              </a:rPr>
              <a:t>test_b</a:t>
            </a:r>
            <a:r>
              <a:rPr lang="zh-CN" altLang="zh-CN" sz="1800" dirty="0">
                <a:latin typeface="+mn-ea"/>
              </a:rPr>
              <a:t>函数的返回地址是</a:t>
            </a:r>
            <a:r>
              <a:rPr lang="en-US" altLang="zh-CN" sz="1800" dirty="0">
                <a:latin typeface="+mn-ea"/>
              </a:rPr>
              <a:t>0x400588(</a:t>
            </a:r>
            <a:r>
              <a:rPr lang="zh-CN" altLang="zh-CN" sz="1800" dirty="0">
                <a:latin typeface="+mn-ea"/>
              </a:rPr>
              <a:t>处于</a:t>
            </a:r>
            <a:r>
              <a:rPr lang="en-US" altLang="zh-CN" sz="1800" dirty="0" err="1">
                <a:latin typeface="+mn-ea"/>
              </a:rPr>
              <a:t>test_c</a:t>
            </a:r>
            <a:r>
              <a:rPr lang="zh-CN" altLang="zh-CN" sz="1800" dirty="0">
                <a:latin typeface="+mn-ea"/>
              </a:rPr>
              <a:t>函数</a:t>
            </a:r>
            <a:r>
              <a:rPr lang="en-US" altLang="zh-CN" sz="1800" dirty="0">
                <a:latin typeface="+mn-ea"/>
              </a:rPr>
              <a:t>)</a:t>
            </a:r>
            <a:endParaRPr lang="zh-CN" altLang="zh-CN" sz="18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1322" y="-27384"/>
            <a:ext cx="64091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内核对应用段错误栈回溯</a:t>
            </a:r>
            <a:endParaRPr lang="zh-CN" alt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5" y="2564904"/>
            <a:ext cx="393566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副标题 4"/>
          <p:cNvSpPr txBox="1">
            <a:spLocks/>
          </p:cNvSpPr>
          <p:nvPr/>
        </p:nvSpPr>
        <p:spPr>
          <a:xfrm>
            <a:off x="-1764704" y="8572139"/>
            <a:ext cx="8674224" cy="545493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2 </a:t>
            </a:r>
            <a:r>
              <a:rPr lang="zh-CN" altLang="en-US" dirty="0" smtClean="0"/>
              <a:t>内核实现应用程序栈回溯并打印崩溃函数的名字</a:t>
            </a:r>
            <a:endParaRPr lang="zh-CN" altLang="en-US" dirty="0"/>
          </a:p>
        </p:txBody>
      </p:sp>
      <p:sp>
        <p:nvSpPr>
          <p:cNvPr id="22" name="副标题 4"/>
          <p:cNvSpPr txBox="1">
            <a:spLocks/>
          </p:cNvSpPr>
          <p:nvPr/>
        </p:nvSpPr>
        <p:spPr>
          <a:xfrm>
            <a:off x="144016" y="5033108"/>
            <a:ext cx="8892480" cy="41211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t" anchorCtr="0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u"/>
            </a:pPr>
            <a:r>
              <a:rPr lang="en-US" altLang="zh-CN" sz="1800" dirty="0" smtClean="0"/>
              <a:t>“.</a:t>
            </a:r>
            <a:r>
              <a:rPr lang="en-US" altLang="zh-CN" sz="1800" dirty="0" err="1" smtClean="0"/>
              <a:t>symtab”section</a:t>
            </a:r>
            <a:r>
              <a:rPr lang="zh-CN" altLang="zh-CN" sz="1800" dirty="0" smtClean="0"/>
              <a:t>包含可</a:t>
            </a:r>
            <a:r>
              <a:rPr lang="zh-CN" altLang="zh-CN" sz="1800" dirty="0"/>
              <a:t>执行程序的函数</a:t>
            </a:r>
            <a:r>
              <a:rPr lang="zh-CN" altLang="zh-CN" sz="1800" dirty="0" smtClean="0"/>
              <a:t>信息</a:t>
            </a:r>
            <a:r>
              <a:rPr lang="zh-CN" altLang="en-US" sz="1800" dirty="0" smtClean="0"/>
              <a:t>，由一个个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elf64_sym</a:t>
            </a:r>
            <a:r>
              <a:rPr lang="zh-CN" altLang="zh-CN" sz="1800" dirty="0" smtClean="0"/>
              <a:t>结构</a:t>
            </a:r>
            <a:r>
              <a:rPr lang="zh-CN" altLang="en-US" sz="1800" dirty="0" smtClean="0"/>
              <a:t>体组成</a:t>
            </a:r>
            <a:endParaRPr lang="zh-CN" altLang="zh-CN" sz="1800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80" y="980728"/>
            <a:ext cx="3972480" cy="1571844"/>
          </a:xfrm>
          <a:prstGeom prst="rect">
            <a:avLst/>
          </a:prstGeom>
        </p:spPr>
      </p:pic>
      <p:sp>
        <p:nvSpPr>
          <p:cNvPr id="2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140968"/>
            <a:ext cx="4041047" cy="136815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301322" y="-27384"/>
            <a:ext cx="64091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内核对应用段错误栈回溯</a:t>
            </a:r>
            <a:endParaRPr lang="zh-CN" alt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148032"/>
              </p:ext>
            </p:extLst>
          </p:nvPr>
        </p:nvGraphicFramePr>
        <p:xfrm>
          <a:off x="467544" y="836712"/>
          <a:ext cx="3384376" cy="40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Visio" r:id="rId5" imgW="2129833" imgH="2527388" progId="Visio.Drawing.11">
                  <p:embed/>
                </p:oleObj>
              </mc:Choice>
              <mc:Fallback>
                <p:oleObj name="Visio" r:id="rId5" imgW="2129833" imgH="2527388" progId="Visio.Drawing.11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836712"/>
                        <a:ext cx="3384376" cy="4003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左右箭头 11"/>
          <p:cNvSpPr/>
          <p:nvPr/>
        </p:nvSpPr>
        <p:spPr>
          <a:xfrm>
            <a:off x="3669159" y="3717032"/>
            <a:ext cx="1190873" cy="288032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副标题 4"/>
          <p:cNvSpPr txBox="1">
            <a:spLocks/>
          </p:cNvSpPr>
          <p:nvPr/>
        </p:nvSpPr>
        <p:spPr>
          <a:xfrm>
            <a:off x="180529" y="5625244"/>
            <a:ext cx="8855967" cy="32403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anchor="t" anchorCtr="0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u"/>
            </a:pPr>
            <a:r>
              <a:rPr lang="en-US" altLang="zh-CN" sz="1800" dirty="0" smtClean="0"/>
              <a:t>”.</a:t>
            </a:r>
            <a:r>
              <a:rPr lang="en-US" altLang="zh-CN" sz="1800" dirty="0" err="1" smtClean="0"/>
              <a:t>strtab</a:t>
            </a:r>
            <a:r>
              <a:rPr lang="en-US" altLang="zh-CN" sz="1800" dirty="0" smtClean="0"/>
              <a:t>” section</a:t>
            </a:r>
            <a:r>
              <a:rPr lang="zh-CN" altLang="en-US" sz="1800" dirty="0" smtClean="0"/>
              <a:t>的数据是函数名字字符串集合                  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2564904"/>
            <a:ext cx="29523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lf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结构体表示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94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19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283968" y="908720"/>
            <a:ext cx="396044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dirty="0">
                <a:latin typeface="+mn-ea"/>
              </a:rPr>
              <a:t>在内核里读取</a:t>
            </a:r>
            <a:r>
              <a:rPr lang="en-US" altLang="zh-CN" dirty="0">
                <a:latin typeface="+mn-ea"/>
              </a:rPr>
              <a:t>elf</a:t>
            </a:r>
            <a:r>
              <a:rPr lang="zh-CN" altLang="zh-CN" dirty="0">
                <a:latin typeface="+mn-ea"/>
              </a:rPr>
              <a:t>可执行程序</a:t>
            </a:r>
            <a:r>
              <a:rPr lang="zh-CN" altLang="zh-CN" dirty="0" smtClean="0">
                <a:latin typeface="+mn-ea"/>
              </a:rPr>
              <a:t>文件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“.</a:t>
            </a:r>
            <a:r>
              <a:rPr lang="en-US" altLang="zh-CN" dirty="0" err="1" smtClean="0">
                <a:latin typeface="+mn-ea"/>
              </a:rPr>
              <a:t>symtab</a:t>
            </a:r>
            <a:r>
              <a:rPr lang="en-US" altLang="zh-CN" dirty="0" smtClean="0">
                <a:latin typeface="+mn-ea"/>
              </a:rPr>
              <a:t>”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”.</a:t>
            </a:r>
            <a:r>
              <a:rPr lang="en-US" altLang="zh-CN" dirty="0" err="1" smtClean="0">
                <a:latin typeface="+mn-ea"/>
              </a:rPr>
              <a:t>strtab</a:t>
            </a:r>
            <a:r>
              <a:rPr lang="en-US" altLang="zh-CN" dirty="0" smtClean="0">
                <a:latin typeface="+mn-ea"/>
              </a:rPr>
              <a:t>” section</a:t>
            </a:r>
            <a:r>
              <a:rPr lang="zh-CN" altLang="en-US" dirty="0" smtClean="0">
                <a:latin typeface="+mn-ea"/>
              </a:rPr>
              <a:t>的数据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就可以分析出该文件的</a:t>
            </a:r>
            <a:r>
              <a:rPr lang="en-US" altLang="zh-CN" dirty="0" err="1">
                <a:latin typeface="+mn-ea"/>
              </a:rPr>
              <a:t>test_c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test_b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test_a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zh-CN" dirty="0">
                <a:latin typeface="+mn-ea"/>
              </a:rPr>
              <a:t>三个函数名字字符串、函数运行首地址、函数指令字节</a:t>
            </a:r>
            <a:r>
              <a:rPr lang="zh-CN" altLang="zh-CN" dirty="0" smtClean="0">
                <a:latin typeface="+mn-ea"/>
              </a:rPr>
              <a:t>数</a:t>
            </a:r>
            <a:r>
              <a:rPr lang="zh-CN" altLang="en-US" dirty="0" smtClean="0">
                <a:latin typeface="+mn-ea"/>
              </a:rPr>
              <a:t>。比如数据如下</a:t>
            </a:r>
            <a:endParaRPr lang="zh-CN" altLang="zh-CN" dirty="0">
              <a:latin typeface="+mn-ea"/>
            </a:endParaRPr>
          </a:p>
        </p:txBody>
      </p:sp>
      <p:sp>
        <p:nvSpPr>
          <p:cNvPr id="22" name="副标题 4"/>
          <p:cNvSpPr txBox="1">
            <a:spLocks/>
          </p:cNvSpPr>
          <p:nvPr/>
        </p:nvSpPr>
        <p:spPr>
          <a:xfrm>
            <a:off x="216024" y="5168602"/>
            <a:ext cx="2627784" cy="13567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 anchorCtr="0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user </a:t>
            </a:r>
            <a:r>
              <a:rPr lang="en-US" altLang="zh-CN" sz="1800" dirty="0"/>
              <a:t>thread </a:t>
            </a:r>
            <a:r>
              <a:rPr lang="en-US" altLang="zh-CN" sz="1800" dirty="0" err="1"/>
              <a:t>backstrace</a:t>
            </a:r>
            <a:endParaRPr lang="zh-CN" altLang="zh-CN" sz="1800" dirty="0"/>
          </a:p>
          <a:p>
            <a:r>
              <a:rPr lang="en-US" altLang="zh-CN" sz="1800" dirty="0"/>
              <a:t>pc1:0x400538</a:t>
            </a:r>
            <a:endParaRPr lang="zh-CN" altLang="zh-CN" sz="1800" dirty="0"/>
          </a:p>
          <a:p>
            <a:r>
              <a:rPr lang="en-US" altLang="zh-CN" sz="1800" dirty="0"/>
              <a:t>pc2:0x400550</a:t>
            </a:r>
            <a:endParaRPr lang="zh-CN" altLang="zh-CN" sz="1800" dirty="0"/>
          </a:p>
          <a:p>
            <a:r>
              <a:rPr lang="en-US" altLang="zh-CN" sz="1800" dirty="0"/>
              <a:t>pc3:0x400588</a:t>
            </a:r>
            <a:endParaRPr lang="zh-CN" altLang="zh-CN" sz="1800" dirty="0"/>
          </a:p>
          <a:p>
            <a:endParaRPr lang="zh-CN" altLang="zh-CN" sz="1800" dirty="0"/>
          </a:p>
        </p:txBody>
      </p:sp>
      <p:sp>
        <p:nvSpPr>
          <p:cNvPr id="21" name="副标题 4"/>
          <p:cNvSpPr txBox="1">
            <a:spLocks/>
          </p:cNvSpPr>
          <p:nvPr/>
        </p:nvSpPr>
        <p:spPr>
          <a:xfrm>
            <a:off x="3779912" y="2993529"/>
            <a:ext cx="5256584" cy="151216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/>
              <a:t>函数名字</a:t>
            </a:r>
            <a:r>
              <a:rPr lang="en-US" altLang="zh-CN" sz="1800" dirty="0"/>
              <a:t>  </a:t>
            </a:r>
            <a:r>
              <a:rPr lang="zh-CN" altLang="zh-CN" sz="1800" dirty="0"/>
              <a:t>函数指令首地址</a:t>
            </a:r>
            <a:r>
              <a:rPr lang="en-US" altLang="zh-CN" sz="1800" dirty="0"/>
              <a:t>     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函数</a:t>
            </a:r>
            <a:r>
              <a:rPr lang="zh-CN" altLang="zh-CN" sz="1800" dirty="0"/>
              <a:t>指令结束地址</a:t>
            </a:r>
          </a:p>
          <a:p>
            <a:r>
              <a:rPr lang="en-US" altLang="zh-CN" sz="1800" dirty="0" err="1" smtClean="0"/>
              <a:t>test_c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  0x400518                  </a:t>
            </a:r>
            <a:r>
              <a:rPr lang="en-US" altLang="zh-CN" sz="1800" dirty="0" err="1" smtClean="0"/>
              <a:t>0x400518</a:t>
            </a:r>
            <a:r>
              <a:rPr lang="en-US" altLang="zh-CN" sz="1800" dirty="0" smtClean="0"/>
              <a:t> +0x27</a:t>
            </a:r>
            <a:endParaRPr lang="zh-CN" altLang="zh-CN" sz="1800" dirty="0"/>
          </a:p>
          <a:p>
            <a:r>
              <a:rPr lang="en-US" altLang="zh-CN" sz="1800" dirty="0" err="1" smtClean="0"/>
              <a:t>test_b</a:t>
            </a:r>
            <a:r>
              <a:rPr lang="en-US" altLang="zh-CN" sz="1800" dirty="0" smtClean="0"/>
              <a:t>         0x400545                 </a:t>
            </a:r>
            <a:r>
              <a:rPr lang="en-US" altLang="zh-CN" sz="1800" dirty="0" err="1" smtClean="0"/>
              <a:t>0x400545</a:t>
            </a:r>
            <a:r>
              <a:rPr lang="en-US" altLang="zh-CN" sz="1800" dirty="0" smtClean="0"/>
              <a:t> +0x35</a:t>
            </a:r>
            <a:endParaRPr lang="zh-CN" altLang="zh-CN" sz="1800" dirty="0"/>
          </a:p>
          <a:p>
            <a:r>
              <a:rPr lang="en-US" altLang="zh-CN" sz="1800" dirty="0" err="1" smtClean="0"/>
              <a:t>test_a</a:t>
            </a:r>
            <a:r>
              <a:rPr lang="en-US" altLang="zh-CN" sz="1800" dirty="0" smtClean="0"/>
              <a:t>         0x400580                 </a:t>
            </a:r>
            <a:r>
              <a:rPr lang="en-US" altLang="zh-CN" sz="1800" dirty="0" err="1" smtClean="0"/>
              <a:t>0x400580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+0x20</a:t>
            </a:r>
            <a:endParaRPr lang="zh-CN" altLang="zh-CN" sz="1800" dirty="0"/>
          </a:p>
          <a:p>
            <a:endParaRPr lang="zh-CN" altLang="zh-CN" sz="1800" dirty="0"/>
          </a:p>
        </p:txBody>
      </p:sp>
      <p:sp>
        <p:nvSpPr>
          <p:cNvPr id="24" name="副标题 4"/>
          <p:cNvSpPr txBox="1">
            <a:spLocks/>
          </p:cNvSpPr>
          <p:nvPr/>
        </p:nvSpPr>
        <p:spPr>
          <a:xfrm>
            <a:off x="4860032" y="5168602"/>
            <a:ext cx="3852585" cy="13567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user </a:t>
            </a:r>
            <a:r>
              <a:rPr lang="en-US" altLang="zh-CN" sz="1800" dirty="0"/>
              <a:t>thread </a:t>
            </a:r>
            <a:r>
              <a:rPr lang="en-US" altLang="zh-CN" sz="1800" dirty="0" err="1"/>
              <a:t>backstrace</a:t>
            </a:r>
            <a:endParaRPr lang="zh-CN" altLang="zh-CN" sz="1800" dirty="0"/>
          </a:p>
          <a:p>
            <a:r>
              <a:rPr lang="en-US" altLang="zh-CN" sz="1800" dirty="0"/>
              <a:t>[&lt;0x400538&gt;]  </a:t>
            </a:r>
            <a:r>
              <a:rPr lang="en-US" altLang="zh-CN" sz="1800" dirty="0" err="1"/>
              <a:t>test_a</a:t>
            </a:r>
            <a:r>
              <a:rPr lang="en-US" altLang="zh-CN" sz="1800" dirty="0"/>
              <a:t> + 0x20/0x27</a:t>
            </a:r>
            <a:endParaRPr lang="zh-CN" altLang="zh-CN" sz="1800" dirty="0"/>
          </a:p>
          <a:p>
            <a:r>
              <a:rPr lang="en-US" altLang="zh-CN" sz="1800" dirty="0"/>
              <a:t>[&lt;0x400550&gt;]  </a:t>
            </a:r>
            <a:r>
              <a:rPr lang="en-US" altLang="zh-CN" sz="1800" dirty="0" err="1"/>
              <a:t>test_b</a:t>
            </a:r>
            <a:r>
              <a:rPr lang="en-US" altLang="zh-CN" sz="1800" dirty="0"/>
              <a:t> +</a:t>
            </a:r>
            <a:r>
              <a:rPr lang="en-US" altLang="zh-CN" sz="1800" dirty="0" smtClean="0"/>
              <a:t>0x0b/0x35</a:t>
            </a:r>
            <a:endParaRPr lang="zh-CN" altLang="zh-CN" sz="1800" dirty="0"/>
          </a:p>
          <a:p>
            <a:r>
              <a:rPr lang="en-US" altLang="zh-CN" sz="1800" dirty="0" smtClean="0"/>
              <a:t>[&lt;</a:t>
            </a:r>
            <a:r>
              <a:rPr lang="en-US" altLang="zh-CN" sz="1800" dirty="0"/>
              <a:t>0x400588&gt;]  </a:t>
            </a:r>
            <a:r>
              <a:rPr lang="en-US" altLang="zh-CN" sz="1800" dirty="0" err="1"/>
              <a:t>test_c</a:t>
            </a:r>
            <a:r>
              <a:rPr lang="en-US" altLang="zh-CN" sz="1800" dirty="0"/>
              <a:t> + 0x08 /0x20</a:t>
            </a:r>
            <a:endParaRPr lang="zh-CN" altLang="zh-CN" sz="1800" dirty="0"/>
          </a:p>
          <a:p>
            <a:endParaRPr lang="zh-CN" altLang="zh-CN" sz="1800" dirty="0"/>
          </a:p>
        </p:txBody>
      </p:sp>
      <p:sp>
        <p:nvSpPr>
          <p:cNvPr id="13" name="右箭头 12"/>
          <p:cNvSpPr/>
          <p:nvPr/>
        </p:nvSpPr>
        <p:spPr>
          <a:xfrm>
            <a:off x="2987824" y="5661248"/>
            <a:ext cx="1662076" cy="47380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副标题 4"/>
          <p:cNvSpPr txBox="1">
            <a:spLocks/>
          </p:cNvSpPr>
          <p:nvPr/>
        </p:nvSpPr>
        <p:spPr>
          <a:xfrm>
            <a:off x="251520" y="4653136"/>
            <a:ext cx="7992888" cy="426343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应用</a:t>
            </a:r>
            <a:r>
              <a:rPr lang="zh-CN" altLang="en-US" sz="2000" dirty="0"/>
              <a:t>段错误</a:t>
            </a:r>
            <a:r>
              <a:rPr lang="zh-CN" altLang="en-US" sz="2000" dirty="0" smtClean="0"/>
              <a:t>内核</a:t>
            </a:r>
            <a:r>
              <a:rPr lang="zh-CN" altLang="en-US" sz="2000" dirty="0"/>
              <a:t>栈回溯的</a:t>
            </a:r>
            <a:r>
              <a:rPr lang="zh-CN" altLang="en-US" sz="2000" dirty="0" smtClean="0"/>
              <a:t>打印优化，实现内核崩溃同样的</a:t>
            </a:r>
            <a:r>
              <a:rPr lang="zh-CN" altLang="en-US" sz="1800" dirty="0" smtClean="0"/>
              <a:t>效果</a:t>
            </a:r>
            <a:endParaRPr lang="en-US" altLang="zh-CN" sz="2000" dirty="0"/>
          </a:p>
          <a:p>
            <a:endParaRPr lang="zh-CN" altLang="zh-CN" sz="1900" dirty="0"/>
          </a:p>
        </p:txBody>
      </p:sp>
      <p:sp>
        <p:nvSpPr>
          <p:cNvPr id="2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291749"/>
              </p:ext>
            </p:extLst>
          </p:nvPr>
        </p:nvGraphicFramePr>
        <p:xfrm>
          <a:off x="150341" y="711860"/>
          <a:ext cx="3459542" cy="27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Visio" r:id="rId3" imgW="2213245" imgH="1742961" progId="Visio.Drawing.11">
                  <p:embed/>
                </p:oleObj>
              </mc:Choice>
              <mc:Fallback>
                <p:oleObj name="Visio" r:id="rId3" imgW="2213245" imgH="1742961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41" y="711860"/>
                        <a:ext cx="3459542" cy="2728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735462" y="-27384"/>
            <a:ext cx="754084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内核对应用段错误栈回溯改进</a:t>
            </a:r>
            <a:endParaRPr lang="zh-CN" altLang="en-US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9599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1" grpId="0"/>
      <p:bldP spid="24" grpId="0" animBg="1"/>
      <p:bldP spid="13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061" y="44624"/>
            <a:ext cx="83936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内核实现应用程序在</a:t>
            </a:r>
            <a:r>
              <a:rPr lang="en-US" altLang="zh-CN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库中崩溃的栈回溯</a:t>
            </a:r>
            <a:endParaRPr lang="zh-CN" alt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5076056" y="3212976"/>
            <a:ext cx="6048672" cy="187220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877837" y="908720"/>
            <a:ext cx="6158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左</a:t>
            </a:r>
            <a:r>
              <a:rPr lang="zh-CN" altLang="en-US" dirty="0" smtClean="0"/>
              <a:t>图所示是一个可执行程序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演示代码，用到了</a:t>
            </a:r>
            <a:r>
              <a:rPr lang="en-US" altLang="zh-CN" dirty="0" err="1" smtClean="0"/>
              <a:t>memcpy</a:t>
            </a:r>
            <a:r>
              <a:rPr lang="zh-CN" altLang="en-US" dirty="0" smtClean="0"/>
              <a:t>等库函数，本例是</a:t>
            </a:r>
            <a:r>
              <a:rPr lang="en-US" altLang="zh-CN" dirty="0"/>
              <a:t>C</a:t>
            </a:r>
            <a:r>
              <a:rPr lang="zh-CN" altLang="en-US" dirty="0" smtClean="0"/>
              <a:t>库文件</a:t>
            </a:r>
            <a:r>
              <a:rPr lang="en-US" altLang="zh-CN" dirty="0" smtClean="0"/>
              <a:t>libc.so</a:t>
            </a:r>
            <a:r>
              <a:rPr lang="zh-CN" altLang="en-US" dirty="0" smtClean="0"/>
              <a:t>中的函数。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94878" y="3513782"/>
            <a:ext cx="4340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5" y="701225"/>
            <a:ext cx="2384664" cy="462956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915540" y="1772816"/>
            <a:ext cx="6158659" cy="120032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可执行程序</a:t>
            </a:r>
            <a:r>
              <a:rPr lang="zh-CN" altLang="en-US" dirty="0">
                <a:latin typeface="+mn-ea"/>
              </a:rPr>
              <a:t>文件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“.</a:t>
            </a:r>
            <a:r>
              <a:rPr lang="en-US" altLang="zh-CN" dirty="0" err="1" smtClean="0">
                <a:latin typeface="+mn-ea"/>
              </a:rPr>
              <a:t>dynstr</a:t>
            </a:r>
            <a:r>
              <a:rPr lang="en-US" altLang="zh-CN" dirty="0" smtClean="0">
                <a:latin typeface="+mn-ea"/>
              </a:rPr>
              <a:t>” section</a:t>
            </a:r>
            <a:r>
              <a:rPr lang="zh-CN" altLang="en-US" dirty="0" smtClean="0">
                <a:latin typeface="+mn-ea"/>
              </a:rPr>
              <a:t>包含了用到的库函数名字，</a:t>
            </a:r>
            <a:r>
              <a:rPr lang="en-US" altLang="zh-CN" dirty="0" smtClean="0">
                <a:latin typeface="+mn-ea"/>
              </a:rPr>
              <a:t>” </a:t>
            </a:r>
            <a:r>
              <a:rPr lang="en-US" altLang="zh-CN" dirty="0">
                <a:latin typeface="+mn-ea"/>
              </a:rPr>
              <a:t>.dynsym</a:t>
            </a:r>
            <a:r>
              <a:rPr lang="en-US" altLang="zh-CN" dirty="0" smtClean="0">
                <a:latin typeface="+mn-ea"/>
              </a:rPr>
              <a:t>”  section</a:t>
            </a:r>
            <a:r>
              <a:rPr lang="zh-CN" altLang="zh-CN" dirty="0">
                <a:latin typeface="+mn-ea"/>
              </a:rPr>
              <a:t>的数据是一个个</a:t>
            </a:r>
            <a:r>
              <a:rPr lang="en-US" altLang="zh-CN" dirty="0">
                <a:latin typeface="+mn-ea"/>
              </a:rPr>
              <a:t>struct </a:t>
            </a:r>
            <a:r>
              <a:rPr lang="en-US" altLang="zh-CN" dirty="0" smtClean="0">
                <a:latin typeface="+mn-ea"/>
              </a:rPr>
              <a:t>elf64_sym</a:t>
            </a:r>
            <a:r>
              <a:rPr lang="zh-CN" altLang="zh-CN" dirty="0" smtClean="0">
                <a:latin typeface="+mn-ea"/>
              </a:rPr>
              <a:t>结构体</a:t>
            </a:r>
            <a:r>
              <a:rPr lang="zh-CN" altLang="en-US" dirty="0" smtClean="0">
                <a:latin typeface="+mn-ea"/>
              </a:rPr>
              <a:t>，每个对应一个用到的库函数结构体。两个</a:t>
            </a:r>
            <a:r>
              <a:rPr lang="en-US" altLang="zh-CN" dirty="0" smtClean="0">
                <a:latin typeface="+mn-ea"/>
              </a:rPr>
              <a:t>section</a:t>
            </a:r>
            <a:r>
              <a:rPr lang="zh-CN" altLang="en-US" dirty="0" smtClean="0">
                <a:latin typeface="+mn-ea"/>
              </a:rPr>
              <a:t>表述的库函数信息是一一对应的，如下图。</a:t>
            </a:r>
            <a:endParaRPr lang="en-US" altLang="zh-CN" dirty="0">
              <a:latin typeface="+mn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456467"/>
              </p:ext>
            </p:extLst>
          </p:nvPr>
        </p:nvGraphicFramePr>
        <p:xfrm>
          <a:off x="3275856" y="3137351"/>
          <a:ext cx="5040560" cy="315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Visio" r:id="rId4" imgW="2969080" imgH="1856873" progId="Visio.Drawing.11">
                  <p:embed/>
                </p:oleObj>
              </mc:Choice>
              <mc:Fallback>
                <p:oleObj name="Visio" r:id="rId4" imgW="2969080" imgH="18568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137351"/>
                        <a:ext cx="5040560" cy="31590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265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061" y="44624"/>
            <a:ext cx="83936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内核实现应用程序在</a:t>
            </a:r>
            <a:r>
              <a:rPr lang="en-US" altLang="zh-CN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  <a:r>
              <a:rPr lang="zh-CN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库中崩溃的栈回溯</a:t>
            </a:r>
            <a:endParaRPr lang="zh-CN" alt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9512" y="5180999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libc.so</a:t>
            </a:r>
            <a:r>
              <a:rPr lang="zh-CN" altLang="en-US" dirty="0" smtClean="0"/>
              <a:t>的</a:t>
            </a:r>
            <a:r>
              <a:rPr lang="en-US" altLang="zh-CN" dirty="0" smtClean="0"/>
              <a:t>”.</a:t>
            </a:r>
            <a:r>
              <a:rPr lang="en-US" altLang="zh-CN" dirty="0" err="1" smtClean="0"/>
              <a:t>dynsym</a:t>
            </a:r>
            <a:r>
              <a:rPr lang="en-US" altLang="zh-CN" dirty="0" smtClean="0"/>
              <a:t>” section</a:t>
            </a:r>
            <a:r>
              <a:rPr lang="zh-CN" altLang="en-US" dirty="0" smtClean="0"/>
              <a:t>的库函数结构体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elf64_sym</a:t>
            </a:r>
            <a:r>
              <a:rPr lang="zh-CN" altLang="en-US" dirty="0" smtClean="0"/>
              <a:t>中</a:t>
            </a:r>
            <a:r>
              <a:rPr lang="zh-CN" altLang="en-US" b="1" dirty="0" smtClean="0"/>
              <a:t>，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st_value</a:t>
            </a:r>
            <a:r>
              <a:rPr lang="zh-CN" altLang="zh-CN" b="1" dirty="0" smtClean="0">
                <a:solidFill>
                  <a:srgbClr val="FF0000"/>
                </a:solidFill>
              </a:rPr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库</a:t>
            </a:r>
            <a:r>
              <a:rPr lang="zh-CN" altLang="zh-CN" b="1" dirty="0" smtClean="0">
                <a:solidFill>
                  <a:srgbClr val="FF0000"/>
                </a:solidFill>
              </a:rPr>
              <a:t>函数</a:t>
            </a:r>
            <a:r>
              <a:rPr lang="zh-CN" altLang="en-US" b="1" dirty="0" smtClean="0">
                <a:solidFill>
                  <a:srgbClr val="FF0000"/>
                </a:solidFill>
              </a:rPr>
              <a:t>原始</a:t>
            </a:r>
            <a:r>
              <a:rPr lang="zh-CN" altLang="en-US" b="1" dirty="0">
                <a:solidFill>
                  <a:srgbClr val="FF0000"/>
                </a:solidFill>
              </a:rPr>
              <a:t>首</a:t>
            </a:r>
            <a:r>
              <a:rPr lang="zh-CN" altLang="zh-CN" b="1" dirty="0" smtClean="0">
                <a:solidFill>
                  <a:srgbClr val="FF0000"/>
                </a:solidFill>
              </a:rPr>
              <a:t>地址</a:t>
            </a:r>
            <a:r>
              <a:rPr lang="zh-CN" altLang="zh-CN" b="1" dirty="0">
                <a:solidFill>
                  <a:srgbClr val="FF0000"/>
                </a:solidFill>
              </a:rPr>
              <a:t>、</a:t>
            </a:r>
            <a:r>
              <a:rPr lang="en-US" altLang="zh-CN" b="1" dirty="0" err="1">
                <a:solidFill>
                  <a:srgbClr val="FF0000"/>
                </a:solidFill>
              </a:rPr>
              <a:t>st_size</a:t>
            </a:r>
            <a:r>
              <a:rPr lang="zh-CN" altLang="zh-CN" b="1" dirty="0" smtClean="0">
                <a:solidFill>
                  <a:srgbClr val="FF0000"/>
                </a:solidFill>
              </a:rPr>
              <a:t>是</a:t>
            </a:r>
            <a:r>
              <a:rPr lang="zh-CN" altLang="en-US" b="1" dirty="0" smtClean="0">
                <a:solidFill>
                  <a:srgbClr val="FF0000"/>
                </a:solidFill>
              </a:rPr>
              <a:t>库</a:t>
            </a:r>
            <a:r>
              <a:rPr lang="zh-CN" altLang="zh-CN" b="1" dirty="0" smtClean="0">
                <a:solidFill>
                  <a:srgbClr val="FF0000"/>
                </a:solidFill>
              </a:rPr>
              <a:t>函数</a:t>
            </a:r>
            <a:r>
              <a:rPr lang="zh-CN" altLang="zh-CN" b="1" dirty="0">
                <a:solidFill>
                  <a:srgbClr val="FF0000"/>
                </a:solidFill>
              </a:rPr>
              <a:t>指令字节</a:t>
            </a:r>
            <a:r>
              <a:rPr lang="zh-CN" altLang="zh-CN" b="1" dirty="0" smtClean="0">
                <a:solidFill>
                  <a:srgbClr val="FF0000"/>
                </a:solidFill>
              </a:rPr>
              <a:t>数</a:t>
            </a:r>
            <a:r>
              <a:rPr lang="zh-CN" altLang="en-US" dirty="0" smtClean="0"/>
              <a:t>。为什么是原始首地址</a:t>
            </a:r>
            <a:r>
              <a:rPr lang="zh-CN" altLang="en-US" dirty="0"/>
              <a:t>？</a:t>
            </a:r>
            <a:r>
              <a:rPr lang="zh-CN" altLang="en-US" dirty="0" smtClean="0"/>
              <a:t>因为</a:t>
            </a:r>
            <a:r>
              <a:rPr lang="zh-CN" altLang="en-US" b="1" dirty="0">
                <a:solidFill>
                  <a:srgbClr val="00B0F0"/>
                </a:solidFill>
              </a:rPr>
              <a:t>可</a:t>
            </a:r>
            <a:r>
              <a:rPr lang="zh-CN" altLang="en-US" b="1" dirty="0" smtClean="0">
                <a:solidFill>
                  <a:srgbClr val="00B0F0"/>
                </a:solidFill>
              </a:rPr>
              <a:t>执行程序调用</a:t>
            </a:r>
            <a:r>
              <a:rPr lang="en-US" altLang="zh-CN" b="1" dirty="0" smtClean="0">
                <a:solidFill>
                  <a:srgbClr val="00B0F0"/>
                </a:solidFill>
              </a:rPr>
              <a:t>C</a:t>
            </a:r>
            <a:r>
              <a:rPr lang="zh-CN" altLang="en-US" b="1" dirty="0" smtClean="0">
                <a:solidFill>
                  <a:srgbClr val="00B0F0"/>
                </a:solidFill>
              </a:rPr>
              <a:t>库函数时，会对</a:t>
            </a:r>
            <a:r>
              <a:rPr lang="en-US" altLang="zh-CN" b="1" dirty="0" smtClean="0">
                <a:solidFill>
                  <a:srgbClr val="00B0F0"/>
                </a:solidFill>
              </a:rPr>
              <a:t>C</a:t>
            </a:r>
            <a:r>
              <a:rPr lang="zh-CN" altLang="en-US" b="1" dirty="0" smtClean="0">
                <a:solidFill>
                  <a:srgbClr val="00B0F0"/>
                </a:solidFill>
              </a:rPr>
              <a:t>库函数进行一次重定向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00B0F0"/>
                </a:solidFill>
              </a:rPr>
              <a:t>然后映射到可执行程序的应用空间</a:t>
            </a:r>
            <a:r>
              <a:rPr lang="zh-CN" altLang="en-US" dirty="0" smtClean="0"/>
              <a:t>，最后才执行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库函数的指令代码。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94878" y="3513782"/>
            <a:ext cx="4340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>
          <a:xfrm>
            <a:off x="323528" y="70547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libc.so</a:t>
            </a:r>
            <a:r>
              <a:rPr lang="zh-CN" altLang="en-US" dirty="0"/>
              <a:t>库文件的</a:t>
            </a:r>
            <a:r>
              <a:rPr lang="en-US" altLang="zh-CN" dirty="0" smtClean="0"/>
              <a:t>“.</a:t>
            </a:r>
            <a:r>
              <a:rPr lang="en-US" altLang="zh-CN" dirty="0" err="1" smtClean="0"/>
              <a:t>dynstr</a:t>
            </a:r>
            <a:r>
              <a:rPr lang="en-US" altLang="zh-CN" dirty="0" smtClean="0"/>
              <a:t>” section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库所有的库函数名字，</a:t>
            </a:r>
            <a:r>
              <a:rPr lang="en-US" altLang="zh-CN" dirty="0" smtClean="0"/>
              <a:t>” </a:t>
            </a:r>
            <a:r>
              <a:rPr lang="en-US" altLang="zh-CN" dirty="0"/>
              <a:t>.</a:t>
            </a:r>
            <a:r>
              <a:rPr lang="en-US" altLang="zh-CN" dirty="0" err="1"/>
              <a:t>dynsym</a:t>
            </a:r>
            <a:r>
              <a:rPr lang="en-US" altLang="zh-CN" dirty="0" smtClean="0"/>
              <a:t>”  section</a:t>
            </a:r>
            <a:r>
              <a:rPr lang="zh-CN" altLang="zh-CN" dirty="0"/>
              <a:t>的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也</a:t>
            </a:r>
            <a:r>
              <a:rPr lang="zh-CN" altLang="zh-CN" dirty="0" smtClean="0"/>
              <a:t>是</a:t>
            </a:r>
            <a:r>
              <a:rPr lang="zh-CN" altLang="zh-CN" dirty="0"/>
              <a:t>一个个</a:t>
            </a:r>
            <a:r>
              <a:rPr lang="en-US" altLang="zh-CN" dirty="0" err="1"/>
              <a:t>struct</a:t>
            </a:r>
            <a:r>
              <a:rPr lang="en-US" altLang="zh-CN" dirty="0"/>
              <a:t> elf64_sym</a:t>
            </a:r>
            <a:r>
              <a:rPr lang="zh-CN" altLang="zh-CN" dirty="0" smtClean="0"/>
              <a:t>结构体</a:t>
            </a:r>
            <a:r>
              <a:rPr lang="zh-CN" altLang="en-US" dirty="0" smtClean="0"/>
              <a:t>，每个对应一个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库的库函数结构体。如图</a:t>
            </a:r>
            <a:endParaRPr lang="en-US" altLang="zh-CN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258172"/>
              </p:ext>
            </p:extLst>
          </p:nvPr>
        </p:nvGraphicFramePr>
        <p:xfrm>
          <a:off x="477081" y="1628800"/>
          <a:ext cx="6615200" cy="345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Visio" r:id="rId4" imgW="4047223" imgH="2114660" progId="Visio.Drawing.11">
                  <p:embed/>
                </p:oleObj>
              </mc:Choice>
              <mc:Fallback>
                <p:oleObj name="Visio" r:id="rId4" imgW="4047223" imgH="21146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81" y="1628800"/>
                        <a:ext cx="6615200" cy="3455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96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1599</TotalTime>
  <Words>2078</Words>
  <Application>Microsoft Office PowerPoint</Application>
  <PresentationFormat>全屏显示(4:3)</PresentationFormat>
  <Paragraphs>100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主管人员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155</cp:revision>
  <dcterms:created xsi:type="dcterms:W3CDTF">2019-09-28T12:05:19Z</dcterms:created>
  <dcterms:modified xsi:type="dcterms:W3CDTF">2019-10-18T15:47:32Z</dcterms:modified>
</cp:coreProperties>
</file>