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7" r:id="rId3"/>
    <p:sldId id="262" r:id="rId4"/>
    <p:sldId id="263" r:id="rId5"/>
    <p:sldId id="264" r:id="rId6"/>
    <p:sldId id="260" r:id="rId7"/>
    <p:sldId id="258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5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208"/>
    <a:srgbClr val="000000"/>
    <a:srgbClr val="129DBF"/>
    <a:srgbClr val="003C71"/>
    <a:srgbClr val="9BD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ygwin\home\cli6\tmp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ygwin\home\cli6\tmp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ygwin\home\cli6\tmp.tx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ygwin\home\cli6\curve.tx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Sysbench CPU + Gemmbench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Default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tmp!$D$11:$D$14</c:f>
              <c:numCache>
                <c:formatCode>General</c:formatCode>
                <c:ptCount val="4"/>
                <c:pt idx="0">
                  <c:v>26859.814999999999</c:v>
                </c:pt>
                <c:pt idx="1">
                  <c:v>32285.870200000001</c:v>
                </c:pt>
                <c:pt idx="2">
                  <c:v>36874.336199999998</c:v>
                </c:pt>
                <c:pt idx="3">
                  <c:v>38581.559699999998</c:v>
                </c:pt>
              </c:numCache>
            </c:numRef>
          </c:val>
        </c:ser>
        <c:ser>
          <c:idx val="1"/>
          <c:order val="1"/>
          <c:tx>
            <c:v>CoreSched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tmp!$E$11:$E$14</c:f>
              <c:numCache>
                <c:formatCode>General</c:formatCode>
                <c:ptCount val="4"/>
                <c:pt idx="0">
                  <c:v>29764.370500000001</c:v>
                </c:pt>
                <c:pt idx="1">
                  <c:v>38551.992200000001</c:v>
                </c:pt>
                <c:pt idx="2">
                  <c:v>40749.051899999999</c:v>
                </c:pt>
                <c:pt idx="3">
                  <c:v>42283.309500000003</c:v>
                </c:pt>
              </c:numCache>
            </c:numRef>
          </c:val>
        </c:ser>
        <c:ser>
          <c:idx val="2"/>
          <c:order val="2"/>
          <c:tx>
            <c:v>NoSMT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tmp!$F$11:$F$14</c:f>
              <c:numCache>
                <c:formatCode>General</c:formatCode>
                <c:ptCount val="4"/>
                <c:pt idx="0">
                  <c:v>25400.675999999999</c:v>
                </c:pt>
                <c:pt idx="1">
                  <c:v>26463.764899999998</c:v>
                </c:pt>
                <c:pt idx="2">
                  <c:v>25703.673299999999</c:v>
                </c:pt>
                <c:pt idx="3">
                  <c:v>27237.1613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440091176"/>
        <c:axId val="440093136"/>
      </c:barChart>
      <c:lineChart>
        <c:grouping val="standard"/>
        <c:varyColors val="0"/>
        <c:ser>
          <c:idx val="3"/>
          <c:order val="3"/>
          <c:tx>
            <c:v>CoreSched%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tmp!$G$11:$G$14</c:f>
              <c:numCache>
                <c:formatCode>General</c:formatCode>
                <c:ptCount val="4"/>
                <c:pt idx="0">
                  <c:v>10.813758397070128</c:v>
                </c:pt>
                <c:pt idx="1">
                  <c:v>19.40824875149254</c:v>
                </c:pt>
                <c:pt idx="2">
                  <c:v>10.507892749537827</c:v>
                </c:pt>
                <c:pt idx="3">
                  <c:v>9.5946090017714027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0086864"/>
        <c:axId val="440086472"/>
      </c:lineChart>
      <c:catAx>
        <c:axId val="440091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93136"/>
        <c:crosses val="autoZero"/>
        <c:auto val="1"/>
        <c:lblAlgn val="ctr"/>
        <c:lblOffset val="100"/>
        <c:noMultiLvlLbl val="0"/>
      </c:catAx>
      <c:valAx>
        <c:axId val="4400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91176"/>
        <c:crosses val="autoZero"/>
        <c:crossBetween val="between"/>
      </c:valAx>
      <c:valAx>
        <c:axId val="440086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6864"/>
        <c:crosses val="max"/>
        <c:crossBetween val="between"/>
      </c:valAx>
      <c:catAx>
        <c:axId val="440086864"/>
        <c:scaling>
          <c:orientation val="minMax"/>
        </c:scaling>
        <c:delete val="1"/>
        <c:axPos val="b"/>
        <c:majorTickMark val="out"/>
        <c:minorTickMark val="none"/>
        <c:tickLblPos val="nextTo"/>
        <c:crossAx val="440086472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Utilization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Default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tmp!$A$27:$A$30</c:f>
              <c:numCache>
                <c:formatCode>General</c:formatCode>
                <c:ptCount val="4"/>
                <c:pt idx="0">
                  <c:v>60.11</c:v>
                </c:pt>
                <c:pt idx="1">
                  <c:v>89.26</c:v>
                </c:pt>
                <c:pt idx="2">
                  <c:v>97.69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v>CoreSched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tmp!$B$27:$B$30</c:f>
              <c:numCache>
                <c:formatCode>General</c:formatCode>
                <c:ptCount val="4"/>
                <c:pt idx="0">
                  <c:v>59.73</c:v>
                </c:pt>
                <c:pt idx="1">
                  <c:v>88.93</c:v>
                </c:pt>
                <c:pt idx="2">
                  <c:v>96.22</c:v>
                </c:pt>
                <c:pt idx="3">
                  <c:v>97.4</c:v>
                </c:pt>
              </c:numCache>
            </c:numRef>
          </c:val>
        </c:ser>
        <c:ser>
          <c:idx val="2"/>
          <c:order val="2"/>
          <c:tx>
            <c:v>NoSMT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tmp!$C$27:$C$30</c:f>
              <c:numCache>
                <c:formatCode>General</c:formatCode>
                <c:ptCount val="4"/>
                <c:pt idx="0">
                  <c:v>97.69</c:v>
                </c:pt>
                <c:pt idx="1">
                  <c:v>99.51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088040"/>
        <c:axId val="440088432"/>
      </c:barChart>
      <c:catAx>
        <c:axId val="440088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8432"/>
        <c:crosses val="autoZero"/>
        <c:auto val="1"/>
        <c:lblAlgn val="ctr"/>
        <c:lblOffset val="100"/>
        <c:noMultiLvlLbl val="0"/>
      </c:catAx>
      <c:valAx>
        <c:axId val="4400884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/>
              <a:t>Sysbench</a:t>
            </a:r>
            <a:r>
              <a:rPr lang="en-US" dirty="0"/>
              <a:t> </a:t>
            </a:r>
            <a:r>
              <a:rPr lang="en-US" dirty="0" smtClean="0"/>
              <a:t>MySQL+ </a:t>
            </a:r>
            <a:r>
              <a:rPr lang="en-US" dirty="0" err="1"/>
              <a:t>Gemmbench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Default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Sheet1!$D$15:$D$18</c:f>
              <c:numCache>
                <c:formatCode>General</c:formatCode>
                <c:ptCount val="4"/>
                <c:pt idx="0">
                  <c:v>9188.3407000000007</c:v>
                </c:pt>
                <c:pt idx="1">
                  <c:v>16610.121599999999</c:v>
                </c:pt>
                <c:pt idx="2">
                  <c:v>17106.317999999999</c:v>
                </c:pt>
                <c:pt idx="3">
                  <c:v>15090.6343</c:v>
                </c:pt>
              </c:numCache>
            </c:numRef>
          </c:val>
        </c:ser>
        <c:ser>
          <c:idx val="1"/>
          <c:order val="1"/>
          <c:tx>
            <c:v>CoreSched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Sheet1!$E$15:$E$18</c:f>
              <c:numCache>
                <c:formatCode>General</c:formatCode>
                <c:ptCount val="4"/>
                <c:pt idx="0">
                  <c:v>15820.0383</c:v>
                </c:pt>
                <c:pt idx="1">
                  <c:v>16863.293799999999</c:v>
                </c:pt>
                <c:pt idx="2">
                  <c:v>12556.108200000001</c:v>
                </c:pt>
                <c:pt idx="3">
                  <c:v>3015.0942</c:v>
                </c:pt>
              </c:numCache>
            </c:numRef>
          </c:val>
        </c:ser>
        <c:ser>
          <c:idx val="2"/>
          <c:order val="2"/>
          <c:tx>
            <c:v>NoSMT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Sheet1!$F$15:$F$18</c:f>
              <c:numCache>
                <c:formatCode>General</c:formatCode>
                <c:ptCount val="4"/>
                <c:pt idx="0">
                  <c:v>9334.2438000000002</c:v>
                </c:pt>
                <c:pt idx="1">
                  <c:v>12715.239799999999</c:v>
                </c:pt>
                <c:pt idx="2">
                  <c:v>17118.011200000001</c:v>
                </c:pt>
                <c:pt idx="3">
                  <c:v>18859.533299999999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440089608"/>
        <c:axId val="440090000"/>
      </c:barChart>
      <c:lineChart>
        <c:grouping val="standard"/>
        <c:varyColors val="0"/>
        <c:ser>
          <c:idx val="3"/>
          <c:order val="3"/>
          <c:tx>
            <c:v>CoreSched%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Sheet1!$G$15:$G$18</c:f>
              <c:numCache>
                <c:formatCode>General</c:formatCode>
                <c:ptCount val="4"/>
                <c:pt idx="0">
                  <c:v>72.175138216196075</c:v>
                </c:pt>
                <c:pt idx="1">
                  <c:v>1.5242043742774269</c:v>
                </c:pt>
                <c:pt idx="2">
                  <c:v>-26.599586187980361</c:v>
                </c:pt>
                <c:pt idx="3">
                  <c:v>-80.020096305693386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389488"/>
        <c:axId val="483387528"/>
      </c:lineChart>
      <c:catAx>
        <c:axId val="440089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90000"/>
        <c:crosses val="autoZero"/>
        <c:auto val="1"/>
        <c:lblAlgn val="ctr"/>
        <c:lblOffset val="100"/>
        <c:noMultiLvlLbl val="0"/>
      </c:catAx>
      <c:valAx>
        <c:axId val="44009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9608"/>
        <c:crosses val="autoZero"/>
        <c:crossBetween val="between"/>
      </c:valAx>
      <c:valAx>
        <c:axId val="483387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89488"/>
        <c:crosses val="max"/>
        <c:crossBetween val="between"/>
      </c:valAx>
      <c:catAx>
        <c:axId val="483389488"/>
        <c:scaling>
          <c:orientation val="minMax"/>
        </c:scaling>
        <c:delete val="1"/>
        <c:axPos val="b"/>
        <c:majorTickMark val="out"/>
        <c:minorTickMark val="none"/>
        <c:tickLblPos val="nextTo"/>
        <c:crossAx val="483387528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Utilization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Default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Sheet1!$D$25:$D$28</c:f>
              <c:numCache>
                <c:formatCode>General</c:formatCode>
                <c:ptCount val="4"/>
                <c:pt idx="0">
                  <c:v>60.14</c:v>
                </c:pt>
                <c:pt idx="1">
                  <c:v>89.27</c:v>
                </c:pt>
                <c:pt idx="2">
                  <c:v>97.82</c:v>
                </c:pt>
                <c:pt idx="3">
                  <c:v>99.52</c:v>
                </c:pt>
              </c:numCache>
            </c:numRef>
          </c:val>
        </c:ser>
        <c:ser>
          <c:idx val="1"/>
          <c:order val="1"/>
          <c:tx>
            <c:v>CoreSched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Sheet1!$E$25:$E$28</c:f>
              <c:numCache>
                <c:formatCode>General</c:formatCode>
                <c:ptCount val="4"/>
                <c:pt idx="0">
                  <c:v>61.77</c:v>
                </c:pt>
                <c:pt idx="1">
                  <c:v>88.79</c:v>
                </c:pt>
                <c:pt idx="2">
                  <c:v>94.52</c:v>
                </c:pt>
                <c:pt idx="3">
                  <c:v>95.88</c:v>
                </c:pt>
              </c:numCache>
            </c:numRef>
          </c:val>
        </c:ser>
        <c:ser>
          <c:idx val="2"/>
          <c:order val="2"/>
          <c:tx>
            <c:v>NoSMT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Sheet1!$F$25:$F$28</c:f>
              <c:numCache>
                <c:formatCode>General</c:formatCode>
                <c:ptCount val="4"/>
                <c:pt idx="0">
                  <c:v>96.66</c:v>
                </c:pt>
                <c:pt idx="1">
                  <c:v>99.28</c:v>
                </c:pt>
                <c:pt idx="2">
                  <c:v>99.94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385568"/>
        <c:axId val="483392232"/>
      </c:barChart>
      <c:catAx>
        <c:axId val="483385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92232"/>
        <c:crosses val="autoZero"/>
        <c:auto val="1"/>
        <c:lblAlgn val="ctr"/>
        <c:lblOffset val="100"/>
        <c:noMultiLvlLbl val="0"/>
      </c:catAx>
      <c:valAx>
        <c:axId val="483392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8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sysbench</a:t>
            </a:r>
            <a:r>
              <a:rPr lang="en-US" baseline="0"/>
              <a:t> mysql throughput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Default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curve!$D$2:$D$101</c:f>
              <c:numCache>
                <c:formatCode>General</c:formatCode>
                <c:ptCount val="100"/>
                <c:pt idx="0">
                  <c:v>16265.41</c:v>
                </c:pt>
                <c:pt idx="1">
                  <c:v>17942.810000000001</c:v>
                </c:pt>
                <c:pt idx="2">
                  <c:v>22960.03</c:v>
                </c:pt>
                <c:pt idx="3">
                  <c:v>14502.33</c:v>
                </c:pt>
                <c:pt idx="4">
                  <c:v>13435.05</c:v>
                </c:pt>
                <c:pt idx="5">
                  <c:v>11518.7</c:v>
                </c:pt>
                <c:pt idx="6">
                  <c:v>17356.52</c:v>
                </c:pt>
                <c:pt idx="7">
                  <c:v>15852.84</c:v>
                </c:pt>
                <c:pt idx="8">
                  <c:v>14475.25</c:v>
                </c:pt>
                <c:pt idx="9">
                  <c:v>14860.42</c:v>
                </c:pt>
                <c:pt idx="10">
                  <c:v>13803.03</c:v>
                </c:pt>
                <c:pt idx="11">
                  <c:v>13755.93</c:v>
                </c:pt>
                <c:pt idx="12">
                  <c:v>15710.19</c:v>
                </c:pt>
                <c:pt idx="13">
                  <c:v>11551.91</c:v>
                </c:pt>
                <c:pt idx="14">
                  <c:v>14304.46</c:v>
                </c:pt>
                <c:pt idx="15">
                  <c:v>13530.47</c:v>
                </c:pt>
                <c:pt idx="16">
                  <c:v>18315.7</c:v>
                </c:pt>
                <c:pt idx="17">
                  <c:v>22165.97</c:v>
                </c:pt>
                <c:pt idx="18">
                  <c:v>12084.26</c:v>
                </c:pt>
                <c:pt idx="19">
                  <c:v>16154.49</c:v>
                </c:pt>
                <c:pt idx="20">
                  <c:v>14385.27</c:v>
                </c:pt>
                <c:pt idx="21">
                  <c:v>14696.59</c:v>
                </c:pt>
                <c:pt idx="22">
                  <c:v>14167.94</c:v>
                </c:pt>
                <c:pt idx="23">
                  <c:v>14649.41</c:v>
                </c:pt>
                <c:pt idx="24">
                  <c:v>16897.21</c:v>
                </c:pt>
                <c:pt idx="25">
                  <c:v>17733.810000000001</c:v>
                </c:pt>
                <c:pt idx="26">
                  <c:v>14702.59</c:v>
                </c:pt>
                <c:pt idx="27">
                  <c:v>15173.96</c:v>
                </c:pt>
                <c:pt idx="28">
                  <c:v>14006.4</c:v>
                </c:pt>
                <c:pt idx="29">
                  <c:v>13945.41</c:v>
                </c:pt>
                <c:pt idx="30">
                  <c:v>14216.78</c:v>
                </c:pt>
                <c:pt idx="31">
                  <c:v>10223.99</c:v>
                </c:pt>
                <c:pt idx="32">
                  <c:v>18152.759999999998</c:v>
                </c:pt>
                <c:pt idx="33">
                  <c:v>22622.68</c:v>
                </c:pt>
                <c:pt idx="34">
                  <c:v>16722.330000000002</c:v>
                </c:pt>
                <c:pt idx="35">
                  <c:v>13198.15</c:v>
                </c:pt>
                <c:pt idx="36">
                  <c:v>17972.759999999998</c:v>
                </c:pt>
                <c:pt idx="37">
                  <c:v>13410.68</c:v>
                </c:pt>
                <c:pt idx="38">
                  <c:v>9751.31</c:v>
                </c:pt>
                <c:pt idx="39">
                  <c:v>14217.04</c:v>
                </c:pt>
                <c:pt idx="40">
                  <c:v>13325.91</c:v>
                </c:pt>
                <c:pt idx="41">
                  <c:v>11985</c:v>
                </c:pt>
                <c:pt idx="42">
                  <c:v>14410.41</c:v>
                </c:pt>
                <c:pt idx="43">
                  <c:v>16996.39</c:v>
                </c:pt>
                <c:pt idx="44">
                  <c:v>13836.51</c:v>
                </c:pt>
                <c:pt idx="45">
                  <c:v>16086.5</c:v>
                </c:pt>
                <c:pt idx="46">
                  <c:v>12581.07</c:v>
                </c:pt>
                <c:pt idx="47">
                  <c:v>13091.66</c:v>
                </c:pt>
                <c:pt idx="48">
                  <c:v>15330.84</c:v>
                </c:pt>
                <c:pt idx="49">
                  <c:v>18884.45</c:v>
                </c:pt>
                <c:pt idx="50">
                  <c:v>23768.78</c:v>
                </c:pt>
                <c:pt idx="51">
                  <c:v>12099</c:v>
                </c:pt>
                <c:pt idx="52">
                  <c:v>12603.82</c:v>
                </c:pt>
                <c:pt idx="53">
                  <c:v>15546.91</c:v>
                </c:pt>
                <c:pt idx="54">
                  <c:v>12564.62</c:v>
                </c:pt>
                <c:pt idx="55">
                  <c:v>15517.26</c:v>
                </c:pt>
                <c:pt idx="56">
                  <c:v>11868.83</c:v>
                </c:pt>
                <c:pt idx="57">
                  <c:v>12241.3</c:v>
                </c:pt>
                <c:pt idx="58">
                  <c:v>14532.79</c:v>
                </c:pt>
                <c:pt idx="59">
                  <c:v>14698.53</c:v>
                </c:pt>
                <c:pt idx="60">
                  <c:v>14929.46</c:v>
                </c:pt>
                <c:pt idx="61">
                  <c:v>14708.4</c:v>
                </c:pt>
                <c:pt idx="62">
                  <c:v>12481.7</c:v>
                </c:pt>
                <c:pt idx="63">
                  <c:v>12924.21</c:v>
                </c:pt>
                <c:pt idx="64">
                  <c:v>11931.59</c:v>
                </c:pt>
                <c:pt idx="65">
                  <c:v>15803.19</c:v>
                </c:pt>
                <c:pt idx="66">
                  <c:v>12717.15</c:v>
                </c:pt>
                <c:pt idx="67">
                  <c:v>16923.36</c:v>
                </c:pt>
                <c:pt idx="68">
                  <c:v>23375.8</c:v>
                </c:pt>
                <c:pt idx="69">
                  <c:v>15418.36</c:v>
                </c:pt>
                <c:pt idx="70">
                  <c:v>12784.68</c:v>
                </c:pt>
                <c:pt idx="71">
                  <c:v>12248.12</c:v>
                </c:pt>
                <c:pt idx="72">
                  <c:v>14898.77</c:v>
                </c:pt>
                <c:pt idx="73">
                  <c:v>15897.44</c:v>
                </c:pt>
                <c:pt idx="74">
                  <c:v>14371.84</c:v>
                </c:pt>
                <c:pt idx="75">
                  <c:v>16112.91</c:v>
                </c:pt>
                <c:pt idx="76">
                  <c:v>15910.51</c:v>
                </c:pt>
                <c:pt idx="77">
                  <c:v>13422.41</c:v>
                </c:pt>
                <c:pt idx="78">
                  <c:v>15336.36</c:v>
                </c:pt>
                <c:pt idx="79">
                  <c:v>13677.25</c:v>
                </c:pt>
                <c:pt idx="80">
                  <c:v>13427.18</c:v>
                </c:pt>
                <c:pt idx="81">
                  <c:v>14491.56</c:v>
                </c:pt>
                <c:pt idx="82">
                  <c:v>13471.34</c:v>
                </c:pt>
                <c:pt idx="83">
                  <c:v>11444.75</c:v>
                </c:pt>
                <c:pt idx="84">
                  <c:v>14490.38</c:v>
                </c:pt>
                <c:pt idx="85">
                  <c:v>14864.33</c:v>
                </c:pt>
                <c:pt idx="86">
                  <c:v>19097.38</c:v>
                </c:pt>
                <c:pt idx="87">
                  <c:v>20921.37</c:v>
                </c:pt>
                <c:pt idx="88">
                  <c:v>17352.77</c:v>
                </c:pt>
                <c:pt idx="89">
                  <c:v>14677.91</c:v>
                </c:pt>
                <c:pt idx="90">
                  <c:v>15045.7</c:v>
                </c:pt>
                <c:pt idx="91">
                  <c:v>15718.84</c:v>
                </c:pt>
                <c:pt idx="92">
                  <c:v>17584.88</c:v>
                </c:pt>
                <c:pt idx="93">
                  <c:v>14543.51</c:v>
                </c:pt>
                <c:pt idx="94">
                  <c:v>14540.98</c:v>
                </c:pt>
                <c:pt idx="95">
                  <c:v>12014.39</c:v>
                </c:pt>
                <c:pt idx="96">
                  <c:v>17077.38</c:v>
                </c:pt>
                <c:pt idx="97">
                  <c:v>18297.189999999999</c:v>
                </c:pt>
                <c:pt idx="98">
                  <c:v>15660.79</c:v>
                </c:pt>
                <c:pt idx="99">
                  <c:v>15103.87</c:v>
                </c:pt>
              </c:numCache>
            </c:numRef>
          </c:val>
          <c:smooth val="0"/>
        </c:ser>
        <c:ser>
          <c:idx val="1"/>
          <c:order val="1"/>
          <c:tx>
            <c:v>Coresched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</c:dPt>
          <c:val>
            <c:numRef>
              <c:f>curve!$E$2:$E$101</c:f>
              <c:numCache>
                <c:formatCode>General</c:formatCode>
                <c:ptCount val="100"/>
                <c:pt idx="0">
                  <c:v>14831.22</c:v>
                </c:pt>
                <c:pt idx="1">
                  <c:v>2172.5700000000002</c:v>
                </c:pt>
                <c:pt idx="2">
                  <c:v>1759.33</c:v>
                </c:pt>
                <c:pt idx="3">
                  <c:v>937.46</c:v>
                </c:pt>
                <c:pt idx="4">
                  <c:v>273.93</c:v>
                </c:pt>
                <c:pt idx="5">
                  <c:v>2157.46</c:v>
                </c:pt>
                <c:pt idx="6">
                  <c:v>3130.14</c:v>
                </c:pt>
                <c:pt idx="7">
                  <c:v>2027.35</c:v>
                </c:pt>
                <c:pt idx="8">
                  <c:v>1903.3</c:v>
                </c:pt>
                <c:pt idx="9">
                  <c:v>2684.77</c:v>
                </c:pt>
                <c:pt idx="10">
                  <c:v>2114.6</c:v>
                </c:pt>
                <c:pt idx="11">
                  <c:v>2386.35</c:v>
                </c:pt>
                <c:pt idx="12">
                  <c:v>2421.4699999999998</c:v>
                </c:pt>
                <c:pt idx="13">
                  <c:v>536.91</c:v>
                </c:pt>
                <c:pt idx="14">
                  <c:v>6283.31</c:v>
                </c:pt>
                <c:pt idx="15">
                  <c:v>14376.32</c:v>
                </c:pt>
                <c:pt idx="16">
                  <c:v>2451.31</c:v>
                </c:pt>
                <c:pt idx="17">
                  <c:v>2565.67</c:v>
                </c:pt>
                <c:pt idx="18">
                  <c:v>2878.31</c:v>
                </c:pt>
                <c:pt idx="19">
                  <c:v>1959.98</c:v>
                </c:pt>
                <c:pt idx="20">
                  <c:v>1847.03</c:v>
                </c:pt>
                <c:pt idx="21">
                  <c:v>2875.98</c:v>
                </c:pt>
                <c:pt idx="22">
                  <c:v>2004</c:v>
                </c:pt>
                <c:pt idx="23">
                  <c:v>2938.76</c:v>
                </c:pt>
                <c:pt idx="24">
                  <c:v>3074.18</c:v>
                </c:pt>
                <c:pt idx="25">
                  <c:v>2896.64</c:v>
                </c:pt>
                <c:pt idx="26">
                  <c:v>2924.6</c:v>
                </c:pt>
                <c:pt idx="27">
                  <c:v>2912.67</c:v>
                </c:pt>
                <c:pt idx="28">
                  <c:v>2197.87</c:v>
                </c:pt>
                <c:pt idx="29">
                  <c:v>1198.0999999999999</c:v>
                </c:pt>
                <c:pt idx="30">
                  <c:v>6341.18</c:v>
                </c:pt>
                <c:pt idx="31">
                  <c:v>14708.79</c:v>
                </c:pt>
                <c:pt idx="32">
                  <c:v>1811.83</c:v>
                </c:pt>
                <c:pt idx="33">
                  <c:v>2918.04</c:v>
                </c:pt>
                <c:pt idx="34">
                  <c:v>2165.19</c:v>
                </c:pt>
                <c:pt idx="35">
                  <c:v>2914.25</c:v>
                </c:pt>
                <c:pt idx="36">
                  <c:v>2470.2800000000002</c:v>
                </c:pt>
                <c:pt idx="37">
                  <c:v>2595.65</c:v>
                </c:pt>
                <c:pt idx="38">
                  <c:v>2065.94</c:v>
                </c:pt>
                <c:pt idx="39">
                  <c:v>1529.06</c:v>
                </c:pt>
                <c:pt idx="40">
                  <c:v>2913.47</c:v>
                </c:pt>
                <c:pt idx="41">
                  <c:v>2393.46</c:v>
                </c:pt>
                <c:pt idx="42">
                  <c:v>3003.06</c:v>
                </c:pt>
                <c:pt idx="43">
                  <c:v>1795.83</c:v>
                </c:pt>
                <c:pt idx="44">
                  <c:v>1992.74</c:v>
                </c:pt>
                <c:pt idx="45">
                  <c:v>2659.22</c:v>
                </c:pt>
                <c:pt idx="46">
                  <c:v>1908.01</c:v>
                </c:pt>
                <c:pt idx="47">
                  <c:v>7120.05</c:v>
                </c:pt>
                <c:pt idx="48">
                  <c:v>14450.68</c:v>
                </c:pt>
                <c:pt idx="49">
                  <c:v>2608.5500000000002</c:v>
                </c:pt>
                <c:pt idx="50">
                  <c:v>1235.95</c:v>
                </c:pt>
                <c:pt idx="51">
                  <c:v>1384.68</c:v>
                </c:pt>
                <c:pt idx="52">
                  <c:v>2579.37</c:v>
                </c:pt>
                <c:pt idx="53">
                  <c:v>1116.26</c:v>
                </c:pt>
                <c:pt idx="54">
                  <c:v>1627.47</c:v>
                </c:pt>
                <c:pt idx="55">
                  <c:v>3265.88</c:v>
                </c:pt>
                <c:pt idx="56">
                  <c:v>2785.41</c:v>
                </c:pt>
                <c:pt idx="57">
                  <c:v>1036.8399999999999</c:v>
                </c:pt>
                <c:pt idx="58">
                  <c:v>1638.48</c:v>
                </c:pt>
                <c:pt idx="59">
                  <c:v>1681.81</c:v>
                </c:pt>
                <c:pt idx="60">
                  <c:v>2549.7600000000002</c:v>
                </c:pt>
                <c:pt idx="61">
                  <c:v>2262.73</c:v>
                </c:pt>
                <c:pt idx="62">
                  <c:v>2754.76</c:v>
                </c:pt>
                <c:pt idx="63">
                  <c:v>2224.79</c:v>
                </c:pt>
                <c:pt idx="64">
                  <c:v>2684.2</c:v>
                </c:pt>
                <c:pt idx="65">
                  <c:v>6690.2</c:v>
                </c:pt>
                <c:pt idx="66">
                  <c:v>5844.16</c:v>
                </c:pt>
                <c:pt idx="67">
                  <c:v>2797.93</c:v>
                </c:pt>
                <c:pt idx="68">
                  <c:v>2727.19</c:v>
                </c:pt>
                <c:pt idx="69">
                  <c:v>2720.59</c:v>
                </c:pt>
                <c:pt idx="70">
                  <c:v>2692.56</c:v>
                </c:pt>
                <c:pt idx="71">
                  <c:v>2553.67</c:v>
                </c:pt>
                <c:pt idx="72">
                  <c:v>1672.16</c:v>
                </c:pt>
                <c:pt idx="73">
                  <c:v>813.41</c:v>
                </c:pt>
                <c:pt idx="74">
                  <c:v>1188.3800000000001</c:v>
                </c:pt>
                <c:pt idx="75">
                  <c:v>1778.65</c:v>
                </c:pt>
                <c:pt idx="76">
                  <c:v>1771.27</c:v>
                </c:pt>
                <c:pt idx="77">
                  <c:v>2364.04</c:v>
                </c:pt>
                <c:pt idx="78">
                  <c:v>3535.72</c:v>
                </c:pt>
                <c:pt idx="79">
                  <c:v>2232.58</c:v>
                </c:pt>
                <c:pt idx="80">
                  <c:v>1987.96</c:v>
                </c:pt>
                <c:pt idx="81">
                  <c:v>2358.5</c:v>
                </c:pt>
                <c:pt idx="82">
                  <c:v>2434.87</c:v>
                </c:pt>
                <c:pt idx="83">
                  <c:v>1194.92</c:v>
                </c:pt>
                <c:pt idx="84">
                  <c:v>7250.71</c:v>
                </c:pt>
                <c:pt idx="85">
                  <c:v>15928.3</c:v>
                </c:pt>
                <c:pt idx="86">
                  <c:v>3309.69</c:v>
                </c:pt>
                <c:pt idx="87">
                  <c:v>1661.61</c:v>
                </c:pt>
                <c:pt idx="88">
                  <c:v>2188.3200000000002</c:v>
                </c:pt>
                <c:pt idx="89">
                  <c:v>314.06</c:v>
                </c:pt>
                <c:pt idx="90">
                  <c:v>0</c:v>
                </c:pt>
                <c:pt idx="91">
                  <c:v>8.1300000000000008</c:v>
                </c:pt>
                <c:pt idx="92">
                  <c:v>459.3</c:v>
                </c:pt>
                <c:pt idx="93">
                  <c:v>2518.34</c:v>
                </c:pt>
                <c:pt idx="94">
                  <c:v>2892.93</c:v>
                </c:pt>
                <c:pt idx="95">
                  <c:v>2558.64</c:v>
                </c:pt>
                <c:pt idx="96">
                  <c:v>2134.44</c:v>
                </c:pt>
                <c:pt idx="97">
                  <c:v>1867.65</c:v>
                </c:pt>
                <c:pt idx="98">
                  <c:v>993.72</c:v>
                </c:pt>
                <c:pt idx="99">
                  <c:v>2149.56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390664"/>
        <c:axId val="483390272"/>
      </c:lineChart>
      <c:catAx>
        <c:axId val="483390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90272"/>
        <c:crosses val="autoZero"/>
        <c:auto val="1"/>
        <c:lblAlgn val="ctr"/>
        <c:lblOffset val="100"/>
        <c:noMultiLvlLbl val="0"/>
      </c:catAx>
      <c:valAx>
        <c:axId val="4833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9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5EBDC-D42F-4612-A53B-1CBD51121FF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F90FE-F922-4692-AB27-41AF5770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7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0FE-F922-4692-AB27-41AF57700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mailto:suzy.m.greenberg@intel.com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TC Divider Slide Turquoi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8234" y="2988572"/>
            <a:ext cx="11688233" cy="762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667" b="1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35PT </a:t>
            </a:r>
            <a:r>
              <a:rPr lang="en-US" smtClean="0"/>
              <a:t>MASTER DIVIDER </a:t>
            </a:r>
            <a:r>
              <a:rPr lang="en-US" dirty="0" smtClean="0"/>
              <a:t>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884" y="3622433"/>
            <a:ext cx="11688233" cy="445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>
                <a:solidFill>
                  <a:schemeClr val="bg1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16pt divider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3666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TC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155267" y="1464733"/>
            <a:ext cx="5708651" cy="4830559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dirty="0" smtClean="0"/>
              <a:t>Drag picture to placeholder or click icon to add.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1434" y="1464733"/>
            <a:ext cx="5693833" cy="4830559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lin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461434" y="1390337"/>
            <a:ext cx="11402484" cy="468219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b="1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This template is for open source external presentations only.  For any Intel internal presentations,</a:t>
            </a:r>
            <a:br>
              <a:rPr lang="en-US" sz="1733" b="1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</a:br>
            <a:r>
              <a:rPr lang="en-US" sz="1733" b="1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please refer to the Intel Corporate and/or SSG presentation templates here: </a:t>
            </a:r>
            <a:r>
              <a:rPr lang="en-US" sz="1733" u="sng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https://</a:t>
            </a:r>
            <a:r>
              <a:rPr lang="en-US" sz="1733" u="sng" dirty="0" err="1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opensource.intel.com</a:t>
            </a:r>
            <a:r>
              <a:rPr lang="en-US" sz="1733" u="sng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/events/</a:t>
            </a:r>
            <a:r>
              <a:rPr lang="en-US" sz="1733" u="sng" dirty="0" err="1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powerpoint</a:t>
            </a:r>
            <a:r>
              <a:rPr lang="en-US" sz="1733" u="sng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-templates.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When saving out the template ‘theme”, please choose “save as template” and choose .</a:t>
            </a:r>
            <a:r>
              <a:rPr lang="en-US" sz="1733" dirty="0" err="1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potx</a:t>
            </a: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 file. Otherwise, when you save the presentation, be sure to save as “.</a:t>
            </a:r>
            <a:r>
              <a:rPr lang="en-US" sz="1733" dirty="0" err="1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pptx</a:t>
            </a: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” only.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When copy/pasting slides from another presentation, always choose the option “Use Destination Theme”.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When inserting new slides, use “pre-loaded layouts” to ensure proper formatting will occur.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Please remove the twitter handle placeholder text at the bottom right of the content and closing slides</a:t>
            </a:r>
            <a:b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</a:b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if one is not being represented by the presenter.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Please do not alter or remove the bottom title bar on the content slides within “master view”.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Adhere to the color palette offered in the two customized Open Source decks. Deciding what color palette is up to the presenter – there is no difference other than the color scheme.</a:t>
            </a:r>
          </a:p>
          <a:p>
            <a:pPr marL="380990" lvl="1" indent="-380990" defTabSz="609585">
              <a:spcBef>
                <a:spcPts val="1600"/>
              </a:spcBef>
              <a:buClr>
                <a:srgbClr val="003C71"/>
              </a:buClr>
              <a:buSzPct val="100000"/>
              <a:buFont typeface="Wingdings" charset="2"/>
              <a:buChar char="§"/>
              <a:defRPr/>
            </a:pP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If you have any further questions or concerns, please contact </a:t>
            </a: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  <a:hlinkClick r:id="rId2"/>
              </a:rPr>
              <a:t>suzy.m.greenberg@intel.com</a:t>
            </a:r>
            <a:r>
              <a:rPr lang="en-US" sz="1733" dirty="0">
                <a:solidFill>
                  <a:srgbClr val="6B748A">
                    <a:lumMod val="60000"/>
                    <a:lumOff val="40000"/>
                  </a:srgbClr>
                </a:solidFill>
                <a:latin typeface="Clear Sans" charset="0"/>
                <a:ea typeface="Clear Sans" charset="0"/>
                <a:cs typeface="Clear Sans" charset="0"/>
              </a:rPr>
              <a:t>. </a:t>
            </a:r>
            <a:endParaRPr lang="en-US" sz="1733" dirty="0">
              <a:solidFill>
                <a:srgbClr val="6B748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61434" y="577887"/>
            <a:ext cx="11402484" cy="99646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defTabSz="609585"/>
            <a:r>
              <a:rPr lang="en-US" sz="4000" dirty="0">
                <a:solidFill>
                  <a:srgbClr val="6B748A">
                    <a:lumMod val="60000"/>
                    <a:lumOff val="40000"/>
                  </a:srgbClr>
                </a:solidFill>
              </a:rPr>
              <a:t>OPEN SOURCE 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6883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Title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8234" y="4688418"/>
            <a:ext cx="11688233" cy="762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667" b="1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35PT MASTER TITLE SLIDE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8234" y="5346909"/>
            <a:ext cx="11688233" cy="445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>
                <a:solidFill>
                  <a:schemeClr val="bg1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16pt master subtitle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51884" y="3622802"/>
            <a:ext cx="11688233" cy="445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 baseline="0">
                <a:solidFill>
                  <a:schemeClr val="accent6">
                    <a:lumMod val="40000"/>
                    <a:lumOff val="60000"/>
                  </a:schemeClr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1884" y="3913697"/>
            <a:ext cx="11688233" cy="445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 baseline="0">
                <a:solidFill>
                  <a:schemeClr val="accent6">
                    <a:lumMod val="40000"/>
                    <a:lumOff val="60000"/>
                  </a:schemeClr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31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Divider Slide Turquoi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58234" y="2988572"/>
            <a:ext cx="11688233" cy="762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667" b="1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35PT </a:t>
            </a:r>
            <a:r>
              <a:rPr lang="en-US" smtClean="0"/>
              <a:t>MASTER DIVIDER </a:t>
            </a:r>
            <a:r>
              <a:rPr lang="en-US" dirty="0" smtClean="0"/>
              <a:t>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1884" y="3622433"/>
            <a:ext cx="11688233" cy="4454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>
                <a:solidFill>
                  <a:schemeClr val="bg1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16pt divider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49685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1434" y="1464733"/>
            <a:ext cx="11402484" cy="4830559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indent="-304792">
              <a:buClr>
                <a:schemeClr val="tx2"/>
              </a:buClr>
              <a:buSzPct val="100000"/>
              <a:buFont typeface="Wingdings" charset="2"/>
              <a:buChar char="§"/>
              <a:defRPr sz="17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sub-bullet two</a:t>
            </a:r>
          </a:p>
          <a:p>
            <a:pPr lvl="3"/>
            <a:r>
              <a:rPr lang="en-US" dirty="0" smtClean="0"/>
              <a:t>14pt clear sans sub-bullet three</a:t>
            </a:r>
          </a:p>
          <a:p>
            <a:pPr lvl="4"/>
            <a:r>
              <a:rPr lang="en-US" dirty="0" smtClean="0"/>
              <a:t>13pt clear sans sub-bullet four</a:t>
            </a:r>
          </a:p>
          <a:p>
            <a:pPr lvl="0"/>
            <a:r>
              <a:rPr lang="en-US" dirty="0" smtClean="0"/>
              <a:t>18pt clear sans bullet two</a:t>
            </a:r>
          </a:p>
          <a:p>
            <a:pPr lvl="0"/>
            <a:r>
              <a:rPr lang="en-US" dirty="0" smtClean="0"/>
              <a:t>18pt clear sans bullet three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1434" y="270934"/>
            <a:ext cx="11402484" cy="109643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Two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1434" y="1464733"/>
            <a:ext cx="5552505" cy="4830559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6013940" y="1450441"/>
            <a:ext cx="5849979" cy="4830559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Content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1434" y="1465383"/>
            <a:ext cx="5552505" cy="4747847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indent="-304792">
              <a:buClr>
                <a:schemeClr val="tx2"/>
              </a:buClr>
              <a:buSzPct val="100000"/>
              <a:buFont typeface="Wingdings" charset="2"/>
              <a:buChar char="§"/>
              <a:defRPr sz="17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lvl="0"/>
            <a:endParaRPr lang="en-US" dirty="0" smtClean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55267" y="1464733"/>
            <a:ext cx="5708651" cy="2310099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14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55267" y="3902968"/>
            <a:ext cx="5708651" cy="2310099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14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0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4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155267" y="1464733"/>
            <a:ext cx="5708651" cy="4830559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dirty="0" smtClean="0"/>
              <a:t>Drag picture to placeholder or click icon to add.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1434" y="1464733"/>
            <a:ext cx="5693833" cy="4830559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3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1433" y="1465383"/>
            <a:ext cx="4810319" cy="4747847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indent="-304792">
              <a:buClr>
                <a:schemeClr val="tx2"/>
              </a:buClr>
              <a:buSzPct val="100000"/>
              <a:buFont typeface="Wingdings" charset="2"/>
              <a:buChar char="§"/>
              <a:defRPr sz="17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1434" y="241301"/>
            <a:ext cx="11427884" cy="1003300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nd Pie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1433" y="1465383"/>
            <a:ext cx="4810319" cy="4747847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indent="-304792">
              <a:buClr>
                <a:schemeClr val="tx2"/>
              </a:buClr>
              <a:buSzPct val="100000"/>
              <a:buFont typeface="Wingdings" charset="2"/>
              <a:buChar char="§"/>
              <a:defRPr sz="17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1434" y="241301"/>
            <a:ext cx="11427884" cy="1003300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/>
            </a:pPr>
            <a:r>
              <a:rPr lang="en-US" dirty="0" smtClean="0"/>
              <a:t>30PT CLEAR SANS HEADER</a:t>
            </a:r>
          </a:p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nd Plane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61433" y="1465383"/>
            <a:ext cx="4810319" cy="4747847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indent="-304792">
              <a:buClr>
                <a:schemeClr val="tx2"/>
              </a:buClr>
              <a:buSzPct val="100000"/>
              <a:buFont typeface="Wingdings" charset="2"/>
              <a:buChar char="§"/>
              <a:defRPr sz="17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1434" y="241301"/>
            <a:ext cx="11427884" cy="1003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pPr lvl="0"/>
            <a:r>
              <a:rPr lang="en-US" dirty="0" smtClean="0"/>
              <a:t>30PT CLEAR SANS HEADER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5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TC 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435" y="1441939"/>
            <a:ext cx="11402483" cy="473846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 b="1" i="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556670" indent="-300559">
              <a:buClr>
                <a:schemeClr val="tx2"/>
              </a:buClr>
              <a:buSzPct val="85000"/>
              <a:buFont typeface="LucidaGrande" charset="0"/>
              <a:buChar char="■"/>
              <a:defRPr sz="2133" b="0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914377" indent="-304792">
              <a:buClr>
                <a:schemeClr val="tx2"/>
              </a:buClr>
              <a:buSzPct val="85000"/>
              <a:buFont typeface="LucidaGrande" charset="0"/>
              <a:buChar char="■"/>
              <a:defRPr sz="1867" b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85000"/>
              <a:buFont typeface="LucidaGrande" charset="0"/>
              <a:buChar char="■"/>
              <a:defRPr sz="1733" b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indent="-304792">
              <a:buClr>
                <a:schemeClr val="tx2"/>
              </a:buClr>
              <a:buSzPct val="85000"/>
              <a:buFont typeface="LucidaGrande" charset="0"/>
              <a:buChar char="■"/>
              <a:defRPr sz="1600" b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“21pt Clear Sans Bold Quote Text”</a:t>
            </a:r>
          </a:p>
          <a:p>
            <a:pPr lvl="1"/>
            <a:r>
              <a:rPr lang="en-US" dirty="0" smtClean="0"/>
              <a:t>First level clear sans bullet</a:t>
            </a:r>
          </a:p>
          <a:p>
            <a:pPr lvl="2"/>
            <a:r>
              <a:rPr lang="en-US" dirty="0" smtClean="0"/>
              <a:t>Second level clear sans bullet</a:t>
            </a:r>
          </a:p>
          <a:p>
            <a:pPr lvl="3"/>
            <a:r>
              <a:rPr lang="en-US" dirty="0" smtClean="0"/>
              <a:t>Third level clear sans bullet</a:t>
            </a:r>
          </a:p>
          <a:p>
            <a:pPr lvl="4"/>
            <a:r>
              <a:rPr lang="en-US" dirty="0" smtClean="0"/>
              <a:t>Fourth level clear bullet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lvl="0"/>
            <a:r>
              <a:rPr lang="en-US" dirty="0" smtClean="0"/>
              <a:t>30PT CLEAR SANS HEADER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Full Blee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6447971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7484" y="413508"/>
            <a:ext cx="10972800" cy="7001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30PT CLEAR SANS HEADLINE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9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lvl="0"/>
            <a:r>
              <a:rPr lang="en-US" dirty="0" smtClean="0"/>
              <a:t>30PT CLEAR SANS HEADER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61434" y="1450441"/>
            <a:ext cx="5552505" cy="2166185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6013940" y="1450441"/>
            <a:ext cx="5849979" cy="2166185"/>
          </a:xfrm>
          <a:prstGeom prst="rect">
            <a:avLst/>
          </a:prstGeom>
        </p:spPr>
        <p:txBody>
          <a:bodyPr/>
          <a:lstStyle>
            <a:lvl1pPr marL="380990" indent="-380990">
              <a:buClr>
                <a:schemeClr val="tx2"/>
              </a:buClr>
              <a:buSzPct val="100000"/>
              <a:buFont typeface="Wingdings" charset="2"/>
              <a:buChar char="§"/>
              <a:defRPr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>
              <a:buClr>
                <a:schemeClr val="tx2"/>
              </a:buClr>
              <a:buFont typeface="Wingdings" charset="2"/>
              <a:buChar char="§"/>
              <a:defRPr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>
              <a:buClr>
                <a:schemeClr val="tx2"/>
              </a:buClr>
              <a:buSzPct val="100000"/>
              <a:buFont typeface="Wingdings" charset="2"/>
              <a:buChar char="§"/>
              <a:defRPr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18pt clear sans bullet one</a:t>
            </a:r>
          </a:p>
          <a:p>
            <a:pPr lvl="2"/>
            <a:r>
              <a:rPr lang="en-US" dirty="0" smtClean="0"/>
              <a:t>16pt clear sans bullet two</a:t>
            </a:r>
          </a:p>
          <a:p>
            <a:pPr lvl="3"/>
            <a:r>
              <a:rPr lang="en-US" dirty="0" smtClean="0"/>
              <a:t>14pt clear sans bullet three</a:t>
            </a:r>
          </a:p>
          <a:p>
            <a:pPr lvl="4"/>
            <a:r>
              <a:rPr lang="en-US" dirty="0" smtClean="0"/>
              <a:t>13pt clear sans bullet four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61432" y="3620933"/>
            <a:ext cx="11402485" cy="2674359"/>
          </a:xfrm>
          <a:prstGeom prst="rect">
            <a:avLst/>
          </a:prstGeom>
          <a:solidFill>
            <a:schemeClr val="bg2">
              <a:lumMod val="40000"/>
              <a:lumOff val="60000"/>
              <a:alpha val="50196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dirty="0" smtClean="0"/>
              <a:t>Drag picture to placeholder or click icon to add.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lvl="0"/>
            <a:r>
              <a:rPr lang="en-US" dirty="0" smtClean="0"/>
              <a:t>30PT CLEAR SANS HEADER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Horizontal Image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3" y="4423368"/>
            <a:ext cx="11234167" cy="762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400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dirty="0" smtClean="0"/>
              <a:t>35PT MASTER TITLE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1435" y="4957104"/>
            <a:ext cx="11234165" cy="3318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21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457189" indent="0">
              <a:buFontTx/>
              <a:buNone/>
              <a:defRPr sz="21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88459" indent="0">
              <a:buFontTx/>
              <a:buNone/>
              <a:defRPr sz="21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454114" indent="0">
              <a:buFontTx/>
              <a:buNone/>
              <a:defRPr sz="2133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</a:lstStyle>
          <a:p>
            <a:pPr lvl="0"/>
            <a:r>
              <a:rPr lang="en-US" smtClean="0"/>
              <a:t>14pt </a:t>
            </a:r>
            <a:r>
              <a:rPr lang="en-US" dirty="0" smtClean="0"/>
              <a:t>Clear Sans master subtitle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331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67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TC Back Cover End Slide Turquoi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17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1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C Back-up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>
              <a:buFontTx/>
              <a:buNone/>
              <a:defRPr sz="4667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</a:lstStyle>
          <a:p>
            <a:pPr lvl="0"/>
            <a:r>
              <a:rPr lang="en-US" dirty="0" smtClean="0"/>
              <a:t>BACK-UP SLIDE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333" smtClean="0">
                <a:solidFill>
                  <a:srgbClr val="FFFFFF"/>
                </a:solidFill>
              </a:rPr>
              <a:pPr/>
              <a:t>‹#›</a:t>
            </a:fld>
            <a:endParaRPr lang="en-US" sz="1333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2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F663-CDAD-434A-81F1-4BA0048C6D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01DD-35B1-4C4A-BFDA-8CB3910F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6680"/>
            <a:ext cx="12192000" cy="401320"/>
          </a:xfrm>
          <a:prstGeom prst="rect">
            <a:avLst/>
          </a:prstGeom>
        </p:spPr>
      </p:pic>
      <p:sp>
        <p:nvSpPr>
          <p:cNvPr id="14" name="Text Placeholder 17"/>
          <p:cNvSpPr txBox="1">
            <a:spLocks/>
          </p:cNvSpPr>
          <p:nvPr userDrawn="1"/>
        </p:nvSpPr>
        <p:spPr>
          <a:xfrm>
            <a:off x="461434" y="1464733"/>
            <a:ext cx="11234165" cy="483055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defRPr sz="1800" b="0" i="0" kern="1200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Clr>
                <a:schemeClr val="tx2"/>
              </a:buClr>
              <a:buSzPct val="65000"/>
              <a:buFont typeface="Wingdings" charset="2"/>
              <a:buChar char="§"/>
              <a:defRPr sz="18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571500" marR="0" indent="-2286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600" b="0" i="0" kern="12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00" b="0" i="0" kern="12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319213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300" b="0" i="0" kern="1200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3C71"/>
              </a:buClr>
            </a:pPr>
            <a:r>
              <a:rPr lang="en-US" sz="2400" dirty="0" smtClean="0"/>
              <a:t>18pt clear sans bullet one</a:t>
            </a:r>
          </a:p>
          <a:p>
            <a:pPr lvl="2">
              <a:buClr>
                <a:srgbClr val="003C71"/>
              </a:buClr>
            </a:pPr>
            <a:r>
              <a:rPr lang="en-US" sz="2133" dirty="0" smtClean="0"/>
              <a:t>16pt clear sans bullet two</a:t>
            </a:r>
          </a:p>
          <a:p>
            <a:pPr lvl="3">
              <a:buClr>
                <a:srgbClr val="003C71"/>
              </a:buClr>
            </a:pPr>
            <a:r>
              <a:rPr lang="en-US" sz="1867" dirty="0" smtClean="0"/>
              <a:t>14pt clear sans bullet three</a:t>
            </a:r>
          </a:p>
          <a:p>
            <a:pPr lvl="4">
              <a:buClr>
                <a:srgbClr val="003C71"/>
              </a:buClr>
            </a:pPr>
            <a:r>
              <a:rPr lang="en-US" sz="1733" dirty="0" smtClean="0"/>
              <a:t>13pt clear sans bullet four</a:t>
            </a:r>
          </a:p>
        </p:txBody>
      </p:sp>
      <p:sp>
        <p:nvSpPr>
          <p:cNvPr id="17" name="Text Placeholder 15"/>
          <p:cNvSpPr txBox="1">
            <a:spLocks/>
          </p:cNvSpPr>
          <p:nvPr userDrawn="1"/>
        </p:nvSpPr>
        <p:spPr>
          <a:xfrm>
            <a:off x="461434" y="328085"/>
            <a:ext cx="11402484" cy="96096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defRPr sz="3000" b="0" i="0" kern="12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rgbClr val="00AEFF"/>
              </a:buClr>
              <a:buSzPct val="65000"/>
              <a:buFontTx/>
              <a:buNone/>
              <a:defRPr sz="3500" b="0" i="0" kern="12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Clr>
                <a:srgbClr val="00AEFF"/>
              </a:buClr>
              <a:buSzPct val="65000"/>
              <a:buFont typeface="LucidaGrande" charset="0"/>
              <a:buChar char="▹"/>
              <a:defRPr sz="1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charset="0"/>
                <a:ea typeface="Intel Clear Light" charset="0"/>
                <a:cs typeface="Intel Clear Light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Clr>
                <a:srgbClr val="00AEFF"/>
              </a:buClr>
              <a:buSzPct val="65000"/>
              <a:buFont typeface="LucidaGrande" charset="0"/>
              <a:buChar char="▹"/>
              <a:defRPr sz="1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charset="0"/>
                <a:ea typeface="Intel Clear Light" charset="0"/>
                <a:cs typeface="Intel Clear Light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Clr>
                <a:srgbClr val="00AEFF"/>
              </a:buClr>
              <a:buSzPct val="65000"/>
              <a:buFont typeface="LucidaGrande" charset="0"/>
              <a:buChar char="▹"/>
              <a:defRPr sz="1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charset="0"/>
                <a:ea typeface="Intel Clear Light" charset="0"/>
                <a:cs typeface="Intel Clear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ACEE6"/>
              </a:buClr>
            </a:pPr>
            <a:r>
              <a:rPr lang="en-US" sz="4000" smtClean="0">
                <a:solidFill>
                  <a:srgbClr val="003C71"/>
                </a:solidFill>
              </a:rPr>
              <a:t>30PT CLEAR SANS HEADER</a:t>
            </a:r>
            <a:endParaRPr lang="en-US" sz="4000" dirty="0" smtClean="0">
              <a:solidFill>
                <a:srgbClr val="003C71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6402" y="6497182"/>
            <a:ext cx="464949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srgbClr val="FFFFFF"/>
                </a:solidFill>
              </a:rPr>
              <a:pPr defTabSz="60958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4667" b="0" i="0" kern="1200" spc="0" baseline="0">
          <a:solidFill>
            <a:schemeClr val="tx2"/>
          </a:solidFill>
          <a:latin typeface="Clear Sans" charset="0"/>
          <a:ea typeface="Clear Sans" charset="0"/>
          <a:cs typeface="Clear Sans" charset="0"/>
        </a:defRPr>
      </a:lvl1pPr>
    </p:titleStyle>
    <p:bodyStyle>
      <a:lvl1pPr marL="380990" indent="-380990" algn="l" defTabSz="609585" rtl="0" eaLnBrk="1" latinLnBrk="0" hangingPunct="1">
        <a:spcBef>
          <a:spcPts val="1600"/>
        </a:spcBef>
        <a:spcAft>
          <a:spcPts val="0"/>
        </a:spcAft>
        <a:buClr>
          <a:schemeClr val="accent6"/>
        </a:buClr>
        <a:buSzPct val="95000"/>
        <a:buFont typeface="AppleSymbols" charset="0"/>
        <a:buChar char="⏀"/>
        <a:defRPr sz="2400" b="0" i="0" kern="1200">
          <a:solidFill>
            <a:schemeClr val="tx1">
              <a:lumMod val="65000"/>
              <a:lumOff val="35000"/>
            </a:schemeClr>
          </a:solidFill>
          <a:latin typeface="Intel Clear Light" charset="0"/>
          <a:ea typeface="Intel Clear Light" charset="0"/>
          <a:cs typeface="Intel Clear Light" charset="0"/>
        </a:defRPr>
      </a:lvl1pPr>
      <a:lvl2pPr marL="300559" indent="-300559" algn="l" defTabSz="609585" rtl="0" eaLnBrk="1" latinLnBrk="0" hangingPunct="1">
        <a:spcBef>
          <a:spcPts val="1600"/>
        </a:spcBef>
        <a:buClr>
          <a:srgbClr val="00AEFF"/>
        </a:buClr>
        <a:buSzPct val="65000"/>
        <a:buFont typeface="LucidaGrande" charset="0"/>
        <a:buChar char="▹"/>
        <a:defRPr sz="2400" b="0" i="0" kern="1200" baseline="0">
          <a:solidFill>
            <a:schemeClr val="tx1">
              <a:lumMod val="50000"/>
              <a:lumOff val="50000"/>
            </a:schemeClr>
          </a:solidFill>
          <a:latin typeface="Intel Clear Light" charset="0"/>
          <a:ea typeface="Intel Clear Light" charset="0"/>
          <a:cs typeface="Intel Clear Light" charset="0"/>
        </a:defRPr>
      </a:lvl2pPr>
      <a:lvl3pPr marL="761981" indent="-304792" algn="l" defTabSz="609585" rtl="0" eaLnBrk="1" latinLnBrk="0" hangingPunct="1">
        <a:spcBef>
          <a:spcPts val="1067"/>
        </a:spcBef>
        <a:buClr>
          <a:srgbClr val="00AEFF"/>
        </a:buClr>
        <a:buSzPct val="65000"/>
        <a:buFont typeface="LucidaGrande" charset="0"/>
        <a:buChar char="▹"/>
        <a:defRPr sz="2133" b="0" i="0" kern="1200">
          <a:solidFill>
            <a:schemeClr val="tx1">
              <a:lumMod val="50000"/>
              <a:lumOff val="50000"/>
            </a:schemeClr>
          </a:solidFill>
          <a:latin typeface="Intel Clear Light" charset="0"/>
          <a:ea typeface="Intel Clear Light" charset="0"/>
          <a:cs typeface="Intel Clear Light" charset="0"/>
        </a:defRPr>
      </a:lvl3pPr>
      <a:lvl4pPr marL="1293252" indent="-304792" algn="l" defTabSz="609585" rtl="0" eaLnBrk="1" latinLnBrk="0" hangingPunct="1">
        <a:spcBef>
          <a:spcPct val="20000"/>
        </a:spcBef>
        <a:buClr>
          <a:srgbClr val="00AEFF"/>
        </a:buClr>
        <a:buSzPct val="65000"/>
        <a:buFont typeface="LucidaGrande" charset="0"/>
        <a:buChar char="▹"/>
        <a:defRPr sz="1867" b="0" i="0" kern="1200">
          <a:solidFill>
            <a:schemeClr val="tx1">
              <a:lumMod val="50000"/>
              <a:lumOff val="50000"/>
            </a:schemeClr>
          </a:solidFill>
          <a:latin typeface="Intel Clear Light" charset="0"/>
          <a:ea typeface="Intel Clear Light" charset="0"/>
          <a:cs typeface="Intel Clear Light" charset="0"/>
        </a:defRPr>
      </a:lvl4pPr>
      <a:lvl5pPr marL="1758907" indent="-304792" algn="l" defTabSz="609585" rtl="0" eaLnBrk="1" latinLnBrk="0" hangingPunct="1">
        <a:spcBef>
          <a:spcPct val="20000"/>
        </a:spcBef>
        <a:buClr>
          <a:srgbClr val="00AEFF"/>
        </a:buClr>
        <a:buSzPct val="65000"/>
        <a:buFont typeface="LucidaGrande" charset="0"/>
        <a:buChar char="▹"/>
        <a:defRPr sz="1867" b="0" i="0" kern="1200">
          <a:solidFill>
            <a:schemeClr val="tx1">
              <a:lumMod val="50000"/>
              <a:lumOff val="50000"/>
            </a:schemeClr>
          </a:solidFill>
          <a:latin typeface="Intel Clear Light" charset="0"/>
          <a:ea typeface="Intel Clear Light" charset="0"/>
          <a:cs typeface="Intel Clear Light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8234" y="2988572"/>
            <a:ext cx="11848041" cy="76281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Core scheduling: </a:t>
            </a:r>
            <a:r>
              <a:rPr lang="en-US" dirty="0" smtClean="0"/>
              <a:t>for SMT security and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5859" y="3751385"/>
            <a:ext cx="11388324" cy="1280643"/>
          </a:xfrm>
        </p:spPr>
        <p:txBody>
          <a:bodyPr/>
          <a:lstStyle/>
          <a:p>
            <a:r>
              <a:rPr lang="en-US" dirty="0" smtClean="0"/>
              <a:t>Aubrey Li @ CLK2019</a:t>
            </a:r>
          </a:p>
          <a:p>
            <a:r>
              <a:rPr lang="en-US" dirty="0" smtClean="0"/>
              <a:t>Intel Open Source Technology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19936" y="1339798"/>
            <a:ext cx="1872208" cy="1148098"/>
            <a:chOff x="3893001" y="4365104"/>
            <a:chExt cx="3353369" cy="2088232"/>
          </a:xfrm>
        </p:grpSpPr>
        <p:sp>
          <p:nvSpPr>
            <p:cNvPr id="7" name="Oval 6"/>
            <p:cNvSpPr/>
            <p:nvPr/>
          </p:nvSpPr>
          <p:spPr>
            <a:xfrm>
              <a:off x="5447928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39545" y="5055096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05484" y="501291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53041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57543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93001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>
            <a:xfrm flipH="1">
              <a:off x="4885396" y="4610955"/>
              <a:ext cx="604713" cy="486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10" idx="0"/>
            </p:cNvCxnSpPr>
            <p:nvPr/>
          </p:nvCxnSpPr>
          <p:spPr>
            <a:xfrm flipH="1">
              <a:off x="4397057" y="5300947"/>
              <a:ext cx="284669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5"/>
              <a:endCxn id="11" idx="0"/>
            </p:cNvCxnSpPr>
            <p:nvPr/>
          </p:nvCxnSpPr>
          <p:spPr>
            <a:xfrm>
              <a:off x="4885396" y="5300947"/>
              <a:ext cx="216163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3"/>
              <a:endCxn id="12" idx="0"/>
            </p:cNvCxnSpPr>
            <p:nvPr/>
          </p:nvCxnSpPr>
          <p:spPr>
            <a:xfrm flipH="1">
              <a:off x="4037017" y="5835091"/>
              <a:ext cx="258205" cy="3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5"/>
              <a:endCxn id="9" idx="1"/>
            </p:cNvCxnSpPr>
            <p:nvPr/>
          </p:nvCxnSpPr>
          <p:spPr>
            <a:xfrm>
              <a:off x="5693779" y="4610955"/>
              <a:ext cx="453886" cy="444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78880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83382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58338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9" idx="3"/>
              <a:endCxn id="18" idx="0"/>
            </p:cNvCxnSpPr>
            <p:nvPr/>
          </p:nvCxnSpPr>
          <p:spPr>
            <a:xfrm flipH="1">
              <a:off x="5922896" y="5258766"/>
              <a:ext cx="224769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5"/>
              <a:endCxn id="19" idx="0"/>
            </p:cNvCxnSpPr>
            <p:nvPr/>
          </p:nvCxnSpPr>
          <p:spPr>
            <a:xfrm>
              <a:off x="6351335" y="5258766"/>
              <a:ext cx="276063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5"/>
              <a:endCxn id="20" idx="1"/>
            </p:cNvCxnSpPr>
            <p:nvPr/>
          </p:nvCxnSpPr>
          <p:spPr>
            <a:xfrm>
              <a:off x="6729233" y="5835091"/>
              <a:ext cx="271286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hape 741"/>
          <p:cNvSpPr txBox="1">
            <a:spLocks/>
          </p:cNvSpPr>
          <p:nvPr/>
        </p:nvSpPr>
        <p:spPr>
          <a:xfrm>
            <a:off x="609600" y="209629"/>
            <a:ext cx="10972800" cy="9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67" b="0" i="0" kern="1200" spc="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Upstream Proposal – Core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25" name="Shape 742"/>
          <p:cNvSpPr txBox="1"/>
          <p:nvPr/>
        </p:nvSpPr>
        <p:spPr>
          <a:xfrm>
            <a:off x="847234" y="1183145"/>
            <a:ext cx="3783215" cy="1614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 dirty="0" smtClean="0">
                <a:solidFill>
                  <a:srgbClr val="000000"/>
                </a:solidFill>
              </a:rPr>
              <a:t>CPU0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>
                <a:solidFill>
                  <a:schemeClr val="dk1"/>
                </a:solidFill>
              </a:rPr>
              <a:t>r</a:t>
            </a:r>
            <a:r>
              <a:rPr lang="en-US" sz="1800" dirty="0" err="1" smtClean="0">
                <a:solidFill>
                  <a:schemeClr val="dk1"/>
                </a:solidFill>
              </a:rPr>
              <a:t>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  <a:r>
              <a:rPr lang="en-US" sz="1800" dirty="0" err="1" smtClean="0">
                <a:solidFill>
                  <a:schemeClr val="dk1"/>
                </a:solidFill>
              </a:rPr>
              <a:t>cfs_rq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 smtClean="0">
                <a:solidFill>
                  <a:schemeClr val="dk1"/>
                </a:solidFill>
              </a:rPr>
              <a:t>task_timeline.</a:t>
            </a:r>
            <a:r>
              <a:rPr lang="en-US" sz="1800" dirty="0" err="1" smtClean="0"/>
              <a:t>rb_tree</a:t>
            </a:r>
            <a:endParaRPr lang="en-US" sz="1800" dirty="0" smtClean="0"/>
          </a:p>
          <a:p>
            <a:pPr lvl="2" indent="-342900">
              <a:buClr>
                <a:schemeClr val="dk1"/>
              </a:buClr>
              <a:buSzPct val="100000"/>
              <a:buChar char="○"/>
            </a:pPr>
            <a:r>
              <a:rPr lang="en-US" b="1" dirty="0" err="1">
                <a:solidFill>
                  <a:srgbClr val="FF0000"/>
                </a:solidFill>
              </a:rPr>
              <a:t>core_cookie</a:t>
            </a:r>
            <a:endParaRPr lang="en-US" b="1" dirty="0">
              <a:solidFill>
                <a:srgbClr val="FF0000"/>
              </a:solidFill>
            </a:endParaRPr>
          </a:p>
          <a:p>
            <a:pPr lvl="2" indent="-342900">
              <a:buClr>
                <a:schemeClr val="dk1"/>
              </a:buClr>
              <a:buSzPct val="100000"/>
              <a:buChar char="○"/>
            </a:pPr>
            <a:r>
              <a:rPr lang="en-US" b="1" dirty="0" err="1">
                <a:solidFill>
                  <a:srgbClr val="FF0000"/>
                </a:solidFill>
              </a:rPr>
              <a:t>core_tree.rb_tree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dk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58786" y="2631912"/>
            <a:ext cx="19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90584" y="2347709"/>
            <a:ext cx="131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runtime</a:t>
            </a:r>
            <a:endParaRPr lang="en-US" dirty="0"/>
          </a:p>
        </p:txBody>
      </p:sp>
      <p:cxnSp>
        <p:nvCxnSpPr>
          <p:cNvPr id="28" name="Elbow Connector 27"/>
          <p:cNvCxnSpPr>
            <a:endCxn id="7" idx="0"/>
          </p:cNvCxnSpPr>
          <p:nvPr/>
        </p:nvCxnSpPr>
        <p:spPr>
          <a:xfrm flipV="1">
            <a:off x="3503712" y="1339798"/>
            <a:ext cx="2964755" cy="808190"/>
          </a:xfrm>
          <a:prstGeom prst="bentConnector4">
            <a:avLst>
              <a:gd name="adj1" fmla="val 48644"/>
              <a:gd name="adj2" fmla="val 128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19936" y="4851970"/>
            <a:ext cx="1872208" cy="1148098"/>
            <a:chOff x="3893001" y="4365104"/>
            <a:chExt cx="3353369" cy="2088232"/>
          </a:xfrm>
        </p:grpSpPr>
        <p:sp>
          <p:nvSpPr>
            <p:cNvPr id="30" name="Oval 29"/>
            <p:cNvSpPr/>
            <p:nvPr/>
          </p:nvSpPr>
          <p:spPr>
            <a:xfrm>
              <a:off x="5447928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639545" y="5055096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05484" y="501291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3041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7543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93001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0" idx="3"/>
              <a:endCxn id="31" idx="7"/>
            </p:cNvCxnSpPr>
            <p:nvPr/>
          </p:nvCxnSpPr>
          <p:spPr>
            <a:xfrm flipH="1">
              <a:off x="4885396" y="4610955"/>
              <a:ext cx="604713" cy="486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3"/>
              <a:endCxn id="33" idx="0"/>
            </p:cNvCxnSpPr>
            <p:nvPr/>
          </p:nvCxnSpPr>
          <p:spPr>
            <a:xfrm flipH="1">
              <a:off x="4397057" y="5300947"/>
              <a:ext cx="284669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5"/>
              <a:endCxn id="34" idx="0"/>
            </p:cNvCxnSpPr>
            <p:nvPr/>
          </p:nvCxnSpPr>
          <p:spPr>
            <a:xfrm>
              <a:off x="4885396" y="5300947"/>
              <a:ext cx="216163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5" idx="0"/>
            </p:cNvCxnSpPr>
            <p:nvPr/>
          </p:nvCxnSpPr>
          <p:spPr>
            <a:xfrm flipH="1">
              <a:off x="4037017" y="5835091"/>
              <a:ext cx="258205" cy="3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5"/>
              <a:endCxn id="32" idx="1"/>
            </p:cNvCxnSpPr>
            <p:nvPr/>
          </p:nvCxnSpPr>
          <p:spPr>
            <a:xfrm>
              <a:off x="5693779" y="4610955"/>
              <a:ext cx="453886" cy="444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78880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483382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958338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2" idx="3"/>
              <a:endCxn id="41" idx="0"/>
            </p:cNvCxnSpPr>
            <p:nvPr/>
          </p:nvCxnSpPr>
          <p:spPr>
            <a:xfrm flipH="1">
              <a:off x="5922896" y="5258766"/>
              <a:ext cx="224769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2" idx="5"/>
              <a:endCxn id="42" idx="0"/>
            </p:cNvCxnSpPr>
            <p:nvPr/>
          </p:nvCxnSpPr>
          <p:spPr>
            <a:xfrm>
              <a:off x="6351335" y="5258766"/>
              <a:ext cx="276063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5"/>
              <a:endCxn id="43" idx="1"/>
            </p:cNvCxnSpPr>
            <p:nvPr/>
          </p:nvCxnSpPr>
          <p:spPr>
            <a:xfrm>
              <a:off x="6729233" y="5835091"/>
              <a:ext cx="271286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hape 742"/>
          <p:cNvSpPr txBox="1"/>
          <p:nvPr/>
        </p:nvSpPr>
        <p:spPr>
          <a:xfrm>
            <a:off x="847234" y="4695317"/>
            <a:ext cx="3783215" cy="1614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 dirty="0" smtClean="0">
                <a:solidFill>
                  <a:srgbClr val="000000"/>
                </a:solidFill>
              </a:rPr>
              <a:t>CPU1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>
                <a:solidFill>
                  <a:schemeClr val="dk1"/>
                </a:solidFill>
              </a:rPr>
              <a:t>r</a:t>
            </a:r>
            <a:r>
              <a:rPr lang="en-US" sz="1800" dirty="0" err="1" smtClean="0">
                <a:solidFill>
                  <a:schemeClr val="dk1"/>
                </a:solidFill>
              </a:rPr>
              <a:t>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  <a:r>
              <a:rPr lang="en-US" sz="1800" dirty="0" err="1" smtClean="0">
                <a:solidFill>
                  <a:schemeClr val="dk1"/>
                </a:solidFill>
              </a:rPr>
              <a:t>cfs_rq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 smtClean="0">
                <a:solidFill>
                  <a:schemeClr val="dk1"/>
                </a:solidFill>
              </a:rPr>
              <a:t>task_timeline.</a:t>
            </a:r>
            <a:r>
              <a:rPr lang="en-US" sz="1800" dirty="0" err="1" smtClean="0"/>
              <a:t>rb_tree</a:t>
            </a:r>
            <a:endParaRPr lang="en-US" sz="1800" dirty="0" smtClean="0"/>
          </a:p>
          <a:p>
            <a:pPr lvl="2" indent="-342900">
              <a:buClr>
                <a:schemeClr val="dk1"/>
              </a:buClr>
              <a:buSzPct val="100000"/>
              <a:buChar char="○"/>
            </a:pPr>
            <a:r>
              <a:rPr lang="en-US" b="1" dirty="0" err="1">
                <a:solidFill>
                  <a:srgbClr val="FF0000"/>
                </a:solidFill>
              </a:rPr>
              <a:t>core_cookie</a:t>
            </a:r>
            <a:endParaRPr lang="en-US" b="1" dirty="0">
              <a:solidFill>
                <a:srgbClr val="FF0000"/>
              </a:solidFill>
            </a:endParaRPr>
          </a:p>
          <a:p>
            <a:pPr lvl="2" indent="-342900">
              <a:buClr>
                <a:schemeClr val="dk1"/>
              </a:buClr>
              <a:buSzPct val="100000"/>
              <a:buChar char="○"/>
            </a:pPr>
            <a:r>
              <a:rPr lang="en-US" b="1" dirty="0" err="1">
                <a:solidFill>
                  <a:srgbClr val="FF0000"/>
                </a:solidFill>
              </a:rPr>
              <a:t>core_tree.rb_tree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58786" y="6144084"/>
            <a:ext cx="19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0584" y="5831187"/>
            <a:ext cx="131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runtime</a:t>
            </a:r>
            <a:endParaRPr lang="en-US" dirty="0"/>
          </a:p>
        </p:txBody>
      </p:sp>
      <p:cxnSp>
        <p:nvCxnSpPr>
          <p:cNvPr id="50" name="Elbow Connector 49"/>
          <p:cNvCxnSpPr>
            <a:endCxn id="30" idx="0"/>
          </p:cNvCxnSpPr>
          <p:nvPr/>
        </p:nvCxnSpPr>
        <p:spPr>
          <a:xfrm flipV="1">
            <a:off x="3503712" y="4851970"/>
            <a:ext cx="2964755" cy="808190"/>
          </a:xfrm>
          <a:prstGeom prst="bentConnector4">
            <a:avLst>
              <a:gd name="adj1" fmla="val 48644"/>
              <a:gd name="adj2" fmla="val 128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80820" y="2780928"/>
            <a:ext cx="0" cy="215022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6817" y="3547936"/>
            <a:ext cx="121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500149" y="3701825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53692" y="3701825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07235" y="3705922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968655" y="3705922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22198" y="3705922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275741" y="3710019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32741" y="3710019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586284" y="3710019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39827" y="3714116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893370" y="3714116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046913" y="3714116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200456" y="3718213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361876" y="3718213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515419" y="3718213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668962" y="3722310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825962" y="3722310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979505" y="3722310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133048" y="3726407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16362" y="3362892"/>
            <a:ext cx="14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queue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065483" y="2728240"/>
            <a:ext cx="1614980" cy="82789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103423" y="4016863"/>
            <a:ext cx="1586273" cy="97027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27343" y="2792984"/>
            <a:ext cx="77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230105" y="3193083"/>
            <a:ext cx="10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744007" y="4502000"/>
            <a:ext cx="7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19608" y="4108802"/>
            <a:ext cx="101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106759" y="1715889"/>
            <a:ext cx="15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sched_entity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02998" y="3088853"/>
            <a:ext cx="1872208" cy="1148098"/>
            <a:chOff x="3893001" y="4365104"/>
            <a:chExt cx="3353369" cy="2088232"/>
          </a:xfrm>
        </p:grpSpPr>
        <p:sp>
          <p:nvSpPr>
            <p:cNvPr id="81" name="Oval 80"/>
            <p:cNvSpPr/>
            <p:nvPr/>
          </p:nvSpPr>
          <p:spPr>
            <a:xfrm>
              <a:off x="5447928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639545" y="5055096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05484" y="501291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253041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957543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93001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1" idx="3"/>
              <a:endCxn id="82" idx="7"/>
            </p:cNvCxnSpPr>
            <p:nvPr/>
          </p:nvCxnSpPr>
          <p:spPr>
            <a:xfrm flipH="1">
              <a:off x="4885396" y="4610955"/>
              <a:ext cx="604713" cy="486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3"/>
              <a:endCxn id="84" idx="0"/>
            </p:cNvCxnSpPr>
            <p:nvPr/>
          </p:nvCxnSpPr>
          <p:spPr>
            <a:xfrm flipH="1">
              <a:off x="4397057" y="5300947"/>
              <a:ext cx="284669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5"/>
              <a:endCxn id="85" idx="0"/>
            </p:cNvCxnSpPr>
            <p:nvPr/>
          </p:nvCxnSpPr>
          <p:spPr>
            <a:xfrm>
              <a:off x="4885396" y="5300947"/>
              <a:ext cx="216163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4" idx="3"/>
              <a:endCxn id="86" idx="0"/>
            </p:cNvCxnSpPr>
            <p:nvPr/>
          </p:nvCxnSpPr>
          <p:spPr>
            <a:xfrm flipH="1">
              <a:off x="4037017" y="5835091"/>
              <a:ext cx="258205" cy="3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5"/>
              <a:endCxn id="83" idx="1"/>
            </p:cNvCxnSpPr>
            <p:nvPr/>
          </p:nvCxnSpPr>
          <p:spPr>
            <a:xfrm>
              <a:off x="5693779" y="4610955"/>
              <a:ext cx="453886" cy="444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78880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83382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958338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83" idx="3"/>
              <a:endCxn id="92" idx="0"/>
            </p:cNvCxnSpPr>
            <p:nvPr/>
          </p:nvCxnSpPr>
          <p:spPr>
            <a:xfrm flipH="1">
              <a:off x="5922896" y="5258766"/>
              <a:ext cx="224769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3" idx="5"/>
              <a:endCxn id="93" idx="0"/>
            </p:cNvCxnSpPr>
            <p:nvPr/>
          </p:nvCxnSpPr>
          <p:spPr>
            <a:xfrm>
              <a:off x="6351335" y="5258766"/>
              <a:ext cx="276063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3" idx="5"/>
              <a:endCxn id="94" idx="1"/>
            </p:cNvCxnSpPr>
            <p:nvPr/>
          </p:nvCxnSpPr>
          <p:spPr>
            <a:xfrm>
              <a:off x="6729233" y="5835091"/>
              <a:ext cx="271286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2741848" y="4380967"/>
            <a:ext cx="19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85525" y="4044319"/>
            <a:ext cx="95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priority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3910" y="2631912"/>
            <a:ext cx="97746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43910" y="6138964"/>
            <a:ext cx="961698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43910" y="4157772"/>
            <a:ext cx="0" cy="198289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43910" y="4157772"/>
            <a:ext cx="219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3910" y="2636196"/>
            <a:ext cx="839" cy="152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</a:rPr>
              <a:t>10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59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Core Scheduling Current Status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252882"/>
            <a:ext cx="6015076" cy="5248702"/>
          </a:xfrm>
        </p:spPr>
        <p:txBody>
          <a:bodyPr/>
          <a:lstStyle/>
          <a:p>
            <a:r>
              <a:rPr lang="en-US" sz="2800" dirty="0" smtClean="0"/>
              <a:t>V3 posted</a:t>
            </a:r>
          </a:p>
          <a:p>
            <a:pPr lvl="2"/>
            <a:r>
              <a:rPr lang="en-US" sz="2533" dirty="0"/>
              <a:t>Initiated by Peter </a:t>
            </a:r>
            <a:r>
              <a:rPr lang="en-US" sz="2533" dirty="0" smtClean="0"/>
              <a:t>Zijlstra(V1) </a:t>
            </a:r>
            <a:endParaRPr lang="en-US" sz="2533" dirty="0"/>
          </a:p>
          <a:p>
            <a:pPr lvl="2"/>
            <a:r>
              <a:rPr lang="en-US" sz="2533" dirty="0" smtClean="0"/>
              <a:t>Build </a:t>
            </a:r>
            <a:r>
              <a:rPr lang="en-US" sz="2533" dirty="0"/>
              <a:t>and stability </a:t>
            </a:r>
            <a:r>
              <a:rPr lang="en-US" sz="2533" dirty="0" smtClean="0"/>
              <a:t>fixes(V2)</a:t>
            </a:r>
          </a:p>
          <a:p>
            <a:pPr lvl="2"/>
            <a:r>
              <a:rPr lang="en-US" sz="2533" dirty="0" smtClean="0"/>
              <a:t>Bug fixes and Performance optimization(V3)</a:t>
            </a:r>
            <a:endParaRPr lang="en-US" sz="2533" dirty="0"/>
          </a:p>
          <a:p>
            <a:r>
              <a:rPr lang="en-US" sz="2800" dirty="0" smtClean="0"/>
              <a:t>It will eventually be merged, for:</a:t>
            </a:r>
          </a:p>
          <a:p>
            <a:pPr lvl="2"/>
            <a:r>
              <a:rPr lang="en-US" sz="2533" dirty="0" smtClean="0"/>
              <a:t>Security(L1TF, MDS)</a:t>
            </a:r>
          </a:p>
          <a:p>
            <a:pPr lvl="2"/>
            <a:r>
              <a:rPr lang="en-US" sz="2533" dirty="0" smtClean="0"/>
              <a:t>Performance(Workload colocation)</a:t>
            </a:r>
          </a:p>
          <a:p>
            <a:pPr lvl="2"/>
            <a:r>
              <a:rPr lang="en-US" sz="2533" dirty="0" smtClean="0"/>
              <a:t>Real time</a:t>
            </a:r>
          </a:p>
          <a:p>
            <a:pPr lvl="2"/>
            <a:r>
              <a:rPr lang="en-US" sz="2533" dirty="0" err="1" smtClean="0"/>
              <a:t>etc</a:t>
            </a:r>
            <a:endParaRPr lang="en-US" sz="2533" dirty="0" smtClean="0"/>
          </a:p>
          <a:p>
            <a:pPr marL="457189" lvl="2" indent="0">
              <a:buNone/>
            </a:pPr>
            <a:endParaRPr lang="en-US" sz="2533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40" y="2150272"/>
            <a:ext cx="4653455" cy="3490091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90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Result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3" y="1252882"/>
            <a:ext cx="11182961" cy="5130105"/>
          </a:xfrm>
        </p:spPr>
        <p:txBody>
          <a:bodyPr/>
          <a:lstStyle/>
          <a:p>
            <a:r>
              <a:rPr lang="en-US" sz="2800" dirty="0" err="1" smtClean="0"/>
              <a:t>sysbench</a:t>
            </a:r>
            <a:r>
              <a:rPr lang="en-US" sz="2800" dirty="0" smtClean="0"/>
              <a:t> CPU + </a:t>
            </a:r>
            <a:r>
              <a:rPr lang="en-US" sz="2800" dirty="0" err="1" smtClean="0"/>
              <a:t>Gemmbench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1800" dirty="0" smtClean="0">
                <a:solidFill>
                  <a:srgbClr val="CA5208"/>
                </a:solidFill>
              </a:rPr>
              <a:t>Core scheduling shows 10%~20% improvement against default case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54118"/>
              </p:ext>
            </p:extLst>
          </p:nvPr>
        </p:nvGraphicFramePr>
        <p:xfrm>
          <a:off x="461434" y="1966054"/>
          <a:ext cx="5285097" cy="352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450896"/>
              </p:ext>
            </p:extLst>
          </p:nvPr>
        </p:nvGraphicFramePr>
        <p:xfrm>
          <a:off x="6162676" y="2071991"/>
          <a:ext cx="5190134" cy="3414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47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Result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3" y="997561"/>
            <a:ext cx="11235761" cy="4990261"/>
          </a:xfrm>
        </p:spPr>
        <p:txBody>
          <a:bodyPr/>
          <a:lstStyle/>
          <a:p>
            <a:r>
              <a:rPr lang="en-US" sz="2800" dirty="0" err="1" smtClean="0"/>
              <a:t>sysbench</a:t>
            </a:r>
            <a:r>
              <a:rPr lang="en-US" sz="2800" dirty="0" smtClean="0"/>
              <a:t> </a:t>
            </a:r>
            <a:r>
              <a:rPr lang="en-US" sz="2800" dirty="0" err="1" smtClean="0"/>
              <a:t>mysql</a:t>
            </a:r>
            <a:r>
              <a:rPr lang="en-US" sz="2800" dirty="0" smtClean="0"/>
              <a:t> + </a:t>
            </a:r>
            <a:r>
              <a:rPr lang="en-US" sz="2800" dirty="0" err="1" smtClean="0"/>
              <a:t>Gemmbench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1800" dirty="0" smtClean="0">
                <a:solidFill>
                  <a:srgbClr val="CA5208"/>
                </a:solidFill>
              </a:rPr>
              <a:t>Core scheduling shows 60% improvement at mid load case but -80% regression at overload case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240190"/>
              </p:ext>
            </p:extLst>
          </p:nvPr>
        </p:nvGraphicFramePr>
        <p:xfrm>
          <a:off x="461432" y="1675650"/>
          <a:ext cx="5291787" cy="348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214894"/>
              </p:ext>
            </p:extLst>
          </p:nvPr>
        </p:nvGraphicFramePr>
        <p:xfrm>
          <a:off x="6835989" y="1740723"/>
          <a:ext cx="4349394" cy="3354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</a:rPr>
              <a:t>13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6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Work -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252882"/>
            <a:ext cx="5647704" cy="4990261"/>
          </a:xfrm>
        </p:spPr>
        <p:txBody>
          <a:bodyPr/>
          <a:lstStyle/>
          <a:p>
            <a:r>
              <a:rPr lang="en-US" sz="2800" dirty="0" smtClean="0"/>
              <a:t>User to Kernel Attack Isolation</a:t>
            </a:r>
          </a:p>
          <a:p>
            <a:pPr lvl="2"/>
            <a:r>
              <a:rPr lang="en-US" sz="2533" dirty="0" smtClean="0"/>
              <a:t>Interrupt</a:t>
            </a:r>
          </a:p>
          <a:p>
            <a:pPr lvl="2"/>
            <a:r>
              <a:rPr lang="en-US" sz="2533" dirty="0" err="1" smtClean="0"/>
              <a:t>Syscall</a:t>
            </a:r>
            <a:endParaRPr lang="en-US" sz="2533" dirty="0" smtClean="0"/>
          </a:p>
          <a:p>
            <a:pPr lvl="2"/>
            <a:r>
              <a:rPr lang="en-US" sz="2533" dirty="0" smtClean="0"/>
              <a:t>VMEXIT</a:t>
            </a:r>
          </a:p>
        </p:txBody>
      </p:sp>
      <p:sp>
        <p:nvSpPr>
          <p:cNvPr id="2" name="Rectangle 1"/>
          <p:cNvSpPr/>
          <p:nvPr/>
        </p:nvSpPr>
        <p:spPr>
          <a:xfrm>
            <a:off x="6178953" y="2417911"/>
            <a:ext cx="1702676" cy="11351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68960" y="3142903"/>
            <a:ext cx="1322662" cy="307649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8953" y="2417911"/>
            <a:ext cx="77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68961" y="2787243"/>
            <a:ext cx="487910" cy="307649"/>
          </a:xfrm>
          <a:prstGeom prst="rect">
            <a:avLst/>
          </a:prstGeom>
          <a:solidFill>
            <a:srgbClr val="129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203712" y="2787243"/>
            <a:ext cx="487910" cy="307649"/>
          </a:xfrm>
          <a:prstGeom prst="rect">
            <a:avLst/>
          </a:prstGeom>
          <a:solidFill>
            <a:srgbClr val="129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3241" y="2725560"/>
            <a:ext cx="40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8952" y="3806213"/>
            <a:ext cx="3894083" cy="345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VM Monitor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43241" y="3553028"/>
            <a:ext cx="0" cy="369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7343" y="3530070"/>
            <a:ext cx="98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VM exit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69051" y="2417911"/>
            <a:ext cx="1702676" cy="11351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59058" y="3142903"/>
            <a:ext cx="1322662" cy="307649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69051" y="2417911"/>
            <a:ext cx="77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59059" y="2787243"/>
            <a:ext cx="487910" cy="307649"/>
          </a:xfrm>
          <a:prstGeom prst="rect">
            <a:avLst/>
          </a:prstGeom>
          <a:solidFill>
            <a:srgbClr val="129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9393810" y="2787243"/>
            <a:ext cx="487910" cy="307649"/>
          </a:xfrm>
          <a:prstGeom prst="rect">
            <a:avLst/>
          </a:prstGeom>
          <a:solidFill>
            <a:srgbClr val="129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033339" y="2725560"/>
            <a:ext cx="40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02767" y="4315697"/>
            <a:ext cx="1678862" cy="307649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92865" y="4315696"/>
            <a:ext cx="1678862" cy="307649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97343" y="4768377"/>
            <a:ext cx="3894083" cy="3459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L1 Cache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11193" y="3912878"/>
            <a:ext cx="592519" cy="20098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42494" y="4840838"/>
            <a:ext cx="592519" cy="20098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endCxn id="29" idx="0"/>
          </p:cNvCxnSpPr>
          <p:nvPr/>
        </p:nvCxnSpPr>
        <p:spPr>
          <a:xfrm rot="16200000" flipH="1">
            <a:off x="6759615" y="4261699"/>
            <a:ext cx="726976" cy="43130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14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42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Work -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252882"/>
            <a:ext cx="3436009" cy="4990261"/>
          </a:xfrm>
        </p:spPr>
        <p:txBody>
          <a:bodyPr/>
          <a:lstStyle/>
          <a:p>
            <a:r>
              <a:rPr lang="en-US" sz="2800" dirty="0" smtClean="0"/>
              <a:t>Fairness</a:t>
            </a:r>
          </a:p>
          <a:p>
            <a:r>
              <a:rPr lang="en-US" sz="2800" dirty="0" smtClean="0"/>
              <a:t>Task placement</a:t>
            </a:r>
          </a:p>
          <a:p>
            <a:r>
              <a:rPr lang="en-US" sz="2800" dirty="0" smtClean="0"/>
              <a:t>Performance regression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968704"/>
              </p:ext>
            </p:extLst>
          </p:nvPr>
        </p:nvGraphicFramePr>
        <p:xfrm>
          <a:off x="4077323" y="1252881"/>
          <a:ext cx="7030387" cy="499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15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05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464733"/>
            <a:ext cx="7027187" cy="4321211"/>
          </a:xfrm>
        </p:spPr>
        <p:txBody>
          <a:bodyPr>
            <a:normAutofit/>
          </a:bodyPr>
          <a:lstStyle/>
          <a:p>
            <a:r>
              <a:rPr lang="en-US" dirty="0" smtClean="0"/>
              <a:t>SMT Security</a:t>
            </a:r>
          </a:p>
          <a:p>
            <a:r>
              <a:rPr lang="en-US" dirty="0" smtClean="0"/>
              <a:t>SMT Performance</a:t>
            </a:r>
          </a:p>
          <a:p>
            <a:r>
              <a:rPr lang="en-US" dirty="0" smtClean="0"/>
              <a:t>Core scheduling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4395" y="6501584"/>
            <a:ext cx="464949" cy="35641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roast on Linux Plumber Conference 2019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4395" y="6501584"/>
            <a:ext cx="464949" cy="356417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3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3"/>
          <a:stretch/>
        </p:blipFill>
        <p:spPr>
          <a:xfrm>
            <a:off x="461434" y="1289052"/>
            <a:ext cx="7948448" cy="51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Security Issue: Side-channel Attack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464733"/>
            <a:ext cx="7230591" cy="5156783"/>
          </a:xfrm>
        </p:spPr>
        <p:txBody>
          <a:bodyPr>
            <a:normAutofit/>
          </a:bodyPr>
          <a:lstStyle/>
          <a:p>
            <a:r>
              <a:rPr lang="en-US" dirty="0" smtClean="0"/>
              <a:t>L1 Terminal Fault(L1TF) Vulnerability</a:t>
            </a:r>
          </a:p>
          <a:p>
            <a:pPr lvl="2"/>
            <a:r>
              <a:rPr lang="en-US" dirty="0" smtClean="0"/>
              <a:t>Exploit speculative execution to ignore </a:t>
            </a:r>
            <a:r>
              <a:rPr lang="en-US" dirty="0"/>
              <a:t>the </a:t>
            </a:r>
            <a:r>
              <a:rPr lang="en-US" dirty="0" smtClean="0"/>
              <a:t>non-present page table entry (PTE) and load the referenced data if it is present in the Level 1 data cache</a:t>
            </a:r>
          </a:p>
          <a:p>
            <a:pPr lvl="2"/>
            <a:r>
              <a:rPr lang="en-US" dirty="0" smtClean="0"/>
              <a:t>Mitigation</a:t>
            </a:r>
          </a:p>
          <a:p>
            <a:pPr lvl="3"/>
            <a:r>
              <a:rPr lang="en-US" dirty="0" smtClean="0"/>
              <a:t>Host</a:t>
            </a:r>
          </a:p>
          <a:p>
            <a:pPr lvl="4"/>
            <a:r>
              <a:rPr lang="en-US" dirty="0" smtClean="0"/>
              <a:t>PTE Inversion</a:t>
            </a:r>
          </a:p>
          <a:p>
            <a:pPr lvl="4"/>
            <a:r>
              <a:rPr lang="en-US" dirty="0" smtClean="0"/>
              <a:t>Interrupt affinity</a:t>
            </a:r>
          </a:p>
          <a:p>
            <a:pPr lvl="4"/>
            <a:r>
              <a:rPr lang="en-US" dirty="0" smtClean="0"/>
              <a:t>SMT off</a:t>
            </a:r>
          </a:p>
          <a:p>
            <a:pPr lvl="3"/>
            <a:r>
              <a:rPr lang="en-US" dirty="0" smtClean="0"/>
              <a:t>Guest</a:t>
            </a:r>
          </a:p>
          <a:p>
            <a:pPr lvl="4"/>
            <a:r>
              <a:rPr lang="en-US" dirty="0"/>
              <a:t>L1D cache flush on privilege </a:t>
            </a:r>
            <a:r>
              <a:rPr lang="en-US" dirty="0" smtClean="0"/>
              <a:t>boundaries (VMENTER)</a:t>
            </a:r>
            <a:endParaRPr lang="en-US" dirty="0"/>
          </a:p>
          <a:p>
            <a:pPr lvl="4"/>
            <a:r>
              <a:rPr lang="en-US" dirty="0" smtClean="0"/>
              <a:t>Guest </a:t>
            </a:r>
            <a:r>
              <a:rPr lang="en-US" dirty="0"/>
              <a:t>VCPU confinement to dedicated physical </a:t>
            </a:r>
            <a:r>
              <a:rPr lang="en-US" dirty="0" smtClean="0"/>
              <a:t>cores</a:t>
            </a:r>
          </a:p>
          <a:p>
            <a:pPr lvl="4"/>
            <a:r>
              <a:rPr lang="en-US" dirty="0" smtClean="0"/>
              <a:t>Disable extended page table (EPT)</a:t>
            </a:r>
          </a:p>
          <a:p>
            <a:r>
              <a:rPr lang="en-US" dirty="0" smtClean="0"/>
              <a:t>Task isolation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4395" y="6501584"/>
            <a:ext cx="464949" cy="356417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4</a:t>
            </a:r>
            <a:endParaRPr lang="en-US" dirty="0" smtClean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876873" y="1545399"/>
            <a:ext cx="3820451" cy="1952288"/>
            <a:chOff x="7876873" y="1679405"/>
            <a:chExt cx="3820451" cy="1952288"/>
          </a:xfrm>
        </p:grpSpPr>
        <p:sp>
          <p:nvSpPr>
            <p:cNvPr id="9" name="Rectangle 8"/>
            <p:cNvSpPr/>
            <p:nvPr/>
          </p:nvSpPr>
          <p:spPr>
            <a:xfrm>
              <a:off x="8013117" y="2047517"/>
              <a:ext cx="3528391" cy="15841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73358" y="2310369"/>
              <a:ext cx="1165920" cy="5457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6358" y="2333587"/>
              <a:ext cx="648072" cy="50405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131872" y="2293869"/>
              <a:ext cx="1177389" cy="5457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31873" y="3128474"/>
              <a:ext cx="3207405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9255" y="2367321"/>
              <a:ext cx="405210" cy="410866"/>
            </a:xfrm>
            <a:prstGeom prst="rect">
              <a:avLst/>
            </a:prstGeom>
          </p:spPr>
        </p:pic>
        <p:sp>
          <p:nvSpPr>
            <p:cNvPr id="15" name="Up-Down Arrow 14"/>
            <p:cNvSpPr/>
            <p:nvPr/>
          </p:nvSpPr>
          <p:spPr>
            <a:xfrm>
              <a:off x="8751860" y="2863557"/>
              <a:ext cx="92595" cy="24831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-Down Arrow 15"/>
            <p:cNvSpPr/>
            <p:nvPr/>
          </p:nvSpPr>
          <p:spPr>
            <a:xfrm>
              <a:off x="10782235" y="2871440"/>
              <a:ext cx="80207" cy="24831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02325" y="1679405"/>
              <a:ext cx="174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CPU Core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76873" y="2029829"/>
              <a:ext cx="1749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SMT0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47351" y="2038000"/>
              <a:ext cx="1749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SMT1</a:t>
              </a:r>
              <a:endParaRPr lang="en-US" sz="1400" dirty="0"/>
            </a:p>
          </p:txBody>
        </p:sp>
      </p:grpSp>
      <p:pic>
        <p:nvPicPr>
          <p:cNvPr id="1026" name="Picture 2" descr="[page-table entry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57" y="5817448"/>
            <a:ext cx="47529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1855431" y="5770183"/>
            <a:ext cx="202230" cy="5947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Issue: Fast Instructions Go Slow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250" y="1338388"/>
            <a:ext cx="8627388" cy="865932"/>
          </a:xfrm>
        </p:spPr>
        <p:txBody>
          <a:bodyPr/>
          <a:lstStyle/>
          <a:p>
            <a:r>
              <a:rPr lang="en-US" dirty="0" smtClean="0"/>
              <a:t>AVX512 instructions accelerate performance </a:t>
            </a:r>
            <a:r>
              <a:rPr lang="en-US" dirty="0"/>
              <a:t>of </a:t>
            </a:r>
            <a:r>
              <a:rPr lang="en-US" dirty="0" smtClean="0"/>
              <a:t>demanding computational tasks up to 40% (vs AVX2)</a:t>
            </a:r>
          </a:p>
          <a:p>
            <a:pPr lvl="2"/>
            <a:r>
              <a:rPr lang="en-US" dirty="0" err="1" smtClean="0"/>
              <a:t>Linpack</a:t>
            </a:r>
            <a:r>
              <a:rPr lang="en-US" dirty="0" smtClean="0"/>
              <a:t>, FPU Julia,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>
              <a:buClr>
                <a:srgbClr val="003C71"/>
              </a:buClr>
            </a:pPr>
            <a:r>
              <a:rPr lang="en-US" dirty="0" smtClean="0"/>
              <a:t>AVX512 pulls down the core max frequency</a:t>
            </a:r>
          </a:p>
          <a:p>
            <a:pPr lvl="3"/>
            <a:r>
              <a:rPr lang="en-US" dirty="0" smtClean="0"/>
              <a:t>Good Case</a:t>
            </a:r>
          </a:p>
          <a:p>
            <a:pPr marL="988460" lvl="3" indent="0">
              <a:buNone/>
            </a:pPr>
            <a:endParaRPr lang="en-US" dirty="0" smtClean="0"/>
          </a:p>
          <a:p>
            <a:pPr marL="457189" lvl="2" indent="0">
              <a:buNone/>
            </a:pPr>
            <a:endParaRPr lang="en-US" dirty="0" smtClean="0"/>
          </a:p>
          <a:p>
            <a:pPr marL="457189" lvl="2" indent="0">
              <a:buNone/>
            </a:pPr>
            <a:endParaRPr lang="en-US" dirty="0"/>
          </a:p>
          <a:p>
            <a:pPr lvl="3"/>
            <a:r>
              <a:rPr lang="en-US" dirty="0" smtClean="0"/>
              <a:t>Bad Case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997" y="1229709"/>
            <a:ext cx="2004398" cy="517304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983640" y="5408255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3C71"/>
                </a:solidFill>
              </a:rPr>
              <a:t>NonAVX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0158" y="5408255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3C71"/>
                </a:solidFill>
              </a:rPr>
              <a:t>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49935" y="5408255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3C71"/>
                </a:solidFill>
              </a:rPr>
              <a:t>NonAVX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56453" y="5408255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3C71"/>
                </a:solidFill>
              </a:rPr>
              <a:t>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3640" y="5991579"/>
            <a:ext cx="1813036" cy="242671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3C71"/>
                </a:solidFill>
              </a:rPr>
              <a:t>Freq</a:t>
            </a:r>
            <a:r>
              <a:rPr lang="en-US" sz="1000" dirty="0" smtClean="0">
                <a:solidFill>
                  <a:srgbClr val="003C71"/>
                </a:solidFill>
              </a:rPr>
              <a:t> =  </a:t>
            </a:r>
            <a:r>
              <a:rPr lang="en-US" sz="1000" b="1" dirty="0" smtClean="0">
                <a:solidFill>
                  <a:srgbClr val="FF0000"/>
                </a:solidFill>
              </a:rPr>
              <a:t>3.5</a:t>
            </a:r>
            <a:r>
              <a:rPr lang="en-US" sz="1000" dirty="0" smtClean="0">
                <a:solidFill>
                  <a:srgbClr val="003C71"/>
                </a:solidFill>
              </a:rPr>
              <a:t>GHz</a:t>
            </a:r>
            <a:endParaRPr lang="en-US" sz="1000" dirty="0">
              <a:solidFill>
                <a:srgbClr val="003C7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9935" y="5991578"/>
            <a:ext cx="1813036" cy="242671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3C71"/>
                </a:solidFill>
              </a:rPr>
              <a:t>Freq</a:t>
            </a:r>
            <a:r>
              <a:rPr lang="en-US" sz="1000" dirty="0" smtClean="0">
                <a:solidFill>
                  <a:srgbClr val="003C71"/>
                </a:solidFill>
              </a:rPr>
              <a:t> =  </a:t>
            </a:r>
            <a:r>
              <a:rPr lang="en-US" sz="1000" b="1" dirty="0" smtClean="0">
                <a:solidFill>
                  <a:srgbClr val="FF0000"/>
                </a:solidFill>
              </a:rPr>
              <a:t>3.5</a:t>
            </a:r>
            <a:r>
              <a:rPr lang="en-US" sz="1000" dirty="0" smtClean="0">
                <a:solidFill>
                  <a:srgbClr val="003C71"/>
                </a:solidFill>
              </a:rPr>
              <a:t>GHz</a:t>
            </a:r>
            <a:endParaRPr lang="en-US" sz="1000" dirty="0">
              <a:solidFill>
                <a:srgbClr val="003C71"/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679936" y="5176507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6231" y="5177093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Core1</a:t>
            </a:r>
          </a:p>
        </p:txBody>
      </p:sp>
      <p:sp>
        <p:nvSpPr>
          <p:cNvPr id="2" name="Rectangle 1"/>
          <p:cNvSpPr/>
          <p:nvPr/>
        </p:nvSpPr>
        <p:spPr>
          <a:xfrm>
            <a:off x="4249935" y="3767189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3C71"/>
                </a:solidFill>
              </a:rPr>
              <a:t>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6453" y="3767189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3C71"/>
                </a:solidFill>
              </a:rPr>
              <a:t>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3640" y="3767189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3C71"/>
                </a:solidFill>
              </a:rPr>
              <a:t>NonAVX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0158" y="3767189"/>
            <a:ext cx="906518" cy="583324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3C71"/>
                </a:solidFill>
              </a:rPr>
              <a:t>NonAVX</a:t>
            </a:r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49935" y="4350513"/>
            <a:ext cx="1813036" cy="242671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3C71"/>
                </a:solidFill>
              </a:rPr>
              <a:t>Freq</a:t>
            </a:r>
            <a:r>
              <a:rPr lang="en-US" sz="1000" dirty="0" smtClean="0">
                <a:solidFill>
                  <a:srgbClr val="003C71"/>
                </a:solidFill>
              </a:rPr>
              <a:t> =  </a:t>
            </a:r>
            <a:r>
              <a:rPr lang="en-US" sz="1000" b="1" dirty="0" smtClean="0">
                <a:solidFill>
                  <a:srgbClr val="FF0000"/>
                </a:solidFill>
              </a:rPr>
              <a:t>3.5</a:t>
            </a:r>
            <a:r>
              <a:rPr lang="en-US" sz="1000" dirty="0" smtClean="0">
                <a:solidFill>
                  <a:srgbClr val="003C71"/>
                </a:solidFill>
              </a:rPr>
              <a:t>GHz</a:t>
            </a:r>
            <a:endParaRPr lang="en-US" sz="1000" dirty="0">
              <a:solidFill>
                <a:srgbClr val="003C7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3640" y="4350512"/>
            <a:ext cx="1813036" cy="242671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003C71"/>
                </a:solidFill>
              </a:rPr>
              <a:t>Freq</a:t>
            </a:r>
            <a:r>
              <a:rPr lang="en-US" sz="1000" dirty="0" smtClean="0">
                <a:solidFill>
                  <a:srgbClr val="003C71"/>
                </a:solidFill>
              </a:rPr>
              <a:t> =  </a:t>
            </a:r>
            <a:r>
              <a:rPr lang="en-US" sz="1000" b="1" dirty="0" smtClean="0">
                <a:solidFill>
                  <a:srgbClr val="FF0000"/>
                </a:solidFill>
              </a:rPr>
              <a:t>3.8</a:t>
            </a:r>
            <a:r>
              <a:rPr lang="en-US" sz="1000" dirty="0" smtClean="0">
                <a:solidFill>
                  <a:srgbClr val="003C71"/>
                </a:solidFill>
              </a:rPr>
              <a:t>GHz</a:t>
            </a:r>
            <a:endParaRPr lang="en-US" sz="1000" dirty="0">
              <a:solidFill>
                <a:srgbClr val="003C7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9936" y="3520785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6231" y="3531725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Core1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17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Mitigate </a:t>
            </a:r>
            <a:r>
              <a:rPr lang="en-US" dirty="0"/>
              <a:t>Frequency Reduction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464733"/>
            <a:ext cx="7027187" cy="4321211"/>
          </a:xfrm>
        </p:spPr>
        <p:txBody>
          <a:bodyPr/>
          <a:lstStyle/>
          <a:p>
            <a:r>
              <a:rPr lang="en-US" sz="2800" dirty="0" smtClean="0"/>
              <a:t>AVX512 task detection</a:t>
            </a:r>
          </a:p>
          <a:p>
            <a:pPr lvl="2"/>
            <a:r>
              <a:rPr lang="en-US" dirty="0"/>
              <a:t>Performance </a:t>
            </a:r>
            <a:r>
              <a:rPr lang="en-US" dirty="0" smtClean="0"/>
              <a:t>monitoring event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core_power.lvl2_turbo_license</a:t>
            </a:r>
          </a:p>
          <a:p>
            <a:pPr lvl="2"/>
            <a:r>
              <a:rPr lang="en-US" dirty="0" err="1" smtClean="0"/>
              <a:t>sysfs</a:t>
            </a:r>
            <a:r>
              <a:rPr lang="en-US" dirty="0" smtClean="0"/>
              <a:t> interface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cat /proc/&lt;</a:t>
            </a:r>
            <a:r>
              <a:rPr lang="en-US" dirty="0" err="1" smtClean="0">
                <a:solidFill>
                  <a:schemeClr val="tx1"/>
                </a:solidFill>
              </a:rPr>
              <a:t>pid</a:t>
            </a:r>
            <a:r>
              <a:rPr lang="en-US" dirty="0" smtClean="0">
                <a:solidFill>
                  <a:schemeClr val="tx1"/>
                </a:solidFill>
              </a:rPr>
              <a:t>&gt;/</a:t>
            </a:r>
            <a:r>
              <a:rPr lang="en-US" dirty="0" err="1" smtClean="0">
                <a:solidFill>
                  <a:schemeClr val="tx1"/>
                </a:solidFill>
              </a:rPr>
              <a:t>arch_status</a:t>
            </a:r>
            <a:endParaRPr lang="en-US" dirty="0">
              <a:solidFill>
                <a:schemeClr val="tx1"/>
              </a:solidFill>
            </a:endParaRPr>
          </a:p>
          <a:p>
            <a:pPr marL="988460" lvl="3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 AVX512_elapsed_ms</a:t>
            </a:r>
            <a:r>
              <a:rPr lang="en-US" dirty="0">
                <a:solidFill>
                  <a:schemeClr val="tx1"/>
                </a:solidFill>
              </a:rPr>
              <a:t>:	</a:t>
            </a:r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bg2"/>
                </a:solidFill>
              </a:rPr>
              <a:t>cgroup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interface for </a:t>
            </a:r>
            <a:r>
              <a:rPr lang="en-US" dirty="0" smtClean="0">
                <a:solidFill>
                  <a:schemeClr val="bg2"/>
                </a:solidFill>
              </a:rPr>
              <a:t>orchestration (TBD)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smtClean="0">
                <a:solidFill>
                  <a:schemeClr val="bg2"/>
                </a:solidFill>
              </a:rPr>
              <a:t>cat 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sys/fs/</a:t>
            </a:r>
            <a:r>
              <a:rPr lang="en-US" dirty="0" err="1" smtClean="0">
                <a:solidFill>
                  <a:schemeClr val="bg2"/>
                </a:solidFill>
              </a:rPr>
              <a:t>cgroup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cpuacct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cpuacct.arch_status</a:t>
            </a:r>
            <a:endParaRPr lang="en-US" dirty="0">
              <a:solidFill>
                <a:schemeClr val="bg2"/>
              </a:solidFill>
            </a:endParaRPr>
          </a:p>
          <a:p>
            <a:pPr marL="988460" lvl="3" indent="0">
              <a:buNone/>
            </a:pPr>
            <a:r>
              <a:rPr lang="en-US" dirty="0">
                <a:solidFill>
                  <a:schemeClr val="bg2"/>
                </a:solidFill>
              </a:rPr>
              <a:t>	 AVX512_elapsed_ms:	</a:t>
            </a:r>
            <a:r>
              <a:rPr lang="en-US" dirty="0" smtClean="0">
                <a:solidFill>
                  <a:schemeClr val="bg2"/>
                </a:solidFill>
              </a:rPr>
              <a:t>12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/>
              <a:t>AVX512 task </a:t>
            </a:r>
            <a:r>
              <a:rPr lang="en-US" sz="2800" dirty="0" smtClean="0"/>
              <a:t>isolation</a:t>
            </a:r>
            <a:endParaRPr lang="en-US" sz="280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</a:rPr>
              <a:t>6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64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1434" y="328085"/>
            <a:ext cx="5718649" cy="960967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PU</a:t>
            </a:r>
            <a:r>
              <a:rPr lang="en-US" dirty="0" smtClean="0"/>
              <a:t> Scheduling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57651" y="5296605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40142" y="5296605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63414" y="5299228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45905" y="5299228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56549" y="5304488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39040" y="5304488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998970" y="5441612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30979" y="5438458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05587" y="5446341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520897" y="5459565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834195" y="5460287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129263" y="5454260"/>
            <a:ext cx="156960" cy="168281"/>
          </a:xfrm>
          <a:prstGeom prst="ellipse">
            <a:avLst/>
          </a:prstGeom>
          <a:solidFill>
            <a:srgbClr val="9BD5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"/>
          <p:cNvSpPr txBox="1">
            <a:spLocks/>
          </p:cNvSpPr>
          <p:nvPr/>
        </p:nvSpPr>
        <p:spPr>
          <a:xfrm>
            <a:off x="6852452" y="328085"/>
            <a:ext cx="5718649" cy="96096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5000"/>
              <a:buFontTx/>
              <a:buNone/>
              <a:tabLst/>
              <a:defRPr sz="4000" b="0" i="0" kern="12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0" indent="0" algn="l" defTabSz="609585" rtl="0" eaLnBrk="1" latinLnBrk="0" hangingPunct="1">
              <a:spcBef>
                <a:spcPts val="1600"/>
              </a:spcBef>
              <a:buClr>
                <a:srgbClr val="00AEFF"/>
              </a:buClr>
              <a:buSzPct val="65000"/>
              <a:buFontTx/>
              <a:buNone/>
              <a:defRPr sz="4667" b="0" i="0" kern="120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Clr>
                <a:srgbClr val="00AEFF"/>
              </a:buClr>
              <a:buSzPct val="65000"/>
              <a:buFont typeface="LucidaGrande" charset="0"/>
              <a:buChar char="▹"/>
              <a:defRPr sz="2133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charset="0"/>
                <a:ea typeface="Intel Clear Light" charset="0"/>
                <a:cs typeface="Intel Clear Light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Clr>
                <a:srgbClr val="00AEFF"/>
              </a:buClr>
              <a:buSzPct val="65000"/>
              <a:buFont typeface="LucidaGrande" charset="0"/>
              <a:buChar char="▹"/>
              <a:defRPr sz="1867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charset="0"/>
                <a:ea typeface="Intel Clear Light" charset="0"/>
                <a:cs typeface="Intel Clear Light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Clr>
                <a:srgbClr val="00AEFF"/>
              </a:buClr>
              <a:buSzPct val="65000"/>
              <a:buFont typeface="LucidaGrande" charset="0"/>
              <a:buChar char="▹"/>
              <a:defRPr sz="1867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charset="0"/>
                <a:ea typeface="Intel Clear Light" charset="0"/>
                <a:cs typeface="Intel Clear Light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Core Scheduling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33700" y="5300283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16191" y="5300283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31580" y="5295023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14071" y="5295023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32598" y="5300283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15089" y="5300283"/>
            <a:ext cx="682491" cy="455027"/>
          </a:xfrm>
          <a:prstGeom prst="rect">
            <a:avLst/>
          </a:prstGeom>
          <a:ln>
            <a:solidFill>
              <a:srgbClr val="129DB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3C7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75019" y="5445290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75019" y="4966882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73753" y="5442136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74280" y="5455358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10244" y="5456082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997429" y="5450055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47575" y="5836472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551481" y="5836472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</a:t>
            </a:r>
            <a:r>
              <a:rPr lang="en-US" altLang="zh-CN" sz="1100" dirty="0" smtClean="0">
                <a:solidFill>
                  <a:srgbClr val="003C71"/>
                </a:solidFill>
              </a:rPr>
              <a:t>1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55387" y="5827690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</a:t>
            </a:r>
            <a:r>
              <a:rPr lang="en-US" altLang="zh-CN" sz="1100" dirty="0" smtClean="0">
                <a:solidFill>
                  <a:srgbClr val="003C71"/>
                </a:solidFill>
              </a:rPr>
              <a:t>2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75019" y="4631901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70243" y="4316426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598048" y="5455359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596569" y="4966882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596569" y="4631901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591793" y="4316426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69899" y="4978798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69899" y="4643817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65123" y="4328342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992050" y="4966882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992050" y="4631901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987274" y="4316426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713600" y="4966882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713600" y="4631901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708824" y="4316426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386930" y="4978798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386930" y="4643817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382154" y="4328342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267759" y="5810753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671665" y="5810753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</a:t>
            </a:r>
            <a:r>
              <a:rPr lang="en-US" altLang="zh-CN" sz="1100" dirty="0" smtClean="0">
                <a:solidFill>
                  <a:srgbClr val="003C71"/>
                </a:solidFill>
              </a:rPr>
              <a:t>1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067688" y="5809854"/>
            <a:ext cx="663480" cy="19706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Core</a:t>
            </a:r>
            <a:r>
              <a:rPr lang="en-US" altLang="zh-CN" sz="1100" dirty="0" smtClean="0">
                <a:solidFill>
                  <a:srgbClr val="003C71"/>
                </a:solidFill>
              </a:rPr>
              <a:t>2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008986" y="4963559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008986" y="4628578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04210" y="4313103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730536" y="4963559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730536" y="4628578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725760" y="4313103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403866" y="4975475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403866" y="4640494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399090" y="4325019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9126017" y="4963559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126017" y="4628578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9121241" y="4313103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9847567" y="4963559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847567" y="4628578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9842791" y="4313103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520897" y="4975475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520897" y="4640494"/>
            <a:ext cx="156960" cy="1682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516121" y="4325019"/>
            <a:ext cx="156960" cy="16828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52452" y="5361867"/>
            <a:ext cx="1166648" cy="331076"/>
          </a:xfrm>
          <a:prstGeom prst="ellipse">
            <a:avLst/>
          </a:prstGeom>
          <a:noFill/>
          <a:ln>
            <a:solidFill>
              <a:srgbClr val="129D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8265959" y="5363840"/>
            <a:ext cx="1166648" cy="331076"/>
          </a:xfrm>
          <a:prstGeom prst="ellipse">
            <a:avLst/>
          </a:prstGeom>
          <a:noFill/>
          <a:ln>
            <a:solidFill>
              <a:srgbClr val="129D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655716" y="5363840"/>
            <a:ext cx="1166648" cy="331076"/>
          </a:xfrm>
          <a:prstGeom prst="ellipse">
            <a:avLst/>
          </a:prstGeom>
          <a:noFill/>
          <a:ln>
            <a:solidFill>
              <a:srgbClr val="129D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852452" y="4873450"/>
            <a:ext cx="1166648" cy="331076"/>
          </a:xfrm>
          <a:prstGeom prst="ellipse">
            <a:avLst/>
          </a:prstGeom>
          <a:noFill/>
          <a:ln>
            <a:solidFill>
              <a:srgbClr val="129D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8284208" y="4881175"/>
            <a:ext cx="1166648" cy="331076"/>
          </a:xfrm>
          <a:prstGeom prst="ellipse">
            <a:avLst/>
          </a:prstGeom>
          <a:noFill/>
          <a:ln>
            <a:solidFill>
              <a:srgbClr val="129D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9655748" y="4889763"/>
            <a:ext cx="1166648" cy="331076"/>
          </a:xfrm>
          <a:prstGeom prst="ellipse">
            <a:avLst/>
          </a:prstGeom>
          <a:noFill/>
          <a:ln>
            <a:solidFill>
              <a:srgbClr val="129D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5" y="1464733"/>
            <a:ext cx="4756952" cy="4321211"/>
          </a:xfrm>
        </p:spPr>
        <p:txBody>
          <a:bodyPr/>
          <a:lstStyle/>
          <a:p>
            <a:r>
              <a:rPr lang="en-US" sz="2800" dirty="0" smtClean="0"/>
              <a:t>Per thread scheduling</a:t>
            </a:r>
          </a:p>
          <a:p>
            <a:pPr lvl="2"/>
            <a:r>
              <a:rPr lang="en-US" sz="2533" dirty="0" smtClean="0"/>
              <a:t>Each thread selects task from its own </a:t>
            </a:r>
            <a:r>
              <a:rPr lang="en-US" sz="2533" dirty="0" err="1" smtClean="0"/>
              <a:t>runqueue</a:t>
            </a:r>
            <a:endParaRPr lang="en-US" sz="2533" dirty="0" smtClean="0"/>
          </a:p>
          <a:p>
            <a:pPr lvl="2"/>
            <a:r>
              <a:rPr lang="en-US" sz="2533" dirty="0" smtClean="0"/>
              <a:t>Load balance keeps </a:t>
            </a:r>
            <a:r>
              <a:rPr lang="en-US" sz="2533" dirty="0" err="1" smtClean="0"/>
              <a:t>runqueue</a:t>
            </a:r>
            <a:r>
              <a:rPr lang="en-US" sz="2533" dirty="0" smtClean="0"/>
              <a:t> balanced</a:t>
            </a:r>
          </a:p>
        </p:txBody>
      </p:sp>
      <p:sp>
        <p:nvSpPr>
          <p:cNvPr id="148" name="Text Placeholder 4"/>
          <p:cNvSpPr txBox="1">
            <a:spLocks/>
          </p:cNvSpPr>
          <p:nvPr/>
        </p:nvSpPr>
        <p:spPr>
          <a:xfrm>
            <a:off x="6451869" y="1488643"/>
            <a:ext cx="4756952" cy="4321211"/>
          </a:xfrm>
          <a:prstGeom prst="rect">
            <a:avLst/>
          </a:prstGeom>
        </p:spPr>
        <p:txBody>
          <a:bodyPr/>
          <a:lstStyle>
            <a:lvl1pPr marL="380990" indent="-380990" algn="l" defTabSz="609585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defRPr sz="2400" b="0" i="0" kern="1200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Clr>
                <a:schemeClr val="tx2"/>
              </a:buClr>
              <a:buSzPct val="65000"/>
              <a:buFont typeface="Wingdings" charset="2"/>
              <a:buChar char="§"/>
              <a:defRPr sz="2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lear Sans" charset="0"/>
                <a:ea typeface="Clear Sans" charset="0"/>
                <a:cs typeface="Clear Sans" charset="0"/>
              </a:defRPr>
            </a:lvl2pPr>
            <a:lvl3pPr marL="761981" marR="0" indent="-304792" algn="l" defTabSz="609585" rtl="0" eaLnBrk="1" fontAlgn="auto" latinLnBrk="0" hangingPunct="1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2133" b="0" i="0" kern="12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867" b="0" i="0" kern="120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4pPr>
            <a:lvl5pPr marL="175890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Char char="§"/>
              <a:tabLst/>
              <a:defRPr sz="1733" b="0" i="0" kern="1200" baseline="0">
                <a:solidFill>
                  <a:srgbClr val="129DBF"/>
                </a:solidFill>
                <a:latin typeface="Clear Sans" charset="0"/>
                <a:ea typeface="Clear Sans" charset="0"/>
                <a:cs typeface="Clear Sans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Per core scheduling</a:t>
            </a:r>
          </a:p>
          <a:p>
            <a:pPr lvl="2"/>
            <a:r>
              <a:rPr lang="en-US" sz="2533" dirty="0" smtClean="0"/>
              <a:t>All SMTs in a core select tasks together</a:t>
            </a:r>
          </a:p>
          <a:p>
            <a:pPr lvl="2"/>
            <a:r>
              <a:rPr lang="en-US" sz="2800" dirty="0"/>
              <a:t>scheduling </a:t>
            </a:r>
            <a:r>
              <a:rPr lang="en-US" sz="2800" dirty="0" smtClean="0"/>
              <a:t>for a core </a:t>
            </a:r>
            <a:r>
              <a:rPr lang="en-US" sz="2800" dirty="0"/>
              <a:t>is </a:t>
            </a:r>
            <a:r>
              <a:rPr lang="en-US" sz="2800" dirty="0" smtClean="0"/>
              <a:t>synchronized</a:t>
            </a:r>
            <a:endParaRPr lang="en-US" sz="2533" dirty="0" smtClean="0"/>
          </a:p>
        </p:txBody>
      </p:sp>
      <p:sp>
        <p:nvSpPr>
          <p:cNvPr id="83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64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9364681" y="2167426"/>
            <a:ext cx="1177389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Core Scheduling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1434" y="1379008"/>
            <a:ext cx="6015076" cy="5036851"/>
          </a:xfrm>
        </p:spPr>
        <p:txBody>
          <a:bodyPr/>
          <a:lstStyle/>
          <a:p>
            <a:r>
              <a:rPr lang="en-US" sz="2800" dirty="0"/>
              <a:t>M</a:t>
            </a:r>
            <a:r>
              <a:rPr lang="en-US" sz="2800" dirty="0" smtClean="0"/>
              <a:t>ake SMT </a:t>
            </a:r>
            <a:r>
              <a:rPr lang="en-US" sz="2800" dirty="0"/>
              <a:t>usable on systems </a:t>
            </a:r>
            <a:r>
              <a:rPr lang="en-US" sz="2800" dirty="0" smtClean="0"/>
              <a:t>with L1TF</a:t>
            </a:r>
            <a:endParaRPr lang="en-US" sz="2800" dirty="0"/>
          </a:p>
          <a:p>
            <a:r>
              <a:rPr lang="en-US" sz="2800" dirty="0" smtClean="0"/>
              <a:t>Have </a:t>
            </a:r>
            <a:r>
              <a:rPr lang="en-US" sz="2800" dirty="0"/>
              <a:t>a core wide </a:t>
            </a:r>
            <a:r>
              <a:rPr lang="en-US" sz="2800" dirty="0" smtClean="0"/>
              <a:t>knowledge to schedule tasks </a:t>
            </a:r>
            <a:r>
              <a:rPr lang="en-US" sz="2800" dirty="0"/>
              <a:t>on </a:t>
            </a:r>
            <a:r>
              <a:rPr lang="en-US" sz="2800" dirty="0" smtClean="0"/>
              <a:t>SMT instances</a:t>
            </a:r>
          </a:p>
          <a:p>
            <a:pPr lvl="2"/>
            <a:r>
              <a:rPr lang="en-US" sz="2533" dirty="0" smtClean="0"/>
              <a:t>Core Cookie</a:t>
            </a:r>
          </a:p>
          <a:p>
            <a:pPr lvl="2"/>
            <a:r>
              <a:rPr lang="en-US" sz="2533" dirty="0" smtClean="0"/>
              <a:t>Per-core run queue (and lock)</a:t>
            </a:r>
          </a:p>
          <a:p>
            <a:r>
              <a:rPr lang="en-US" sz="2800" dirty="0" smtClean="0"/>
              <a:t>Force </a:t>
            </a:r>
            <a:r>
              <a:rPr lang="en-US" sz="2800" dirty="0"/>
              <a:t>a sibling i</a:t>
            </a:r>
            <a:r>
              <a:rPr lang="en-US" sz="2800" dirty="0" smtClean="0"/>
              <a:t>dle </a:t>
            </a:r>
            <a:r>
              <a:rPr lang="en-US" sz="2800" dirty="0"/>
              <a:t>if </a:t>
            </a:r>
            <a:r>
              <a:rPr lang="en-US" sz="2800" dirty="0" smtClean="0"/>
              <a:t>no matched task found in </a:t>
            </a:r>
            <a:r>
              <a:rPr lang="en-US" sz="2800" dirty="0"/>
              <a:t>the same </a:t>
            </a:r>
            <a:r>
              <a:rPr lang="en-US" sz="2800" dirty="0" smtClean="0"/>
              <a:t>core</a:t>
            </a:r>
          </a:p>
          <a:p>
            <a:pPr lvl="2"/>
            <a:r>
              <a:rPr lang="en-US" sz="2000" dirty="0" err="1" smtClean="0"/>
              <a:t>resched</a:t>
            </a:r>
            <a:r>
              <a:rPr lang="en-US" sz="2000" dirty="0" smtClean="0"/>
              <a:t> IPI ensures no overlap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7307" y="2167426"/>
            <a:ext cx="1165920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9" y="2203568"/>
            <a:ext cx="648072" cy="5040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93572" y="2169388"/>
            <a:ext cx="1177389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55" y="2242840"/>
            <a:ext cx="405210" cy="4108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93330" y="1545001"/>
            <a:ext cx="17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8573" y="1905348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48088" y="1890972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0553857" y="2167426"/>
            <a:ext cx="1165920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Idle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344" y="2250522"/>
            <a:ext cx="405210" cy="41086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15123" y="1905348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</a:t>
            </a:r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239667" y="1900845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</a:t>
            </a:r>
            <a:r>
              <a:rPr lang="en-US" altLang="zh-CN" sz="1400" dirty="0" smtClean="0"/>
              <a:t>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9679583" y="1589852"/>
            <a:ext cx="17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364681" y="5279903"/>
            <a:ext cx="1177389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77307" y="5279903"/>
            <a:ext cx="1165920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Idle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3572" y="5280223"/>
            <a:ext cx="1177389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Non-AVX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93330" y="4657478"/>
            <a:ext cx="17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38573" y="5017825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48088" y="5003449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SMT1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0553857" y="5279903"/>
            <a:ext cx="1165920" cy="545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AVX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15123" y="5017825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</a:t>
            </a:r>
            <a:r>
              <a:rPr lang="en-US" altLang="zh-CN" sz="1400" dirty="0" smtClean="0"/>
              <a:t>2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0239667" y="5013322"/>
            <a:ext cx="17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SMT</a:t>
            </a:r>
            <a:r>
              <a:rPr lang="en-US" altLang="zh-CN" sz="1400" dirty="0" smtClean="0"/>
              <a:t>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79583" y="4702329"/>
            <a:ext cx="17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Core1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346" y="2903831"/>
            <a:ext cx="405210" cy="41086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707598" y="5928303"/>
            <a:ext cx="491553" cy="3188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Calibri" panose="020F0502020204030204"/>
              </a:rPr>
              <a:t>8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29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19936" y="1339798"/>
            <a:ext cx="1872208" cy="1148098"/>
            <a:chOff x="3893001" y="4365104"/>
            <a:chExt cx="3353369" cy="2088232"/>
          </a:xfrm>
        </p:grpSpPr>
        <p:sp>
          <p:nvSpPr>
            <p:cNvPr id="7" name="Oval 6"/>
            <p:cNvSpPr/>
            <p:nvPr/>
          </p:nvSpPr>
          <p:spPr>
            <a:xfrm>
              <a:off x="5447928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39545" y="5055096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05484" y="501291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53041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57543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93001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>
            <a:xfrm flipH="1">
              <a:off x="4885396" y="4610955"/>
              <a:ext cx="604713" cy="486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10" idx="0"/>
            </p:cNvCxnSpPr>
            <p:nvPr/>
          </p:nvCxnSpPr>
          <p:spPr>
            <a:xfrm flipH="1">
              <a:off x="4397057" y="5300947"/>
              <a:ext cx="284669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5"/>
              <a:endCxn id="11" idx="0"/>
            </p:cNvCxnSpPr>
            <p:nvPr/>
          </p:nvCxnSpPr>
          <p:spPr>
            <a:xfrm>
              <a:off x="4885396" y="5300947"/>
              <a:ext cx="216163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3"/>
              <a:endCxn id="12" idx="0"/>
            </p:cNvCxnSpPr>
            <p:nvPr/>
          </p:nvCxnSpPr>
          <p:spPr>
            <a:xfrm flipH="1">
              <a:off x="4037017" y="5835091"/>
              <a:ext cx="258205" cy="3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5"/>
              <a:endCxn id="9" idx="1"/>
            </p:cNvCxnSpPr>
            <p:nvPr/>
          </p:nvCxnSpPr>
          <p:spPr>
            <a:xfrm>
              <a:off x="5693779" y="4610955"/>
              <a:ext cx="453886" cy="444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78880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83382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58338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9" idx="3"/>
              <a:endCxn id="18" idx="0"/>
            </p:cNvCxnSpPr>
            <p:nvPr/>
          </p:nvCxnSpPr>
          <p:spPr>
            <a:xfrm flipH="1">
              <a:off x="5922896" y="5258766"/>
              <a:ext cx="224769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5"/>
              <a:endCxn id="19" idx="0"/>
            </p:cNvCxnSpPr>
            <p:nvPr/>
          </p:nvCxnSpPr>
          <p:spPr>
            <a:xfrm>
              <a:off x="6351335" y="5258766"/>
              <a:ext cx="276063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5"/>
              <a:endCxn id="20" idx="1"/>
            </p:cNvCxnSpPr>
            <p:nvPr/>
          </p:nvCxnSpPr>
          <p:spPr>
            <a:xfrm>
              <a:off x="6729233" y="5835091"/>
              <a:ext cx="271286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hape 741"/>
          <p:cNvSpPr txBox="1">
            <a:spLocks/>
          </p:cNvSpPr>
          <p:nvPr/>
        </p:nvSpPr>
        <p:spPr>
          <a:xfrm>
            <a:off x="609600" y="209629"/>
            <a:ext cx="10972800" cy="9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67" b="0" i="0" kern="1200" spc="0" baseline="0">
                <a:solidFill>
                  <a:schemeClr val="tx2"/>
                </a:solidFill>
                <a:latin typeface="Clear Sans" charset="0"/>
                <a:ea typeface="Clear Sans" charset="0"/>
                <a:cs typeface="Clear Sans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/>
              <a:t>Current Linux Scheduler Overview</a:t>
            </a:r>
            <a:endParaRPr lang="en-US" dirty="0"/>
          </a:p>
        </p:txBody>
      </p:sp>
      <p:sp>
        <p:nvSpPr>
          <p:cNvPr id="25" name="Shape 742"/>
          <p:cNvSpPr txBox="1"/>
          <p:nvPr/>
        </p:nvSpPr>
        <p:spPr>
          <a:xfrm>
            <a:off x="847234" y="1183145"/>
            <a:ext cx="3783215" cy="1614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 dirty="0" smtClean="0">
                <a:solidFill>
                  <a:srgbClr val="000000"/>
                </a:solidFill>
              </a:rPr>
              <a:t>CPU0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>
                <a:solidFill>
                  <a:schemeClr val="dk1"/>
                </a:solidFill>
              </a:rPr>
              <a:t>r</a:t>
            </a:r>
            <a:r>
              <a:rPr lang="en-US" sz="1800" dirty="0" err="1" smtClean="0">
                <a:solidFill>
                  <a:schemeClr val="dk1"/>
                </a:solidFill>
              </a:rPr>
              <a:t>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  <a:r>
              <a:rPr lang="en-US" sz="1800" dirty="0" err="1" smtClean="0">
                <a:solidFill>
                  <a:schemeClr val="dk1"/>
                </a:solidFill>
              </a:rPr>
              <a:t>cfs_rq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 smtClean="0">
                <a:solidFill>
                  <a:schemeClr val="dk1"/>
                </a:solidFill>
              </a:rPr>
              <a:t>task_timeline.</a:t>
            </a:r>
            <a:r>
              <a:rPr lang="en-US" sz="1800" dirty="0" err="1" smtClean="0"/>
              <a:t>rb_tree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dk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58786" y="2631912"/>
            <a:ext cx="19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90584" y="2347709"/>
            <a:ext cx="131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runtime</a:t>
            </a:r>
            <a:endParaRPr lang="en-US" dirty="0"/>
          </a:p>
        </p:txBody>
      </p:sp>
      <p:cxnSp>
        <p:nvCxnSpPr>
          <p:cNvPr id="28" name="Elbow Connector 27"/>
          <p:cNvCxnSpPr>
            <a:endCxn id="7" idx="0"/>
          </p:cNvCxnSpPr>
          <p:nvPr/>
        </p:nvCxnSpPr>
        <p:spPr>
          <a:xfrm flipV="1">
            <a:off x="3503712" y="1339798"/>
            <a:ext cx="2964755" cy="808190"/>
          </a:xfrm>
          <a:prstGeom prst="bentConnector4">
            <a:avLst>
              <a:gd name="adj1" fmla="val 48644"/>
              <a:gd name="adj2" fmla="val 128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19936" y="4851970"/>
            <a:ext cx="1872208" cy="1148098"/>
            <a:chOff x="3893001" y="4365104"/>
            <a:chExt cx="3353369" cy="2088232"/>
          </a:xfrm>
        </p:grpSpPr>
        <p:sp>
          <p:nvSpPr>
            <p:cNvPr id="30" name="Oval 29"/>
            <p:cNvSpPr/>
            <p:nvPr/>
          </p:nvSpPr>
          <p:spPr>
            <a:xfrm>
              <a:off x="5447928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639545" y="5055096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05484" y="501291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3041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7543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93001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0" idx="3"/>
              <a:endCxn id="31" idx="7"/>
            </p:cNvCxnSpPr>
            <p:nvPr/>
          </p:nvCxnSpPr>
          <p:spPr>
            <a:xfrm flipH="1">
              <a:off x="4885396" y="4610955"/>
              <a:ext cx="604713" cy="486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3"/>
              <a:endCxn id="33" idx="0"/>
            </p:cNvCxnSpPr>
            <p:nvPr/>
          </p:nvCxnSpPr>
          <p:spPr>
            <a:xfrm flipH="1">
              <a:off x="4397057" y="5300947"/>
              <a:ext cx="284669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5"/>
              <a:endCxn id="34" idx="0"/>
            </p:cNvCxnSpPr>
            <p:nvPr/>
          </p:nvCxnSpPr>
          <p:spPr>
            <a:xfrm>
              <a:off x="4885396" y="5300947"/>
              <a:ext cx="216163" cy="288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5" idx="0"/>
            </p:cNvCxnSpPr>
            <p:nvPr/>
          </p:nvCxnSpPr>
          <p:spPr>
            <a:xfrm flipH="1">
              <a:off x="4037017" y="5835091"/>
              <a:ext cx="258205" cy="3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5"/>
              <a:endCxn id="32" idx="1"/>
            </p:cNvCxnSpPr>
            <p:nvPr/>
          </p:nvCxnSpPr>
          <p:spPr>
            <a:xfrm>
              <a:off x="5693779" y="4610955"/>
              <a:ext cx="453886" cy="444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78880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483382" y="5589240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958338" y="61653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2" idx="3"/>
              <a:endCxn id="41" idx="0"/>
            </p:cNvCxnSpPr>
            <p:nvPr/>
          </p:nvCxnSpPr>
          <p:spPr>
            <a:xfrm flipH="1">
              <a:off x="5922896" y="5258766"/>
              <a:ext cx="224769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2" idx="5"/>
              <a:endCxn id="42" idx="0"/>
            </p:cNvCxnSpPr>
            <p:nvPr/>
          </p:nvCxnSpPr>
          <p:spPr>
            <a:xfrm>
              <a:off x="6351335" y="5258766"/>
              <a:ext cx="276063" cy="3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5"/>
              <a:endCxn id="43" idx="1"/>
            </p:cNvCxnSpPr>
            <p:nvPr/>
          </p:nvCxnSpPr>
          <p:spPr>
            <a:xfrm>
              <a:off x="6729233" y="5835091"/>
              <a:ext cx="271286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hape 742"/>
          <p:cNvSpPr txBox="1"/>
          <p:nvPr/>
        </p:nvSpPr>
        <p:spPr>
          <a:xfrm>
            <a:off x="847234" y="4695317"/>
            <a:ext cx="3783215" cy="1614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 dirty="0" smtClean="0">
                <a:solidFill>
                  <a:srgbClr val="000000"/>
                </a:solidFill>
              </a:rPr>
              <a:t>CPU1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>
                <a:solidFill>
                  <a:schemeClr val="dk1"/>
                </a:solidFill>
              </a:rPr>
              <a:t>r</a:t>
            </a:r>
            <a:r>
              <a:rPr lang="en-US" sz="1800" dirty="0" err="1" smtClean="0">
                <a:solidFill>
                  <a:schemeClr val="dk1"/>
                </a:solidFill>
              </a:rPr>
              <a:t>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  <a:r>
              <a:rPr lang="en-US" sz="1800" dirty="0" err="1" smtClean="0">
                <a:solidFill>
                  <a:schemeClr val="dk1"/>
                </a:solidFill>
              </a:rPr>
              <a:t>cfs_rq</a:t>
            </a:r>
            <a:r>
              <a:rPr lang="en-US" sz="1800" dirty="0" smtClean="0">
                <a:solidFill>
                  <a:schemeClr val="dk1"/>
                </a:solidFill>
              </a:rPr>
              <a:t>-&gt;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dirty="0" err="1" smtClean="0">
                <a:solidFill>
                  <a:schemeClr val="dk1"/>
                </a:solidFill>
              </a:rPr>
              <a:t>task_timeline.</a:t>
            </a:r>
            <a:r>
              <a:rPr lang="en-US" sz="1800" dirty="0" err="1" smtClean="0"/>
              <a:t>rb_tree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58786" y="6144084"/>
            <a:ext cx="19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90584" y="5831187"/>
            <a:ext cx="131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runtime</a:t>
            </a:r>
            <a:endParaRPr lang="en-US" dirty="0"/>
          </a:p>
        </p:txBody>
      </p:sp>
      <p:cxnSp>
        <p:nvCxnSpPr>
          <p:cNvPr id="50" name="Elbow Connector 49"/>
          <p:cNvCxnSpPr>
            <a:endCxn id="30" idx="0"/>
          </p:cNvCxnSpPr>
          <p:nvPr/>
        </p:nvCxnSpPr>
        <p:spPr>
          <a:xfrm flipV="1">
            <a:off x="3503712" y="4851970"/>
            <a:ext cx="2964755" cy="808190"/>
          </a:xfrm>
          <a:prstGeom prst="bentConnector4">
            <a:avLst>
              <a:gd name="adj1" fmla="val 48644"/>
              <a:gd name="adj2" fmla="val 128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80820" y="2780928"/>
            <a:ext cx="0" cy="215022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6817" y="3547936"/>
            <a:ext cx="1217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500149" y="3701825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53692" y="3701825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07235" y="3705922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968655" y="3705922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22198" y="3705922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275741" y="3710019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32741" y="3710019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586284" y="3710019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39827" y="3714116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893370" y="3714116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046913" y="3714116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200456" y="3718213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361876" y="3718213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515419" y="3718213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668962" y="3722310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825962" y="3722310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979505" y="3722310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133048" y="3726407"/>
            <a:ext cx="72008" cy="153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16362" y="3362892"/>
            <a:ext cx="14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queue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065483" y="2728240"/>
            <a:ext cx="1614980" cy="82789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103423" y="4016863"/>
            <a:ext cx="1586273" cy="97027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27343" y="2792984"/>
            <a:ext cx="77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230105" y="3193083"/>
            <a:ext cx="10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744007" y="4502000"/>
            <a:ext cx="7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19608" y="4108802"/>
            <a:ext cx="101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106759" y="1715889"/>
            <a:ext cx="15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sched_entity</a:t>
            </a:r>
            <a:endParaRPr lang="en-US" dirty="0"/>
          </a:p>
        </p:txBody>
      </p:sp>
      <p:sp>
        <p:nvSpPr>
          <p:cNvPr id="81" name="Slide Number Placeholder 5"/>
          <p:cNvSpPr txBox="1">
            <a:spLocks/>
          </p:cNvSpPr>
          <p:nvPr/>
        </p:nvSpPr>
        <p:spPr>
          <a:xfrm>
            <a:off x="11644395" y="6501584"/>
            <a:ext cx="464949" cy="356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r>
            <a:endParaRPr lang="en-US" dirty="0" smtClean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016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TC Content Slide  Turquoise">
  <a:themeElements>
    <a:clrScheme name="OTC Turquoise Color Palette">
      <a:dk1>
        <a:srgbClr val="000000"/>
      </a:dk1>
      <a:lt1>
        <a:srgbClr val="FFFFFF"/>
      </a:lt1>
      <a:dk2>
        <a:srgbClr val="003C71"/>
      </a:dk2>
      <a:lt2>
        <a:srgbClr val="B1BABF"/>
      </a:lt2>
      <a:accent1>
        <a:srgbClr val="9ADCE7"/>
      </a:accent1>
      <a:accent2>
        <a:srgbClr val="0071C5"/>
      </a:accent2>
      <a:accent3>
        <a:srgbClr val="009CDA"/>
      </a:accent3>
      <a:accent4>
        <a:srgbClr val="6B748A"/>
      </a:accent4>
      <a:accent5>
        <a:srgbClr val="2790A3"/>
      </a:accent5>
      <a:accent6>
        <a:srgbClr val="4ACEE6"/>
      </a:accent6>
      <a:hlink>
        <a:srgbClr val="08327F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B27677AF-4796-D14D-A9D3-B1EFDC3FC689}" vid="{A39FE372-8979-2248-AD84-BF5E6CF2E5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537</Words>
  <Application>Microsoft Office PowerPoint</Application>
  <PresentationFormat>Widescreen</PresentationFormat>
  <Paragraphs>227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AppleSymbols</vt:lpstr>
      <vt:lpstr>Clear Sans</vt:lpstr>
      <vt:lpstr>LucidaGrande</vt:lpstr>
      <vt:lpstr>宋体</vt:lpstr>
      <vt:lpstr>Arial</vt:lpstr>
      <vt:lpstr>Calibri</vt:lpstr>
      <vt:lpstr>Calibri Light</vt:lpstr>
      <vt:lpstr>Intel Clear</vt:lpstr>
      <vt:lpstr>Intel Clear Light</vt:lpstr>
      <vt:lpstr>Wingdings</vt:lpstr>
      <vt:lpstr>Office Theme</vt:lpstr>
      <vt:lpstr>OTC Content Slide  Turquoise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Aubrey</dc:creator>
  <cp:keywords>CTPClassification=CTP_NT</cp:keywords>
  <cp:lastModifiedBy>Li, Aubrey</cp:lastModifiedBy>
  <cp:revision>200</cp:revision>
  <dcterms:created xsi:type="dcterms:W3CDTF">2019-09-02T02:25:13Z</dcterms:created>
  <dcterms:modified xsi:type="dcterms:W3CDTF">2019-10-12T08:23:30Z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e078bb46-fe28-4ce0-a871-eedee3bf4a0f</vt:lpwstr>
  </property>
  <property fmtid="{D5CDD505-2E9C-101B-9397-08002B2CF9AE}" pid="3" name="CTP_TimeStamp">
    <vt:lpwstr>2019-10-12 08:23:30Z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