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67" r:id="rId3"/>
    <p:sldId id="271" r:id="rId4"/>
    <p:sldId id="272" r:id="rId5"/>
    <p:sldId id="276" r:id="rId6"/>
    <p:sldId id="277" r:id="rId7"/>
    <p:sldId id="275" r:id="rId8"/>
    <p:sldId id="278" r:id="rId9"/>
    <p:sldId id="280" r:id="rId10"/>
    <p:sldId id="279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64" r:id="rId19"/>
    <p:sldId id="268" r:id="rId20"/>
    <p:sldId id="269" r:id="rId21"/>
    <p:sldId id="262" r:id="rId22"/>
    <p:sldId id="261" r:id="rId23"/>
    <p:sldId id="270" r:id="rId24"/>
    <p:sldId id="260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286" autoAdjust="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outlineViewPr>
    <p:cViewPr>
      <p:scale>
        <a:sx n="33" d="100"/>
        <a:sy n="33" d="100"/>
      </p:scale>
      <p:origin x="0" y="-97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82DC-A4C4-4311-85A0-8371C70265C3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BAE8-E417-4729-8768-E34BB21E7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7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1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44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在用梯度下降的时候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首先要求梯度</a:t>
            </a:r>
            <a:r>
              <a:rPr lang="en-US" altLang="zh-CN" dirty="0" smtClean="0"/>
              <a:t>.</a:t>
            </a:r>
            <a:r>
              <a:rPr lang="zh-CN" altLang="en-US" baseline="0" dirty="0" smtClean="0"/>
              <a:t> 一种重要求梯度的方法是反向传播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在讲反向传播的原理之前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首先要明确反向传播的几个终极哲学问题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那就是</a:t>
            </a:r>
            <a:r>
              <a:rPr lang="en-US" altLang="zh-CN" baseline="0" dirty="0" smtClean="0"/>
              <a:t>……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3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把数学运算组织成有向无环图的形式</a:t>
            </a:r>
            <a:r>
              <a:rPr lang="en-US" altLang="zh-CN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叶子节点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只有出边没有入边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中间节点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只有入边没有出边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边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携带着值和梯度</a:t>
            </a:r>
            <a:endParaRPr lang="en-US" altLang="zh-CN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 smtClean="0"/>
              <a:t>好处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利于计算机处理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只是链式法则的应用而已</a:t>
                </a:r>
                <a:endParaRPr lang="en-US" altLang="zh-CN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只是链式法则的应用而已</a:t>
                </a:r>
                <a:endParaRPr lang="en-US" altLang="zh-CN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𝜕𝑦/𝜕𝑥=∑8_𝑖▒〖𝜕𝑦/(𝜕𝑢_𝑖 )⋅(𝜕𝑢_𝑖)/𝜕𝑥〗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通常来讲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一个机器学习模型应该包括两部分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打分函数、损失函数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打分函数的自变量是输入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我们只需把输入喂给它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它会给我们算出输入在各个类别上的可能性有多大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这就是所谓的前向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损失函数的自变量是网络参数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要通过一些优化方法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找到参数值使得损失函数最小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这就是所谓的训练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优化方法有很多种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有梯度下降法、牛顿法等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这里只讲梯度下降法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这也是使用最广泛的方法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3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以轮船为例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因为轮船出现在海洋上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背景是蓝的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所以轮船的模板是一片蓝色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再看马的模板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可以发现这是个双头马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这是一种典型的特征合并现象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训练集里的马既有头朝左的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也有头朝右的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这两种朝向合并在一个模板里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再看汽车的模板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因为训练集里红色的车偏多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所以最后合并起来变成粉红色的车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而用这个模板会认为一辆蓝色的车不是车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这就是由于过度合并而导致的特征污染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2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panose="02040503050406030204" pitchFamily="18" charset="0"/>
                  </a:rPr>
                  <a:t>线性分类器和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损失结合在一起就是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svm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所谓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 loss,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就是指错误分类的分数至少要比正确分类的分数高出一个常数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个样本的得分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就是第</a:t>
                </a:r>
                <a:r>
                  <a:rPr lang="en-US" altLang="zh-CN" b="0" dirty="0" smtClean="0"/>
                  <a:t>i</a:t>
                </a:r>
                <a:r>
                  <a:rPr lang="zh-CN" altLang="en-US" b="0" dirty="0" smtClean="0"/>
                  <a:t>个样本在第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类上的得分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也就是向量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个元素</a:t>
                </a:r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是训练样本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的答案</a:t>
                </a:r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是权重矩阵的</a:t>
                </a:r>
                <a:r>
                  <a:rPr lang="en-US" altLang="zh-CN" b="0" dirty="0" smtClean="0"/>
                  <a:t>k</a:t>
                </a:r>
                <a:r>
                  <a:rPr lang="zh-CN" altLang="en-US" b="0" dirty="0" smtClean="0"/>
                  <a:t>行</a:t>
                </a:r>
                <a:r>
                  <a:rPr lang="en-US" altLang="zh-CN" b="0" dirty="0" smtClean="0"/>
                  <a:t>d</a:t>
                </a:r>
                <a:r>
                  <a:rPr lang="zh-CN" altLang="en-US" b="0" dirty="0" smtClean="0"/>
                  <a:t>列的元素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这里的权重矩阵已经把截距项</a:t>
                </a:r>
                <a:r>
                  <a:rPr lang="en-US" altLang="zh-CN" b="0" dirty="0" smtClean="0"/>
                  <a:t>b</a:t>
                </a:r>
                <a:r>
                  <a:rPr lang="zh-CN" altLang="en-US" b="0" dirty="0" smtClean="0"/>
                  <a:t>追加到原来</a:t>
                </a:r>
                <a:r>
                  <a:rPr lang="en-US" altLang="zh-CN" b="0" dirty="0" smtClean="0"/>
                  <a:t>W</a:t>
                </a:r>
                <a:r>
                  <a:rPr lang="zh-CN" altLang="en-US" b="0" dirty="0" smtClean="0"/>
                  <a:t>的最后一列</a:t>
                </a:r>
                <a:r>
                  <a:rPr lang="en-US" altLang="zh-CN" b="0" dirty="0" smtClean="0"/>
                  <a:t>.</a:t>
                </a:r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panose="02040503050406030204" pitchFamily="18" charset="0"/>
                  </a:rPr>
                  <a:t>线性分类器和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损失结合在一起就是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svm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所谓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 loss,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就是指错误分类的分数至少要比正确分类的分数高出一个常数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CN" i="0" dirty="0" smtClean="0">
                    <a:latin typeface="Cambria Math" panose="02040503050406030204" pitchFamily="18" charset="0"/>
                  </a:rPr>
                  <a:t>𝑠_𝑖</a:t>
                </a:r>
                <a:r>
                  <a:rPr lang="zh-CN" altLang="en-US" dirty="0" smtClean="0"/>
                  <a:t>是第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个样本的得分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𝑠_𝑖=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𝑊𝑥_𝑖+𝑏</a:t>
                </a:r>
                <a:r>
                  <a:rPr lang="en-US" altLang="zh-CN" dirty="0" smtClean="0"/>
                  <a:t>.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𝑠_(𝑖,𝑗)</a:t>
                </a:r>
                <a:r>
                  <a:rPr lang="zh-CN" altLang="en-US" b="0" dirty="0" smtClean="0"/>
                  <a:t>就是第</a:t>
                </a:r>
                <a:r>
                  <a:rPr lang="en-US" altLang="zh-CN" b="0" dirty="0" smtClean="0"/>
                  <a:t>i</a:t>
                </a:r>
                <a:r>
                  <a:rPr lang="zh-CN" altLang="en-US" b="0" dirty="0" smtClean="0"/>
                  <a:t>个样本在第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类上的得分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也就是向量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𝑠_𝑖</a:t>
                </a:r>
                <a:r>
                  <a:rPr lang="zh-CN" altLang="en-US" b="0" dirty="0" smtClean="0"/>
                  <a:t>的第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个元素</a:t>
                </a:r>
                <a:r>
                  <a:rPr lang="en-US" altLang="zh-CN" b="0" dirty="0" smtClean="0"/>
                  <a:t>.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𝑦_𝑖</a:t>
                </a:r>
                <a:r>
                  <a:rPr lang="zh-CN" altLang="en-US" b="0" dirty="0" smtClean="0"/>
                  <a:t>是训练样本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b="0" dirty="0" smtClean="0"/>
                  <a:t>的答案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𝑊_(𝑘,𝑑)</a:t>
                </a:r>
                <a:r>
                  <a:rPr lang="zh-CN" altLang="en-US" b="0" dirty="0" smtClean="0"/>
                  <a:t>是权重矩阵的</a:t>
                </a:r>
                <a:r>
                  <a:rPr lang="en-US" altLang="zh-CN" b="0" dirty="0" smtClean="0"/>
                  <a:t>k</a:t>
                </a:r>
                <a:r>
                  <a:rPr lang="zh-CN" altLang="en-US" b="0" dirty="0" smtClean="0"/>
                  <a:t>行</a:t>
                </a:r>
                <a:r>
                  <a:rPr lang="en-US" altLang="zh-CN" b="0" dirty="0" smtClean="0"/>
                  <a:t>d</a:t>
                </a:r>
                <a:r>
                  <a:rPr lang="zh-CN" altLang="en-US" b="0" dirty="0" smtClean="0"/>
                  <a:t>列的元素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这里的权重矩阵已经把截距项</a:t>
                </a:r>
                <a:r>
                  <a:rPr lang="en-US" altLang="zh-CN" b="0" dirty="0" smtClean="0"/>
                  <a:t>b</a:t>
                </a:r>
                <a:r>
                  <a:rPr lang="zh-CN" altLang="en-US" b="0" dirty="0" smtClean="0"/>
                  <a:t>追加到原来</a:t>
                </a:r>
                <a:r>
                  <a:rPr lang="en-US" altLang="zh-CN" b="0" dirty="0" smtClean="0"/>
                  <a:t>W</a:t>
                </a:r>
                <a:r>
                  <a:rPr lang="zh-CN" altLang="en-US" b="0" dirty="0" smtClean="0"/>
                  <a:t>的最后一列</a:t>
                </a:r>
                <a:r>
                  <a:rPr lang="en-US" altLang="zh-CN" b="0" dirty="0" smtClean="0"/>
                  <a:t>.</a:t>
                </a:r>
              </a:p>
              <a:p>
                <a:endParaRPr lang="en-US" altLang="zh-CN" b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9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4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L0</a:t>
            </a:r>
            <a:r>
              <a:rPr lang="zh-CN" altLang="en-US" dirty="0" smtClean="0"/>
              <a:t>很容易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但是最小化</a:t>
            </a:r>
            <a:r>
              <a:rPr lang="en-US" altLang="zh-CN" dirty="0" smtClean="0"/>
              <a:t>L0</a:t>
            </a:r>
            <a:r>
              <a:rPr lang="zh-CN" altLang="en-US" dirty="0" smtClean="0"/>
              <a:t>很难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3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假设有两个参数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w2. </a:t>
            </a:r>
            <a:r>
              <a:rPr lang="zh-CN" altLang="en-US" dirty="0" smtClean="0"/>
              <a:t>蓝色的线是不包括正则项的损失函数的等高线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也就是参数的空间</a:t>
            </a:r>
            <a:r>
              <a:rPr lang="en-US" altLang="zh-CN" dirty="0" smtClean="0"/>
              <a:t>). </a:t>
            </a:r>
            <a:r>
              <a:rPr lang="zh-CN" altLang="en-US" dirty="0" smtClean="0"/>
              <a:t>黄色的区域是正则化损失的解空间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圆形的是</a:t>
            </a:r>
            <a:r>
              <a:rPr lang="en-US" altLang="zh-CN" dirty="0" smtClean="0"/>
              <a:t>l2, </a:t>
            </a:r>
            <a:r>
              <a:rPr lang="zh-CN" altLang="en-US" dirty="0" smtClean="0"/>
              <a:t>菱形的是</a:t>
            </a:r>
            <a:r>
              <a:rPr lang="en-US" altLang="zh-CN" dirty="0" smtClean="0"/>
              <a:t>l1. </a:t>
            </a:r>
          </a:p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L2</a:t>
            </a:r>
            <a:r>
              <a:rPr lang="zh-CN" altLang="en-US" dirty="0" smtClean="0"/>
              <a:t>损失时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最优的参数是圆和等高线的切点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这种切点不容易落在坐标轴上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而用</a:t>
            </a:r>
            <a:r>
              <a:rPr lang="en-US" altLang="zh-CN" dirty="0" smtClean="0"/>
              <a:t>L1</a:t>
            </a:r>
            <a:r>
              <a:rPr lang="zh-CN" altLang="en-US" dirty="0" smtClean="0"/>
              <a:t>损失时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最优的参数是菱形的顶点和等高线的交点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当然也可能菱形的边和等高线的切点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如果是顶点和等高线的交点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那么一定有参数为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1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在不知道各种颜色的球的占比的情况下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只能认为各种球的占比是相同的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6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481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3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首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ctr">
            <a:normAutofit/>
          </a:bodyPr>
          <a:lstStyle>
            <a:lvl1pPr algn="r"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20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2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395657"/>
            <a:ext cx="7200900" cy="70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248508"/>
            <a:ext cx="7200900" cy="464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1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fudan.edu.cn/gdsx/KEJIAN/%E6%96%B9%E5%90%91%E5%AF%BC%E6%95%B0%E5%92%8C%E6%A2%AF%E5%BA%A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oursera.org/learn/neural-networks/lecture/YQHki/rmsprop-divide-the-gradient-by-a-running-average-of-its-recent-magnitude" TargetMode="External"/><Relationship Id="rId2" Type="http://schemas.openxmlformats.org/officeDocument/2006/relationships/hyperlink" Target="http://www.jmlr.org/papers/volume12/duchi11a/duchi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212.57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CS231n</a:t>
            </a:r>
            <a:r>
              <a:rPr lang="zh-CN" altLang="en-US" dirty="0" smtClean="0"/>
              <a:t>课程笔记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407724"/>
          </a:xfrm>
        </p:spPr>
        <p:txBody>
          <a:bodyPr/>
          <a:lstStyle/>
          <a:p>
            <a:r>
              <a:rPr lang="en-US" altLang="zh-CN" dirty="0" err="1" smtClean="0"/>
              <a:t>Fei-fei</a:t>
            </a:r>
            <a:r>
              <a:rPr lang="en-US" altLang="zh-CN" dirty="0" smtClean="0"/>
              <a:t> Li, et al.</a:t>
            </a:r>
          </a:p>
          <a:p>
            <a:r>
              <a:rPr lang="en-US" altLang="zh-CN" dirty="0" smtClean="0"/>
              <a:t>Stanford University</a:t>
            </a:r>
          </a:p>
          <a:p>
            <a:r>
              <a:rPr lang="zh-CN" altLang="en-US" dirty="0" smtClean="0"/>
              <a:t>主讲人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文可</a:t>
            </a:r>
            <a:endParaRPr lang="en-US" altLang="zh-CN" dirty="0" smtClean="0"/>
          </a:p>
          <a:p>
            <a:r>
              <a:rPr lang="zh-CN" altLang="en-US" dirty="0" smtClean="0"/>
              <a:t>单位</a:t>
            </a:r>
            <a:r>
              <a:rPr lang="en-US" altLang="zh-CN" dirty="0" smtClean="0"/>
              <a:t>: ACSA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5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形式化定义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49261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约束条件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不唯一</a:t>
                </a:r>
                <a:endParaRPr lang="en-US" altLang="zh-CN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dirty="0" smtClean="0"/>
                  <a:t>优化目标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有尽可能多的元素为</a:t>
                </a:r>
                <a:r>
                  <a:rPr lang="en-US" altLang="zh-CN" dirty="0" smtClean="0"/>
                  <a:t>0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(norm):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L0: </a:t>
                </a:r>
                <a:r>
                  <a:rPr lang="zh-CN" altLang="en-US" dirty="0" smtClean="0"/>
                  <a:t>非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元素个数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L1: </a:t>
                </a:r>
                <a:r>
                  <a:rPr lang="zh-CN" altLang="en-US" dirty="0" smtClean="0"/>
                  <a:t>与原点的曼哈顿距离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L2: </a:t>
                </a:r>
                <a:r>
                  <a:rPr lang="zh-CN" altLang="en-US" dirty="0" smtClean="0"/>
                  <a:t>与原点的欧几里得距离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的平方 </a:t>
                </a:r>
                <a:r>
                  <a:rPr lang="en-US" altLang="zh-CN" dirty="0" smtClean="0"/>
                  <a:t>=&gt; </a:t>
                </a:r>
                <a:r>
                  <a:rPr lang="zh-CN" altLang="en-US" dirty="0" smtClean="0"/>
                  <a:t>便于求梯度</a:t>
                </a:r>
                <a:endParaRPr lang="en-US" altLang="zh-CN" dirty="0" smtClean="0"/>
              </a:p>
              <a:p>
                <a:r>
                  <a:rPr lang="zh-CN" altLang="en-US" dirty="0"/>
                  <a:t>最小化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NP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【L1</a:t>
                </a:r>
                <a:r>
                  <a:rPr lang="zh-CN" altLang="en-US" dirty="0" smtClean="0"/>
                  <a:t>正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化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最小化</a:t>
                </a:r>
                <a:r>
                  <a:rPr lang="en-US" altLang="zh-CN" dirty="0" smtClean="0"/>
                  <a:t>L1</a:t>
                </a:r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【L2</a:t>
                </a:r>
                <a:r>
                  <a:rPr lang="zh-CN" altLang="en-US" dirty="0" smtClean="0"/>
                  <a:t>正则化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最小化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凸优化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4926150"/>
              </a:xfrm>
              <a:blipFill>
                <a:blip r:embed="rId3"/>
                <a:stretch>
                  <a:fillRect l="-762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实际效果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200900" cy="4778666"/>
          </a:xfrm>
        </p:spPr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L2</a:t>
            </a:r>
            <a:r>
              <a:rPr lang="zh-CN" altLang="en-US" dirty="0" smtClean="0"/>
              <a:t>更容易获得稀疏解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图来源</a:t>
            </a:r>
            <a:r>
              <a:rPr lang="en-US" altLang="zh-CN" dirty="0" smtClean="0"/>
              <a:t>: 《Pattern Recognition and Machine Learning》</a:t>
            </a:r>
          </a:p>
          <a:p>
            <a:pPr marL="0" indent="0">
              <a:buNone/>
            </a:pPr>
            <a:r>
              <a:rPr lang="en-US" altLang="zh-CN" dirty="0" smtClean="0"/>
              <a:t>Figure 3.4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4"/>
          <a:stretch/>
        </p:blipFill>
        <p:spPr>
          <a:xfrm>
            <a:off x="1028700" y="2614308"/>
            <a:ext cx="5820697" cy="35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交叉熵</a:t>
            </a:r>
            <a:r>
              <a:rPr lang="en-US" altLang="zh-CN" dirty="0" smtClean="0"/>
              <a:t>(cross-entropy)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过程 3"/>
              <p:cNvSpPr/>
              <p:nvPr/>
            </p:nvSpPr>
            <p:spPr>
              <a:xfrm>
                <a:off x="879474" y="2213707"/>
                <a:ext cx="389890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每个样本的</a:t>
                </a:r>
                <a:r>
                  <a:rPr lang="zh-CN" altLang="en-US" dirty="0"/>
                  <a:t>交叉熵</a:t>
                </a:r>
                <a:r>
                  <a:rPr lang="zh-CN" altLang="en-US" dirty="0" smtClean="0"/>
                  <a:t>损失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流程图: 过程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4" y="2213707"/>
                <a:ext cx="3898900" cy="1179871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过程 4"/>
              <p:cNvSpPr/>
              <p:nvPr/>
            </p:nvSpPr>
            <p:spPr>
              <a:xfrm>
                <a:off x="5397910" y="2213707"/>
                <a:ext cx="283169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每个参数的正则化损失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损失为例</a:t>
                </a:r>
                <a:r>
                  <a:rPr lang="en-US" altLang="zh-CN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流程图: 过程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10" y="2213707"/>
                <a:ext cx="2831690" cy="117987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028700" y="3393578"/>
            <a:ext cx="3600450" cy="1927312"/>
            <a:chOff x="1028700" y="2428378"/>
            <a:chExt cx="3600450" cy="192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流程图: 过程 6"/>
                <p:cNvSpPr/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交叉熵损失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margin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7" name="流程图: 过程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下箭头 7"/>
            <p:cNvSpPr/>
            <p:nvPr/>
          </p:nvSpPr>
          <p:spPr>
            <a:xfrm>
              <a:off x="2470048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97910" y="3393578"/>
            <a:ext cx="2825545" cy="1927312"/>
            <a:chOff x="5397910" y="2428378"/>
            <a:chExt cx="2825545" cy="192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流程图: 过程 9"/>
                <p:cNvSpPr/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正则化损失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10" name="流程图: 过程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>
            <a:xfrm>
              <a:off x="6451805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1772" y="5320890"/>
            <a:ext cx="7194755" cy="1435510"/>
            <a:chOff x="1031772" y="4355690"/>
            <a:chExt cx="7194755" cy="1435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图: 过程 12"/>
                <p:cNvSpPr/>
                <p:nvPr/>
              </p:nvSpPr>
              <p:spPr>
                <a:xfrm>
                  <a:off x="1031772" y="4977343"/>
                  <a:ext cx="7194755" cy="81385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损失函数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class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13" name="流程图: 过程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72" y="4977343"/>
                  <a:ext cx="7194755" cy="813857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>
            <a:xfrm>
              <a:off x="6451805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470048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流程图: 过程 15"/>
              <p:cNvSpPr/>
              <p:nvPr/>
            </p:nvSpPr>
            <p:spPr>
              <a:xfrm>
                <a:off x="1028699" y="1099039"/>
                <a:ext cx="3600450" cy="5520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流程图: 过程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9" y="1099039"/>
                <a:ext cx="3600450" cy="552002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箭头 17"/>
          <p:cNvSpPr/>
          <p:nvPr/>
        </p:nvSpPr>
        <p:spPr>
          <a:xfrm>
            <a:off x="2438933" y="1651041"/>
            <a:ext cx="717754" cy="562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853172" cy="4645269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信息熵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一个事件所包含的信息量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信息的接受者对信息的</a:t>
            </a:r>
            <a:r>
              <a:rPr lang="zh-CN" altLang="en-US" dirty="0" smtClean="0">
                <a:solidFill>
                  <a:srgbClr val="FF0000"/>
                </a:solidFill>
              </a:rPr>
              <a:t>了解程度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有多少先验知识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我昨天花了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在西二环买了个四合院</a:t>
            </a:r>
            <a:r>
              <a:rPr lang="en-US" altLang="zh-CN" dirty="0" smtClean="0"/>
              <a:t>[</a:t>
            </a:r>
            <a:r>
              <a:rPr lang="zh-CN" altLang="en-US" dirty="0" smtClean="0"/>
              <a:t>熵高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了解程度低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是我妈生的 </a:t>
            </a:r>
            <a:r>
              <a:rPr lang="en-US" altLang="zh-CN" dirty="0" smtClean="0"/>
              <a:t>[</a:t>
            </a:r>
            <a:r>
              <a:rPr lang="zh-CN" altLang="en-US" dirty="0" smtClean="0"/>
              <a:t>熵低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了解程度高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可能性越低的事件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信息量越大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了解程度越低</a:t>
            </a:r>
            <a:endParaRPr lang="en-US" altLang="zh-CN" dirty="0" smtClean="0"/>
          </a:p>
          <a:p>
            <a:r>
              <a:rPr lang="zh-CN" altLang="en-US" dirty="0"/>
              <a:t>独立</a:t>
            </a:r>
            <a:r>
              <a:rPr lang="zh-CN" altLang="en-US" dirty="0" smtClean="0"/>
              <a:t>事件的信息量可以叠加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749540" cy="4645269"/>
          </a:xfrm>
        </p:spPr>
        <p:txBody>
          <a:bodyPr/>
          <a:lstStyle/>
          <a:p>
            <a:r>
              <a:rPr lang="zh-CN" altLang="en-US" dirty="0" smtClean="0"/>
              <a:t>一个口袋里有蓝</a:t>
            </a:r>
            <a:r>
              <a:rPr lang="en-US" altLang="zh-CN" dirty="0" smtClean="0"/>
              <a:t>\</a:t>
            </a:r>
            <a:r>
              <a:rPr lang="zh-CN" altLang="en-US" dirty="0" smtClean="0"/>
              <a:t>红</a:t>
            </a:r>
            <a:r>
              <a:rPr lang="en-US" altLang="zh-CN" dirty="0" smtClean="0"/>
              <a:t>\</a:t>
            </a:r>
            <a:r>
              <a:rPr lang="zh-CN" altLang="en-US" dirty="0" smtClean="0"/>
              <a:t>绿</a:t>
            </a:r>
            <a:r>
              <a:rPr lang="en-US" altLang="zh-CN" dirty="0" smtClean="0"/>
              <a:t>\</a:t>
            </a:r>
            <a:r>
              <a:rPr lang="zh-CN" altLang="en-US" dirty="0" smtClean="0"/>
              <a:t>橙四种球</a:t>
            </a:r>
            <a:endParaRPr lang="en-US" altLang="zh-CN" dirty="0"/>
          </a:p>
          <a:p>
            <a:r>
              <a:rPr lang="zh-CN" altLang="en-US" dirty="0" smtClean="0"/>
              <a:t>甲每次任意取一个球让乙猜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每次取球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乙可以问一个选择疑问句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然后做出判断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乙如何问最少的问题来得到正确答案</a:t>
            </a:r>
            <a:r>
              <a:rPr lang="en-US" altLang="zh-CN" dirty="0" smtClean="0"/>
              <a:t>?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无论如何都要问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个问题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48" y="3315110"/>
            <a:ext cx="6043444" cy="3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1/8</a:t>
            </a:r>
            <a:r>
              <a:rPr lang="zh-CN" altLang="zh-CN" dirty="0" smtClean="0"/>
              <a:t>绿、</a:t>
            </a:r>
            <a:r>
              <a:rPr lang="en-US" altLang="zh-CN" dirty="0" smtClean="0"/>
              <a:t>1/8</a:t>
            </a:r>
            <a:r>
              <a:rPr lang="zh-CN" altLang="zh-CN" dirty="0" smtClean="0"/>
              <a:t>橙、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1/4</a:t>
            </a:r>
            <a:r>
              <a:rPr lang="zh-CN" altLang="zh-CN" dirty="0" smtClean="0"/>
              <a:t>红、</a:t>
            </a:r>
            <a:r>
              <a:rPr lang="en-US" altLang="zh-CN" dirty="0" smtClean="0"/>
              <a:t>1/2</a:t>
            </a:r>
            <a:r>
              <a:rPr lang="zh-CN" altLang="zh-CN" dirty="0" smtClean="0"/>
              <a:t>蓝</a:t>
            </a:r>
            <a:endParaRPr lang="en-US" altLang="zh-CN" dirty="0" smtClean="0"/>
          </a:p>
          <a:p>
            <a:r>
              <a:rPr lang="zh-CN" altLang="en-US" dirty="0" smtClean="0"/>
              <a:t>有了上述先验知识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zh-CN" altLang="en-US" dirty="0" smtClean="0"/>
              <a:t>理所应当要问更少的问题</a:t>
            </a:r>
            <a:endParaRPr lang="en-US" altLang="zh-CN" dirty="0"/>
          </a:p>
          <a:p>
            <a:r>
              <a:rPr lang="zh-CN" altLang="en-US" dirty="0" smtClean="0"/>
              <a:t>问题数的期望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最少的提问策略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92199"/>
              </p:ext>
            </p:extLst>
          </p:nvPr>
        </p:nvGraphicFramePr>
        <p:xfrm>
          <a:off x="4602480" y="1248508"/>
          <a:ext cx="3627120" cy="427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Visio" r:id="rId4" imgW="2407817" imgH="2834671" progId="Visio.Drawing.15">
                  <p:embed/>
                </p:oleObj>
              </mc:Choice>
              <mc:Fallback>
                <p:oleObj name="Visio" r:id="rId4" imgW="2407817" imgH="28346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80" y="1248508"/>
                        <a:ext cx="3627120" cy="4270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9650"/>
              </p:ext>
            </p:extLst>
          </p:nvPr>
        </p:nvGraphicFramePr>
        <p:xfrm>
          <a:off x="4024604" y="5518801"/>
          <a:ext cx="4204996" cy="34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AxMath" r:id="rId6" imgW="2913989" imgH="236535" progId="Equation.AxMath">
                  <p:embed/>
                </p:oleObj>
              </mc:Choice>
              <mc:Fallback>
                <p:oleObj name="AxMath" r:id="rId6" imgW="2913989" imgH="236535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604" y="5518801"/>
                        <a:ext cx="4204996" cy="341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/>
              <a:t>归纳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给定某种球出现的概率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如果甲拿出该球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那么乙猜中该球的概率为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猜中一个随机拿的球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所需提问的最少次数的期望为</a:t>
                </a:r>
                <a:endParaRPr lang="en-US" altLang="zh-CN" dirty="0"/>
              </a:p>
              <a:p>
                <a:r>
                  <a:rPr lang="zh-CN" altLang="en-US" dirty="0" smtClean="0"/>
                  <a:t>信息熵公式</a:t>
                </a:r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2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86958"/>
              </p:ext>
            </p:extLst>
          </p:nvPr>
        </p:nvGraphicFramePr>
        <p:xfrm>
          <a:off x="3398499" y="3149502"/>
          <a:ext cx="2461302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AxMath" r:id="rId4" imgW="1315678" imgH="451154" progId="Equation.AxMath">
                  <p:embed/>
                </p:oleObj>
              </mc:Choice>
              <mc:Fallback>
                <p:oleObj name="AxMath" r:id="rId4" imgW="1315678" imgH="451154" progId="Equation.AxMath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499" y="3149502"/>
                        <a:ext cx="2461302" cy="843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1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设分类器认为样本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属于类别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实际上属于类别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交叉</a:t>
                </a:r>
                <a:r>
                  <a:rPr lang="zh-CN" altLang="en-US" dirty="0" smtClean="0"/>
                  <a:t>熵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个概率分布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相似度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最小</a:t>
                </a:r>
                <a:r>
                  <a:rPr lang="zh-CN" altLang="en-US" dirty="0" smtClean="0"/>
                  <a:t>化交叉熵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/>
                  <a:t>相似度</a:t>
                </a:r>
                <a:r>
                  <a:rPr lang="en-US" altLang="zh-CN" dirty="0" smtClean="0"/>
                  <a:t>】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提高模型和训练样本的打分相似度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/>
                  <a:t>交叉熵的最小值是信息熵</a:t>
                </a:r>
                <a:r>
                  <a:rPr lang="en-US" altLang="zh-CN" dirty="0" smtClean="0"/>
                  <a:t>】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提高模型对训练样本的编码</a:t>
                </a:r>
                <a:r>
                  <a:rPr lang="zh-CN" altLang="en-US" dirty="0" smtClean="0"/>
                  <a:t>程度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6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梯度下降与反向传播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58172"/>
          </a:xfrm>
        </p:spPr>
        <p:txBody>
          <a:bodyPr/>
          <a:lstStyle/>
          <a:p>
            <a:r>
              <a:rPr lang="zh-CN" altLang="en-US" dirty="0" smtClean="0"/>
              <a:t>为什么要用梯度下降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怎么</a:t>
            </a:r>
            <a:r>
              <a:rPr lang="zh-CN" altLang="en-US" dirty="0" smtClean="0"/>
              <a:t>求梯度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梯度如何下降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为什么用梯度下降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下山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从最陡峭的地方下山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能最快地到达山谷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函数图像的陡峭程度</a:t>
            </a:r>
            <a:endParaRPr lang="en-US" altLang="zh-CN" dirty="0"/>
          </a:p>
          <a:p>
            <a:r>
              <a:rPr lang="zh-CN" altLang="en-US" dirty="0" smtClean="0"/>
              <a:t>让一个球从山上自由滚落</a:t>
            </a:r>
            <a:r>
              <a:rPr lang="en-US" altLang="zh-CN" dirty="0" smtClean="0"/>
              <a:t>, </a:t>
            </a:r>
            <a:r>
              <a:rPr lang="zh-CN" altLang="en-US" dirty="0" smtClean="0"/>
              <a:t>球的轨迹是山体梯度最大的方向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11702"/>
          <a:stretch/>
        </p:blipFill>
        <p:spPr>
          <a:xfrm>
            <a:off x="1089332" y="2558373"/>
            <a:ext cx="7140268" cy="37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分类器是什么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162124"/>
              </a:xfrm>
            </p:spPr>
            <p:txBody>
              <a:bodyPr/>
              <a:lstStyle/>
              <a:p>
                <a:r>
                  <a:rPr lang="zh-CN" altLang="en-US" dirty="0" smtClean="0"/>
                  <a:t>近义词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网络、模型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打分函数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把输入映射到类别打分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图片的像素数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类别数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自变量是展平为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的输入向量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/>
                  <a:t>损失函数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衡量打分与</a:t>
                </a:r>
                <a:r>
                  <a:rPr lang="en-US" altLang="zh-CN" dirty="0" smtClean="0"/>
                  <a:t>ground truth (</a:t>
                </a:r>
                <a:r>
                  <a:rPr lang="zh-CN" altLang="en-US" dirty="0"/>
                  <a:t>标签</a:t>
                </a:r>
                <a:r>
                  <a:rPr lang="en-US" altLang="zh-CN" dirty="0"/>
                  <a:t>\</a:t>
                </a:r>
                <a:r>
                  <a:rPr lang="zh-CN" altLang="en-US" dirty="0"/>
                  <a:t>答案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的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差距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参数数量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自变量是所有网络参数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优化</a:t>
                </a:r>
                <a:r>
                  <a:rPr lang="en-US" altLang="zh-CN" dirty="0" smtClean="0"/>
                  <a:t>\</a:t>
                </a:r>
                <a:r>
                  <a:rPr lang="zh-CN" altLang="en-US" dirty="0" smtClean="0"/>
                  <a:t>训练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找到参数值使损失函数最小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本课程只考虑反向传播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梯度下降</a:t>
                </a:r>
                <a:r>
                  <a:rPr lang="en-US" altLang="zh-CN" dirty="0" smtClean="0"/>
                  <a:t>. (</a:t>
                </a:r>
                <a:r>
                  <a:rPr lang="zh-CN" altLang="en-US" dirty="0" smtClean="0"/>
                  <a:t>使用最广泛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162124"/>
              </a:xfrm>
              <a:blipFill>
                <a:blip r:embed="rId3"/>
                <a:stretch>
                  <a:fillRect l="-762" t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: </a:t>
            </a:r>
            <a:r>
              <a:rPr lang="zh-CN" altLang="en-US" dirty="0" smtClean="0"/>
              <a:t>梯度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0932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梯度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对于函数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它的梯度就是函数在各个输入维度上的偏导数组成的向量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上的梯度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是该点上</a:t>
                </a:r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方向导数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最大的方向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函数值变化最大的方向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如果沿着梯度走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函数值变化最大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其他方向都不如梯度方向变化大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严格的证明详见</a:t>
                </a:r>
                <a:r>
                  <a:rPr lang="en-US" altLang="zh-CN" sz="1400" dirty="0" smtClean="0">
                    <a:hlinkClick r:id="rId3"/>
                  </a:rPr>
                  <a:t>http://math.fudan.edu.cn/gdsx/KEJIAN/%E6%96%B9%E5%90%91%E5%AF%BC%E6%95%B0%E5%92%8C%E6%A2%AF%E5%BA%A6.pdf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093298"/>
              </a:xfrm>
              <a:blipFill>
                <a:blip r:embed="rId4"/>
                <a:stretch>
                  <a:fillRect l="-76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反向传播干什么的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求梯度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对谁反向传播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? 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损失函数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反向传播从何而来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链式法则</a:t>
                </a:r>
                <a:r>
                  <a:rPr lang="en-US" altLang="zh-CN" dirty="0" smtClean="0"/>
                  <a:t>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2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052" y="1914679"/>
            <a:ext cx="7987481" cy="44485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0816" y="16733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815" y="271099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0815" y="3759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0814" y="4841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0813" y="575168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0079" y="22534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079" y="4287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6.00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1021" y="32706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4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8991" y="412913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97564" y="41188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4061" y="412913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7246" y="4118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8626" y="410851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0.73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3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044137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根节点的</a:t>
                </a:r>
                <a:r>
                  <a:rPr lang="zh-CN" altLang="en-US" dirty="0"/>
                  <a:t>入边携带的梯度恒为</a:t>
                </a:r>
                <a:r>
                  <a:rPr lang="en-US" altLang="zh-CN" dirty="0"/>
                  <a:t>1.</a:t>
                </a:r>
              </a:p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的出边携带的梯度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上游梯度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为节点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的子节点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它们的输出为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的出边携带的梯度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3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若</a:t>
                </a: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有多条出边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每条携带的梯度为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则节点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的上游梯度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044137"/>
              </a:xfr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052" y="1914678"/>
            <a:ext cx="7987481" cy="44485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0815" y="16733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814" y="271099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0814" y="37597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0813" y="48419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0812" y="57516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0079" y="22534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079" y="428779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6.00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1021" y="32706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4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8991" y="412913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97564" y="4118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4061" y="412913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7246" y="411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8626" y="410850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0.73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4656" y="46532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91830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-0.53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83566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-0.53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8134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2122" y="46532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337" y="1014721"/>
            <a:ext cx="5164116" cy="461665"/>
          </a:xfrm>
          <a:prstGeom prst="rect">
            <a:avLst/>
          </a:prstGeom>
          <a:solidFill>
            <a:srgbClr val="EFEDE3"/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2651021" y="36502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73238" y="615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20078" y="26346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33233" y="47138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32568" y="207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1490" y="309908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0.40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1490" y="41031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-0.40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48000" y="51666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-0.60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7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暴力法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到整个训练集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	</a:t>
            </a:r>
          </a:p>
          <a:p>
            <a:pPr lvl="1"/>
            <a:r>
              <a:rPr lang="zh-CN" altLang="en-US" dirty="0"/>
              <a:t>过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3" y="3638507"/>
            <a:ext cx="6367576" cy="13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随机梯度下降</a:t>
            </a:r>
            <a:r>
              <a:rPr lang="en-US" altLang="zh-CN" dirty="0" smtClean="0"/>
              <a:t>(SGD)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每次只训练一个随机样本</a:t>
            </a:r>
            <a:endParaRPr lang="en-US" altLang="zh-CN" dirty="0"/>
          </a:p>
          <a:p>
            <a:pPr lvl="1"/>
            <a:r>
              <a:rPr lang="zh-CN" altLang="en-US" dirty="0" smtClean="0"/>
              <a:t>取之前随机打乱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/>
          </a:p>
          <a:p>
            <a:pPr lvl="1"/>
            <a:r>
              <a:rPr lang="zh-CN" altLang="en-US" dirty="0" smtClean="0"/>
              <a:t>过于自由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波动太大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不易收敛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容易被一个坏样本带偏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2" y="3395928"/>
            <a:ext cx="6546339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小批量随机梯度下降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MbSGD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每次只训练一部分随机样本</a:t>
            </a:r>
            <a:endParaRPr lang="en-US" altLang="zh-CN" dirty="0" smtClean="0"/>
          </a:p>
          <a:p>
            <a:r>
              <a:rPr lang="zh-CN" altLang="en-US" dirty="0"/>
              <a:t>收敛性</a:t>
            </a:r>
            <a:r>
              <a:rPr lang="en-US" altLang="zh-CN" dirty="0"/>
              <a:t>: GD &gt; </a:t>
            </a:r>
            <a:r>
              <a:rPr lang="en-US" altLang="zh-CN" dirty="0" err="1"/>
              <a:t>MbGD</a:t>
            </a:r>
            <a:r>
              <a:rPr lang="en-US" altLang="zh-CN" dirty="0"/>
              <a:t> &gt; </a:t>
            </a:r>
            <a:r>
              <a:rPr lang="en-US" altLang="zh-CN" dirty="0" smtClean="0"/>
              <a:t>SGD</a:t>
            </a:r>
          </a:p>
          <a:p>
            <a:r>
              <a:rPr lang="zh-CN" altLang="en-US" dirty="0" smtClean="0"/>
              <a:t>效率</a:t>
            </a:r>
            <a:r>
              <a:rPr lang="en-US" altLang="zh-CN" dirty="0"/>
              <a:t>: SGD &gt; </a:t>
            </a:r>
            <a:r>
              <a:rPr lang="en-US" altLang="zh-CN" dirty="0" err="1"/>
              <a:t>MbGD</a:t>
            </a:r>
            <a:r>
              <a:rPr lang="en-US" altLang="zh-CN" dirty="0"/>
              <a:t> &gt; </a:t>
            </a:r>
            <a:r>
              <a:rPr lang="en-US" altLang="zh-CN" dirty="0" smtClean="0"/>
              <a:t>GD</a:t>
            </a:r>
          </a:p>
          <a:p>
            <a:r>
              <a:rPr lang="zh-CN" altLang="en-US" dirty="0" smtClean="0"/>
              <a:t>容易陷入局部最优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158418"/>
            <a:ext cx="7275673" cy="2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动量法</a:t>
            </a:r>
            <a:r>
              <a:rPr lang="en-US" altLang="zh-CN" dirty="0" smtClean="0"/>
              <a:t>(Momentum)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zh-CN" altLang="en-US" dirty="0"/>
              <a:t>的是物体运动时的惯性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更新</a:t>
            </a:r>
            <a:r>
              <a:rPr lang="zh-CN" altLang="en-US" dirty="0"/>
              <a:t>的时候在一定程度上保留之前更新的</a:t>
            </a:r>
            <a:r>
              <a:rPr lang="zh-CN" altLang="en-US" dirty="0" smtClean="0"/>
              <a:t>方向</a:t>
            </a:r>
            <a:endParaRPr lang="en-US" altLang="zh-CN" dirty="0"/>
          </a:p>
          <a:p>
            <a:pPr lvl="1"/>
            <a:r>
              <a:rPr lang="zh-CN" altLang="en-US" dirty="0" smtClean="0"/>
              <a:t>同时</a:t>
            </a:r>
            <a:r>
              <a:rPr lang="zh-CN" altLang="en-US" dirty="0"/>
              <a:t>利用当前</a:t>
            </a:r>
            <a:r>
              <a:rPr lang="en-US" altLang="zh-CN" dirty="0"/>
              <a:t>batch</a:t>
            </a:r>
            <a:r>
              <a:rPr lang="zh-CN" altLang="en-US" dirty="0"/>
              <a:t>的梯度微调最终的更新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r>
              <a:rPr lang="zh-CN" altLang="en-US" dirty="0"/>
              <a:t>这样一来</a:t>
            </a:r>
            <a:r>
              <a:rPr lang="en-US" altLang="zh-CN" dirty="0"/>
              <a:t>, </a:t>
            </a:r>
            <a:r>
              <a:rPr lang="zh-CN" altLang="en-US" dirty="0"/>
              <a:t>可以在一定程度上增加稳定性</a:t>
            </a:r>
            <a:r>
              <a:rPr lang="en-US" altLang="zh-CN" dirty="0"/>
              <a:t>, </a:t>
            </a:r>
            <a:r>
              <a:rPr lang="zh-CN" altLang="en-US" dirty="0"/>
              <a:t>从而学习得更快</a:t>
            </a:r>
            <a:r>
              <a:rPr lang="en-US" altLang="zh-CN" dirty="0"/>
              <a:t>, </a:t>
            </a:r>
            <a:r>
              <a:rPr lang="zh-CN" altLang="en-US" dirty="0"/>
              <a:t>并且摆脱局部最优的能力比</a:t>
            </a:r>
            <a:r>
              <a:rPr lang="en-US" altLang="zh-CN" dirty="0"/>
              <a:t>SGD</a:t>
            </a:r>
            <a:r>
              <a:rPr lang="zh-CN" altLang="en-US" dirty="0" smtClean="0"/>
              <a:t>好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6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en-US" altLang="zh-CN" dirty="0" err="1" smtClean="0"/>
              <a:t>Adagrad</a:t>
            </a:r>
            <a:r>
              <a:rPr lang="en-US" altLang="zh-CN" smtClean="0"/>
              <a:t>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Adaptive </a:t>
            </a:r>
            <a:r>
              <a:rPr lang="en-US" altLang="zh-CN" dirty="0" err="1"/>
              <a:t>subgradient</a:t>
            </a:r>
            <a:r>
              <a:rPr lang="en-US" altLang="zh-CN" dirty="0"/>
              <a:t> methods for online learning and stochastic optimization.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www.jmlr.org/papers/volume12/duchi11a/duchi11a.pdf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msprop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en-US" altLang="zh-CN" dirty="0" smtClean="0"/>
              <a:t>Divide </a:t>
            </a:r>
            <a:r>
              <a:rPr lang="en-US" altLang="zh-CN" dirty="0"/>
              <a:t>the gradient by a running average of its recent magnitude.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zh.coursera.org/learn/neural-networks/lecture/YQHki/rmsprop-divide-the-gradient-by-a-running-average-of-its-recent-magnitude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daDelta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en-US" altLang="zh-CN" dirty="0" smtClean="0"/>
              <a:t>ADADELTA</a:t>
            </a:r>
            <a:r>
              <a:rPr lang="en-US" altLang="zh-CN" dirty="0"/>
              <a:t>: an adaptive learning rate method.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arxiv.org/pdf/1212.5701.pdf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Adam</a:t>
            </a:r>
            <a:r>
              <a:rPr lang="en-US" altLang="zh-CN" dirty="0" err="1" smtClean="0"/>
              <a:t>】Adam</a:t>
            </a:r>
            <a:r>
              <a:rPr lang="en-US" altLang="zh-CN" dirty="0"/>
              <a:t>: A method for stochastic optimization. https://arxiv.org/pdf/1412.6980.p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zh-CN" altLang="en-US" dirty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en-US" altLang="zh-CN" dirty="0" smtClean="0"/>
              <a:t>Softmax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线性分类器</a:t>
                </a:r>
                <a:r>
                  <a:rPr lang="en-US" altLang="zh-CN" dirty="0" smtClean="0"/>
                  <a:t>】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中的第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个图片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已经被展平成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的列向量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/>
                  <a:t>权重</a:t>
                </a:r>
                <a:r>
                  <a:rPr lang="zh-CN" altLang="en-US" dirty="0" smtClean="0"/>
                  <a:t>矩阵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列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行判断输入属于第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类的程度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截距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偏移量</a:t>
                </a:r>
                <a:r>
                  <a:rPr lang="en-US" altLang="zh-CN" dirty="0" smtClean="0"/>
                  <a:t>/bias, </a:t>
                </a:r>
                <a:r>
                  <a:rPr lang="zh-CN" altLang="en-US" dirty="0" smtClean="0"/>
                  <a:t>形状为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6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权重矩阵是一组模板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938319" cy="4645269"/>
          </a:xfrm>
        </p:spPr>
        <p:txBody>
          <a:bodyPr/>
          <a:lstStyle/>
          <a:p>
            <a:r>
              <a:rPr lang="zh-CN" altLang="en-US" dirty="0" smtClean="0"/>
              <a:t>喜欢</a:t>
            </a:r>
            <a:r>
              <a:rPr lang="en-US" altLang="zh-CN" dirty="0" smtClean="0"/>
              <a:t>\</a:t>
            </a:r>
            <a:r>
              <a:rPr lang="zh-CN" altLang="en-US" dirty="0" smtClean="0"/>
              <a:t>不喜欢某颜色出现在某位置</a:t>
            </a:r>
            <a:endParaRPr lang="en-US" altLang="zh-CN" dirty="0" smtClean="0"/>
          </a:p>
          <a:p>
            <a:r>
              <a:rPr lang="zh-CN" altLang="en-US" dirty="0" smtClean="0"/>
              <a:t>矩阵的第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匹配第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类的</a:t>
            </a:r>
            <a:r>
              <a:rPr lang="zh-CN" altLang="en-US" dirty="0" smtClean="0">
                <a:solidFill>
                  <a:srgbClr val="FF0000"/>
                </a:solidFill>
              </a:rPr>
              <a:t>模板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输入和模板的</a:t>
            </a:r>
            <a:r>
              <a:rPr lang="zh-CN" altLang="en-US" dirty="0" smtClean="0">
                <a:solidFill>
                  <a:srgbClr val="FF0000"/>
                </a:solidFill>
              </a:rPr>
              <a:t>点乘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输入和模板的</a:t>
            </a:r>
            <a:r>
              <a:rPr lang="zh-CN" altLang="en-US" dirty="0" smtClean="0">
                <a:solidFill>
                  <a:srgbClr val="FF0000"/>
                </a:solidFill>
              </a:rPr>
              <a:t>相似度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是第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类的程度</a:t>
            </a:r>
            <a:endParaRPr lang="en-US" altLang="zh-CN" dirty="0" smtClean="0"/>
          </a:p>
          <a:p>
            <a:r>
              <a:rPr lang="zh-CN" altLang="en-US" dirty="0" smtClean="0"/>
              <a:t>存在</a:t>
            </a:r>
            <a:r>
              <a:rPr lang="en-US" altLang="zh-CN" dirty="0" smtClean="0"/>
              <a:t>【</a:t>
            </a:r>
            <a:r>
              <a:rPr lang="zh-CN" altLang="en-US" dirty="0"/>
              <a:t>特征合并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r>
              <a:rPr lang="zh-CN" altLang="en-US" dirty="0" smtClean="0"/>
              <a:t>过度</a:t>
            </a:r>
            <a:r>
              <a:rPr lang="zh-CN" altLang="en-US" dirty="0"/>
              <a:t>特征</a:t>
            </a:r>
            <a:r>
              <a:rPr lang="zh-CN" altLang="en-US" dirty="0" smtClean="0"/>
              <a:t>合并也会导致</a:t>
            </a:r>
            <a:r>
              <a:rPr lang="en-US" altLang="zh-CN" dirty="0" smtClean="0"/>
              <a:t>【</a:t>
            </a:r>
            <a:r>
              <a:rPr lang="zh-CN" altLang="en-US" dirty="0"/>
              <a:t>特征</a:t>
            </a:r>
            <a:r>
              <a:rPr lang="zh-CN" altLang="en-US" dirty="0" smtClean="0"/>
              <a:t>污染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55669" y="3728458"/>
            <a:ext cx="6346961" cy="2922486"/>
            <a:chOff x="1028700" y="2898211"/>
            <a:chExt cx="4337715" cy="19973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50"/>
            <a:stretch/>
          </p:blipFill>
          <p:spPr>
            <a:xfrm>
              <a:off x="1028700" y="2898211"/>
              <a:ext cx="4327884" cy="9239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4" r="224"/>
            <a:stretch/>
          </p:blipFill>
          <p:spPr>
            <a:xfrm>
              <a:off x="1028700" y="3971606"/>
              <a:ext cx="4337715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权重矩阵是一组法向量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把输入图片看成高维的点</a:t>
            </a:r>
            <a:endParaRPr lang="en-US" altLang="zh-CN" dirty="0" smtClean="0"/>
          </a:p>
          <a:p>
            <a:r>
              <a:rPr lang="zh-CN" altLang="en-US" dirty="0" smtClean="0"/>
              <a:t>矩阵的每一行是分类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超平面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的法向量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一类图片落在超平面的法向量一侧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47" y="2682008"/>
            <a:ext cx="4779452" cy="35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 SVM (margin loss)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过程 4"/>
              <p:cNvSpPr/>
              <p:nvPr/>
            </p:nvSpPr>
            <p:spPr>
              <a:xfrm>
                <a:off x="1028700" y="1248508"/>
                <a:ext cx="360045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每个样本的</a:t>
                </a:r>
                <a:r>
                  <a:rPr lang="en-US" altLang="zh-CN" dirty="0" smtClean="0"/>
                  <a:t>margin</a:t>
                </a:r>
                <a:r>
                  <a:rPr lang="zh-CN" altLang="en-US" dirty="0" smtClean="0"/>
                  <a:t>损失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流程图: 过程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248508"/>
                <a:ext cx="3600450" cy="117987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/>
              <p:cNvSpPr/>
              <p:nvPr/>
            </p:nvSpPr>
            <p:spPr>
              <a:xfrm>
                <a:off x="5397910" y="1248507"/>
                <a:ext cx="283169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每个参数的正则化损失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损失为例</a:t>
                </a:r>
                <a:r>
                  <a:rPr lang="en-US" altLang="zh-CN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流程图: 过程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10" y="1248507"/>
                <a:ext cx="2831690" cy="117987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028700" y="2428378"/>
            <a:ext cx="3600450" cy="1927312"/>
            <a:chOff x="1028700" y="2428378"/>
            <a:chExt cx="3600450" cy="192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流程图: 过程 5"/>
                <p:cNvSpPr/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margin</a:t>
                  </a:r>
                  <a:r>
                    <a:rPr lang="zh-CN" altLang="en-US" dirty="0" smtClean="0"/>
                    <a:t>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margin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6" name="流程图: 过程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>
            <a:xfrm>
              <a:off x="2470048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97910" y="2428378"/>
            <a:ext cx="2825545" cy="1927312"/>
            <a:chOff x="5397910" y="2428378"/>
            <a:chExt cx="2825545" cy="192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流程图: 过程 7"/>
                <p:cNvSpPr/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正则化损失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8" name="流程图: 过程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>
            <a:xfrm>
              <a:off x="6451805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31772" y="4355690"/>
            <a:ext cx="7194755" cy="1927311"/>
            <a:chOff x="1031772" y="4355690"/>
            <a:chExt cx="7194755" cy="1927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流程图: 过程 8"/>
                <p:cNvSpPr/>
                <p:nvPr/>
              </p:nvSpPr>
              <p:spPr>
                <a:xfrm>
                  <a:off x="1031772" y="4977343"/>
                  <a:ext cx="719475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损失函数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class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 xmlns="">
            <p:sp>
              <p:nvSpPr>
                <p:cNvPr id="9" name="流程图: 过程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72" y="4977343"/>
                  <a:ext cx="7194755" cy="130565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下箭头 14"/>
            <p:cNvSpPr/>
            <p:nvPr/>
          </p:nvSpPr>
          <p:spPr>
            <a:xfrm>
              <a:off x="6451805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470048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直觉理解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741674" cy="4827827"/>
              </a:xfrm>
            </p:spPr>
            <p:txBody>
              <a:bodyPr/>
              <a:lstStyle/>
              <a:p>
                <a:r>
                  <a:rPr lang="zh-CN" altLang="en-US" dirty="0" smtClean="0"/>
                  <a:t>产生歧义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1,1,1,1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1,0,0,0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0.25,0.25,0.25,0.25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两</a:t>
                </a:r>
                <a:r>
                  <a:rPr lang="zh-CN" altLang="en-US" dirty="0" smtClean="0"/>
                  <a:t>个完全不同的模板有着相同的相似度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为例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对正则化损失的贡献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 1 (</a:t>
                </a:r>
                <a:r>
                  <a:rPr lang="zh-CN" altLang="en-US" dirty="0" smtClean="0"/>
                  <a:t>被惩罚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 0.25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提高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元素的个数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越多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歧义越少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1,0,0,0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r>
                  <a:rPr lang="zh-CN" altLang="en-US" dirty="0" smtClean="0"/>
                  <a:t>怎么办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存在线性相关的行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行不满秩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=&gt;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病态解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数据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预处理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归一化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etc.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741674" cy="4827827"/>
              </a:xfrm>
              <a:blipFill>
                <a:blip r:embed="rId3"/>
                <a:stretch>
                  <a:fillRect l="-709" t="-1263" b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直觉理解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594190" cy="4645269"/>
          </a:xfrm>
        </p:spPr>
        <p:txBody>
          <a:bodyPr/>
          <a:lstStyle/>
          <a:p>
            <a:r>
              <a:rPr lang="zh-CN" altLang="en-US" dirty="0" smtClean="0"/>
              <a:t>稀疏的好处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模型更专注于关键的特征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抑制过拟合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提高泛化能力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可解释性更强</a:t>
            </a:r>
            <a:endParaRPr lang="en-US" altLang="zh-CN" dirty="0" smtClean="0"/>
          </a:p>
          <a:p>
            <a:r>
              <a:rPr lang="zh-CN" altLang="en-US" dirty="0" smtClean="0"/>
              <a:t>不稀疏的坏处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特征污染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模型学到了很多无关特征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过拟合的主要形式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定义 1">
      <a:majorFont>
        <a:latin typeface="Segoe UI"/>
        <a:ea typeface="微软雅黑"/>
        <a:cs typeface=""/>
      </a:majorFont>
      <a:minorFont>
        <a:latin typeface="Calibri"/>
        <a:ea typeface="黑体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1669</TotalTime>
  <Words>1431</Words>
  <Application>Microsoft Office PowerPoint</Application>
  <PresentationFormat>全屏显示(4:3)</PresentationFormat>
  <Paragraphs>271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Franklin Gothic Book</vt:lpstr>
      <vt:lpstr>Inziu Iosevka SC</vt:lpstr>
      <vt:lpstr>等线</vt:lpstr>
      <vt:lpstr>黑体</vt:lpstr>
      <vt:lpstr>楷体</vt:lpstr>
      <vt:lpstr>微软雅黑</vt:lpstr>
      <vt:lpstr>Arial</vt:lpstr>
      <vt:lpstr>Calibri</vt:lpstr>
      <vt:lpstr>Cambria Math</vt:lpstr>
      <vt:lpstr>Comic Sans MS</vt:lpstr>
      <vt:lpstr>Segoe UI</vt:lpstr>
      <vt:lpstr>裁剪</vt:lpstr>
      <vt:lpstr>Visio</vt:lpstr>
      <vt:lpstr>AxMath</vt:lpstr>
      <vt:lpstr>CS231n课程笔记 Part 1</vt:lpstr>
      <vt:lpstr>分类器是什么?</vt:lpstr>
      <vt:lpstr>线性分类器</vt:lpstr>
      <vt:lpstr>打分函数</vt:lpstr>
      <vt:lpstr>权重矩阵是一组模板</vt:lpstr>
      <vt:lpstr>权重矩阵是一组法向量</vt:lpstr>
      <vt:lpstr>损失函数: SVM (margin loss)</vt:lpstr>
      <vt:lpstr>正则化损失: 直觉理解</vt:lpstr>
      <vt:lpstr>正则化损失: 直觉理解</vt:lpstr>
      <vt:lpstr>正则化损失: 形式化定义</vt:lpstr>
      <vt:lpstr>L1和L2正则化损失: 实际效果</vt:lpstr>
      <vt:lpstr>损失函数: 交叉熵(cross-entropy)损失</vt:lpstr>
      <vt:lpstr>信息熵</vt:lpstr>
      <vt:lpstr>信息熵: 例1</vt:lpstr>
      <vt:lpstr>信息熵: 例2</vt:lpstr>
      <vt:lpstr>信息熵: 归纳</vt:lpstr>
      <vt:lpstr>交叉熵</vt:lpstr>
      <vt:lpstr>梯度下降与反向传播</vt:lpstr>
      <vt:lpstr>为什么用梯度下降?</vt:lpstr>
      <vt:lpstr>回顾: 梯度</vt:lpstr>
      <vt:lpstr>求梯度: 反向传播</vt:lpstr>
      <vt:lpstr>求梯度: 计算图</vt:lpstr>
      <vt:lpstr>求梯度: 计算图+反向传播</vt:lpstr>
      <vt:lpstr>求梯度: 计算图+反向传播</vt:lpstr>
      <vt:lpstr>梯度下降: 暴力法</vt:lpstr>
      <vt:lpstr>随机梯度下降(SGD)</vt:lpstr>
      <vt:lpstr>小批量随机梯度下降(MbSGD)</vt:lpstr>
      <vt:lpstr>动量法(Momentum)</vt:lpstr>
      <vt:lpstr>高级方法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文可</dc:creator>
  <cp:lastModifiedBy>wenke</cp:lastModifiedBy>
  <cp:revision>1003</cp:revision>
  <dcterms:created xsi:type="dcterms:W3CDTF">2018-04-29T08:45:02Z</dcterms:created>
  <dcterms:modified xsi:type="dcterms:W3CDTF">2018-07-05T02:38:27Z</dcterms:modified>
</cp:coreProperties>
</file>