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7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AR PL UMing CN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AR PL UMing CN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AR PL UMing CN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AR PL UMing CN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AR PL UMing CN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AR PL UMing CN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AR PL UMing CN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AR PL UMing CN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AR PL UMing C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" name="AutoShape 2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6" name="AutoShape 2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8" name="AutoShape 2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9" name="AutoShape 2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0" name="AutoShape 2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1" name="AutoShape 2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" name="AutoShape 3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" name="AutoShape 3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4" name="AutoShape 3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5" name="AutoShape 3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AutoShape 3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7" name="AutoShape 3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8" name="AutoShape 3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AutoShape 3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AutoShape 3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AutoShape 4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" name="AutoShape 4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AutoShape 4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AutoShape 4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AutoShape 4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7" name="AutoShape 4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8" name="AutoShape 4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9" name="AutoShape 4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0" name="AutoShape 4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1" name="AutoShape 4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AutoShape 5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" name="AutoShape 5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AutoShape 5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5" name="AutoShape 5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AutoShape 5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7" name="AutoShape 5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AutoShape 5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9" name="AutoShape 5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0" name="AutoShape 5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AutoShape 5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2" name="AutoShape 6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" name="AutoShape 6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4" name="AutoShape 6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5" name="AutoShape 6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6" name="AutoShape 6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7" name="AutoShape 6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8" name="AutoShape 6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9" name="AutoShape 6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0" name="AutoShape 6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1" name="AutoShape 6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2" name="AutoShape 7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" name="AutoShape 7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4" name="AutoShape 7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5" name="AutoShape 7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6" name="AutoShape 7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7" name="AutoShape 7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8" name="AutoShape 7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9" name="AutoShape 7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0" name="AutoShape 7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1" name="AutoShape 7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2" name="AutoShape 8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3" name="AutoShape 8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" name="Text Box 8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5" name="Rectangle 8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843212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3156" name="Rectangle 8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443413" cy="330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157" name="Rectangle 8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357813" cy="398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3158" name="Text Box 8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9" name="Rectangle 8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843212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defRPr>
            </a:lvl1pPr>
          </a:lstStyle>
          <a:p>
            <a:fld id="{EB2B40E6-DEA7-47C0-9654-AFD865F03C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168133-4EF4-4D3F-8606-175F9797F5D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>
                <a:latin typeface="Calibri" panose="020F0502020204030204" pitchFamily="34" charset="0"/>
                <a:cs typeface="AR PL UMing CN" charset="0"/>
              </a:rPr>
              <a:t>Names, e-mails, affiliation. Label y axis with one-way time.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r">
              <a:buClrTx/>
              <a:buFontTx/>
              <a:buNone/>
            </a:pPr>
            <a:fld id="{80F14FFF-1DCC-4A35-BB98-173A1A3FC6A7}" type="slidenum">
              <a:rPr lang="en-US" altLang="zh-CN" sz="1200"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1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2CF9FF-E732-4BD5-8AA9-3C3C946A74DA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C7D0D4-1B79-4174-B32F-FA885559397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1B6BBF-CBED-4DF7-9211-94E1C4AE554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A010C4-529B-46FE-AF7B-E7D816DA304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7763" y="685800"/>
            <a:ext cx="4533900" cy="3400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3C2666-6B12-4857-99D0-11C86861BC76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52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7763" y="685800"/>
            <a:ext cx="4533900" cy="3400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623909-2062-438A-878A-9D42626B8BE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87CCD9-8F3E-4699-B548-432FF797E43E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CAB241-CD39-4DB8-8455-E09514FADD9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69E361-B4AE-4D0F-8673-C90CD0B17BFF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93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52B3C2-F4FC-479A-A0C5-3BD17EA0DA1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03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0D151B-ED9B-4AC7-9A4F-6EAAD22477F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CE81D5-B64F-4E2E-8128-C3B7C819574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F335CB-8F8E-4C47-9FD5-27738B31973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996365-891F-4C07-AD14-9C499A2AB30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F6A5D0-2932-4E90-86BF-760123CF609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C8311A-48A3-42E3-A0D0-5FFD378D1FC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E2F4CC-C97B-4137-8EBF-E5C1F0C662E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3486A6-1326-4CE9-962F-05D3D7CE84E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4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6E216E-37F6-401C-8E4B-DF3B07CB23C7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FCD76C-C18B-45E9-BE6C-6444EA4E1373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85800"/>
            <a:ext cx="4519613" cy="3389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46713" cy="4076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7545F2-7012-405C-9AAF-7677C175322D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637CCB-641D-4068-87D4-CF88EB00D11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4C0FDD-4693-4537-B7FC-9E303F585C43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0D0CE0-8A9E-43B2-B0ED-BA4B614BF472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24C710-458D-404C-8F50-C4955068A423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4AC224-0B6E-4E37-B2B1-4C3462A1CB9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474D66-04C2-4528-A3E4-6A516CB73493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D6C9B8-775A-49CF-AE6B-E4BAD83397E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67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95A758-BF0C-4829-9366-C3DF6668352E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77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CF140A-FC8E-47D4-9A87-0029E1B77502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87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6E2E7B-6A42-401C-AEC1-56CD107490CA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98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7C8037-481E-4AC3-8772-3D381A0679D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208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0DC086-0F6C-466B-A882-E86A0C0000B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7A708C-D2AB-42C1-B6A8-42F6B61D0658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218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30F847-6600-4744-A42D-88720F07C5B3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28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30E0B7-F4E0-49D1-ACC0-623D18A500F8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39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90DBAA-9C9B-42D7-85FB-0F1B0E009A4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49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C9722B-304B-4D3D-84BC-7AC00A3C0DA0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59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F2A2B1-E2FC-4F13-8C61-ABE675D5DE29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69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88405B-9246-4D0B-AA39-0F7AE1739D46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80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1313EF-7306-46E0-A56B-EDBCC08E03D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90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E18BA5-9F7D-4471-BFFF-2CEEC5DE2B94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300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1B2CB6-50BF-4472-BBA2-85B6055042D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310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C27618-7699-4088-B367-7F6F70B61AA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E218F3-D46D-467C-8091-17E1145EA276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32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DF1E25-D374-4415-92C8-D4FE35D5D684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33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B5E762-0406-44D9-AAFF-8C7D1C7C0D5A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34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71D2AC-B20B-424D-8188-4F66CEF910A0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35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D157D8-2298-4B3F-BF14-BCF291BB25EB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36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E485CA-7805-4E76-AA23-EDD251A76A46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37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B4B9EA-C4B1-478A-84C5-E58FEB65F2D5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EA88E4-3814-47E5-9DD8-F8357F6AE9FF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39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F3E583-D504-48A1-BF29-B4F7EC5CEAB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40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94213F-9F9E-4ED9-A83C-6B3B2C19287A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41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71CFBE-35BF-4B77-9D88-2F4821978EB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73775F-05ED-4FEC-87A7-03B94548950A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42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524D87-D50E-4528-928D-0B1A38550B96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43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BDFE94-7127-4FEF-A1A8-28DF8192DB9F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44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20C352-89F9-441E-AA19-31A277762DE4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45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2AF0CA-3FBD-4AF1-917C-FA773F77DACC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46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B1296D-73D1-4B7E-90B9-A0A8BF89ADA5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47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A18CB2-9FDA-45C3-A44B-9453EC5E13FC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48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05EC6F-9AE5-43BD-ABAC-D29C391FF1CD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49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7D7800-10A1-45CD-B80F-18DD40235383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50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50A80C-F01D-4832-88A7-A02CA5C4382B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51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703187-08E9-4491-8FB6-C1B4E052F3D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2897B3-5D8A-402A-86F8-3BD76C0776BD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52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769B22-1787-47AF-A731-9C67C26EC079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53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F39637-A171-423A-AA2E-877D37FE0125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54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ED19EC-0C22-475C-A45F-40485123FA7D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155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1BEA2A-C2D4-4A52-8B8E-7667EE2BE08A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156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7763" y="685800"/>
            <a:ext cx="4537075" cy="3403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61000" cy="4089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DD4C06-B23C-4099-8578-B9913C2E7356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157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D84D0F-81E0-439D-8F09-3C747E409863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158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7763" y="685800"/>
            <a:ext cx="4537075" cy="3403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61000" cy="4089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C26FAA-BB9F-47F7-9F25-1D3C82E65FA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CE5D5B-856D-43D4-8680-B2D31A8B636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788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395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9850" y="563563"/>
            <a:ext cx="1909763" cy="6327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563563"/>
            <a:ext cx="5581650" cy="63277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14688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8129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78969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7869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744913" cy="5291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3113" y="1600200"/>
            <a:ext cx="3746500" cy="5291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2311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23908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02907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408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528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97628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1648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99694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9850" y="563563"/>
            <a:ext cx="1909763" cy="6327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563563"/>
            <a:ext cx="5581650" cy="63277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892815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63563"/>
            <a:ext cx="7643813" cy="701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982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406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744913" cy="5291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3113" y="1600200"/>
            <a:ext cx="3746500" cy="5291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6350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4558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5015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45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631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036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63563"/>
            <a:ext cx="7643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643813" cy="529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the outline text format</a:t>
            </a:r>
          </a:p>
          <a:p>
            <a:pPr lvl="1"/>
            <a:r>
              <a:rPr lang="en-GB" altLang="zh-CN"/>
              <a:t>Second Outline Level</a:t>
            </a:r>
          </a:p>
          <a:p>
            <a:pPr lvl="2"/>
            <a:r>
              <a:rPr lang="en-GB" altLang="zh-CN"/>
              <a:t>Third Outline Level</a:t>
            </a:r>
          </a:p>
          <a:p>
            <a:pPr lvl="3"/>
            <a:r>
              <a:rPr lang="en-GB" altLang="zh-CN"/>
              <a:t>Fourth Outline Level</a:t>
            </a:r>
          </a:p>
          <a:p>
            <a:pPr lvl="4"/>
            <a:r>
              <a:rPr lang="en-GB" altLang="zh-CN"/>
              <a:t>Fifth Outline Level</a:t>
            </a:r>
          </a:p>
          <a:p>
            <a:pPr lvl="4"/>
            <a:r>
              <a:rPr lang="en-GB" altLang="zh-CN"/>
              <a:t>Sixth Outline Level</a:t>
            </a:r>
          </a:p>
          <a:p>
            <a:pPr lvl="4"/>
            <a:r>
              <a:rPr lang="en-GB" altLang="zh-CN"/>
              <a:t>Seventh Outline Level</a:t>
            </a:r>
          </a:p>
          <a:p>
            <a:pPr lvl="4"/>
            <a:r>
              <a:rPr lang="en-GB" altLang="zh-CN"/>
              <a:t>Eighth Outline Level</a:t>
            </a:r>
          </a:p>
          <a:p>
            <a:pPr lvl="4"/>
            <a:r>
              <a:rPr lang="en-GB" altLang="zh-CN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305300" y="6416675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fld id="{2A9DD9E7-3003-4C8B-8748-EA1B663EA3F1}" type="slidenum">
              <a:rPr lang="en-US" altLang="zh-CN" sz="1800">
                <a:solidFill>
                  <a:srgbClr val="FFFFFF"/>
                </a:solidFill>
              </a:rPr>
              <a:pPr algn="ctr">
                <a:spcBef>
                  <a:spcPts val="1125"/>
                </a:spcBef>
                <a:buClrTx/>
                <a:buFontTx/>
                <a:buNone/>
              </a:pPr>
              <a:t>‹#›</a:t>
            </a:fld>
            <a:endParaRPr lang="en-US" altLang="zh-CN" sz="1800">
              <a:solidFill>
                <a:srgbClr val="FFFFFF"/>
              </a:solidFill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715000" y="6497638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934200" y="6400800"/>
            <a:ext cx="1946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>
                <a:solidFill>
                  <a:srgbClr val="FFFFFF"/>
                </a:solidFill>
              </a:rPr>
              <a:t>Copyright 2012 IOL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2867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2867"/>
          </a:solidFill>
          <a:latin typeface="Arial" panose="020B0604020202020204" pitchFamily="34" charset="0"/>
          <a:cs typeface="AR PL UMing CN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2867"/>
          </a:solidFill>
          <a:latin typeface="Arial" panose="020B0604020202020204" pitchFamily="34" charset="0"/>
          <a:cs typeface="AR PL UMing CN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2867"/>
          </a:solidFill>
          <a:latin typeface="Arial" panose="020B0604020202020204" pitchFamily="34" charset="0"/>
          <a:cs typeface="AR PL UMing CN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2867"/>
          </a:solidFill>
          <a:latin typeface="Arial" panose="020B0604020202020204" pitchFamily="34" charset="0"/>
          <a:cs typeface="AR PL UMing CN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2867"/>
          </a:solidFill>
          <a:latin typeface="Arial" panose="020B0604020202020204" pitchFamily="34" charset="0"/>
          <a:cs typeface="AR PL UMing CN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2867"/>
          </a:solidFill>
          <a:latin typeface="Arial" panose="020B0604020202020204" pitchFamily="34" charset="0"/>
          <a:cs typeface="AR PL UMing CN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2867"/>
          </a:solidFill>
          <a:latin typeface="Arial" panose="020B0604020202020204" pitchFamily="34" charset="0"/>
          <a:cs typeface="AR PL UMing CN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2867"/>
          </a:solidFill>
          <a:latin typeface="Arial" panose="020B0604020202020204" pitchFamily="34" charset="0"/>
          <a:cs typeface="AR PL UMing CN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2867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2867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2867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2867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2867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ChangeArrowheads="1"/>
          </p:cNvSpPr>
          <p:nvPr/>
        </p:nvSpPr>
        <p:spPr bwMode="auto">
          <a:xfrm>
            <a:off x="381000" y="6462713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Book Antiqua" panose="02040602050305030304" pitchFamily="18" charset="0"/>
              </a:rPr>
              <a:t>Improving Networks Worldwide.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63563"/>
            <a:ext cx="7643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the title text format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643813" cy="529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the outline text format</a:t>
            </a:r>
          </a:p>
          <a:p>
            <a:pPr lvl="1"/>
            <a:r>
              <a:rPr lang="en-GB" altLang="zh-CN"/>
              <a:t>Second Outline Level</a:t>
            </a:r>
          </a:p>
          <a:p>
            <a:pPr lvl="2"/>
            <a:r>
              <a:rPr lang="en-GB" altLang="zh-CN"/>
              <a:t>Third Outline Level</a:t>
            </a:r>
          </a:p>
          <a:p>
            <a:pPr lvl="3"/>
            <a:r>
              <a:rPr lang="en-GB" altLang="zh-CN"/>
              <a:t>Fourth Outline Level</a:t>
            </a:r>
          </a:p>
          <a:p>
            <a:pPr lvl="4"/>
            <a:r>
              <a:rPr lang="en-GB" altLang="zh-CN"/>
              <a:t>Fifth Outline Level</a:t>
            </a:r>
          </a:p>
          <a:p>
            <a:pPr lvl="4"/>
            <a:r>
              <a:rPr lang="en-GB" altLang="zh-CN"/>
              <a:t>Sixth Outline Level</a:t>
            </a:r>
          </a:p>
          <a:p>
            <a:pPr lvl="4"/>
            <a:r>
              <a:rPr lang="en-GB" altLang="zh-CN"/>
              <a:t>Seventh Outline Level</a:t>
            </a:r>
          </a:p>
          <a:p>
            <a:pPr lvl="4"/>
            <a:r>
              <a:rPr lang="en-GB" altLang="zh-CN"/>
              <a:t>Eighth Outline Level</a:t>
            </a:r>
          </a:p>
          <a:p>
            <a:pPr lvl="4"/>
            <a:r>
              <a:rPr lang="en-GB" altLang="zh-CN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858000" y="6400800"/>
            <a:ext cx="1946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>
                <a:solidFill>
                  <a:srgbClr val="FFFFFF"/>
                </a:solidFill>
              </a:rPr>
              <a:t>Copyright 2012 IOL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2867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2867"/>
          </a:solidFill>
          <a:latin typeface="Arial" panose="020B0604020202020204" pitchFamily="34" charset="0"/>
          <a:cs typeface="AR PL UMing CN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2867"/>
          </a:solidFill>
          <a:latin typeface="Arial" panose="020B0604020202020204" pitchFamily="34" charset="0"/>
          <a:cs typeface="AR PL UMing CN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2867"/>
          </a:solidFill>
          <a:latin typeface="Arial" panose="020B0604020202020204" pitchFamily="34" charset="0"/>
          <a:cs typeface="AR PL UMing CN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2867"/>
          </a:solidFill>
          <a:latin typeface="Arial" panose="020B0604020202020204" pitchFamily="34" charset="0"/>
          <a:cs typeface="AR PL UMing CN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2867"/>
          </a:solidFill>
          <a:latin typeface="Arial" panose="020B0604020202020204" pitchFamily="34" charset="0"/>
          <a:cs typeface="AR PL UMing CN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2867"/>
          </a:solidFill>
          <a:latin typeface="Arial" panose="020B0604020202020204" pitchFamily="34" charset="0"/>
          <a:cs typeface="AR PL UMing CN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2867"/>
          </a:solidFill>
          <a:latin typeface="Arial" panose="020B0604020202020204" pitchFamily="34" charset="0"/>
          <a:cs typeface="AR PL UMing CN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2867"/>
          </a:solidFill>
          <a:latin typeface="Arial" panose="020B0604020202020204" pitchFamily="34" charset="0"/>
          <a:cs typeface="AR PL UMing CN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2867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2867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2867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2867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2867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804988"/>
            <a:ext cx="8077200" cy="1189037"/>
          </a:xfrm>
          <a:ln/>
        </p:spPr>
        <p:txBody>
          <a:bodyPr lIns="91440" tIns="45720" rIns="91440" bIns="45720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3600" b="1"/>
              <a:t>Introduction to RDMA Programming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3429000"/>
            <a:ext cx="6400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altLang="zh-CN" sz="2200"/>
              <a:t>Robert D. Russell &lt;rdr@unh.edu&gt;</a:t>
            </a:r>
          </a:p>
          <a:p>
            <a:pPr algn="ctr"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endParaRPr lang="en-US" altLang="zh-CN" sz="2200"/>
          </a:p>
          <a:p>
            <a:pPr algn="ctr"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altLang="zh-CN" sz="2200"/>
              <a:t>InterOperability Laboratory &amp;</a:t>
            </a:r>
          </a:p>
          <a:p>
            <a:pPr algn="ctr"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altLang="zh-CN" sz="2200"/>
              <a:t>Computer Science Department</a:t>
            </a:r>
          </a:p>
          <a:p>
            <a:pPr algn="ctr"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altLang="zh-CN" sz="2200"/>
              <a:t>University of New Hampshire</a:t>
            </a:r>
          </a:p>
          <a:p>
            <a:pPr algn="ctr"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altLang="zh-CN" sz="2200"/>
              <a:t>Durham, New Hampshire 03824-3591, USA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Users of OFA Verbs API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85800" y="2359025"/>
            <a:ext cx="7772400" cy="290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Applications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Libraries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File Systems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Storage Systems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Other protocols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2867"/>
                </a:solidFill>
              </a:rPr>
              <a:t>Libraries that access RDMA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85800" y="1828800"/>
            <a:ext cx="8001000" cy="381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15900" indent="-21590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17538" indent="-160338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 marL="1020763" indent="-106363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MPI – Message Passing Interface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Main tool for High Performance Computing (HPC)</a:t>
            </a:r>
          </a:p>
          <a:p>
            <a:pPr lvl="2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Physics, fluid dynamics, modeling and simulations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Many versions available</a:t>
            </a:r>
          </a:p>
          <a:p>
            <a:pPr lvl="2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zh-CN" sz="2200"/>
              <a:t>OpenMPI</a:t>
            </a:r>
          </a:p>
          <a:p>
            <a:pPr lvl="2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zh-CN" sz="2200"/>
              <a:t>MVAPICH</a:t>
            </a:r>
          </a:p>
          <a:p>
            <a:pPr lvl="2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zh-CN" sz="2200"/>
              <a:t>Intel MPI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altLang="zh-CN" sz="2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979613" y="517525"/>
            <a:ext cx="88915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Layering with user level libraries</a:t>
            </a:r>
          </a:p>
        </p:txBody>
      </p:sp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2133600" y="1276350"/>
            <a:ext cx="64023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433888" y="1303338"/>
            <a:ext cx="23860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User Application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133600" y="2081213"/>
            <a:ext cx="64023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494213" y="2108200"/>
            <a:ext cx="226218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OFA Verbs API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2133600" y="2484438"/>
            <a:ext cx="64023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133600" y="3089275"/>
            <a:ext cx="2133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711200" y="5908675"/>
            <a:ext cx="78247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133600" y="3089275"/>
            <a:ext cx="1588" cy="30892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4267200" y="3089275"/>
            <a:ext cx="1588" cy="20145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6402388" y="5103813"/>
            <a:ext cx="1587" cy="10747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8535988" y="3894138"/>
            <a:ext cx="1587" cy="22828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2133600" y="1276350"/>
            <a:ext cx="1588" cy="14763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8535988" y="1276350"/>
            <a:ext cx="1587" cy="14763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711200" y="5507038"/>
            <a:ext cx="78247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711200" y="5103813"/>
            <a:ext cx="78247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711200" y="4700588"/>
            <a:ext cx="78247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57238" y="5535613"/>
            <a:ext cx="13319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Physical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757238" y="5119688"/>
            <a:ext cx="14827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Data Link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750888" y="4729163"/>
            <a:ext cx="13128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Network</a:t>
            </a:r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2133600" y="4297363"/>
            <a:ext cx="64023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2133600" y="3894138"/>
            <a:ext cx="64023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2133600" y="3492500"/>
            <a:ext cx="2133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750888" y="3760788"/>
            <a:ext cx="15033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Transport</a:t>
            </a:r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3200400" y="2484438"/>
            <a:ext cx="1588" cy="604837"/>
          </a:xfrm>
          <a:prstGeom prst="line">
            <a:avLst/>
          </a:prstGeom>
          <a:noFill/>
          <a:ln w="18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5335588" y="2484438"/>
            <a:ext cx="1587" cy="1409700"/>
          </a:xfrm>
          <a:prstGeom prst="line">
            <a:avLst/>
          </a:prstGeom>
          <a:noFill/>
          <a:ln w="18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>
            <a:off x="7469188" y="2484438"/>
            <a:ext cx="1587" cy="1409700"/>
          </a:xfrm>
          <a:prstGeom prst="line">
            <a:avLst/>
          </a:prstGeom>
          <a:noFill/>
          <a:ln w="18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2270125" y="5894388"/>
            <a:ext cx="24034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IWARP  “RNIC”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4627563" y="5897563"/>
            <a:ext cx="19288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RoCE “NIC”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6443663" y="5902325"/>
            <a:ext cx="26987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InfiniBand “HCA”</a:t>
            </a: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2725738" y="3095625"/>
            <a:ext cx="13001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RDMAP</a:t>
            </a: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2867025" y="3506788"/>
            <a:ext cx="8588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DDP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2892425" y="3897313"/>
            <a:ext cx="8715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MPA</a:t>
            </a: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2892425" y="4311650"/>
            <a:ext cx="8286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TCP</a:t>
            </a:r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2984500" y="4691063"/>
            <a:ext cx="5143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IP</a:t>
            </a:r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5467350" y="3908425"/>
            <a:ext cx="24272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IB Transport API</a:t>
            </a: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5683250" y="4311650"/>
            <a:ext cx="18669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IB Transport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5754688" y="4714875"/>
            <a:ext cx="16764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IB Network</a:t>
            </a:r>
          </a:p>
        </p:txBody>
      </p: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3125788" y="5118100"/>
            <a:ext cx="29956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Ethernet MAC &amp; LLC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7037388" y="5105400"/>
            <a:ext cx="11398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IB Link</a:t>
            </a:r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3502025" y="5521325"/>
            <a:ext cx="2043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Ethernet PHY</a:t>
            </a:r>
          </a:p>
        </p:txBody>
      </p:sp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7016750" y="5521325"/>
            <a:ext cx="120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IB PHY</a:t>
            </a:r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4267200" y="5908675"/>
            <a:ext cx="1588" cy="268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947738" y="2709863"/>
            <a:ext cx="1117600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  </a:t>
            </a:r>
            <a:r>
              <a:rPr lang="en-US" altLang="zh-CN" sz="1800">
                <a:solidFill>
                  <a:srgbClr val="0000FF"/>
                </a:solidFill>
              </a:rPr>
              <a:t>OSI</a:t>
            </a:r>
          </a:p>
          <a:p>
            <a:pPr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Layers</a:t>
            </a:r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>
            <a:off x="4267200" y="2484438"/>
            <a:ext cx="1588" cy="2682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6" name="Line 46"/>
          <p:cNvSpPr>
            <a:spLocks noChangeShapeType="1"/>
          </p:cNvSpPr>
          <p:nvPr/>
        </p:nvSpPr>
        <p:spPr bwMode="auto">
          <a:xfrm>
            <a:off x="6402388" y="2484438"/>
            <a:ext cx="1587" cy="2682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1135063" y="5922963"/>
            <a:ext cx="6461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CA</a:t>
            </a:r>
          </a:p>
        </p:txBody>
      </p:sp>
      <p:sp>
        <p:nvSpPr>
          <p:cNvPr id="15408" name="Line 48"/>
          <p:cNvSpPr>
            <a:spLocks noChangeShapeType="1"/>
          </p:cNvSpPr>
          <p:nvPr/>
        </p:nvSpPr>
        <p:spPr bwMode="auto">
          <a:xfrm>
            <a:off x="2133600" y="1677988"/>
            <a:ext cx="64023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3568700" y="1704975"/>
            <a:ext cx="47450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>
                <a:solidFill>
                  <a:srgbClr val="800080"/>
                </a:solidFill>
              </a:rPr>
              <a:t>User level libraries, such as MPI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63563"/>
            <a:ext cx="7743825" cy="703262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/>
              <a:t>Additional ways to access RDMA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43825" cy="4500563"/>
          </a:xfrm>
          <a:ln/>
        </p:spPr>
        <p:txBody>
          <a:bodyPr/>
          <a:lstStyle/>
          <a:p>
            <a:pPr indent="-24288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2800">
                <a:solidFill>
                  <a:srgbClr val="000000"/>
                </a:solidFill>
              </a:rPr>
              <a:t>File systems</a:t>
            </a:r>
          </a:p>
          <a:p>
            <a:pPr indent="-24288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en-US" altLang="zh-CN" sz="2400">
                <a:solidFill>
                  <a:srgbClr val="000000"/>
                </a:solidFill>
              </a:rPr>
              <a:t>Lustre – parallel distributed file system for Linux</a:t>
            </a:r>
          </a:p>
          <a:p>
            <a:pPr indent="-24288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2400">
                <a:solidFill>
                  <a:srgbClr val="000000"/>
                </a:solidFill>
              </a:rPr>
              <a:t>	NFS_RDMA – Network File System over RDMA</a:t>
            </a:r>
          </a:p>
          <a:p>
            <a:pPr indent="-24288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2800">
                <a:solidFill>
                  <a:srgbClr val="000000"/>
                </a:solidFill>
              </a:rPr>
              <a:t>Storage appliances by DDN and NetApp</a:t>
            </a:r>
          </a:p>
          <a:p>
            <a:pPr indent="-24288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en-US" altLang="zh-CN" sz="2400">
                <a:solidFill>
                  <a:srgbClr val="000000"/>
                </a:solidFill>
              </a:rPr>
              <a:t>SRP – SCSI RDMA (Remote) Protocol – Linux kernel</a:t>
            </a:r>
          </a:p>
          <a:p>
            <a:pPr indent="-24288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2400">
                <a:solidFill>
                  <a:srgbClr val="000000"/>
                </a:solidFill>
              </a:rPr>
              <a:t>	iSER – iSCSI Extensions for RDMA – Linux kernel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63563"/>
            <a:ext cx="7743825" cy="703262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/>
              <a:t>Additional ways to access RDMA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2563" y="1935163"/>
            <a:ext cx="8869362" cy="3825875"/>
          </a:xfrm>
          <a:ln/>
        </p:spPr>
        <p:txBody>
          <a:bodyPr/>
          <a:lstStyle/>
          <a:p>
            <a:pPr indent="-24288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2800">
                <a:solidFill>
                  <a:srgbClr val="000000"/>
                </a:solidFill>
              </a:rPr>
              <a:t>Pseudo sockets libraries</a:t>
            </a:r>
          </a:p>
          <a:p>
            <a:pPr indent="-24288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en-US" altLang="zh-CN" sz="2400">
                <a:solidFill>
                  <a:srgbClr val="000000"/>
                </a:solidFill>
              </a:rPr>
              <a:t>SDP – Sockets Direct Protocol – supported by Oracle</a:t>
            </a:r>
          </a:p>
          <a:p>
            <a:pPr indent="-24288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2400">
                <a:solidFill>
                  <a:srgbClr val="000000"/>
                </a:solidFill>
              </a:rPr>
              <a:t>	rsockets – RDMA Sockets – supported by Intel</a:t>
            </a:r>
          </a:p>
          <a:p>
            <a:pPr indent="-24288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2400">
                <a:solidFill>
                  <a:srgbClr val="000000"/>
                </a:solidFill>
              </a:rPr>
              <a:t>    mva – Mellanox Messaging Accelerator</a:t>
            </a:r>
          </a:p>
          <a:p>
            <a:pPr indent="-24288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2400">
                <a:solidFill>
                  <a:srgbClr val="000000"/>
                </a:solidFill>
              </a:rPr>
              <a:t>    SMC-R – proposed by IBM</a:t>
            </a:r>
          </a:p>
          <a:p>
            <a:pPr indent="-24288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zh-CN" sz="2400">
              <a:solidFill>
                <a:srgbClr val="000000"/>
              </a:solidFill>
            </a:endParaRPr>
          </a:p>
          <a:p>
            <a:pPr indent="-24288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zh-CN" sz="2800">
                <a:solidFill>
                  <a:srgbClr val="000000"/>
                </a:solidFill>
              </a:rPr>
              <a:t>All these access methods written on top of OFA verbs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2133600" y="517525"/>
            <a:ext cx="782478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RDMA Architecture Layering</a:t>
            </a: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2133600" y="1477963"/>
            <a:ext cx="64023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432300" y="1484313"/>
            <a:ext cx="23860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User Application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2133600" y="1879600"/>
            <a:ext cx="64023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495800" y="1887538"/>
            <a:ext cx="22621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OFA Verbs API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2133600" y="2282825"/>
            <a:ext cx="64023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133600" y="3089275"/>
            <a:ext cx="2133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711200" y="5908675"/>
            <a:ext cx="78247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2133600" y="3089275"/>
            <a:ext cx="1588" cy="30892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4267200" y="3089275"/>
            <a:ext cx="1588" cy="20145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6402388" y="5103813"/>
            <a:ext cx="1587" cy="10747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8535988" y="3894138"/>
            <a:ext cx="1587" cy="22828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2133600" y="1477963"/>
            <a:ext cx="1588" cy="10747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8535988" y="1477963"/>
            <a:ext cx="1587" cy="10747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711200" y="5507038"/>
            <a:ext cx="78247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711200" y="5103813"/>
            <a:ext cx="78247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711200" y="4700588"/>
            <a:ext cx="78247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757238" y="5535613"/>
            <a:ext cx="13319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Physical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757238" y="5119688"/>
            <a:ext cx="14827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Data Link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750888" y="4729163"/>
            <a:ext cx="13128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Network</a:t>
            </a: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2133600" y="4297363"/>
            <a:ext cx="64023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2133600" y="3894138"/>
            <a:ext cx="64023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2133600" y="3492500"/>
            <a:ext cx="2133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750888" y="3760788"/>
            <a:ext cx="15033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Transport</a:t>
            </a:r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3200400" y="2282825"/>
            <a:ext cx="1588" cy="806450"/>
          </a:xfrm>
          <a:prstGeom prst="line">
            <a:avLst/>
          </a:prstGeom>
          <a:noFill/>
          <a:ln w="18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5335588" y="2282825"/>
            <a:ext cx="1587" cy="1611313"/>
          </a:xfrm>
          <a:prstGeom prst="line">
            <a:avLst/>
          </a:prstGeom>
          <a:noFill/>
          <a:ln w="18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7469188" y="2282825"/>
            <a:ext cx="1587" cy="1611313"/>
          </a:xfrm>
          <a:prstGeom prst="line">
            <a:avLst/>
          </a:prstGeom>
          <a:noFill/>
          <a:ln w="18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2270125" y="5894388"/>
            <a:ext cx="24034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IWARP  “RNIC”</a:t>
            </a: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4627563" y="5897563"/>
            <a:ext cx="19288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RoCE “NIC”</a:t>
            </a: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6443663" y="5902325"/>
            <a:ext cx="26987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InfiniBand “HCA”</a:t>
            </a: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2725738" y="3095625"/>
            <a:ext cx="13001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RDMAP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2867025" y="3506788"/>
            <a:ext cx="8588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DDP</a:t>
            </a: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2892425" y="3897313"/>
            <a:ext cx="8715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MPA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2892425" y="4311650"/>
            <a:ext cx="8286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TCP</a:t>
            </a:r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2984500" y="4691063"/>
            <a:ext cx="5143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IP</a:t>
            </a:r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5467350" y="3908425"/>
            <a:ext cx="24272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IB Transport API</a:t>
            </a: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5683250" y="4311650"/>
            <a:ext cx="18669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IB Transport</a:t>
            </a: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5754688" y="4714875"/>
            <a:ext cx="16764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IB Network</a:t>
            </a:r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3125788" y="5118100"/>
            <a:ext cx="29956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Ethernet MAC &amp; LLC</a:t>
            </a:r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7037388" y="5105400"/>
            <a:ext cx="11398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IB Link</a:t>
            </a:r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3502025" y="5521325"/>
            <a:ext cx="2043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Ethernet PHY</a:t>
            </a:r>
          </a:p>
        </p:txBody>
      </p: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7016750" y="5521325"/>
            <a:ext cx="120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IB PHY</a:t>
            </a:r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4267200" y="5908675"/>
            <a:ext cx="1588" cy="268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947738" y="2709863"/>
            <a:ext cx="1117600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  </a:t>
            </a:r>
            <a:r>
              <a:rPr lang="en-US" altLang="zh-CN" sz="1800">
                <a:solidFill>
                  <a:srgbClr val="0000FF"/>
                </a:solidFill>
              </a:rPr>
              <a:t>OSI</a:t>
            </a:r>
          </a:p>
          <a:p>
            <a:pPr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Layers</a:t>
            </a:r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>
            <a:off x="4267200" y="2282825"/>
            <a:ext cx="1588" cy="268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>
            <a:off x="6402388" y="2282825"/>
            <a:ext cx="1587" cy="268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1135063" y="5922963"/>
            <a:ext cx="6461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CA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Similarities between TCP and RDMA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85800" y="18288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57225" indent="-200025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Both utilize the client-server model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zh-CN" sz="2800"/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Both require a connection for reliable transport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zh-CN" sz="2800"/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Both provide a reliable transport mode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TCP provides a reliable in-order sequence of </a:t>
            </a:r>
            <a:r>
              <a:rPr lang="en-US" altLang="zh-CN" sz="2200" b="1">
                <a:solidFill>
                  <a:srgbClr val="800080"/>
                </a:solidFill>
              </a:rPr>
              <a:t>bytes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RDMA provides a reliable in-order sequence of </a:t>
            </a:r>
            <a:r>
              <a:rPr lang="en-US" altLang="zh-CN" sz="2200" b="1">
                <a:solidFill>
                  <a:srgbClr val="800080"/>
                </a:solidFill>
              </a:rPr>
              <a:t>messages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zh-CN" sz="2200" b="1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7772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2867"/>
                </a:solidFill>
              </a:rPr>
              <a:t>How RDMA differs from TCP/IP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85800" y="1603375"/>
            <a:ext cx="7772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“zero copy” – data transferred directly from virtual memory on one node to virtual memory on another node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zh-CN" sz="2800"/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“kernel bypass” – no operating system involvement during data transfers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zh-CN" sz="2800"/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asynchronous operation – threads not blocked during I/O transfers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606425" y="1735138"/>
            <a:ext cx="8588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User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App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66725" y="2540000"/>
            <a:ext cx="10874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Kernel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Stack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46125" y="3425825"/>
            <a:ext cx="646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CA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09600" y="4117975"/>
            <a:ext cx="8429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Wire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74663" y="2417763"/>
            <a:ext cx="183832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74663" y="3222625"/>
            <a:ext cx="183832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981325" y="544513"/>
            <a:ext cx="375761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TCP/IP setup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858963" y="954088"/>
            <a:ext cx="118586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client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021388" y="976313"/>
            <a:ext cx="13319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server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1427163" y="1309688"/>
            <a:ext cx="102393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setup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804025" y="1303338"/>
            <a:ext cx="10239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setup</a:t>
            </a: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1303338" y="1611313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474663" y="4029075"/>
            <a:ext cx="183832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2311400" y="1611313"/>
            <a:ext cx="1588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1346200" y="1930400"/>
            <a:ext cx="12700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connect</a:t>
            </a:r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6519863" y="1611313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7942263" y="1611313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6519863" y="2417763"/>
            <a:ext cx="21336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6519863" y="3222625"/>
            <a:ext cx="2133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6519863" y="4029075"/>
            <a:ext cx="2133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6986588" y="1779588"/>
            <a:ext cx="9239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listen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6916738" y="1968500"/>
            <a:ext cx="110648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accept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7021513" y="1592263"/>
            <a:ext cx="7921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bind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7969250" y="1773238"/>
            <a:ext cx="8588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User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App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7943850" y="2592388"/>
            <a:ext cx="10874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Kernel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Stack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7969250" y="3452813"/>
            <a:ext cx="646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CA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7943850" y="4116388"/>
            <a:ext cx="8429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Wire</a:t>
            </a:r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>
            <a:off x="1778000" y="2282825"/>
            <a:ext cx="1588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>
            <a:off x="1778000" y="2954338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1778000" y="3760788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>
            <a:off x="7350125" y="3760788"/>
            <a:ext cx="3175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6" name="Line 32"/>
          <p:cNvSpPr>
            <a:spLocks noChangeShapeType="1"/>
          </p:cNvSpPr>
          <p:nvPr/>
        </p:nvSpPr>
        <p:spPr bwMode="auto">
          <a:xfrm>
            <a:off x="7350125" y="2954338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>
            <a:off x="7350125" y="2282825"/>
            <a:ext cx="1588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8" name="Line 34"/>
          <p:cNvSpPr>
            <a:spLocks noChangeShapeType="1"/>
          </p:cNvSpPr>
          <p:nvPr/>
        </p:nvSpPr>
        <p:spPr bwMode="auto">
          <a:xfrm>
            <a:off x="1778000" y="4297363"/>
            <a:ext cx="5572125" cy="1587"/>
          </a:xfrm>
          <a:prstGeom prst="line">
            <a:avLst/>
          </a:prstGeom>
          <a:noFill/>
          <a:ln w="1836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374650" y="4864100"/>
            <a:ext cx="32496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blue lines: control information</a:t>
            </a:r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>
            <a:off x="236538" y="5103813"/>
            <a:ext cx="3319462" cy="1587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387350" y="5135563"/>
            <a:ext cx="22066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red lines: user data</a:t>
            </a:r>
          </a:p>
        </p:txBody>
      </p:sp>
      <p:sp>
        <p:nvSpPr>
          <p:cNvPr id="21542" name="Line 38"/>
          <p:cNvSpPr>
            <a:spLocks noChangeShapeType="1"/>
          </p:cNvSpPr>
          <p:nvPr/>
        </p:nvSpPr>
        <p:spPr bwMode="auto">
          <a:xfrm>
            <a:off x="236538" y="5372100"/>
            <a:ext cx="3319462" cy="1588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349250" y="5403850"/>
            <a:ext cx="31591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green lines: control and data</a:t>
            </a:r>
          </a:p>
        </p:txBody>
      </p:sp>
      <p:sp>
        <p:nvSpPr>
          <p:cNvPr id="21544" name="Line 40"/>
          <p:cNvSpPr>
            <a:spLocks noChangeShapeType="1"/>
          </p:cNvSpPr>
          <p:nvPr/>
        </p:nvSpPr>
        <p:spPr bwMode="auto">
          <a:xfrm>
            <a:off x="236538" y="5640388"/>
            <a:ext cx="3319462" cy="1587"/>
          </a:xfrm>
          <a:prstGeom prst="line">
            <a:avLst/>
          </a:prstGeom>
          <a:noFill/>
          <a:ln w="1836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2371725" y="939800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2252663" y="873125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606425" y="1735138"/>
            <a:ext cx="8588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User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App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66725" y="2540000"/>
            <a:ext cx="10874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Kernel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Stack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746125" y="3425825"/>
            <a:ext cx="646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CA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09600" y="4117975"/>
            <a:ext cx="8429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Wire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474663" y="2417763"/>
            <a:ext cx="183832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474663" y="3222625"/>
            <a:ext cx="183832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063875" y="544513"/>
            <a:ext cx="359568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RDMA setup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858963" y="954088"/>
            <a:ext cx="118586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client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021388" y="976313"/>
            <a:ext cx="13319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server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427163" y="1309688"/>
            <a:ext cx="102393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setup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6804025" y="1303338"/>
            <a:ext cx="10239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setup</a:t>
            </a: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1303338" y="1611313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474663" y="4029075"/>
            <a:ext cx="183832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2311400" y="1611313"/>
            <a:ext cx="1588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1346200" y="1639888"/>
            <a:ext cx="1270000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rdma_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connect</a:t>
            </a: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6519863" y="1611313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7942263" y="1611313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519863" y="2417763"/>
            <a:ext cx="21336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6519863" y="3222625"/>
            <a:ext cx="2133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6519863" y="4029075"/>
            <a:ext cx="2133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6519863" y="1779588"/>
            <a:ext cx="17621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rdma_listen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6496050" y="1968500"/>
            <a:ext cx="19431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rdma_accept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6508750" y="1592263"/>
            <a:ext cx="16287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rdma_bind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7969250" y="1773238"/>
            <a:ext cx="8588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User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App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7943850" y="2592388"/>
            <a:ext cx="10874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Kernel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Stack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7969250" y="3452813"/>
            <a:ext cx="646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CA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7943850" y="4116388"/>
            <a:ext cx="8429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Wire</a:t>
            </a:r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1778000" y="2282825"/>
            <a:ext cx="1588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1778000" y="2954338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1778000" y="3760788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7350125" y="3760788"/>
            <a:ext cx="3175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7350125" y="2954338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7350125" y="2282825"/>
            <a:ext cx="1588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2" name="Line 34"/>
          <p:cNvSpPr>
            <a:spLocks noChangeShapeType="1"/>
          </p:cNvSpPr>
          <p:nvPr/>
        </p:nvSpPr>
        <p:spPr bwMode="auto">
          <a:xfrm>
            <a:off x="1778000" y="4297363"/>
            <a:ext cx="5572125" cy="1587"/>
          </a:xfrm>
          <a:prstGeom prst="line">
            <a:avLst/>
          </a:prstGeom>
          <a:noFill/>
          <a:ln w="1836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374650" y="4864100"/>
            <a:ext cx="32496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blue lines: control information</a:t>
            </a:r>
          </a:p>
        </p:txBody>
      </p:sp>
      <p:sp>
        <p:nvSpPr>
          <p:cNvPr id="22564" name="Line 36"/>
          <p:cNvSpPr>
            <a:spLocks noChangeShapeType="1"/>
          </p:cNvSpPr>
          <p:nvPr/>
        </p:nvSpPr>
        <p:spPr bwMode="auto">
          <a:xfrm>
            <a:off x="236538" y="5103813"/>
            <a:ext cx="3319462" cy="1587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387350" y="5135563"/>
            <a:ext cx="22066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red lines: user data</a:t>
            </a:r>
          </a:p>
        </p:txBody>
      </p:sp>
      <p:sp>
        <p:nvSpPr>
          <p:cNvPr id="22566" name="Line 38"/>
          <p:cNvSpPr>
            <a:spLocks noChangeShapeType="1"/>
          </p:cNvSpPr>
          <p:nvPr/>
        </p:nvSpPr>
        <p:spPr bwMode="auto">
          <a:xfrm>
            <a:off x="236538" y="5372100"/>
            <a:ext cx="3319462" cy="1588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349250" y="5403850"/>
            <a:ext cx="31591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green lines: control and data</a:t>
            </a:r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>
            <a:off x="236538" y="5640388"/>
            <a:ext cx="3319462" cy="1587"/>
          </a:xfrm>
          <a:prstGeom prst="line">
            <a:avLst/>
          </a:prstGeom>
          <a:noFill/>
          <a:ln w="1836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2371725" y="939800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2252663" y="873125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RDMA – what is it?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39763" y="1828800"/>
            <a:ext cx="822960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92150" indent="-234950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A (relatively) new method for interconnecting platforms in high-speed networks that overcomes many of the difficulties encountered with traditional networks such as TCP/IP over Ethernet.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800"/>
              <a:t>new standards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800"/>
              <a:t>new protocols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800"/>
              <a:t>new hardware interface cards and switches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800"/>
              <a:t>new software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606425" y="1735138"/>
            <a:ext cx="8588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User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App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66725" y="2540000"/>
            <a:ext cx="10874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Kernel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Stack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46125" y="3425825"/>
            <a:ext cx="646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CA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9600" y="4117975"/>
            <a:ext cx="8429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Wire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474663" y="2417763"/>
            <a:ext cx="183832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74663" y="3222625"/>
            <a:ext cx="183832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981325" y="544513"/>
            <a:ext cx="375761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TCP/IP setup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858963" y="954088"/>
            <a:ext cx="118586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client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021388" y="976313"/>
            <a:ext cx="13319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server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1427163" y="1309688"/>
            <a:ext cx="102393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setup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804025" y="1303338"/>
            <a:ext cx="10239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setup</a:t>
            </a: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1303338" y="1611313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474663" y="4029075"/>
            <a:ext cx="183832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311400" y="1611313"/>
            <a:ext cx="1588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1346200" y="1930400"/>
            <a:ext cx="12700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connect</a:t>
            </a: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6519863" y="1611313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7942263" y="1611313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6519863" y="2417763"/>
            <a:ext cx="21336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6519863" y="3222625"/>
            <a:ext cx="2133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6519863" y="4029075"/>
            <a:ext cx="21336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6986588" y="1779588"/>
            <a:ext cx="9239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listen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6916738" y="1968500"/>
            <a:ext cx="110648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accept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7021513" y="1592263"/>
            <a:ext cx="7921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bind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7969250" y="1773238"/>
            <a:ext cx="8588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User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App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7943850" y="2592388"/>
            <a:ext cx="10874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Kernel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Stack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7969250" y="3452813"/>
            <a:ext cx="646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CA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7943850" y="4116388"/>
            <a:ext cx="8429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Wire</a:t>
            </a:r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1778000" y="2282825"/>
            <a:ext cx="1588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1778000" y="2954338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1778000" y="3760788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7350125" y="3760788"/>
            <a:ext cx="3175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>
            <a:off x="7350125" y="2954338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7350125" y="2282825"/>
            <a:ext cx="1588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1778000" y="4297363"/>
            <a:ext cx="5572125" cy="1587"/>
          </a:xfrm>
          <a:prstGeom prst="line">
            <a:avLst/>
          </a:prstGeom>
          <a:noFill/>
          <a:ln w="1836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374650" y="4864100"/>
            <a:ext cx="32496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blue lines: control information</a:t>
            </a:r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>
            <a:off x="236538" y="5103813"/>
            <a:ext cx="3319462" cy="1587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9" name="Text Box 37"/>
          <p:cNvSpPr txBox="1">
            <a:spLocks noChangeArrowheads="1"/>
          </p:cNvSpPr>
          <p:nvPr/>
        </p:nvSpPr>
        <p:spPr bwMode="auto">
          <a:xfrm>
            <a:off x="387350" y="5135563"/>
            <a:ext cx="22066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red lines: user data</a:t>
            </a:r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>
            <a:off x="236538" y="5372100"/>
            <a:ext cx="3319462" cy="1588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349250" y="5403850"/>
            <a:ext cx="31591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green lines: control and data</a:t>
            </a:r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236538" y="5640388"/>
            <a:ext cx="3319462" cy="1587"/>
          </a:xfrm>
          <a:prstGeom prst="line">
            <a:avLst/>
          </a:prstGeom>
          <a:noFill/>
          <a:ln w="1836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3" name="Text Box 41"/>
          <p:cNvSpPr txBox="1">
            <a:spLocks noChangeArrowheads="1"/>
          </p:cNvSpPr>
          <p:nvPr/>
        </p:nvSpPr>
        <p:spPr bwMode="auto">
          <a:xfrm>
            <a:off x="2371725" y="939800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4" name="Text Box 42"/>
          <p:cNvSpPr txBox="1">
            <a:spLocks noChangeArrowheads="1"/>
          </p:cNvSpPr>
          <p:nvPr/>
        </p:nvSpPr>
        <p:spPr bwMode="auto">
          <a:xfrm>
            <a:off x="2252663" y="873125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606425" y="1735138"/>
            <a:ext cx="8588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User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App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66725" y="2540000"/>
            <a:ext cx="10874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Kernel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Stack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46125" y="3425825"/>
            <a:ext cx="646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CA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09600" y="4117975"/>
            <a:ext cx="8429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Wire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474663" y="2417763"/>
            <a:ext cx="3319462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74663" y="3222625"/>
            <a:ext cx="3319462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749550" y="544513"/>
            <a:ext cx="431641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TCP/IP transfer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858963" y="954088"/>
            <a:ext cx="118586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client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6021388" y="976313"/>
            <a:ext cx="13319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server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1427163" y="1309688"/>
            <a:ext cx="102393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setup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6804025" y="1303338"/>
            <a:ext cx="10239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setup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1303338" y="1611313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474663" y="4029075"/>
            <a:ext cx="3319462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311400" y="1611313"/>
            <a:ext cx="1588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1346200" y="1930400"/>
            <a:ext cx="12700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connect</a:t>
            </a: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6519863" y="1611313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7942263" y="1611313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5097463" y="2417763"/>
            <a:ext cx="3557587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5097463" y="3222625"/>
            <a:ext cx="3557587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5097463" y="4029075"/>
            <a:ext cx="3557587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6986588" y="1779588"/>
            <a:ext cx="9239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listen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6916738" y="1968500"/>
            <a:ext cx="110648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accept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7021513" y="1592263"/>
            <a:ext cx="7921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bind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7969250" y="1773238"/>
            <a:ext cx="8588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User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App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7943850" y="2592388"/>
            <a:ext cx="10874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Kernel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Stack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7969250" y="3452813"/>
            <a:ext cx="646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CA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7943850" y="4116388"/>
            <a:ext cx="8429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Wire</a:t>
            </a:r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1778000" y="2282825"/>
            <a:ext cx="1588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>
            <a:off x="1778000" y="2954338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>
            <a:off x="1778000" y="3760788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>
            <a:off x="7350125" y="3760788"/>
            <a:ext cx="3175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>
            <a:off x="7350125" y="2954338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7350125" y="2282825"/>
            <a:ext cx="1588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0" name="Line 34"/>
          <p:cNvSpPr>
            <a:spLocks noChangeShapeType="1"/>
          </p:cNvSpPr>
          <p:nvPr/>
        </p:nvSpPr>
        <p:spPr bwMode="auto">
          <a:xfrm>
            <a:off x="1778000" y="4297363"/>
            <a:ext cx="5572125" cy="1587"/>
          </a:xfrm>
          <a:prstGeom prst="line">
            <a:avLst/>
          </a:prstGeom>
          <a:noFill/>
          <a:ln w="1836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374650" y="4864100"/>
            <a:ext cx="32496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blue lines: control information</a:t>
            </a:r>
          </a:p>
        </p:txBody>
      </p:sp>
      <p:sp>
        <p:nvSpPr>
          <p:cNvPr id="24612" name="Line 36"/>
          <p:cNvSpPr>
            <a:spLocks noChangeShapeType="1"/>
          </p:cNvSpPr>
          <p:nvPr/>
        </p:nvSpPr>
        <p:spPr bwMode="auto">
          <a:xfrm>
            <a:off x="236538" y="5103813"/>
            <a:ext cx="3319462" cy="1587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3794125" y="1611313"/>
            <a:ext cx="1588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4" name="AutoShape 38"/>
          <p:cNvSpPr>
            <a:spLocks noChangeArrowheads="1"/>
          </p:cNvSpPr>
          <p:nvPr/>
        </p:nvSpPr>
        <p:spPr bwMode="auto">
          <a:xfrm>
            <a:off x="3082925" y="1611313"/>
            <a:ext cx="711200" cy="469900"/>
          </a:xfrm>
          <a:prstGeom prst="roundRect">
            <a:avLst>
              <a:gd name="adj" fmla="val 333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800"/>
              <a:t>data</a:t>
            </a:r>
          </a:p>
        </p:txBody>
      </p:sp>
      <p:sp>
        <p:nvSpPr>
          <p:cNvPr id="24615" name="Text Box 39"/>
          <p:cNvSpPr txBox="1">
            <a:spLocks noChangeArrowheads="1"/>
          </p:cNvSpPr>
          <p:nvPr/>
        </p:nvSpPr>
        <p:spPr bwMode="auto">
          <a:xfrm>
            <a:off x="2297113" y="1933575"/>
            <a:ext cx="8747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send</a:t>
            </a:r>
          </a:p>
        </p:txBody>
      </p:sp>
      <p:sp>
        <p:nvSpPr>
          <p:cNvPr id="24616" name="Line 40"/>
          <p:cNvSpPr>
            <a:spLocks noChangeShapeType="1"/>
          </p:cNvSpPr>
          <p:nvPr/>
        </p:nvSpPr>
        <p:spPr bwMode="auto">
          <a:xfrm>
            <a:off x="2608263" y="2282825"/>
            <a:ext cx="1587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>
            <a:off x="2608263" y="3760788"/>
            <a:ext cx="1587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>
            <a:off x="5097463" y="1611313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9" name="AutoShape 43"/>
          <p:cNvSpPr>
            <a:spLocks noChangeArrowheads="1"/>
          </p:cNvSpPr>
          <p:nvPr/>
        </p:nvSpPr>
        <p:spPr bwMode="auto">
          <a:xfrm>
            <a:off x="5097463" y="1611313"/>
            <a:ext cx="711200" cy="469900"/>
          </a:xfrm>
          <a:prstGeom prst="roundRect">
            <a:avLst>
              <a:gd name="adj" fmla="val 333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800"/>
              <a:t>data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5878513" y="1935163"/>
            <a:ext cx="7937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recv</a:t>
            </a:r>
          </a:p>
        </p:txBody>
      </p:sp>
      <p:sp>
        <p:nvSpPr>
          <p:cNvPr id="24621" name="Line 45"/>
          <p:cNvSpPr>
            <a:spLocks noChangeShapeType="1"/>
          </p:cNvSpPr>
          <p:nvPr/>
        </p:nvSpPr>
        <p:spPr bwMode="auto">
          <a:xfrm>
            <a:off x="6164263" y="2282825"/>
            <a:ext cx="1587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2" name="Line 46"/>
          <p:cNvSpPr>
            <a:spLocks noChangeShapeType="1"/>
          </p:cNvSpPr>
          <p:nvPr/>
        </p:nvSpPr>
        <p:spPr bwMode="auto">
          <a:xfrm>
            <a:off x="6164263" y="3760788"/>
            <a:ext cx="1587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387350" y="5135563"/>
            <a:ext cx="22066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red lines: user data</a:t>
            </a:r>
          </a:p>
        </p:txBody>
      </p:sp>
      <p:sp>
        <p:nvSpPr>
          <p:cNvPr id="24624" name="Line 48"/>
          <p:cNvSpPr>
            <a:spLocks noChangeShapeType="1"/>
          </p:cNvSpPr>
          <p:nvPr/>
        </p:nvSpPr>
        <p:spPr bwMode="auto">
          <a:xfrm>
            <a:off x="236538" y="5372100"/>
            <a:ext cx="3319462" cy="1588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349250" y="5403850"/>
            <a:ext cx="31591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green lines: control and data</a:t>
            </a:r>
          </a:p>
        </p:txBody>
      </p:sp>
      <p:sp>
        <p:nvSpPr>
          <p:cNvPr id="24626" name="Line 50"/>
          <p:cNvSpPr>
            <a:spLocks noChangeShapeType="1"/>
          </p:cNvSpPr>
          <p:nvPr/>
        </p:nvSpPr>
        <p:spPr bwMode="auto">
          <a:xfrm>
            <a:off x="236538" y="5640388"/>
            <a:ext cx="3319462" cy="1587"/>
          </a:xfrm>
          <a:prstGeom prst="line">
            <a:avLst/>
          </a:prstGeom>
          <a:noFill/>
          <a:ln w="1836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7" name="Text Box 51"/>
          <p:cNvSpPr txBox="1">
            <a:spLocks noChangeArrowheads="1"/>
          </p:cNvSpPr>
          <p:nvPr/>
        </p:nvSpPr>
        <p:spPr bwMode="auto">
          <a:xfrm>
            <a:off x="2371725" y="939800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8" name="Text Box 52"/>
          <p:cNvSpPr txBox="1">
            <a:spLocks noChangeArrowheads="1"/>
          </p:cNvSpPr>
          <p:nvPr/>
        </p:nvSpPr>
        <p:spPr bwMode="auto">
          <a:xfrm>
            <a:off x="2252663" y="873125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2451100" y="1330325"/>
            <a:ext cx="14827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 b="1"/>
              <a:t>  transfer</a:t>
            </a:r>
          </a:p>
        </p:txBody>
      </p:sp>
      <p:sp>
        <p:nvSpPr>
          <p:cNvPr id="24630" name="Text Box 54"/>
          <p:cNvSpPr txBox="1">
            <a:spLocks noChangeArrowheads="1"/>
          </p:cNvSpPr>
          <p:nvPr/>
        </p:nvSpPr>
        <p:spPr bwMode="auto">
          <a:xfrm>
            <a:off x="5238750" y="1328738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 b="1"/>
              <a:t> transfer</a:t>
            </a:r>
          </a:p>
        </p:txBody>
      </p:sp>
      <p:sp>
        <p:nvSpPr>
          <p:cNvPr id="24631" name="AutoShape 55"/>
          <p:cNvSpPr>
            <a:spLocks noChangeArrowheads="1"/>
          </p:cNvSpPr>
          <p:nvPr/>
        </p:nvSpPr>
        <p:spPr bwMode="auto">
          <a:xfrm>
            <a:off x="3082925" y="2551113"/>
            <a:ext cx="711200" cy="469900"/>
          </a:xfrm>
          <a:prstGeom prst="roundRect">
            <a:avLst>
              <a:gd name="adj" fmla="val 333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800"/>
              <a:t>data</a:t>
            </a:r>
          </a:p>
        </p:txBody>
      </p:sp>
      <p:sp>
        <p:nvSpPr>
          <p:cNvPr id="24632" name="Line 56"/>
          <p:cNvSpPr>
            <a:spLocks noChangeShapeType="1"/>
          </p:cNvSpPr>
          <p:nvPr/>
        </p:nvSpPr>
        <p:spPr bwMode="auto">
          <a:xfrm>
            <a:off x="3438525" y="2081213"/>
            <a:ext cx="1588" cy="469900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3" name="Line 57"/>
          <p:cNvSpPr>
            <a:spLocks noChangeShapeType="1"/>
          </p:cNvSpPr>
          <p:nvPr/>
        </p:nvSpPr>
        <p:spPr bwMode="auto">
          <a:xfrm>
            <a:off x="3438525" y="3021013"/>
            <a:ext cx="1588" cy="1276350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2844800" y="2030413"/>
            <a:ext cx="8540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copy</a:t>
            </a:r>
          </a:p>
        </p:txBody>
      </p:sp>
      <p:sp>
        <p:nvSpPr>
          <p:cNvPr id="24635" name="Line 59"/>
          <p:cNvSpPr>
            <a:spLocks noChangeShapeType="1"/>
          </p:cNvSpPr>
          <p:nvPr/>
        </p:nvSpPr>
        <p:spPr bwMode="auto">
          <a:xfrm>
            <a:off x="2608263" y="2954338"/>
            <a:ext cx="1587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6" name="AutoShape 60"/>
          <p:cNvSpPr>
            <a:spLocks noChangeArrowheads="1"/>
          </p:cNvSpPr>
          <p:nvPr/>
        </p:nvSpPr>
        <p:spPr bwMode="auto">
          <a:xfrm>
            <a:off x="5097463" y="2551113"/>
            <a:ext cx="711200" cy="469900"/>
          </a:xfrm>
          <a:prstGeom prst="roundRect">
            <a:avLst>
              <a:gd name="adj" fmla="val 333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800"/>
              <a:t>data</a:t>
            </a:r>
          </a:p>
        </p:txBody>
      </p:sp>
      <p:sp>
        <p:nvSpPr>
          <p:cNvPr id="24637" name="Line 61"/>
          <p:cNvSpPr>
            <a:spLocks noChangeShapeType="1"/>
          </p:cNvSpPr>
          <p:nvPr/>
        </p:nvSpPr>
        <p:spPr bwMode="auto">
          <a:xfrm>
            <a:off x="6164263" y="2954338"/>
            <a:ext cx="1587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5432425" y="2109788"/>
            <a:ext cx="8540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copy</a:t>
            </a:r>
          </a:p>
        </p:txBody>
      </p:sp>
      <p:sp>
        <p:nvSpPr>
          <p:cNvPr id="24639" name="Line 63"/>
          <p:cNvSpPr>
            <a:spLocks noChangeShapeType="1"/>
          </p:cNvSpPr>
          <p:nvPr/>
        </p:nvSpPr>
        <p:spPr bwMode="auto">
          <a:xfrm flipV="1">
            <a:off x="5453063" y="2979738"/>
            <a:ext cx="1587" cy="1358900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0" name="Line 64"/>
          <p:cNvSpPr>
            <a:spLocks noChangeShapeType="1"/>
          </p:cNvSpPr>
          <p:nvPr/>
        </p:nvSpPr>
        <p:spPr bwMode="auto">
          <a:xfrm flipV="1">
            <a:off x="5453063" y="2039938"/>
            <a:ext cx="1587" cy="552450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606425" y="1735138"/>
            <a:ext cx="8588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User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App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66725" y="2540000"/>
            <a:ext cx="10874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Kernel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Stack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46125" y="3425825"/>
            <a:ext cx="646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CA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09600" y="4117975"/>
            <a:ext cx="8429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Wire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474663" y="2417763"/>
            <a:ext cx="183832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74663" y="3222625"/>
            <a:ext cx="3319462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854325" y="544513"/>
            <a:ext cx="415448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RDMA transfer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858963" y="954088"/>
            <a:ext cx="118586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client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6021388" y="976313"/>
            <a:ext cx="13319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server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427163" y="1309688"/>
            <a:ext cx="102393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setup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804025" y="1303338"/>
            <a:ext cx="10239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setup</a:t>
            </a: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1303338" y="1611313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474663" y="4029075"/>
            <a:ext cx="3319462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2311400" y="1611313"/>
            <a:ext cx="1588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1346200" y="1639888"/>
            <a:ext cx="1270000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rdma_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connect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6519863" y="1611313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7942263" y="1611313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519863" y="2417763"/>
            <a:ext cx="21336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5097463" y="3222625"/>
            <a:ext cx="3557587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5097463" y="4029075"/>
            <a:ext cx="3557587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6519863" y="1779588"/>
            <a:ext cx="17621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rdma_listen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6496050" y="1968500"/>
            <a:ext cx="19431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rdma_accept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6508750" y="1592263"/>
            <a:ext cx="16287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rdma_bind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7969250" y="1773238"/>
            <a:ext cx="8588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User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App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7943850" y="2592388"/>
            <a:ext cx="1087438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Kernel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Stack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7969250" y="3452813"/>
            <a:ext cx="646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CA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7943850" y="4116388"/>
            <a:ext cx="8429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Wire</a:t>
            </a: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>
            <a:off x="1778000" y="2282825"/>
            <a:ext cx="1588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1778000" y="2954338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>
            <a:off x="1778000" y="3760788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1" name="Line 31"/>
          <p:cNvSpPr>
            <a:spLocks noChangeShapeType="1"/>
          </p:cNvSpPr>
          <p:nvPr/>
        </p:nvSpPr>
        <p:spPr bwMode="auto">
          <a:xfrm>
            <a:off x="7350125" y="3760788"/>
            <a:ext cx="3175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>
            <a:off x="7350125" y="2954338"/>
            <a:ext cx="1588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7350125" y="2282825"/>
            <a:ext cx="1588" cy="40322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1778000" y="4297363"/>
            <a:ext cx="5572125" cy="1587"/>
          </a:xfrm>
          <a:prstGeom prst="line">
            <a:avLst/>
          </a:prstGeom>
          <a:noFill/>
          <a:ln w="1836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374650" y="4864100"/>
            <a:ext cx="32496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blue lines: control information</a:t>
            </a:r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236538" y="5103813"/>
            <a:ext cx="3319462" cy="1587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7" name="Line 37"/>
          <p:cNvSpPr>
            <a:spLocks noChangeShapeType="1"/>
          </p:cNvSpPr>
          <p:nvPr/>
        </p:nvSpPr>
        <p:spPr bwMode="auto">
          <a:xfrm>
            <a:off x="3794125" y="1611313"/>
            <a:ext cx="1588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8" name="AutoShape 38"/>
          <p:cNvSpPr>
            <a:spLocks noChangeArrowheads="1"/>
          </p:cNvSpPr>
          <p:nvPr/>
        </p:nvSpPr>
        <p:spPr bwMode="auto">
          <a:xfrm>
            <a:off x="3082925" y="1611313"/>
            <a:ext cx="711200" cy="469900"/>
          </a:xfrm>
          <a:prstGeom prst="roundRect">
            <a:avLst>
              <a:gd name="adj" fmla="val 333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800"/>
              <a:t>data</a:t>
            </a:r>
          </a:p>
        </p:txBody>
      </p:sp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2297113" y="1636713"/>
            <a:ext cx="107156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rdma_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post_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send</a:t>
            </a:r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>
            <a:off x="2608263" y="2484438"/>
            <a:ext cx="1587" cy="1008062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>
            <a:off x="2608263" y="3760788"/>
            <a:ext cx="1587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>
            <a:off x="3438525" y="2081213"/>
            <a:ext cx="1588" cy="2216150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>
            <a:off x="5097463" y="1611313"/>
            <a:ext cx="1587" cy="24177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4" name="AutoShape 44"/>
          <p:cNvSpPr>
            <a:spLocks noChangeArrowheads="1"/>
          </p:cNvSpPr>
          <p:nvPr/>
        </p:nvSpPr>
        <p:spPr bwMode="auto">
          <a:xfrm>
            <a:off x="5097463" y="1611313"/>
            <a:ext cx="711200" cy="469900"/>
          </a:xfrm>
          <a:prstGeom prst="roundRect">
            <a:avLst>
              <a:gd name="adj" fmla="val 333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800"/>
              <a:t>data</a:t>
            </a: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5784850" y="1611313"/>
            <a:ext cx="10715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rdma_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post_</a:t>
            </a:r>
          </a:p>
          <a:p>
            <a:pPr>
              <a:buClrTx/>
              <a:buFontTx/>
              <a:buNone/>
            </a:pPr>
            <a:r>
              <a:rPr lang="en-US" altLang="zh-CN" sz="1800"/>
              <a:t>recv</a:t>
            </a:r>
          </a:p>
        </p:txBody>
      </p:sp>
      <p:sp>
        <p:nvSpPr>
          <p:cNvPr id="25646" name="Line 46"/>
          <p:cNvSpPr>
            <a:spLocks noChangeShapeType="1"/>
          </p:cNvSpPr>
          <p:nvPr/>
        </p:nvSpPr>
        <p:spPr bwMode="auto">
          <a:xfrm>
            <a:off x="6046788" y="2484438"/>
            <a:ext cx="1587" cy="1008062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7" name="Line 47"/>
          <p:cNvSpPr>
            <a:spLocks noChangeShapeType="1"/>
          </p:cNvSpPr>
          <p:nvPr/>
        </p:nvSpPr>
        <p:spPr bwMode="auto">
          <a:xfrm>
            <a:off x="6046788" y="3760788"/>
            <a:ext cx="1587" cy="536575"/>
          </a:xfrm>
          <a:prstGeom prst="line">
            <a:avLst/>
          </a:prstGeom>
          <a:noFill/>
          <a:ln w="1836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387350" y="5135563"/>
            <a:ext cx="22066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red lines: user data</a:t>
            </a:r>
          </a:p>
        </p:txBody>
      </p:sp>
      <p:sp>
        <p:nvSpPr>
          <p:cNvPr id="25649" name="Line 49"/>
          <p:cNvSpPr>
            <a:spLocks noChangeShapeType="1"/>
          </p:cNvSpPr>
          <p:nvPr/>
        </p:nvSpPr>
        <p:spPr bwMode="auto">
          <a:xfrm>
            <a:off x="236538" y="5372100"/>
            <a:ext cx="3319462" cy="1588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0" name="Text Box 50"/>
          <p:cNvSpPr txBox="1">
            <a:spLocks noChangeArrowheads="1"/>
          </p:cNvSpPr>
          <p:nvPr/>
        </p:nvSpPr>
        <p:spPr bwMode="auto">
          <a:xfrm>
            <a:off x="349250" y="5403850"/>
            <a:ext cx="3159125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green lines: control and data</a:t>
            </a:r>
          </a:p>
        </p:txBody>
      </p:sp>
      <p:sp>
        <p:nvSpPr>
          <p:cNvPr id="25651" name="Line 51"/>
          <p:cNvSpPr>
            <a:spLocks noChangeShapeType="1"/>
          </p:cNvSpPr>
          <p:nvPr/>
        </p:nvSpPr>
        <p:spPr bwMode="auto">
          <a:xfrm>
            <a:off x="236538" y="5640388"/>
            <a:ext cx="3319462" cy="1587"/>
          </a:xfrm>
          <a:prstGeom prst="line">
            <a:avLst/>
          </a:prstGeom>
          <a:noFill/>
          <a:ln w="1836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2" name="Text Box 52"/>
          <p:cNvSpPr txBox="1">
            <a:spLocks noChangeArrowheads="1"/>
          </p:cNvSpPr>
          <p:nvPr/>
        </p:nvSpPr>
        <p:spPr bwMode="auto">
          <a:xfrm>
            <a:off x="2371725" y="939800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53" name="Text Box 53"/>
          <p:cNvSpPr txBox="1">
            <a:spLocks noChangeArrowheads="1"/>
          </p:cNvSpPr>
          <p:nvPr/>
        </p:nvSpPr>
        <p:spPr bwMode="auto">
          <a:xfrm>
            <a:off x="2252663" y="873125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54" name="Text Box 54"/>
          <p:cNvSpPr txBox="1">
            <a:spLocks noChangeArrowheads="1"/>
          </p:cNvSpPr>
          <p:nvPr/>
        </p:nvSpPr>
        <p:spPr bwMode="auto">
          <a:xfrm>
            <a:off x="2451100" y="1330325"/>
            <a:ext cx="14827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 b="1"/>
              <a:t>  transfer</a:t>
            </a:r>
          </a:p>
        </p:txBody>
      </p:sp>
      <p:sp>
        <p:nvSpPr>
          <p:cNvPr id="25655" name="Text Box 55"/>
          <p:cNvSpPr txBox="1">
            <a:spLocks noChangeArrowheads="1"/>
          </p:cNvSpPr>
          <p:nvPr/>
        </p:nvSpPr>
        <p:spPr bwMode="auto">
          <a:xfrm>
            <a:off x="5238750" y="1328738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 b="1"/>
              <a:t> transfer</a:t>
            </a:r>
          </a:p>
        </p:txBody>
      </p:sp>
      <p:sp>
        <p:nvSpPr>
          <p:cNvPr id="25656" name="Line 56"/>
          <p:cNvSpPr>
            <a:spLocks noChangeShapeType="1"/>
          </p:cNvSpPr>
          <p:nvPr/>
        </p:nvSpPr>
        <p:spPr bwMode="auto">
          <a:xfrm flipV="1">
            <a:off x="5453063" y="2039938"/>
            <a:ext cx="1587" cy="2298700"/>
          </a:xfrm>
          <a:prstGeom prst="line">
            <a:avLst/>
          </a:prstGeom>
          <a:noFill/>
          <a:ln w="183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685800" y="457200"/>
            <a:ext cx="8229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2867"/>
                </a:solidFill>
              </a:rPr>
              <a:t>“Normal” TCP/IP socket access model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15900" indent="-21590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17538" indent="-160338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Byte streams – requires application to delimit / recover message boundaries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Synchronous – blocks until data is sent/received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O_NONBLOCK, MSG_DONTWAIT are</a:t>
            </a:r>
            <a:r>
              <a:rPr lang="en-US" altLang="zh-CN" sz="2200" b="1"/>
              <a:t> not</a:t>
            </a:r>
            <a:r>
              <a:rPr lang="en-US" altLang="zh-CN" sz="2200"/>
              <a:t> asynchronous, are “try” and “try again”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 send() and recv() are paired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both sides must participate in the transfer 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 Requires data copy into system buffers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order and timing of send() and recv() are</a:t>
            </a:r>
            <a:r>
              <a:rPr lang="en-US" altLang="zh-CN" sz="2200" b="1"/>
              <a:t> irrelevant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user memory accessible immediately before and immediately after each send() and recv() call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1"/>
          <p:cNvSpPr>
            <a:spLocks noChangeArrowheads="1"/>
          </p:cNvSpPr>
          <p:nvPr/>
        </p:nvSpPr>
        <p:spPr bwMode="auto">
          <a:xfrm>
            <a:off x="704850" y="2454275"/>
            <a:ext cx="776288" cy="2286000"/>
          </a:xfrm>
          <a:prstGeom prst="roundRect">
            <a:avLst>
              <a:gd name="adj" fmla="val 204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100"/>
              <a:t>virtual</a:t>
            </a:r>
          </a:p>
          <a:p>
            <a:pPr algn="ctr">
              <a:buClrTx/>
              <a:buFontTx/>
              <a:buNone/>
            </a:pPr>
            <a:r>
              <a:rPr lang="en-US" altLang="zh-CN" sz="1100"/>
              <a:t>memory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766888" y="2443163"/>
            <a:ext cx="661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allocate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860550" y="2736850"/>
            <a:ext cx="180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040063" y="2638425"/>
            <a:ext cx="98425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add to tables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205163" y="2814638"/>
            <a:ext cx="51435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sleep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213100" y="4198938"/>
            <a:ext cx="661988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wakeup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754188" y="4198938"/>
            <a:ext cx="61595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access</a:t>
            </a:r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>
            <a:off x="4146550" y="2138363"/>
            <a:ext cx="639763" cy="2722562"/>
          </a:xfrm>
          <a:prstGeom prst="roundRect">
            <a:avLst>
              <a:gd name="adj" fmla="val 245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100"/>
              <a:t>TCP</a:t>
            </a:r>
          </a:p>
          <a:p>
            <a:pPr algn="ctr">
              <a:buClrTx/>
              <a:buFontTx/>
              <a:buNone/>
            </a:pPr>
            <a:r>
              <a:rPr lang="en-US" altLang="zh-CN" sz="1100"/>
              <a:t>buffers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362200" y="2560638"/>
            <a:ext cx="7096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000"/>
              <a:t>metadata</a:t>
            </a: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489075" y="4340225"/>
            <a:ext cx="312738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1489075" y="2565400"/>
            <a:ext cx="273050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2398713" y="2786063"/>
            <a:ext cx="67627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5022850" y="2425700"/>
            <a:ext cx="700088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076825" y="2208213"/>
            <a:ext cx="56038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000"/>
              <a:t>control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4510088" y="2917825"/>
            <a:ext cx="1685925" cy="1588"/>
          </a:xfrm>
          <a:prstGeom prst="line">
            <a:avLst/>
          </a:prstGeom>
          <a:noFill/>
          <a:ln w="2736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1117600" y="4014788"/>
            <a:ext cx="3287713" cy="23812"/>
          </a:xfrm>
          <a:prstGeom prst="line">
            <a:avLst/>
          </a:prstGeom>
          <a:noFill/>
          <a:ln w="2736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3205163" y="3797300"/>
            <a:ext cx="47466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copy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5022850" y="3789363"/>
            <a:ext cx="12700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6169025" y="2787650"/>
            <a:ext cx="10493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>
                <a:solidFill>
                  <a:srgbClr val="0000FF"/>
                </a:solidFill>
              </a:rPr>
              <a:t>data packets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6267450" y="3652838"/>
            <a:ext cx="5715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/>
              <a:t>ACKs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2692400" y="661988"/>
            <a:ext cx="2797175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TCP RECV()</a:t>
            </a:r>
          </a:p>
        </p:txBody>
      </p:sp>
      <p:sp>
        <p:nvSpPr>
          <p:cNvPr id="27670" name="AutoShape 22"/>
          <p:cNvSpPr>
            <a:spLocks noChangeArrowheads="1"/>
          </p:cNvSpPr>
          <p:nvPr/>
        </p:nvSpPr>
        <p:spPr bwMode="auto">
          <a:xfrm>
            <a:off x="1647825" y="3365500"/>
            <a:ext cx="803275" cy="368300"/>
          </a:xfrm>
          <a:prstGeom prst="roundRect">
            <a:avLst>
              <a:gd name="adj" fmla="val 25000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 i="1"/>
              <a:t>blocked</a:t>
            </a: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V="1">
            <a:off x="2441575" y="2933700"/>
            <a:ext cx="725488" cy="474663"/>
          </a:xfrm>
          <a:prstGeom prst="line">
            <a:avLst/>
          </a:prstGeom>
          <a:noFill/>
          <a:ln w="273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2432050" y="3695700"/>
            <a:ext cx="735013" cy="588963"/>
          </a:xfrm>
          <a:prstGeom prst="line">
            <a:avLst/>
          </a:prstGeom>
          <a:noFill/>
          <a:ln w="273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2384425" y="4332288"/>
            <a:ext cx="773113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2487613" y="4121150"/>
            <a:ext cx="51911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000"/>
              <a:t>status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1841500" y="2633663"/>
            <a:ext cx="596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recv()</a:t>
            </a:r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3233738" y="2916238"/>
            <a:ext cx="1587" cy="1433512"/>
          </a:xfrm>
          <a:prstGeom prst="line">
            <a:avLst/>
          </a:prstGeom>
          <a:noFill/>
          <a:ln w="2736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5022850" y="1822450"/>
            <a:ext cx="1588" cy="3219450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2111375" y="1819275"/>
            <a:ext cx="1588" cy="631825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2111375" y="1819275"/>
            <a:ext cx="1588" cy="631825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>
            <a:off x="2111375" y="1819275"/>
            <a:ext cx="1588" cy="631825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2116138" y="4410075"/>
            <a:ext cx="1587" cy="631825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5937250" y="1457325"/>
            <a:ext cx="9525" cy="365760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1365250" y="1479550"/>
            <a:ext cx="7810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360" tIns="63360" rIns="108360" bIns="6336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 b="1"/>
              <a:t>USER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2913063" y="1452563"/>
            <a:ext cx="2306637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360" tIns="63360" rIns="108360" bIns="6336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 b="1"/>
              <a:t>OPERATING SYSTEM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5370513" y="1444625"/>
            <a:ext cx="566737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360" tIns="63360" rIns="108360" bIns="6336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 b="1"/>
              <a:t>NIC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6051550" y="1433513"/>
            <a:ext cx="747713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360" tIns="63360" rIns="108360" bIns="6336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 b="1"/>
              <a:t>WIRE</a:t>
            </a:r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5389563" y="1457325"/>
            <a:ext cx="1587" cy="74930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>
            <a:off x="5389563" y="2508250"/>
            <a:ext cx="1587" cy="260191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>
            <a:off x="2733675" y="1457325"/>
            <a:ext cx="9525" cy="10969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>
            <a:off x="2736850" y="2847975"/>
            <a:ext cx="1588" cy="1298575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>
            <a:off x="2736850" y="4410075"/>
            <a:ext cx="1588" cy="70485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2867"/>
                </a:solidFill>
              </a:rPr>
              <a:t>RDMA access model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63513" y="1446213"/>
            <a:ext cx="8915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15900" indent="-21590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17538" indent="-160338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 marL="1020763" indent="-106363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Messages – preserves user's message boundaries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Asynchronous – no blocking during a transfer, which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starts when metadata added to work queue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finishes when status available in completion queue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 1-sided (unpaired) and 2-sided (paired) transfers 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 No data copying into system buffers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order and timing of send() and recv() are </a:t>
            </a:r>
            <a:r>
              <a:rPr lang="en-US" altLang="zh-CN" sz="2200" b="1"/>
              <a:t>relevant</a:t>
            </a:r>
          </a:p>
          <a:p>
            <a:pPr lvl="2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zh-CN" sz="2200"/>
              <a:t>recv() must be waiting before issuing send()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memory involved in transfer is </a:t>
            </a:r>
            <a:r>
              <a:rPr lang="en-US" altLang="zh-CN" sz="2200" b="1"/>
              <a:t>untouchable</a:t>
            </a:r>
            <a:r>
              <a:rPr lang="en-US" altLang="zh-CN" sz="2200"/>
              <a:t> between start and completion of transfer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2559050" y="1866900"/>
            <a:ext cx="66198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allocate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860550" y="2736850"/>
            <a:ext cx="180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46350" y="4343400"/>
            <a:ext cx="61595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access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55938" y="2519363"/>
            <a:ext cx="709612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000"/>
              <a:t>metadata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549400" y="4475163"/>
            <a:ext cx="100647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5846763" y="3378200"/>
            <a:ext cx="62865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870575" y="3138488"/>
            <a:ext cx="56038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000"/>
              <a:t>control</a:t>
            </a: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087438" y="3582988"/>
            <a:ext cx="5262562" cy="1587"/>
          </a:xfrm>
          <a:prstGeom prst="line">
            <a:avLst/>
          </a:prstGeom>
          <a:noFill/>
          <a:ln w="2736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292850" y="3421063"/>
            <a:ext cx="10493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>
                <a:solidFill>
                  <a:srgbClr val="0000FF"/>
                </a:solidFill>
              </a:rPr>
              <a:t>data packets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411913" y="4037013"/>
            <a:ext cx="4953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/>
              <a:t>ACK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2371725" y="661988"/>
            <a:ext cx="3230563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RDMA RECV()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2371725" y="3378200"/>
            <a:ext cx="500063" cy="787400"/>
          </a:xfrm>
          <a:prstGeom prst="line">
            <a:avLst/>
          </a:prstGeom>
          <a:noFill/>
          <a:ln w="2736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3702050" y="3843338"/>
            <a:ext cx="5191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000"/>
              <a:t>status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525713" y="2598738"/>
            <a:ext cx="5969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recv()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2921000" y="2921000"/>
            <a:ext cx="1588" cy="1279525"/>
          </a:xfrm>
          <a:prstGeom prst="line">
            <a:avLst/>
          </a:prstGeom>
          <a:noFill/>
          <a:ln w="27360">
            <a:solidFill>
              <a:srgbClr val="00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1365250" y="1406525"/>
            <a:ext cx="7810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360" tIns="63360" rIns="108360" bIns="6336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 b="1"/>
              <a:t>USER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3740150" y="1414463"/>
            <a:ext cx="222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360" tIns="63360" rIns="108360" bIns="6336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 b="1"/>
              <a:t>CHANNEL ADAPTER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6362700" y="1401763"/>
            <a:ext cx="747713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360" tIns="63360" rIns="108360" bIns="6336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 b="1"/>
              <a:t>WIRE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6197600" y="1446213"/>
            <a:ext cx="15875" cy="1655762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6211888" y="3651250"/>
            <a:ext cx="1587" cy="365125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3640138" y="1457325"/>
            <a:ext cx="9525" cy="10969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3649663" y="2828925"/>
            <a:ext cx="1587" cy="1298575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3638550" y="4416425"/>
            <a:ext cx="1588" cy="70485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 flipV="1">
            <a:off x="2371725" y="2917825"/>
            <a:ext cx="508000" cy="96838"/>
          </a:xfrm>
          <a:prstGeom prst="line">
            <a:avLst/>
          </a:prstGeom>
          <a:noFill/>
          <a:ln w="2736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4383088" y="2549525"/>
            <a:ext cx="1587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4565650" y="2549525"/>
            <a:ext cx="1588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9" name="AutoShape 27"/>
          <p:cNvSpPr>
            <a:spLocks noChangeArrowheads="1"/>
          </p:cNvSpPr>
          <p:nvPr/>
        </p:nvSpPr>
        <p:spPr bwMode="auto">
          <a:xfrm>
            <a:off x="4019550" y="2549525"/>
            <a:ext cx="1277938" cy="365125"/>
          </a:xfrm>
          <a:prstGeom prst="roundRect">
            <a:avLst>
              <a:gd name="adj" fmla="val 431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4200525" y="2549525"/>
            <a:ext cx="1588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2565400" y="2047875"/>
            <a:ext cx="6508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register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2600325" y="4402138"/>
            <a:ext cx="1809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2498725" y="4162425"/>
            <a:ext cx="858838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poll_cq() </a:t>
            </a:r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>
            <a:off x="2921000" y="4565650"/>
            <a:ext cx="1588" cy="365125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5" name="AutoShape 33"/>
          <p:cNvSpPr>
            <a:spLocks noChangeArrowheads="1"/>
          </p:cNvSpPr>
          <p:nvPr/>
        </p:nvSpPr>
        <p:spPr bwMode="auto">
          <a:xfrm>
            <a:off x="4200525" y="3835400"/>
            <a:ext cx="1279525" cy="365125"/>
          </a:xfrm>
          <a:prstGeom prst="roundRect">
            <a:avLst>
              <a:gd name="adj" fmla="val 431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8706" name="AutoShape 34"/>
          <p:cNvCxnSpPr>
            <a:cxnSpLocks noChangeShapeType="1"/>
            <a:stCxn id="28705" idx="1"/>
            <a:endCxn id="28703" idx="3"/>
          </p:cNvCxnSpPr>
          <p:nvPr/>
        </p:nvCxnSpPr>
        <p:spPr bwMode="auto">
          <a:xfrm flipH="1">
            <a:off x="3357563" y="4017963"/>
            <a:ext cx="842962" cy="280987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707" name="Line 35"/>
          <p:cNvSpPr>
            <a:spLocks noChangeShapeType="1"/>
          </p:cNvSpPr>
          <p:nvPr/>
        </p:nvSpPr>
        <p:spPr bwMode="auto">
          <a:xfrm>
            <a:off x="5480050" y="4017963"/>
            <a:ext cx="36512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>
            <a:off x="3103563" y="2736850"/>
            <a:ext cx="914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5297488" y="3835400"/>
            <a:ext cx="1587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5114925" y="3835400"/>
            <a:ext cx="1588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4932363" y="3835400"/>
            <a:ext cx="1587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6211888" y="4292600"/>
            <a:ext cx="1587" cy="822325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2921000" y="1639888"/>
            <a:ext cx="1588" cy="182562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>
            <a:off x="2921000" y="2371725"/>
            <a:ext cx="1588" cy="182563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4275138" y="2244725"/>
            <a:ext cx="87471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recv queue</a:t>
            </a:r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4203700" y="3598863"/>
            <a:ext cx="128746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completion queue</a:t>
            </a:r>
          </a:p>
        </p:txBody>
      </p:sp>
      <p:sp>
        <p:nvSpPr>
          <p:cNvPr id="28717" name="Text Box 45"/>
          <p:cNvSpPr txBox="1">
            <a:spLocks noChangeArrowheads="1"/>
          </p:cNvSpPr>
          <p:nvPr/>
        </p:nvSpPr>
        <p:spPr bwMode="auto">
          <a:xfrm>
            <a:off x="4732338" y="2557463"/>
            <a:ext cx="4730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/>
              <a:t>. . .</a:t>
            </a:r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4383088" y="3827463"/>
            <a:ext cx="457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/>
              <a:t>. . .</a:t>
            </a:r>
          </a:p>
        </p:txBody>
      </p:sp>
      <p:sp>
        <p:nvSpPr>
          <p:cNvPr id="28719" name="Line 47"/>
          <p:cNvSpPr>
            <a:spLocks noChangeShapeType="1"/>
          </p:cNvSpPr>
          <p:nvPr/>
        </p:nvSpPr>
        <p:spPr bwMode="auto">
          <a:xfrm>
            <a:off x="1549400" y="2006600"/>
            <a:ext cx="100647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1549400" y="2189163"/>
            <a:ext cx="100647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1" name="AutoShape 49"/>
          <p:cNvSpPr>
            <a:spLocks noChangeArrowheads="1"/>
          </p:cNvSpPr>
          <p:nvPr/>
        </p:nvSpPr>
        <p:spPr bwMode="auto">
          <a:xfrm>
            <a:off x="725488" y="2006600"/>
            <a:ext cx="822325" cy="2651125"/>
          </a:xfrm>
          <a:prstGeom prst="roundRect">
            <a:avLst>
              <a:gd name="adj" fmla="val 190"/>
            </a:avLst>
          </a:prstGeom>
          <a:solidFill>
            <a:srgbClr val="FFFFFF">
              <a:alpha val="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virtual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memory</a:t>
            </a:r>
          </a:p>
        </p:txBody>
      </p:sp>
      <p:sp>
        <p:nvSpPr>
          <p:cNvPr id="28722" name="AutoShape 50"/>
          <p:cNvSpPr>
            <a:spLocks noChangeArrowheads="1"/>
          </p:cNvSpPr>
          <p:nvPr/>
        </p:nvSpPr>
        <p:spPr bwMode="auto">
          <a:xfrm>
            <a:off x="1639888" y="2921000"/>
            <a:ext cx="822325" cy="549275"/>
          </a:xfrm>
          <a:prstGeom prst="roundRect">
            <a:avLst>
              <a:gd name="adj" fmla="val 16759"/>
            </a:avLst>
          </a:prstGeom>
          <a:solidFill>
            <a:srgbClr val="00FF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parallel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activity</a:t>
            </a:r>
          </a:p>
        </p:txBody>
      </p:sp>
      <p:sp>
        <p:nvSpPr>
          <p:cNvPr id="28723" name="Line 51"/>
          <p:cNvSpPr>
            <a:spLocks noChangeShapeType="1"/>
          </p:cNvSpPr>
          <p:nvPr/>
        </p:nvSpPr>
        <p:spPr bwMode="auto">
          <a:xfrm>
            <a:off x="5846763" y="1731963"/>
            <a:ext cx="1587" cy="1371600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4" name="Line 52"/>
          <p:cNvSpPr>
            <a:spLocks noChangeShapeType="1"/>
          </p:cNvSpPr>
          <p:nvPr/>
        </p:nvSpPr>
        <p:spPr bwMode="auto">
          <a:xfrm>
            <a:off x="5846763" y="3103563"/>
            <a:ext cx="1587" cy="1828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8725" name="AutoShape 53"/>
          <p:cNvCxnSpPr>
            <a:cxnSpLocks noChangeShapeType="1"/>
            <a:stCxn id="28699" idx="3"/>
          </p:cNvCxnSpPr>
          <p:nvPr/>
        </p:nvCxnSpPr>
        <p:spPr bwMode="auto">
          <a:xfrm>
            <a:off x="5297488" y="2732088"/>
            <a:ext cx="550862" cy="371475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726" name="Line 54"/>
          <p:cNvSpPr>
            <a:spLocks noChangeShapeType="1"/>
          </p:cNvSpPr>
          <p:nvPr/>
        </p:nvSpPr>
        <p:spPr bwMode="auto">
          <a:xfrm>
            <a:off x="5846763" y="4173538"/>
            <a:ext cx="566737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Asynchronous Data Transfer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85800" y="151447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57225" indent="-200025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Posting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term used to mark the initiation of a data transfer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done by adding a work request to a work queue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Completion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term used to mark the end of a data transfer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done by removing a work completion from completion queue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Important note: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between posting and completion the state of user memory involved in the transfer is undefined and should NOT be changed by the user program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63563"/>
            <a:ext cx="7732713" cy="703262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3600"/>
              <a:t>Posting – Completion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398588"/>
            <a:ext cx="85915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Kernel Bypass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49275" y="2032000"/>
            <a:ext cx="8504238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92150" indent="-234950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User interacts directly with CA queues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Queue Pair from program to CA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work request – data structure describing data transfer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send queue – post work requests to CA that send data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secv queue – post work requests to CA that receive data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Completion queues from CA to program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work completion – data structure describing transfer status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Can have separate send and receive completion queues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Can have one queue for both send and receive completions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85800" y="490538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 b="1">
                <a:solidFill>
                  <a:srgbClr val="800080"/>
                </a:solidFill>
              </a:rPr>
              <a:t>R</a:t>
            </a:r>
            <a:r>
              <a:rPr lang="en-US" altLang="zh-CN" sz="3600">
                <a:solidFill>
                  <a:srgbClr val="002867"/>
                </a:solidFill>
              </a:rPr>
              <a:t>emote </a:t>
            </a:r>
            <a:r>
              <a:rPr lang="en-US" altLang="zh-CN" sz="3600" b="1">
                <a:solidFill>
                  <a:srgbClr val="800080"/>
                </a:solidFill>
              </a:rPr>
              <a:t>D</a:t>
            </a:r>
            <a:r>
              <a:rPr lang="en-US" altLang="zh-CN" sz="3600">
                <a:solidFill>
                  <a:srgbClr val="002867"/>
                </a:solidFill>
              </a:rPr>
              <a:t>irect </a:t>
            </a:r>
            <a:r>
              <a:rPr lang="en-US" altLang="zh-CN" sz="3600" b="1">
                <a:solidFill>
                  <a:srgbClr val="800080"/>
                </a:solidFill>
              </a:rPr>
              <a:t>M</a:t>
            </a:r>
            <a:r>
              <a:rPr lang="en-US" altLang="zh-CN" sz="3600">
                <a:solidFill>
                  <a:srgbClr val="002867"/>
                </a:solidFill>
              </a:rPr>
              <a:t>emory </a:t>
            </a:r>
            <a:r>
              <a:rPr lang="en-US" altLang="zh-CN" sz="3600" b="1">
                <a:solidFill>
                  <a:srgbClr val="800080"/>
                </a:solidFill>
              </a:rPr>
              <a:t>A</a:t>
            </a:r>
            <a:r>
              <a:rPr lang="en-US" altLang="zh-CN" sz="3600">
                <a:solidFill>
                  <a:srgbClr val="002867"/>
                </a:solidFill>
              </a:rPr>
              <a:t>ccess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73075" y="1423988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50813" indent="-150813"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579438" indent="-122238"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 b="1">
                <a:solidFill>
                  <a:srgbClr val="800080"/>
                </a:solidFill>
              </a:rPr>
              <a:t>R</a:t>
            </a:r>
            <a:r>
              <a:rPr lang="en-US" altLang="zh-CN" sz="2800"/>
              <a:t>emote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data transfers between nodes in a network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 b="1">
                <a:solidFill>
                  <a:srgbClr val="800080"/>
                </a:solidFill>
              </a:rPr>
              <a:t>D</a:t>
            </a:r>
            <a:r>
              <a:rPr lang="en-US" altLang="zh-CN" sz="2800"/>
              <a:t>irect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no Operating System Kernel involvement in transfers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everything about a transfer offloaded onto Interface Card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 b="1">
                <a:solidFill>
                  <a:srgbClr val="800080"/>
                </a:solidFill>
              </a:rPr>
              <a:t>M</a:t>
            </a:r>
            <a:r>
              <a:rPr lang="en-US" altLang="zh-CN" sz="2800"/>
              <a:t>emory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transfers between user space application virtual memory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no extra copying or buffering 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 b="1">
                <a:solidFill>
                  <a:srgbClr val="800080"/>
                </a:solidFill>
              </a:rPr>
              <a:t>A</a:t>
            </a:r>
            <a:r>
              <a:rPr lang="en-US" altLang="zh-CN" sz="2800"/>
              <a:t>ccess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send, receive, read, write, atomic operations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2554288" y="2782888"/>
            <a:ext cx="661987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allocate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860550" y="2736850"/>
            <a:ext cx="180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546350" y="5260975"/>
            <a:ext cx="61595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access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084513" y="3414713"/>
            <a:ext cx="70961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000"/>
              <a:t>metadata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1549400" y="5443538"/>
            <a:ext cx="1006475" cy="1587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5846763" y="4292600"/>
            <a:ext cx="62865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5873750" y="4054475"/>
            <a:ext cx="56038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000"/>
              <a:t>control</a:t>
            </a: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1092200" y="4500563"/>
            <a:ext cx="5262563" cy="1587"/>
          </a:xfrm>
          <a:prstGeom prst="line">
            <a:avLst/>
          </a:prstGeom>
          <a:noFill/>
          <a:ln w="2736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5846763" y="5087938"/>
            <a:ext cx="569912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6294438" y="4337050"/>
            <a:ext cx="10493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>
                <a:solidFill>
                  <a:srgbClr val="0000FF"/>
                </a:solidFill>
              </a:rPr>
              <a:t>data packets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6413500" y="4949825"/>
            <a:ext cx="4953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/>
              <a:t>ACK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817563" y="1430338"/>
            <a:ext cx="7375525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RDMA recv and completion queues</a:t>
            </a: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2371725" y="4292600"/>
            <a:ext cx="500063" cy="787400"/>
          </a:xfrm>
          <a:prstGeom prst="line">
            <a:avLst/>
          </a:prstGeom>
          <a:noFill/>
          <a:ln w="2736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697288" y="4676775"/>
            <a:ext cx="51911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000"/>
              <a:t>status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1695450" y="3487738"/>
            <a:ext cx="14620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rdma_post_recv()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2921000" y="3835400"/>
            <a:ext cx="1588" cy="1279525"/>
          </a:xfrm>
          <a:prstGeom prst="line">
            <a:avLst/>
          </a:prstGeom>
          <a:noFill/>
          <a:ln w="27360">
            <a:solidFill>
              <a:srgbClr val="00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1365250" y="2317750"/>
            <a:ext cx="7810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360" tIns="63360" rIns="108360" bIns="6336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 b="1"/>
              <a:t>USER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743325" y="2325688"/>
            <a:ext cx="222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360" tIns="63360" rIns="108360" bIns="6336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 b="1"/>
              <a:t>CHANNEL ADAPTER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6357938" y="2317750"/>
            <a:ext cx="747712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360" tIns="63360" rIns="108360" bIns="6336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 b="1"/>
              <a:t>WIRE</a:t>
            </a: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6194425" y="2362200"/>
            <a:ext cx="15875" cy="16557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6211888" y="4565650"/>
            <a:ext cx="1587" cy="365125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3643313" y="2371725"/>
            <a:ext cx="9525" cy="10969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3651250" y="3743325"/>
            <a:ext cx="1588" cy="1298575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3643313" y="5334000"/>
            <a:ext cx="1587" cy="70485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 flipV="1">
            <a:off x="2371725" y="3829050"/>
            <a:ext cx="508000" cy="103188"/>
          </a:xfrm>
          <a:prstGeom prst="line">
            <a:avLst/>
          </a:prstGeom>
          <a:noFill/>
          <a:ln w="2736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4383088" y="3460750"/>
            <a:ext cx="1587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4565650" y="3460750"/>
            <a:ext cx="1588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0" name="AutoShape 28"/>
          <p:cNvSpPr>
            <a:spLocks noChangeArrowheads="1"/>
          </p:cNvSpPr>
          <p:nvPr/>
        </p:nvSpPr>
        <p:spPr bwMode="auto">
          <a:xfrm>
            <a:off x="4017963" y="3460750"/>
            <a:ext cx="1277937" cy="365125"/>
          </a:xfrm>
          <a:prstGeom prst="roundRect">
            <a:avLst>
              <a:gd name="adj" fmla="val 431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4200525" y="3460750"/>
            <a:ext cx="1588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2563813" y="2965450"/>
            <a:ext cx="6508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register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2600325" y="4402138"/>
            <a:ext cx="1809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2366963" y="5041900"/>
            <a:ext cx="11652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ibv_poll_cq() </a:t>
            </a:r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>
            <a:off x="2921000" y="5480050"/>
            <a:ext cx="1588" cy="365125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4200525" y="4749800"/>
            <a:ext cx="1279525" cy="365125"/>
          </a:xfrm>
          <a:prstGeom prst="roundRect">
            <a:avLst>
              <a:gd name="adj" fmla="val 431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3827" name="AutoShape 35"/>
          <p:cNvCxnSpPr>
            <a:cxnSpLocks noChangeShapeType="1"/>
            <a:stCxn id="33826" idx="1"/>
            <a:endCxn id="33824" idx="3"/>
          </p:cNvCxnSpPr>
          <p:nvPr/>
        </p:nvCxnSpPr>
        <p:spPr bwMode="auto">
          <a:xfrm flipH="1">
            <a:off x="3532188" y="4932363"/>
            <a:ext cx="668337" cy="239712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828" name="Line 36"/>
          <p:cNvSpPr>
            <a:spLocks noChangeShapeType="1"/>
          </p:cNvSpPr>
          <p:nvPr/>
        </p:nvSpPr>
        <p:spPr bwMode="auto">
          <a:xfrm>
            <a:off x="5480050" y="4932363"/>
            <a:ext cx="36512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3103563" y="3651250"/>
            <a:ext cx="914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>
            <a:off x="5297488" y="4749800"/>
            <a:ext cx="1587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5114925" y="4749800"/>
            <a:ext cx="1588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>
            <a:off x="4932363" y="4749800"/>
            <a:ext cx="1587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>
            <a:off x="6211888" y="5207000"/>
            <a:ext cx="1587" cy="822325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4" name="Line 42"/>
          <p:cNvSpPr>
            <a:spLocks noChangeShapeType="1"/>
          </p:cNvSpPr>
          <p:nvPr/>
        </p:nvSpPr>
        <p:spPr bwMode="auto">
          <a:xfrm>
            <a:off x="2921000" y="2554288"/>
            <a:ext cx="1588" cy="182562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5" name="Line 43"/>
          <p:cNvSpPr>
            <a:spLocks noChangeShapeType="1"/>
          </p:cNvSpPr>
          <p:nvPr/>
        </p:nvSpPr>
        <p:spPr bwMode="auto">
          <a:xfrm>
            <a:off x="2921000" y="3286125"/>
            <a:ext cx="1588" cy="182563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4273550" y="3157538"/>
            <a:ext cx="8747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recv queue</a:t>
            </a: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4289425" y="4443413"/>
            <a:ext cx="128746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completion queue</a:t>
            </a:r>
          </a:p>
        </p:txBody>
      </p:sp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4730750" y="3468688"/>
            <a:ext cx="4730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/>
              <a:t>. . .</a:t>
            </a:r>
          </a:p>
        </p:txBody>
      </p:sp>
      <p:sp>
        <p:nvSpPr>
          <p:cNvPr id="33839" name="Text Box 47"/>
          <p:cNvSpPr txBox="1">
            <a:spLocks noChangeArrowheads="1"/>
          </p:cNvSpPr>
          <p:nvPr/>
        </p:nvSpPr>
        <p:spPr bwMode="auto">
          <a:xfrm>
            <a:off x="4383088" y="4740275"/>
            <a:ext cx="457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/>
              <a:t>. . .</a:t>
            </a:r>
          </a:p>
        </p:txBody>
      </p:sp>
      <p:sp>
        <p:nvSpPr>
          <p:cNvPr id="33840" name="Line 48"/>
          <p:cNvSpPr>
            <a:spLocks noChangeShapeType="1"/>
          </p:cNvSpPr>
          <p:nvPr/>
        </p:nvSpPr>
        <p:spPr bwMode="auto">
          <a:xfrm>
            <a:off x="1549400" y="2921000"/>
            <a:ext cx="1006475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1" name="Line 49"/>
          <p:cNvSpPr>
            <a:spLocks noChangeShapeType="1"/>
          </p:cNvSpPr>
          <p:nvPr/>
        </p:nvSpPr>
        <p:spPr bwMode="auto">
          <a:xfrm>
            <a:off x="1549400" y="3103563"/>
            <a:ext cx="1006475" cy="1587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2" name="AutoShape 50"/>
          <p:cNvSpPr>
            <a:spLocks noChangeArrowheads="1"/>
          </p:cNvSpPr>
          <p:nvPr/>
        </p:nvSpPr>
        <p:spPr bwMode="auto">
          <a:xfrm>
            <a:off x="725488" y="2921000"/>
            <a:ext cx="822325" cy="2651125"/>
          </a:xfrm>
          <a:prstGeom prst="roundRect">
            <a:avLst>
              <a:gd name="adj" fmla="val 190"/>
            </a:avLst>
          </a:prstGeom>
          <a:solidFill>
            <a:srgbClr val="FFFFFF">
              <a:alpha val="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virtual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memory</a:t>
            </a:r>
          </a:p>
        </p:txBody>
      </p:sp>
      <p:sp>
        <p:nvSpPr>
          <p:cNvPr id="33843" name="AutoShape 51"/>
          <p:cNvSpPr>
            <a:spLocks noChangeArrowheads="1"/>
          </p:cNvSpPr>
          <p:nvPr/>
        </p:nvSpPr>
        <p:spPr bwMode="auto">
          <a:xfrm>
            <a:off x="1639888" y="3835400"/>
            <a:ext cx="822325" cy="549275"/>
          </a:xfrm>
          <a:prstGeom prst="roundRect">
            <a:avLst>
              <a:gd name="adj" fmla="val 16759"/>
            </a:avLst>
          </a:prstGeom>
          <a:solidFill>
            <a:srgbClr val="00FF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parallel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activity</a:t>
            </a:r>
          </a:p>
        </p:txBody>
      </p:sp>
      <p:sp>
        <p:nvSpPr>
          <p:cNvPr id="33844" name="Line 52"/>
          <p:cNvSpPr>
            <a:spLocks noChangeShapeType="1"/>
          </p:cNvSpPr>
          <p:nvPr/>
        </p:nvSpPr>
        <p:spPr bwMode="auto">
          <a:xfrm>
            <a:off x="5846763" y="2646363"/>
            <a:ext cx="1587" cy="1371600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5" name="Line 53"/>
          <p:cNvSpPr>
            <a:spLocks noChangeShapeType="1"/>
          </p:cNvSpPr>
          <p:nvPr/>
        </p:nvSpPr>
        <p:spPr bwMode="auto">
          <a:xfrm>
            <a:off x="5846763" y="4017963"/>
            <a:ext cx="1587" cy="1828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3846" name="AutoShape 54"/>
          <p:cNvCxnSpPr>
            <a:cxnSpLocks noChangeShapeType="1"/>
            <a:stCxn id="33820" idx="3"/>
          </p:cNvCxnSpPr>
          <p:nvPr/>
        </p:nvCxnSpPr>
        <p:spPr bwMode="auto">
          <a:xfrm>
            <a:off x="5295900" y="3643313"/>
            <a:ext cx="550863" cy="37465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685800" y="457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2867"/>
                </a:solidFill>
              </a:rPr>
              <a:t>RDMA memory </a:t>
            </a:r>
            <a:r>
              <a:rPr lang="en-US" altLang="zh-CN" sz="3600" b="1">
                <a:solidFill>
                  <a:srgbClr val="002867"/>
                </a:solidFill>
              </a:rPr>
              <a:t>must</a:t>
            </a:r>
            <a:r>
              <a:rPr lang="en-US" altLang="zh-CN" sz="3600">
                <a:solidFill>
                  <a:srgbClr val="002867"/>
                </a:solidFill>
              </a:rPr>
              <a:t> be registered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36550" y="1519238"/>
            <a:ext cx="8686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15900" indent="-21590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17538" indent="-160338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 marL="1017588" indent="-103188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To “pin” it into physical memory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so it can not be paged in/out during transfer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so CA can obtain physical to virtual mapping</a:t>
            </a:r>
          </a:p>
          <a:p>
            <a:pPr lvl="2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zh-CN" sz="2200"/>
              <a:t>CA, not OS, does mapping during a transfer </a:t>
            </a:r>
          </a:p>
          <a:p>
            <a:pPr lvl="2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zh-CN" sz="2200"/>
              <a:t>CA, not OS, checks validity of the transfer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 To create “keys” linking memory, process, and CA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supplied by user as part of every transfer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allows user to control access rights of a transfer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allows CA to find correct mapping in a transfer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allows CA to verify access rights in a transfer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RDMA transfer types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85800" y="1657350"/>
            <a:ext cx="800100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57225" indent="-200025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SEND/RECV – similar to “normal” TCP sockets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each send on one side must match a recv on other side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WRITE – only in RDMA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“pushes” data into remote virtual memory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READ – only in RDMA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“pulls” data out of remote virtual memory</a:t>
            </a:r>
            <a:r>
              <a:rPr lang="en-US" altLang="zh-CN" sz="2800"/>
              <a:t> 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Atomics – only in InfiniBand and RoCE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updates cell in remote virtual memory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Same verbs and data structures used by 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897063" y="2686050"/>
            <a:ext cx="1185862" cy="18796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user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registered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virtual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memory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638925" y="2698750"/>
            <a:ext cx="1185863" cy="18796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user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registered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virtual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memory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3082925" y="3625850"/>
            <a:ext cx="3557588" cy="1588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082925" y="3343275"/>
            <a:ext cx="19494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rdma_post_send()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027613" y="3343275"/>
            <a:ext cx="189547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rdma_post_recv()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014538" y="2336800"/>
            <a:ext cx="12049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sender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710363" y="2336800"/>
            <a:ext cx="13668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receiver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303338" y="671513"/>
            <a:ext cx="90963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RDMA SEND/RECV data transfer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694238" y="3397250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SEND/RECV similarities with sockets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85800" y="1438275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57225" indent="-200025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Sender </a:t>
            </a:r>
            <a:r>
              <a:rPr lang="en-US" altLang="zh-CN" sz="2800" b="1"/>
              <a:t>must</a:t>
            </a:r>
            <a:r>
              <a:rPr lang="en-US" altLang="zh-CN" sz="2800"/>
              <a:t> issue listen() before client issues connect()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Both sender and receiver </a:t>
            </a:r>
            <a:r>
              <a:rPr lang="en-US" altLang="zh-CN" sz="2800" b="1"/>
              <a:t>must</a:t>
            </a:r>
            <a:r>
              <a:rPr lang="en-US" altLang="zh-CN" sz="2800"/>
              <a:t> actively participate in all data transfers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sender </a:t>
            </a:r>
            <a:r>
              <a:rPr lang="en-US" altLang="zh-CN" sz="2200" b="1"/>
              <a:t>must</a:t>
            </a:r>
            <a:r>
              <a:rPr lang="en-US" altLang="zh-CN" sz="2200"/>
              <a:t> issue send() operations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receiver </a:t>
            </a:r>
            <a:r>
              <a:rPr lang="en-US" altLang="zh-CN" sz="2200" b="1"/>
              <a:t>mus</a:t>
            </a:r>
            <a:r>
              <a:rPr lang="en-US" altLang="zh-CN" sz="2200"/>
              <a:t>t issue recv() operations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Sender does not know remote receiver's virtual memory location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Receiver does not know remote sender's virtual memory location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SEND/RECV differences with sockets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8001000" cy="474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57225" indent="-200025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“normal” TCP/IP sockets are buffered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time order of send() and recv() on each side is irrelevant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RDMA sockets are not buffered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recv() must be posted by receiver before send() can be posted by sender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not doing this results in a fatal error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“normal” TCP/IP sockets have no notion of “memory registration”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RDMA sockets require that memory participating be “registered”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695325" y="584200"/>
            <a:ext cx="99917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ping-pong using RDMA SEND/RECV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860550" y="1141413"/>
            <a:ext cx="10080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client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319838" y="1141413"/>
            <a:ext cx="19923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server agent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1185863" y="1611313"/>
            <a:ext cx="1185862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V="1">
            <a:off x="1185863" y="1603375"/>
            <a:ext cx="1587" cy="21653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flipV="1">
            <a:off x="1185863" y="8929688"/>
            <a:ext cx="1587" cy="18954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971550" y="3760788"/>
            <a:ext cx="57626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loop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658938" y="1879600"/>
            <a:ext cx="1422400" cy="1074738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registered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memory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1658938" y="4835525"/>
            <a:ext cx="1422400" cy="1074738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registered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memory</a:t>
            </a: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2371725" y="5908675"/>
            <a:ext cx="1588" cy="2682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 flipH="1">
            <a:off x="1177925" y="6176963"/>
            <a:ext cx="1201738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2371725" y="1611313"/>
            <a:ext cx="1588" cy="2682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6164263" y="3357563"/>
            <a:ext cx="1422400" cy="1074737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registered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memory</a:t>
            </a: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V="1">
            <a:off x="8061325" y="1603375"/>
            <a:ext cx="1588" cy="21653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H="1">
            <a:off x="6867525" y="1611313"/>
            <a:ext cx="1201738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6875463" y="1611313"/>
            <a:ext cx="1587" cy="17462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6875463" y="6176963"/>
            <a:ext cx="1185862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V="1">
            <a:off x="8061325" y="4021138"/>
            <a:ext cx="1588" cy="21653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7848600" y="3760788"/>
            <a:ext cx="57626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loop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2892425" y="4565650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2038350" y="2135188"/>
            <a:ext cx="2349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1931988" y="2954338"/>
            <a:ext cx="11144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ping data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1897063" y="4565650"/>
            <a:ext cx="117951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pong data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5097463" y="3854450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3675063" y="3008313"/>
            <a:ext cx="2349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3935413" y="2900363"/>
            <a:ext cx="2349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 rot="1800000">
            <a:off x="3060700" y="2155825"/>
            <a:ext cx="15843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rdma_post_send()</a:t>
            </a: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5311775" y="2444750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 rot="19800000">
            <a:off x="2978150" y="5119688"/>
            <a:ext cx="154146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rdma_post_recv()</a:t>
            </a:r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6330950" y="5613400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6875463" y="4432300"/>
            <a:ext cx="1587" cy="17462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 rot="1800000">
            <a:off x="4740275" y="3090863"/>
            <a:ext cx="154146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rdma_post_recv()</a:t>
            </a:r>
          </a:p>
        </p:txBody>
      </p:sp>
      <p:sp>
        <p:nvSpPr>
          <p:cNvPr id="39969" name="Text Box 33"/>
          <p:cNvSpPr txBox="1">
            <a:spLocks noChangeArrowheads="1"/>
          </p:cNvSpPr>
          <p:nvPr/>
        </p:nvSpPr>
        <p:spPr bwMode="auto">
          <a:xfrm rot="19800000">
            <a:off x="4667250" y="4152900"/>
            <a:ext cx="15843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rdma_post_send()</a:t>
            </a:r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 flipV="1">
            <a:off x="1185863" y="4021138"/>
            <a:ext cx="1587" cy="21653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3082925" y="2014538"/>
            <a:ext cx="3082925" cy="1746250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 flipH="1">
            <a:off x="3073400" y="4029075"/>
            <a:ext cx="3098800" cy="1746250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3 phases in using reliable connections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701675" y="1520825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57225" indent="-200025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Setup Phase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obtain and convert addressing information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create and configure local endpoints for communication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setup local memory to be used in transfer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establish the connection with the remote side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Use Phase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actually transfer data to/from the remote side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Break-down Phase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basically “undo” the setup phase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close connection, free memory and communication resources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2714625" y="523875"/>
            <a:ext cx="51466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Client setup phase</a:t>
            </a:r>
          </a:p>
        </p:txBody>
      </p:sp>
      <p:sp>
        <p:nvSpPr>
          <p:cNvPr id="41986" name="Line 2"/>
          <p:cNvSpPr>
            <a:spLocks noChangeShapeType="1"/>
          </p:cNvSpPr>
          <p:nvPr/>
        </p:nvSpPr>
        <p:spPr bwMode="auto">
          <a:xfrm>
            <a:off x="4505325" y="1477963"/>
            <a:ext cx="1588" cy="468788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371725" y="1089025"/>
            <a:ext cx="89217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TCP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970588" y="1089025"/>
            <a:ext cx="12303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RDMA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711200" y="1476375"/>
            <a:ext cx="424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1.   process command-line options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741863" y="1476375"/>
            <a:ext cx="38100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process command-line options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711200" y="1879600"/>
            <a:ext cx="43735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2.   convert DNS name and port no.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getaddrinfo()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4741863" y="1879600"/>
            <a:ext cx="39354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convert DNS name and port no.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rdma_getaddrinfo()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711200" y="2498725"/>
            <a:ext cx="454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3.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741863" y="2498725"/>
            <a:ext cx="43561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define properties of new queue pair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struct ibv_qp_init_attr 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711200" y="3116263"/>
            <a:ext cx="317658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4.   create local end point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socket()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4741863" y="3116263"/>
            <a:ext cx="27384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create local end point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rdma_create_ep()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711200" y="3733800"/>
            <a:ext cx="39671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5.   allocate user virtual memory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malloc()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4741863" y="3733800"/>
            <a:ext cx="35290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allocate user virtual memory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malloc()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711200" y="4351338"/>
            <a:ext cx="454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6.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711200" y="4968875"/>
            <a:ext cx="454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7.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4741863" y="4968875"/>
            <a:ext cx="43878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define properties of new connection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struct rdma_conn_param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711200" y="5586413"/>
            <a:ext cx="40957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8.   create connection with server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connect()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4741863" y="5586413"/>
            <a:ext cx="36560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create connection with server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rdma_connect()</a:t>
            </a: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1066800" y="1839913"/>
            <a:ext cx="7350125" cy="158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1066800" y="2457450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1066800" y="3074988"/>
            <a:ext cx="7350125" cy="158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1066800" y="3692525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1066800" y="4311650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1066800" y="4929188"/>
            <a:ext cx="7350125" cy="158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>
            <a:off x="1066800" y="5546725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4741863" y="4351338"/>
            <a:ext cx="447516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register user virtual memory with CA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rdma_reg_msgs()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2789238" y="530225"/>
            <a:ext cx="46831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Client use phase</a:t>
            </a:r>
          </a:p>
        </p:txBody>
      </p:sp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4505325" y="1477963"/>
            <a:ext cx="1588" cy="480853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371725" y="1089025"/>
            <a:ext cx="89217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TCP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970588" y="1089025"/>
            <a:ext cx="12303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RDMA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711200" y="1476375"/>
            <a:ext cx="3884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9.   mark start time for statistics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741863" y="1476375"/>
            <a:ext cx="3444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mark start time for statistics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11200" y="1879600"/>
            <a:ext cx="3013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10. start of transfer loop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741863" y="1879600"/>
            <a:ext cx="25733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start of transfer loop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711200" y="2282825"/>
            <a:ext cx="673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11. 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4741863" y="2282825"/>
            <a:ext cx="48069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post receive to catch agent's pong data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rdma_post_recv()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711200" y="2900363"/>
            <a:ext cx="37433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12. transfer ping data to agent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send()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4741863" y="2900363"/>
            <a:ext cx="56896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post send to start transfer of ping data to agent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rdma_post_send()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711200" y="4137025"/>
            <a:ext cx="40973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14. receive pong data from agent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recv()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4741863" y="4137025"/>
            <a:ext cx="34385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wait for receive to complete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ibv_poll_cq()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711200" y="4754563"/>
            <a:ext cx="434181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15. optionally verify pong data is ok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memcmp()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4741863" y="4754563"/>
            <a:ext cx="390366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optionally verify pong data is ok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memcmp()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711200" y="5372100"/>
            <a:ext cx="29400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16. end of transfer loop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4741863" y="5372100"/>
            <a:ext cx="25003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end of transfer loop</a:t>
            </a:r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711200" y="5775325"/>
            <a:ext cx="4587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17. mark stop time and print statistics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4741863" y="5775325"/>
            <a:ext cx="41481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mark stop time and print statistics</a:t>
            </a:r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>
            <a:off x="1066800" y="1839913"/>
            <a:ext cx="7350125" cy="158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1066800" y="2243138"/>
            <a:ext cx="7350125" cy="158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1066800" y="2860675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1066800" y="3478213"/>
            <a:ext cx="7350125" cy="158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1066800" y="4714875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1066800" y="5332413"/>
            <a:ext cx="7350125" cy="158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1066800" y="5734050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>
            <a:off x="1066800" y="4095750"/>
            <a:ext cx="735012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4741863" y="3517900"/>
            <a:ext cx="31607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wait for send to complete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ibv_poll_cq()</a:t>
            </a: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711200" y="3517900"/>
            <a:ext cx="600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13.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RDMA Benefits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85800" y="2032000"/>
            <a:ext cx="77724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High throughput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Low latency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High messaging rate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Low CPU utilization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Low memory bus contention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Message boundaries preserved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Asynchronous operation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2074863" y="523875"/>
            <a:ext cx="659923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Client breakdown phase</a:t>
            </a: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4505325" y="1477963"/>
            <a:ext cx="1588" cy="3465512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371725" y="1089025"/>
            <a:ext cx="89217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TCP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970588" y="1089025"/>
            <a:ext cx="12303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RDMA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711200" y="1476375"/>
            <a:ext cx="40227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18. break connection with server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close()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741863" y="1476375"/>
            <a:ext cx="35845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break connection with server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rdma_disconnect()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711200" y="2095500"/>
            <a:ext cx="600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19.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741863" y="2095500"/>
            <a:ext cx="378936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deregister user virtual memory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rdma_dereg_mr()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711200" y="2713038"/>
            <a:ext cx="35099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20. free user virtual memory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free()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741863" y="2713038"/>
            <a:ext cx="30718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free user virtual memory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free()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711200" y="3330575"/>
            <a:ext cx="600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21.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4741863" y="3330575"/>
            <a:ext cx="28670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destroy local end point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rdma_destroy_ep()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711200" y="3948113"/>
            <a:ext cx="37433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22. free getaddrinfo resources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freeaddrinfo()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4741863" y="3948113"/>
            <a:ext cx="405288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free rdma_getaddrinfo resources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rdma_freeaddrinfo()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711200" y="4565650"/>
            <a:ext cx="4714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23. “unprocess” command-line options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4741863" y="4565650"/>
            <a:ext cx="42767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“unprocess” command-line options</a:t>
            </a: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1066800" y="2054225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1066800" y="2673350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1066800" y="3290888"/>
            <a:ext cx="7350125" cy="158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1066800" y="3908425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1066800" y="4525963"/>
            <a:ext cx="7350125" cy="158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Server participants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85800" y="1828800"/>
            <a:ext cx="7772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57225" indent="-200025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Listener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waits for connection requests from client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gets new system-provided connection to client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hands-off new connection to agent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never transfers any data to/from client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Agent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creates control structures to deal with one client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allocates memory to deal with one client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performs all data transfers with one client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disconnects from client when transfers all finished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zh-CN" sz="2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555750" y="546100"/>
            <a:ext cx="831056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Listener setup and use phases</a:t>
            </a:r>
          </a:p>
        </p:txBody>
      </p:sp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4505325" y="1477963"/>
            <a:ext cx="1588" cy="470058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371725" y="1089025"/>
            <a:ext cx="89217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TCP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970588" y="1089025"/>
            <a:ext cx="12303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RDMA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711200" y="1476375"/>
            <a:ext cx="424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1.   process command-line options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741863" y="1476375"/>
            <a:ext cx="38100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process command-line options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11200" y="1879600"/>
            <a:ext cx="43735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2.   convert DNS name and port no.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getaddrinfo()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741863" y="1879600"/>
            <a:ext cx="39354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convert DNS name and port no.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rdma_getaddrinfo()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711200" y="2498725"/>
            <a:ext cx="317658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3.   create local end point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socket()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4741863" y="2498725"/>
            <a:ext cx="43561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define properties of new queue pair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struct ibv_qp_init_attr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711200" y="3116263"/>
            <a:ext cx="35099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4.   bind to address and port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bind()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711200" y="3733800"/>
            <a:ext cx="382428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5.   establish socket as listener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listen()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741863" y="3733800"/>
            <a:ext cx="33861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establish socket as listener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rdma_listen()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711200" y="4351338"/>
            <a:ext cx="1755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6.   start loop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4741863" y="4351338"/>
            <a:ext cx="1317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start loop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711200" y="4754563"/>
            <a:ext cx="46275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7.   get connection request from client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accept()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4741863" y="4754563"/>
            <a:ext cx="41878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get connection request from client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rdma_get_request()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711200" y="5372100"/>
            <a:ext cx="4214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8.   hand connection over to agent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4741863" y="5372100"/>
            <a:ext cx="3775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hand connection over to agent</a:t>
            </a:r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1066800" y="1839913"/>
            <a:ext cx="7350125" cy="158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1066800" y="2457450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1066800" y="3074988"/>
            <a:ext cx="7350125" cy="158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1066800" y="3692525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1066800" y="4311650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1066800" y="4714875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1066800" y="5332413"/>
            <a:ext cx="7350125" cy="158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>
            <a:off x="1066800" y="5734050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711200" y="5775325"/>
            <a:ext cx="1682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9.   end loop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4741863" y="5775325"/>
            <a:ext cx="12430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end loop</a:t>
            </a:r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4741863" y="3116263"/>
            <a:ext cx="38211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create and bind local end point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rdma_create_ep()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2074863" y="523875"/>
            <a:ext cx="66643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Listen breakdown phase</a:t>
            </a:r>
          </a:p>
        </p:txBody>
      </p:sp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4505325" y="1477963"/>
            <a:ext cx="1588" cy="15446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371725" y="1089025"/>
            <a:ext cx="89217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TCP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970588" y="1089025"/>
            <a:ext cx="12303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RDMA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711200" y="1476375"/>
            <a:ext cx="32321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10. destroy local endpoint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close()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4741863" y="1476375"/>
            <a:ext cx="2794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destroy local endpoint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rdma_destroy_ep()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711200" y="2095500"/>
            <a:ext cx="37433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11. free getaddrinfo resources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freegetaddrinfo()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4741863" y="2095500"/>
            <a:ext cx="33051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free getaddrinfo resources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rdma_freegetaddrinfo()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711200" y="2713038"/>
            <a:ext cx="4714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12. “unprocess” command-line options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741863" y="2713038"/>
            <a:ext cx="42767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“unprocess” command-line options</a:t>
            </a:r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1066800" y="2054225"/>
            <a:ext cx="73501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1066800" y="2673350"/>
            <a:ext cx="73501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2714625" y="523875"/>
            <a:ext cx="51784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Agent setup phase</a:t>
            </a:r>
          </a:p>
        </p:txBody>
      </p:sp>
      <p:sp>
        <p:nvSpPr>
          <p:cNvPr id="48130" name="Line 2"/>
          <p:cNvSpPr>
            <a:spLocks noChangeShapeType="1"/>
          </p:cNvSpPr>
          <p:nvPr/>
        </p:nvSpPr>
        <p:spPr bwMode="auto">
          <a:xfrm>
            <a:off x="4505325" y="1409700"/>
            <a:ext cx="1588" cy="3733800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371725" y="1089025"/>
            <a:ext cx="89217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TCP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5970588" y="1089025"/>
            <a:ext cx="12303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RDMA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4741863" y="1476375"/>
            <a:ext cx="38258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make copy of listener's options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and new cm_id for client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11200" y="2095500"/>
            <a:ext cx="39671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2.   allocate user virtual memory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malloc()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741863" y="2095500"/>
            <a:ext cx="35290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allocate user virtual memory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malloc()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711200" y="2713038"/>
            <a:ext cx="454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3.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4741863" y="2713038"/>
            <a:ext cx="447516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register user virtual memory with CA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rdma_reg_msgs()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4741863" y="4565650"/>
            <a:ext cx="36322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finalize connection with client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rdma_accept()</a:t>
            </a: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1066800" y="2054225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1066800" y="2673350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1066800" y="3290888"/>
            <a:ext cx="7350125" cy="158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11200" y="1476375"/>
            <a:ext cx="4265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1.   make copy of listener's options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711200" y="3330575"/>
            <a:ext cx="454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4.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4741863" y="3330575"/>
            <a:ext cx="489108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post first receive of ping data from client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rdma_post_recv()</a:t>
            </a: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1066800" y="4525963"/>
            <a:ext cx="7350125" cy="158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711200" y="4565650"/>
            <a:ext cx="454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6.</a:t>
            </a: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1066800" y="3908425"/>
            <a:ext cx="735012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711200" y="3948113"/>
            <a:ext cx="454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5.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4741863" y="3948113"/>
            <a:ext cx="43878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define properties of new connection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struct rdma_conn_param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2789238" y="530225"/>
            <a:ext cx="46847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Agent use phase</a:t>
            </a:r>
          </a:p>
        </p:txBody>
      </p:sp>
      <p:sp>
        <p:nvSpPr>
          <p:cNvPr id="49154" name="Line 2"/>
          <p:cNvSpPr>
            <a:spLocks noChangeShapeType="1"/>
          </p:cNvSpPr>
          <p:nvPr/>
        </p:nvSpPr>
        <p:spPr bwMode="auto">
          <a:xfrm>
            <a:off x="4505325" y="1477963"/>
            <a:ext cx="1588" cy="436403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371725" y="1089025"/>
            <a:ext cx="89217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TCP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970588" y="1089025"/>
            <a:ext cx="12303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RDMA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711200" y="1476375"/>
            <a:ext cx="3013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7.   start of transfer loop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741863" y="1476375"/>
            <a:ext cx="25733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start of transfer loop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741863" y="1879600"/>
            <a:ext cx="43624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wait to receive ping data from client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ibv_poll_cq()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711200" y="2498725"/>
            <a:ext cx="410368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9.   if first time through loop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   mark start time for statistics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711200" y="3733800"/>
            <a:ext cx="393541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11.   transfer pong data to client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  send()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4741863" y="3733800"/>
            <a:ext cx="57356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post send to start transfer of pong data to client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rdma_post_send()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711200" y="4351338"/>
            <a:ext cx="673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12. 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4741863" y="4351338"/>
            <a:ext cx="31607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wait for send to complete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ibv_poll_cq()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711200" y="4968875"/>
            <a:ext cx="3086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13.   end of transfer loop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4741863" y="4968875"/>
            <a:ext cx="25003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end of transfer loop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711200" y="5426075"/>
            <a:ext cx="47339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14.   mark stop time and print statistics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4741863" y="5426075"/>
            <a:ext cx="41481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mark stop time and print statistics</a:t>
            </a:r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1066800" y="1839913"/>
            <a:ext cx="7350125" cy="158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1066800" y="2457450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1066800" y="3074988"/>
            <a:ext cx="7350125" cy="158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1066800" y="3692525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1066800" y="4311650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>
            <a:off x="1066800" y="4929188"/>
            <a:ext cx="7350125" cy="158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1066800" y="5386388"/>
            <a:ext cx="7350125" cy="158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711200" y="3116263"/>
            <a:ext cx="673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10. </a:t>
            </a:r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4741863" y="3116263"/>
            <a:ext cx="50498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post next receive for ping data from client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rdma_post_recv()</a:t>
            </a: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4741863" y="2498725"/>
            <a:ext cx="36639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If first time through loop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mark start time for statistics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711200" y="1879600"/>
            <a:ext cx="48006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8.   wait to receive ping data from client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recv()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3082925" y="2014538"/>
            <a:ext cx="2349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2074863" y="523875"/>
            <a:ext cx="66309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Agent breakdown phase</a:t>
            </a:r>
          </a:p>
        </p:txBody>
      </p:sp>
      <p:sp>
        <p:nvSpPr>
          <p:cNvPr id="50178" name="Line 2"/>
          <p:cNvSpPr>
            <a:spLocks noChangeShapeType="1"/>
          </p:cNvSpPr>
          <p:nvPr/>
        </p:nvSpPr>
        <p:spPr bwMode="auto">
          <a:xfrm>
            <a:off x="4505325" y="1477963"/>
            <a:ext cx="1588" cy="2887662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371725" y="1089025"/>
            <a:ext cx="89217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TCP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970588" y="1089025"/>
            <a:ext cx="12303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RDMA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711200" y="1476375"/>
            <a:ext cx="39084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15. break connection with client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close()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4741863" y="1476375"/>
            <a:ext cx="346868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break connection with client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rdma_disconnect()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711200" y="2095500"/>
            <a:ext cx="600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16.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4741863" y="2095500"/>
            <a:ext cx="378936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deregister user virtual memory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rdma_dereg_mr()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711200" y="2713038"/>
            <a:ext cx="35099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17. free user virtual memory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      free()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4741863" y="2713038"/>
            <a:ext cx="30718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free user virtual memory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free()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711200" y="3330575"/>
            <a:ext cx="40719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18. free copy of listener's options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4741863" y="3330575"/>
            <a:ext cx="3632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free copy of listener's options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711200" y="3787775"/>
            <a:ext cx="600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19.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4741863" y="3787775"/>
            <a:ext cx="28670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/>
              <a:t>destroy local end point</a:t>
            </a:r>
          </a:p>
          <a:p>
            <a:pPr>
              <a:buClrTx/>
              <a:buFontTx/>
              <a:buNone/>
            </a:pPr>
            <a:r>
              <a:rPr lang="en-US" altLang="zh-CN" sz="1600"/>
              <a:t>rdma_destroy_ep()</a:t>
            </a:r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1066800" y="2054225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1066800" y="2673350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1066800" y="3290888"/>
            <a:ext cx="7350125" cy="1587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1066800" y="3746500"/>
            <a:ext cx="7350125" cy="1588"/>
          </a:xfrm>
          <a:prstGeom prst="line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ping-pong measurements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57225" indent="-200025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Client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round-trip-time 15.7 microseconds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user CPU time 100% of elapsed time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kernel CPU time 0% of elapsed time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Server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round-trip time 15.7 microseconds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user CPU time 100% of elapsed time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kernel CPU time 0% of elapsed time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InfiniBand QDR 4x through a switch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How to reduce 100% CPU usage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685800" y="2057400"/>
            <a:ext cx="8229600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61988" indent="-204788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Cause is “busy polling” to wait for completions 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in tight loop on ibv_poll_cq()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burns CPU since most calls find nothing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altLang="zh-CN" sz="2200"/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Why is “busy polling” used at all?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simple to write such a loop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gives very fast response to a completion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(i.e., gives low latency)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”busy polling” to get completions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33388" y="1901825"/>
            <a:ext cx="8555037" cy="376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00025" indent="-119063">
              <a:tabLst>
                <a:tab pos="200025" algn="l"/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200025" algn="l"/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200025" algn="l"/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200025" algn="l"/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200025" algn="l"/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0025" algn="l"/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0025" algn="l"/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0025" algn="l"/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0025" algn="l"/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ClrTx/>
              <a:buFontTx/>
              <a:buNone/>
            </a:pPr>
            <a:r>
              <a:rPr lang="en-US" altLang="zh-CN" sz="2800"/>
              <a:t>1. start loop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zh-CN" sz="2800"/>
          </a:p>
          <a:p>
            <a:pPr>
              <a:spcBef>
                <a:spcPts val="700"/>
              </a:spcBef>
              <a:buClrTx/>
              <a:buFontTx/>
              <a:buNone/>
            </a:pPr>
            <a:r>
              <a:rPr lang="en-US" altLang="zh-CN" sz="2800"/>
              <a:t>2.</a:t>
            </a:r>
            <a:r>
              <a:rPr lang="en-US" altLang="zh-CN" sz="2800" b="1">
                <a:solidFill>
                  <a:srgbClr val="800080"/>
                </a:solidFill>
              </a:rPr>
              <a:t> ibv_poll_cq()</a:t>
            </a:r>
            <a:r>
              <a:rPr lang="en-US" altLang="zh-CN" sz="2800"/>
              <a:t> to get any completion in queue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zh-CN" sz="2800"/>
          </a:p>
          <a:p>
            <a:pPr>
              <a:spcBef>
                <a:spcPts val="700"/>
              </a:spcBef>
              <a:buClrTx/>
              <a:buFontTx/>
              <a:buNone/>
            </a:pPr>
            <a:r>
              <a:rPr lang="en-US" altLang="zh-CN" sz="2800"/>
              <a:t>3. exit loop if a completion is found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zh-CN" sz="2800"/>
          </a:p>
          <a:p>
            <a:pPr>
              <a:spcBef>
                <a:spcPts val="700"/>
              </a:spcBef>
              <a:buClrTx/>
              <a:buFontTx/>
              <a:buNone/>
            </a:pPr>
            <a:r>
              <a:rPr lang="en-US" altLang="zh-CN" sz="2800"/>
              <a:t>4. end loop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752475" y="444500"/>
            <a:ext cx="82296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RDMA Technologies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35013" y="1438275"/>
            <a:ext cx="81803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36588" indent="-179388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InfiniBand – (41.8% of top 500 supercomputers)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SDR 4x – 8 Gbps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DDR 4x – 16 Gbps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QDR 4x – 32 Gbps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FDR 4x – 54 Gbps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iWarp – internet Wide Area RDMA Protocol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10 Gbps</a:t>
            </a:r>
            <a:r>
              <a:rPr lang="en-US" altLang="zh-CN" sz="2800"/>
              <a:t> 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RoCE – RDMA over Converged Ethernet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10 Gbps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40 Gbps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How to eliminate “busy polling”</a:t>
            </a: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82638" y="1490663"/>
            <a:ext cx="8229600" cy="459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61988" indent="-204788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Cannot make </a:t>
            </a:r>
            <a:r>
              <a:rPr lang="en-US" altLang="zh-CN" sz="2800" b="1">
                <a:solidFill>
                  <a:srgbClr val="800080"/>
                </a:solidFill>
              </a:rPr>
              <a:t>ibv_poll_cq()</a:t>
            </a:r>
            <a:r>
              <a:rPr lang="en-US" altLang="zh-CN" sz="2800"/>
              <a:t> block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no flag parameter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no timeout parameter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Must replace busy loop with “wait – wakeup”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Solution is a “wait-for-event” mechanism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>
                <a:solidFill>
                  <a:srgbClr val="800080"/>
                </a:solidFill>
              </a:rPr>
              <a:t>ibv_req_notify_cq()</a:t>
            </a:r>
            <a:r>
              <a:rPr lang="en-US" altLang="zh-CN" sz="2800"/>
              <a:t> - tell CA to send an “event” when next WC enters CQ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>
                <a:solidFill>
                  <a:srgbClr val="800080"/>
                </a:solidFill>
              </a:rPr>
              <a:t>ibv_get_cq_event()</a:t>
            </a:r>
            <a:r>
              <a:rPr lang="en-US" altLang="zh-CN" sz="2800"/>
              <a:t> - blocks until gets “event”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>
                <a:solidFill>
                  <a:srgbClr val="800080"/>
                </a:solidFill>
              </a:rPr>
              <a:t>ibv_ack_cq_event()</a:t>
            </a:r>
            <a:r>
              <a:rPr lang="en-US" altLang="zh-CN" sz="2800"/>
              <a:t> - acknowledges “event”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559050" y="1866900"/>
            <a:ext cx="66198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allocate</a:t>
            </a: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860550" y="2736850"/>
            <a:ext cx="180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546350" y="5718175"/>
            <a:ext cx="61595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access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055938" y="2519363"/>
            <a:ext cx="70961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000"/>
              <a:t>metadata</a:t>
            </a:r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1549400" y="5846763"/>
            <a:ext cx="100647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5846763" y="3378200"/>
            <a:ext cx="54927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5870575" y="3138488"/>
            <a:ext cx="56038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000"/>
              <a:t>control</a:t>
            </a: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 flipV="1">
            <a:off x="1036638" y="4475163"/>
            <a:ext cx="5262562" cy="46037"/>
          </a:xfrm>
          <a:prstGeom prst="line">
            <a:avLst/>
          </a:prstGeom>
          <a:noFill/>
          <a:ln w="2736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6242050" y="4337050"/>
            <a:ext cx="10493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>
                <a:solidFill>
                  <a:srgbClr val="0000FF"/>
                </a:solidFill>
              </a:rPr>
              <a:t>data packets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6413500" y="4694238"/>
            <a:ext cx="4953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/>
              <a:t>ACK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35000" y="661988"/>
            <a:ext cx="7546975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OFA verbs API for recv wait-wakeup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3697288" y="4749800"/>
            <a:ext cx="519112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000"/>
              <a:t>status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1822450" y="2600325"/>
            <a:ext cx="13620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ibv_post_recv()</a:t>
            </a:r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2921000" y="2921000"/>
            <a:ext cx="1588" cy="914400"/>
          </a:xfrm>
          <a:prstGeom prst="line">
            <a:avLst/>
          </a:prstGeom>
          <a:noFill/>
          <a:ln w="27360">
            <a:solidFill>
              <a:srgbClr val="00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1365250" y="1406525"/>
            <a:ext cx="7810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360" tIns="63360" rIns="108360" bIns="6336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 b="1"/>
              <a:t>USER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740150" y="1414463"/>
            <a:ext cx="222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360" tIns="63360" rIns="108360" bIns="6336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 b="1"/>
              <a:t>CHANNEL ADAPTER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6362700" y="1401763"/>
            <a:ext cx="747713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360" tIns="63360" rIns="108360" bIns="6336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600" b="1"/>
              <a:t>WIRE</a:t>
            </a:r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6197600" y="1446213"/>
            <a:ext cx="15875" cy="1655762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6211888" y="3468688"/>
            <a:ext cx="1587" cy="91440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3640138" y="1457325"/>
            <a:ext cx="9525" cy="10969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3649663" y="2828925"/>
            <a:ext cx="1587" cy="91440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3643313" y="5645150"/>
            <a:ext cx="1587" cy="70485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 flipV="1">
            <a:off x="2371725" y="2905125"/>
            <a:ext cx="508000" cy="122238"/>
          </a:xfrm>
          <a:prstGeom prst="line">
            <a:avLst/>
          </a:prstGeom>
          <a:noFill/>
          <a:ln w="2736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4383088" y="2549525"/>
            <a:ext cx="1587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4565650" y="2549525"/>
            <a:ext cx="1588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2" name="AutoShape 26"/>
          <p:cNvSpPr>
            <a:spLocks noChangeArrowheads="1"/>
          </p:cNvSpPr>
          <p:nvPr/>
        </p:nvSpPr>
        <p:spPr bwMode="auto">
          <a:xfrm>
            <a:off x="4019550" y="2549525"/>
            <a:ext cx="1277938" cy="365125"/>
          </a:xfrm>
          <a:prstGeom prst="roundRect">
            <a:avLst>
              <a:gd name="adj" fmla="val 431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>
            <a:off x="4200525" y="2549525"/>
            <a:ext cx="1588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2565400" y="2047875"/>
            <a:ext cx="6508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register</a:t>
            </a: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2600325" y="4402138"/>
            <a:ext cx="1809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2206625" y="5526088"/>
            <a:ext cx="11684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ibv_poll_cq()</a:t>
            </a:r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>
            <a:off x="2921000" y="6029325"/>
            <a:ext cx="1588" cy="274638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8" name="AutoShape 32"/>
          <p:cNvSpPr>
            <a:spLocks noChangeArrowheads="1"/>
          </p:cNvSpPr>
          <p:nvPr/>
        </p:nvSpPr>
        <p:spPr bwMode="auto">
          <a:xfrm>
            <a:off x="4200525" y="4749800"/>
            <a:ext cx="1279525" cy="365125"/>
          </a:xfrm>
          <a:prstGeom prst="roundRect">
            <a:avLst>
              <a:gd name="adj" fmla="val 431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5329" name="AutoShape 33"/>
          <p:cNvCxnSpPr>
            <a:cxnSpLocks noChangeShapeType="1"/>
            <a:stCxn id="55328" idx="1"/>
            <a:endCxn id="55326" idx="3"/>
          </p:cNvCxnSpPr>
          <p:nvPr/>
        </p:nvCxnSpPr>
        <p:spPr bwMode="auto">
          <a:xfrm flipH="1">
            <a:off x="3375025" y="4932363"/>
            <a:ext cx="825500" cy="72390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30" name="Line 34"/>
          <p:cNvSpPr>
            <a:spLocks noChangeShapeType="1"/>
          </p:cNvSpPr>
          <p:nvPr/>
        </p:nvSpPr>
        <p:spPr bwMode="auto">
          <a:xfrm>
            <a:off x="5480050" y="4932363"/>
            <a:ext cx="36512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1" name="Line 35"/>
          <p:cNvSpPr>
            <a:spLocks noChangeShapeType="1"/>
          </p:cNvSpPr>
          <p:nvPr/>
        </p:nvSpPr>
        <p:spPr bwMode="auto">
          <a:xfrm>
            <a:off x="3103563" y="2736850"/>
            <a:ext cx="914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2" name="Line 36"/>
          <p:cNvSpPr>
            <a:spLocks noChangeShapeType="1"/>
          </p:cNvSpPr>
          <p:nvPr/>
        </p:nvSpPr>
        <p:spPr bwMode="auto">
          <a:xfrm>
            <a:off x="5297488" y="4749800"/>
            <a:ext cx="1587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>
            <a:off x="5114925" y="4749800"/>
            <a:ext cx="1588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>
            <a:off x="4932363" y="4749800"/>
            <a:ext cx="1587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>
            <a:off x="6211888" y="4932363"/>
            <a:ext cx="1587" cy="141763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6" name="Line 40"/>
          <p:cNvSpPr>
            <a:spLocks noChangeShapeType="1"/>
          </p:cNvSpPr>
          <p:nvPr/>
        </p:nvSpPr>
        <p:spPr bwMode="auto">
          <a:xfrm>
            <a:off x="2921000" y="1639888"/>
            <a:ext cx="1588" cy="182562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7" name="Line 41"/>
          <p:cNvSpPr>
            <a:spLocks noChangeShapeType="1"/>
          </p:cNvSpPr>
          <p:nvPr/>
        </p:nvSpPr>
        <p:spPr bwMode="auto">
          <a:xfrm>
            <a:off x="2921000" y="2371725"/>
            <a:ext cx="1588" cy="182563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8" name="Text Box 42"/>
          <p:cNvSpPr txBox="1">
            <a:spLocks noChangeArrowheads="1"/>
          </p:cNvSpPr>
          <p:nvPr/>
        </p:nvSpPr>
        <p:spPr bwMode="auto">
          <a:xfrm>
            <a:off x="4275138" y="2244725"/>
            <a:ext cx="8747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recv queue</a:t>
            </a:r>
          </a:p>
        </p:txBody>
      </p:sp>
      <p:sp>
        <p:nvSpPr>
          <p:cNvPr id="55339" name="Text Box 43"/>
          <p:cNvSpPr txBox="1">
            <a:spLocks noChangeArrowheads="1"/>
          </p:cNvSpPr>
          <p:nvPr/>
        </p:nvSpPr>
        <p:spPr bwMode="auto">
          <a:xfrm>
            <a:off x="4200525" y="4511675"/>
            <a:ext cx="128746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completion queue</a:t>
            </a:r>
          </a:p>
        </p:txBody>
      </p:sp>
      <p:sp>
        <p:nvSpPr>
          <p:cNvPr id="55340" name="Text Box 44"/>
          <p:cNvSpPr txBox="1">
            <a:spLocks noChangeArrowheads="1"/>
          </p:cNvSpPr>
          <p:nvPr/>
        </p:nvSpPr>
        <p:spPr bwMode="auto">
          <a:xfrm>
            <a:off x="4732338" y="2557463"/>
            <a:ext cx="4730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/>
              <a:t>. . .</a:t>
            </a:r>
          </a:p>
        </p:txBody>
      </p:sp>
      <p:sp>
        <p:nvSpPr>
          <p:cNvPr id="55341" name="Text Box 45"/>
          <p:cNvSpPr txBox="1">
            <a:spLocks noChangeArrowheads="1"/>
          </p:cNvSpPr>
          <p:nvPr/>
        </p:nvSpPr>
        <p:spPr bwMode="auto">
          <a:xfrm>
            <a:off x="4383088" y="4749800"/>
            <a:ext cx="457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/>
              <a:t>. . .</a:t>
            </a:r>
          </a:p>
        </p:txBody>
      </p:sp>
      <p:sp>
        <p:nvSpPr>
          <p:cNvPr id="55342" name="Line 46"/>
          <p:cNvSpPr>
            <a:spLocks noChangeShapeType="1"/>
          </p:cNvSpPr>
          <p:nvPr/>
        </p:nvSpPr>
        <p:spPr bwMode="auto">
          <a:xfrm>
            <a:off x="1549400" y="2006600"/>
            <a:ext cx="100647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3" name="Line 47"/>
          <p:cNvSpPr>
            <a:spLocks noChangeShapeType="1"/>
          </p:cNvSpPr>
          <p:nvPr/>
        </p:nvSpPr>
        <p:spPr bwMode="auto">
          <a:xfrm>
            <a:off x="1549400" y="2189163"/>
            <a:ext cx="100647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4" name="AutoShape 48"/>
          <p:cNvSpPr>
            <a:spLocks noChangeArrowheads="1"/>
          </p:cNvSpPr>
          <p:nvPr/>
        </p:nvSpPr>
        <p:spPr bwMode="auto">
          <a:xfrm>
            <a:off x="725488" y="2006600"/>
            <a:ext cx="822325" cy="3932238"/>
          </a:xfrm>
          <a:prstGeom prst="roundRect">
            <a:avLst>
              <a:gd name="adj" fmla="val 190"/>
            </a:avLst>
          </a:prstGeom>
          <a:solidFill>
            <a:srgbClr val="FFFFFF">
              <a:alpha val="0"/>
            </a:srgbClr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virtual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memory</a:t>
            </a:r>
          </a:p>
        </p:txBody>
      </p:sp>
      <p:sp>
        <p:nvSpPr>
          <p:cNvPr id="55345" name="Line 49"/>
          <p:cNvSpPr>
            <a:spLocks noChangeShapeType="1"/>
          </p:cNvSpPr>
          <p:nvPr/>
        </p:nvSpPr>
        <p:spPr bwMode="auto">
          <a:xfrm>
            <a:off x="5846763" y="1731963"/>
            <a:ext cx="1587" cy="1371600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6" name="Line 50"/>
          <p:cNvSpPr>
            <a:spLocks noChangeShapeType="1"/>
          </p:cNvSpPr>
          <p:nvPr/>
        </p:nvSpPr>
        <p:spPr bwMode="auto">
          <a:xfrm>
            <a:off x="5846763" y="3103563"/>
            <a:ext cx="1587" cy="3200400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5347" name="AutoShape 51"/>
          <p:cNvCxnSpPr>
            <a:cxnSpLocks noChangeShapeType="1"/>
            <a:stCxn id="55322" idx="3"/>
          </p:cNvCxnSpPr>
          <p:nvPr/>
        </p:nvCxnSpPr>
        <p:spPr bwMode="auto">
          <a:xfrm>
            <a:off x="5297488" y="2732088"/>
            <a:ext cx="550862" cy="371475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48" name="Text Box 52"/>
          <p:cNvSpPr txBox="1">
            <a:spLocks noChangeArrowheads="1"/>
          </p:cNvSpPr>
          <p:nvPr/>
        </p:nvSpPr>
        <p:spPr bwMode="auto">
          <a:xfrm>
            <a:off x="1609725" y="5260975"/>
            <a:ext cx="17208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ibv_ack_cq_events() </a:t>
            </a:r>
          </a:p>
        </p:txBody>
      </p:sp>
      <p:sp>
        <p:nvSpPr>
          <p:cNvPr id="55349" name="Line 53"/>
          <p:cNvSpPr>
            <a:spLocks noChangeShapeType="1"/>
          </p:cNvSpPr>
          <p:nvPr/>
        </p:nvSpPr>
        <p:spPr bwMode="auto">
          <a:xfrm>
            <a:off x="3294063" y="5445125"/>
            <a:ext cx="2560637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50" name="Text Box 54"/>
          <p:cNvSpPr txBox="1">
            <a:spLocks noChangeArrowheads="1"/>
          </p:cNvSpPr>
          <p:nvPr/>
        </p:nvSpPr>
        <p:spPr bwMode="auto">
          <a:xfrm>
            <a:off x="3194050" y="5233988"/>
            <a:ext cx="5603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000"/>
              <a:t>control</a:t>
            </a:r>
          </a:p>
        </p:txBody>
      </p:sp>
      <p:sp>
        <p:nvSpPr>
          <p:cNvPr id="55351" name="Text Box 55"/>
          <p:cNvSpPr txBox="1">
            <a:spLocks noChangeArrowheads="1"/>
          </p:cNvSpPr>
          <p:nvPr/>
        </p:nvSpPr>
        <p:spPr bwMode="auto">
          <a:xfrm>
            <a:off x="1731963" y="3797300"/>
            <a:ext cx="158908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ibv_req_notify_cq()</a:t>
            </a:r>
          </a:p>
        </p:txBody>
      </p:sp>
      <p:sp>
        <p:nvSpPr>
          <p:cNvPr id="55352" name="Text Box 56"/>
          <p:cNvSpPr txBox="1">
            <a:spLocks noChangeArrowheads="1"/>
          </p:cNvSpPr>
          <p:nvPr/>
        </p:nvSpPr>
        <p:spPr bwMode="auto">
          <a:xfrm>
            <a:off x="1731963" y="4044950"/>
            <a:ext cx="15652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ibv_get_cq_event()</a:t>
            </a:r>
          </a:p>
        </p:txBody>
      </p:sp>
      <p:sp>
        <p:nvSpPr>
          <p:cNvPr id="55353" name="Line 57"/>
          <p:cNvSpPr>
            <a:spLocks noChangeShapeType="1"/>
          </p:cNvSpPr>
          <p:nvPr/>
        </p:nvSpPr>
        <p:spPr bwMode="auto">
          <a:xfrm>
            <a:off x="2921000" y="4292600"/>
            <a:ext cx="1588" cy="914400"/>
          </a:xfrm>
          <a:prstGeom prst="line">
            <a:avLst/>
          </a:prstGeom>
          <a:noFill/>
          <a:ln w="2736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54" name="Line 58"/>
          <p:cNvSpPr>
            <a:spLocks noChangeShapeType="1"/>
          </p:cNvSpPr>
          <p:nvPr/>
        </p:nvSpPr>
        <p:spPr bwMode="auto">
          <a:xfrm flipH="1">
            <a:off x="2905125" y="5207000"/>
            <a:ext cx="2957513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55" name="Text Box 59"/>
          <p:cNvSpPr txBox="1">
            <a:spLocks noChangeArrowheads="1"/>
          </p:cNvSpPr>
          <p:nvPr/>
        </p:nvSpPr>
        <p:spPr bwMode="auto">
          <a:xfrm>
            <a:off x="3138488" y="5005388"/>
            <a:ext cx="6159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000"/>
              <a:t>wakeup</a:t>
            </a:r>
          </a:p>
        </p:txBody>
      </p:sp>
      <p:sp>
        <p:nvSpPr>
          <p:cNvPr id="55356" name="Line 60"/>
          <p:cNvSpPr>
            <a:spLocks noChangeShapeType="1"/>
          </p:cNvSpPr>
          <p:nvPr/>
        </p:nvSpPr>
        <p:spPr bwMode="auto">
          <a:xfrm>
            <a:off x="2371725" y="3378200"/>
            <a:ext cx="549275" cy="457200"/>
          </a:xfrm>
          <a:prstGeom prst="line">
            <a:avLst/>
          </a:prstGeom>
          <a:noFill/>
          <a:ln w="2736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57" name="Line 61"/>
          <p:cNvSpPr>
            <a:spLocks noChangeShapeType="1"/>
          </p:cNvSpPr>
          <p:nvPr/>
        </p:nvSpPr>
        <p:spPr bwMode="auto">
          <a:xfrm>
            <a:off x="3286125" y="3925888"/>
            <a:ext cx="2560638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58" name="Text Box 62"/>
          <p:cNvSpPr txBox="1">
            <a:spLocks noChangeArrowheads="1"/>
          </p:cNvSpPr>
          <p:nvPr/>
        </p:nvSpPr>
        <p:spPr bwMode="auto">
          <a:xfrm>
            <a:off x="3194050" y="3711575"/>
            <a:ext cx="5603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000"/>
              <a:t>control</a:t>
            </a:r>
          </a:p>
        </p:txBody>
      </p:sp>
      <p:sp>
        <p:nvSpPr>
          <p:cNvPr id="55359" name="Line 63"/>
          <p:cNvSpPr>
            <a:spLocks noChangeShapeType="1"/>
          </p:cNvSpPr>
          <p:nvPr/>
        </p:nvSpPr>
        <p:spPr bwMode="auto">
          <a:xfrm>
            <a:off x="3286125" y="4200525"/>
            <a:ext cx="2560638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60" name="Text Box 64"/>
          <p:cNvSpPr txBox="1">
            <a:spLocks noChangeArrowheads="1"/>
          </p:cNvSpPr>
          <p:nvPr/>
        </p:nvSpPr>
        <p:spPr bwMode="auto">
          <a:xfrm>
            <a:off x="3286125" y="4000500"/>
            <a:ext cx="4032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000"/>
              <a:t>wait</a:t>
            </a:r>
          </a:p>
        </p:txBody>
      </p:sp>
      <p:sp>
        <p:nvSpPr>
          <p:cNvPr id="55361" name="Line 65"/>
          <p:cNvSpPr>
            <a:spLocks noChangeShapeType="1"/>
          </p:cNvSpPr>
          <p:nvPr/>
        </p:nvSpPr>
        <p:spPr bwMode="auto">
          <a:xfrm flipV="1">
            <a:off x="2371725" y="4276725"/>
            <a:ext cx="549275" cy="396875"/>
          </a:xfrm>
          <a:prstGeom prst="line">
            <a:avLst/>
          </a:prstGeom>
          <a:noFill/>
          <a:ln w="273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62" name="Line 66"/>
          <p:cNvSpPr>
            <a:spLocks noChangeShapeType="1"/>
          </p:cNvSpPr>
          <p:nvPr/>
        </p:nvSpPr>
        <p:spPr bwMode="auto">
          <a:xfrm>
            <a:off x="2371725" y="5022850"/>
            <a:ext cx="549275" cy="182563"/>
          </a:xfrm>
          <a:prstGeom prst="line">
            <a:avLst/>
          </a:prstGeom>
          <a:noFill/>
          <a:ln w="273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63" name="Line 67"/>
          <p:cNvSpPr>
            <a:spLocks noChangeShapeType="1"/>
          </p:cNvSpPr>
          <p:nvPr/>
        </p:nvSpPr>
        <p:spPr bwMode="auto">
          <a:xfrm>
            <a:off x="3651250" y="4292600"/>
            <a:ext cx="1588" cy="73183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64" name="AutoShape 68"/>
          <p:cNvSpPr>
            <a:spLocks noChangeArrowheads="1"/>
          </p:cNvSpPr>
          <p:nvPr/>
        </p:nvSpPr>
        <p:spPr bwMode="auto">
          <a:xfrm>
            <a:off x="1639888" y="4565650"/>
            <a:ext cx="822325" cy="549275"/>
          </a:xfrm>
          <a:prstGeom prst="roundRect">
            <a:avLst>
              <a:gd name="adj" fmla="val 16759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blocked</a:t>
            </a:r>
          </a:p>
        </p:txBody>
      </p:sp>
      <p:sp>
        <p:nvSpPr>
          <p:cNvPr id="55365" name="AutoShape 69"/>
          <p:cNvSpPr>
            <a:spLocks noChangeArrowheads="1"/>
          </p:cNvSpPr>
          <p:nvPr/>
        </p:nvSpPr>
        <p:spPr bwMode="auto">
          <a:xfrm>
            <a:off x="1639888" y="2921000"/>
            <a:ext cx="822325" cy="549275"/>
          </a:xfrm>
          <a:prstGeom prst="roundRect">
            <a:avLst>
              <a:gd name="adj" fmla="val 16759"/>
            </a:avLst>
          </a:prstGeom>
          <a:solidFill>
            <a:srgbClr val="00FF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parallel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activity</a:t>
            </a:r>
          </a:p>
        </p:txBody>
      </p:sp>
      <p:sp>
        <p:nvSpPr>
          <p:cNvPr id="55366" name="Line 70"/>
          <p:cNvSpPr>
            <a:spLocks noChangeShapeType="1"/>
          </p:cNvSpPr>
          <p:nvPr/>
        </p:nvSpPr>
        <p:spPr bwMode="auto">
          <a:xfrm>
            <a:off x="5846763" y="4840288"/>
            <a:ext cx="54927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719138" y="477838"/>
            <a:ext cx="8229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”wait-for-event” to get completions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55575" y="1143000"/>
            <a:ext cx="89884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00025" indent="-119063">
              <a:tabLst>
                <a:tab pos="200025" algn="l"/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200025" algn="l"/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200025" algn="l"/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200025" algn="l"/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200025" algn="l"/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0025" algn="l"/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0025" algn="l"/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0025" algn="l"/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0025" algn="l"/>
                <a:tab pos="657225" algn="l"/>
                <a:tab pos="1114425" algn="l"/>
                <a:tab pos="1571625" algn="l"/>
                <a:tab pos="2028825" algn="l"/>
                <a:tab pos="2486025" algn="l"/>
                <a:tab pos="2943225" algn="l"/>
                <a:tab pos="3400425" algn="l"/>
                <a:tab pos="3857625" algn="l"/>
                <a:tab pos="4314825" algn="l"/>
                <a:tab pos="4772025" algn="l"/>
                <a:tab pos="5229225" algn="l"/>
                <a:tab pos="5686425" algn="l"/>
                <a:tab pos="6143625" algn="l"/>
                <a:tab pos="6600825" algn="l"/>
                <a:tab pos="7058025" algn="l"/>
                <a:tab pos="7515225" algn="l"/>
                <a:tab pos="7972425" algn="l"/>
                <a:tab pos="8429625" algn="l"/>
                <a:tab pos="8886825" algn="l"/>
                <a:tab pos="93440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ClrTx/>
              <a:buFontTx/>
              <a:buNone/>
            </a:pPr>
            <a:r>
              <a:rPr lang="en-US" altLang="zh-CN" sz="2800"/>
              <a:t>1. start loop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r>
              <a:rPr lang="en-US" altLang="zh-CN" sz="2800"/>
              <a:t>2. </a:t>
            </a:r>
            <a:r>
              <a:rPr lang="en-US" altLang="zh-CN" sz="2800" b="1">
                <a:solidFill>
                  <a:srgbClr val="800080"/>
                </a:solidFill>
              </a:rPr>
              <a:t>ibv_poll_cq()</a:t>
            </a:r>
            <a:r>
              <a:rPr lang="en-US" altLang="zh-CN" sz="2800"/>
              <a:t> to get any completion in CQ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r>
              <a:rPr lang="en-US" altLang="zh-CN" sz="2800"/>
              <a:t>3. exit loop if a completion is found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r>
              <a:rPr lang="en-US" altLang="zh-CN" sz="2800"/>
              <a:t>4.</a:t>
            </a:r>
            <a:r>
              <a:rPr lang="en-US" altLang="zh-CN" sz="2800" b="1">
                <a:solidFill>
                  <a:srgbClr val="800080"/>
                </a:solidFill>
              </a:rPr>
              <a:t> ibv_req_notify_cq()</a:t>
            </a:r>
            <a:r>
              <a:rPr lang="en-US" altLang="zh-CN" sz="2800"/>
              <a:t> to arm CA to send event on         next completion added to CQ 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r>
              <a:rPr lang="en-US" altLang="zh-CN" sz="2800"/>
              <a:t>5. </a:t>
            </a:r>
            <a:r>
              <a:rPr lang="en-US" altLang="zh-CN" sz="2800" b="1">
                <a:solidFill>
                  <a:srgbClr val="800080"/>
                </a:solidFill>
              </a:rPr>
              <a:t>ibv_poll_cq()</a:t>
            </a:r>
            <a:r>
              <a:rPr lang="en-US" altLang="zh-CN" sz="2800"/>
              <a:t> to get new completion between 2&amp;4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r>
              <a:rPr lang="en-US" altLang="zh-CN" sz="2800"/>
              <a:t>6. exit loop if a completion is found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r>
              <a:rPr lang="en-US" altLang="zh-CN" sz="2800"/>
              <a:t>7.</a:t>
            </a: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800080"/>
                </a:solidFill>
              </a:rPr>
              <a:t>ibv_get_cq_event()</a:t>
            </a:r>
            <a:r>
              <a:rPr lang="en-US" altLang="zh-CN" sz="2800"/>
              <a:t> to wait until CA sends event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r>
              <a:rPr lang="en-US" altLang="zh-CN" sz="2800"/>
              <a:t>8.</a:t>
            </a: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800080"/>
                </a:solidFill>
              </a:rPr>
              <a:t>ibv_ack_cq_events()</a:t>
            </a:r>
            <a:r>
              <a:rPr lang="en-US" altLang="zh-CN" sz="2800"/>
              <a:t> to acknowledge event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r>
              <a:rPr lang="en-US" altLang="zh-CN" sz="2800"/>
              <a:t>9. end loop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ping-pong measurements with wait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685800" y="1677988"/>
            <a:ext cx="77724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57225" indent="-200025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Client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round-trip-time 21.1 microseconds – up 34%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user CPU time 9.0% of elapsed time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kernel CPU time 9.1% of elapsed time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total CPU time 18% of elapsed time – down 82%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Server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round-trip time 21.1 microseconds – up 34%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user CPU time 14.5% of elapsed time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kernel CPU time 6.5% of elapsed time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total CPU time 21% of elapsed time – down 79%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rdma_xxxx “wrappers” around ibv_xxxx</a:t>
            </a: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28600" y="1828800"/>
            <a:ext cx="8915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 b="1">
                <a:solidFill>
                  <a:srgbClr val="800080"/>
                </a:solidFill>
              </a:rPr>
              <a:t>rdma_get_recv_comp()</a:t>
            </a:r>
            <a:r>
              <a:rPr lang="en-US" altLang="zh-CN" sz="2800"/>
              <a:t> - wrapper for wait-wakeup      loop on receive completion queue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 b="1">
                <a:solidFill>
                  <a:srgbClr val="800080"/>
                </a:solidFill>
              </a:rPr>
              <a:t>rdma_get_send_comp()</a:t>
            </a:r>
            <a:r>
              <a:rPr lang="en-US" altLang="zh-CN" sz="2800"/>
              <a:t> - wrapper for wait-wakeup     loop on send completion queue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 b="1">
                <a:solidFill>
                  <a:srgbClr val="800080"/>
                </a:solidFill>
              </a:rPr>
              <a:t>rdma_post_recv()</a:t>
            </a:r>
            <a:r>
              <a:rPr lang="en-US" altLang="zh-CN" sz="2800"/>
              <a:t> - wrapper for </a:t>
            </a:r>
            <a:r>
              <a:rPr lang="en-US" altLang="zh-CN" sz="2800" b="1">
                <a:solidFill>
                  <a:srgbClr val="800080"/>
                </a:solidFill>
              </a:rPr>
              <a:t>ibv_post_recv()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 b="1">
                <a:solidFill>
                  <a:srgbClr val="800080"/>
                </a:solidFill>
              </a:rPr>
              <a:t>rdma_post_send()</a:t>
            </a:r>
            <a:r>
              <a:rPr lang="en-US" altLang="zh-CN" sz="2800"/>
              <a:t> - wrapper for </a:t>
            </a:r>
            <a:r>
              <a:rPr lang="en-US" altLang="zh-CN" sz="2800" b="1">
                <a:solidFill>
                  <a:srgbClr val="800080"/>
                </a:solidFill>
              </a:rPr>
              <a:t>ibv_post_send()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 b="1">
                <a:solidFill>
                  <a:srgbClr val="800080"/>
                </a:solidFill>
              </a:rPr>
              <a:t>rdma_reg_msgs()</a:t>
            </a:r>
            <a:r>
              <a:rPr lang="en-US" altLang="zh-CN" sz="2800"/>
              <a:t> - wrapper for </a:t>
            </a:r>
            <a:r>
              <a:rPr lang="en-US" altLang="zh-CN" sz="2800" b="1">
                <a:solidFill>
                  <a:srgbClr val="800080"/>
                </a:solidFill>
              </a:rPr>
              <a:t>ibv_reg_mr</a:t>
            </a:r>
            <a:r>
              <a:rPr lang="en-US" altLang="zh-CN" sz="2800"/>
              <a:t> for          SEND/RECV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 b="1">
                <a:solidFill>
                  <a:srgbClr val="800080"/>
                </a:solidFill>
              </a:rPr>
              <a:t>rdma_dereg_mr()</a:t>
            </a:r>
            <a:r>
              <a:rPr lang="en-US" altLang="zh-CN" sz="2800"/>
              <a:t> - wrapper for </a:t>
            </a:r>
            <a:r>
              <a:rPr lang="en-US" altLang="zh-CN" sz="2800" b="1">
                <a:solidFill>
                  <a:srgbClr val="800080"/>
                </a:solidFill>
              </a:rPr>
              <a:t>ibv_dereg_mr()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where to find “wrappers”, prototypes, data structures, etc.</a:t>
            </a: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85800" y="1828800"/>
            <a:ext cx="800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66750" indent="-209550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>
                <a:solidFill>
                  <a:srgbClr val="0000FF"/>
                </a:solidFill>
              </a:rPr>
              <a:t>/usr/include/rdma/rdma_verbs.h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800"/>
              <a:t>contains rdma_xxxx “wrappers”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>
                <a:solidFill>
                  <a:srgbClr val="0000FF"/>
                </a:solidFill>
              </a:rPr>
              <a:t>/usr/include/infiniband/verbs.h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800"/>
              <a:t>contains ibv_xxxx verbs and all ibv data structures, etc.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>
                <a:solidFill>
                  <a:srgbClr val="0000FF"/>
                </a:solidFill>
              </a:rPr>
              <a:t>/usr/include/rdma/rdma_cm.h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800"/>
              <a:t>contains rdma_yyyy verbs and all rdma data structures, etc. for connection management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7772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2867"/>
                </a:solidFill>
              </a:rPr>
              <a:t>Transfer choices</a:t>
            </a: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0" y="1600200"/>
            <a:ext cx="8915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15900" indent="-21590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14363" indent="-157163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TCP/UDP transfer operations</a:t>
            </a:r>
          </a:p>
          <a:p>
            <a:pPr lvl="1" eaLnBrk="0" hangingPunct="0">
              <a:spcBef>
                <a:spcPts val="700"/>
              </a:spcBef>
              <a:buClr>
                <a:srgbClr val="002867"/>
              </a:buClr>
              <a:buFont typeface="Arial" panose="020B0604020202020204" pitchFamily="34" charset="0"/>
              <a:buChar char="–"/>
            </a:pPr>
            <a:r>
              <a:rPr lang="en-US" altLang="zh-CN" sz="2200">
                <a:cs typeface="Arial" panose="020B0604020202020204" pitchFamily="34" charset="0"/>
              </a:rPr>
              <a:t>send()/recv() (and related forms)</a:t>
            </a:r>
          </a:p>
          <a:p>
            <a:pPr lvl="1" eaLnBrk="0" hangingPunct="0">
              <a:spcBef>
                <a:spcPts val="700"/>
              </a:spcBef>
              <a:buClrTx/>
              <a:buFontTx/>
              <a:buNone/>
            </a:pPr>
            <a:endParaRPr lang="en-US" altLang="zh-CN" sz="2200">
              <a:cs typeface="Arial" panose="020B0604020202020204" pitchFamily="34" charset="0"/>
            </a:endParaRP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RDMA transfer operations</a:t>
            </a:r>
          </a:p>
          <a:p>
            <a:pPr lvl="1" eaLnBrk="0" hangingPunct="0">
              <a:spcBef>
                <a:spcPts val="700"/>
              </a:spcBef>
              <a:buClr>
                <a:srgbClr val="002867"/>
              </a:buClr>
              <a:buFont typeface="Arial" panose="020B0604020202020204" pitchFamily="34" charset="0"/>
              <a:buChar char="–"/>
            </a:pPr>
            <a:r>
              <a:rPr lang="en-US" altLang="zh-CN" sz="2200">
                <a:cs typeface="Arial" panose="020B0604020202020204" pitchFamily="34" charset="0"/>
              </a:rPr>
              <a:t>SEND/RECV  similar to TCP/UDP</a:t>
            </a:r>
          </a:p>
          <a:p>
            <a:pPr lvl="1" eaLnBrk="0" hangingPunct="0">
              <a:spcBef>
                <a:spcPts val="700"/>
              </a:spcBef>
              <a:buClr>
                <a:srgbClr val="002867"/>
              </a:buClr>
              <a:buFont typeface="Arial" panose="020B0604020202020204" pitchFamily="34" charset="0"/>
              <a:buChar char="–"/>
            </a:pPr>
            <a:r>
              <a:rPr lang="en-US" altLang="zh-CN" sz="2200">
                <a:cs typeface="Arial" panose="020B0604020202020204" pitchFamily="34" charset="0"/>
              </a:rPr>
              <a:t>RDMA WRITE  push to remote virtual memory</a:t>
            </a:r>
          </a:p>
          <a:p>
            <a:pPr lvl="1" eaLnBrk="0" hangingPunct="0">
              <a:spcBef>
                <a:spcPts val="700"/>
              </a:spcBef>
              <a:buClr>
                <a:srgbClr val="002867"/>
              </a:buClr>
              <a:buFont typeface="Arial" panose="020B0604020202020204" pitchFamily="34" charset="0"/>
              <a:buChar char="–"/>
            </a:pPr>
            <a:r>
              <a:rPr lang="en-US" altLang="zh-CN" sz="2200">
                <a:cs typeface="Arial" panose="020B0604020202020204" pitchFamily="34" charset="0"/>
              </a:rPr>
              <a:t>RDMA READ pull from remote virtual memory</a:t>
            </a:r>
          </a:p>
          <a:p>
            <a:pPr lvl="1" eaLnBrk="0" hangingPunct="0">
              <a:spcBef>
                <a:spcPts val="700"/>
              </a:spcBef>
              <a:buClr>
                <a:srgbClr val="002867"/>
              </a:buClr>
              <a:buFont typeface="Arial" panose="020B0604020202020204" pitchFamily="34" charset="0"/>
              <a:buChar char="–"/>
            </a:pPr>
            <a:r>
              <a:rPr lang="en-US" altLang="zh-CN" sz="2200">
                <a:cs typeface="Arial" panose="020B0604020202020204" pitchFamily="34" charset="0"/>
              </a:rPr>
              <a:t>RDMA WRITE_WITH_IMM push with passive side notification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685800" y="3651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RDMA WRITE operation</a:t>
            </a: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731838" y="1444625"/>
            <a:ext cx="818356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61988" indent="-204788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Very different concept from normal TCP/IP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Very different concept from RDMA SEND/RECV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Only one side is active, other is passive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Active side (requester) issues RDMA WRITE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Passive side (responder) does NOTHING!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A better name would be “RDMA PUSH”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data is “pushed” from active side's virtual memory into passive sides' virtual memory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passive side issues no operation, uses no CPU cycles, gets no indication “push” started or completed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1897063" y="2686050"/>
            <a:ext cx="1185862" cy="18796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user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registered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virtual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memory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638925" y="2686050"/>
            <a:ext cx="1185863" cy="18796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user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registered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virtual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memory</a:t>
            </a: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3082925" y="3625850"/>
            <a:ext cx="3557588" cy="1588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082925" y="3343275"/>
            <a:ext cx="19494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rdma_post_write()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098675" y="2336800"/>
            <a:ext cx="10715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active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6710363" y="2336800"/>
            <a:ext cx="13192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passive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897063" y="671513"/>
            <a:ext cx="754538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RDMA WRITE data transfer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4694238" y="3397250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685800" y="2286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Differences with RDMA SEND </a:t>
            </a: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61988" indent="-204788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Active side calls </a:t>
            </a:r>
            <a:r>
              <a:rPr lang="en-US" altLang="zh-CN" sz="2800" b="1">
                <a:solidFill>
                  <a:srgbClr val="800080"/>
                </a:solidFill>
              </a:rPr>
              <a:t>rdma_post_write()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opcode is RDMA_WRITE, not SEND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work request MUST include passive side's virtual memory address and memory registration key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Prior to issuing this operation, active side MUST obtain passive side's address and key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use send/recv to transfer this “metadata”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(could actually use any means to transfer “metadata”)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Passive side provides “metadata” that enables the data “push”, but does not participate in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2133600" y="517525"/>
            <a:ext cx="782478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RDMA Architecture Layering</a:t>
            </a:r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2133600" y="1477963"/>
            <a:ext cx="64023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432300" y="1484313"/>
            <a:ext cx="23860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User Application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2133600" y="1879600"/>
            <a:ext cx="64023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495800" y="1887538"/>
            <a:ext cx="22621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OFA Verbs API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2133600" y="2282825"/>
            <a:ext cx="64023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2133600" y="3089275"/>
            <a:ext cx="2133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711200" y="5908675"/>
            <a:ext cx="78247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2133600" y="3089275"/>
            <a:ext cx="1588" cy="30892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4267200" y="3089275"/>
            <a:ext cx="1588" cy="20145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6402388" y="5103813"/>
            <a:ext cx="1587" cy="10747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8535988" y="3894138"/>
            <a:ext cx="1587" cy="22828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2133600" y="1477963"/>
            <a:ext cx="1588" cy="10747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8535988" y="1477963"/>
            <a:ext cx="1587" cy="10747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711200" y="5507038"/>
            <a:ext cx="78247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711200" y="5103813"/>
            <a:ext cx="78247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711200" y="4700588"/>
            <a:ext cx="78247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757238" y="5535613"/>
            <a:ext cx="13319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Physical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757238" y="5119688"/>
            <a:ext cx="14827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Data Link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750888" y="4729163"/>
            <a:ext cx="13128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Network</a:t>
            </a:r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2133600" y="4297363"/>
            <a:ext cx="64023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2133600" y="3894138"/>
            <a:ext cx="64023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2133600" y="3492500"/>
            <a:ext cx="2133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750888" y="3760788"/>
            <a:ext cx="15033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Transport</a:t>
            </a:r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3200400" y="2282825"/>
            <a:ext cx="1588" cy="806450"/>
          </a:xfrm>
          <a:prstGeom prst="line">
            <a:avLst/>
          </a:prstGeom>
          <a:noFill/>
          <a:ln w="18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5335588" y="2282825"/>
            <a:ext cx="1587" cy="1611313"/>
          </a:xfrm>
          <a:prstGeom prst="line">
            <a:avLst/>
          </a:prstGeom>
          <a:noFill/>
          <a:ln w="18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7469188" y="2282825"/>
            <a:ext cx="1587" cy="1611313"/>
          </a:xfrm>
          <a:prstGeom prst="line">
            <a:avLst/>
          </a:prstGeom>
          <a:noFill/>
          <a:ln w="18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2270125" y="5894388"/>
            <a:ext cx="24034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IWARP  “RNIC”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4627563" y="5897563"/>
            <a:ext cx="19288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RoCE “NIC”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6443663" y="5902325"/>
            <a:ext cx="26987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InfiniBand “HCA”</a:t>
            </a: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2725738" y="3095625"/>
            <a:ext cx="13001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RDMAP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2867025" y="3506788"/>
            <a:ext cx="8588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DDP</a:t>
            </a: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2892425" y="3897313"/>
            <a:ext cx="8715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MPA</a:t>
            </a: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2892425" y="4311650"/>
            <a:ext cx="8286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TCP</a:t>
            </a:r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2984500" y="4691063"/>
            <a:ext cx="5143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IP</a:t>
            </a: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5467350" y="3908425"/>
            <a:ext cx="24272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IB Transport API</a:t>
            </a:r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5683250" y="4311650"/>
            <a:ext cx="18669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IB Transport</a:t>
            </a:r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5754688" y="4714875"/>
            <a:ext cx="16764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IB Network</a:t>
            </a:r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3125788" y="5118100"/>
            <a:ext cx="29956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Ethernet MAC &amp; LLC</a:t>
            </a: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7037388" y="5105400"/>
            <a:ext cx="11398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IB Link</a:t>
            </a: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502025" y="5521325"/>
            <a:ext cx="2043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Ethernet PHY</a:t>
            </a: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7016750" y="5521325"/>
            <a:ext cx="120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IB PHY</a:t>
            </a:r>
          </a:p>
        </p:txBody>
      </p:sp>
      <p:sp>
        <p:nvSpPr>
          <p:cNvPr id="9259" name="Line 43"/>
          <p:cNvSpPr>
            <a:spLocks noChangeShapeType="1"/>
          </p:cNvSpPr>
          <p:nvPr/>
        </p:nvSpPr>
        <p:spPr bwMode="auto">
          <a:xfrm>
            <a:off x="4267200" y="5908675"/>
            <a:ext cx="1588" cy="268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947738" y="2709863"/>
            <a:ext cx="1117600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/>
              <a:t>  </a:t>
            </a:r>
            <a:r>
              <a:rPr lang="en-US" altLang="zh-CN" sz="1800">
                <a:solidFill>
                  <a:srgbClr val="0000FF"/>
                </a:solidFill>
              </a:rPr>
              <a:t>OSI</a:t>
            </a:r>
          </a:p>
          <a:p>
            <a:pPr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Layers</a:t>
            </a:r>
          </a:p>
        </p:txBody>
      </p:sp>
      <p:sp>
        <p:nvSpPr>
          <p:cNvPr id="9261" name="Line 45"/>
          <p:cNvSpPr>
            <a:spLocks noChangeShapeType="1"/>
          </p:cNvSpPr>
          <p:nvPr/>
        </p:nvSpPr>
        <p:spPr bwMode="auto">
          <a:xfrm>
            <a:off x="4267200" y="2282825"/>
            <a:ext cx="1588" cy="268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62" name="Line 46"/>
          <p:cNvSpPr>
            <a:spLocks noChangeShapeType="1"/>
          </p:cNvSpPr>
          <p:nvPr/>
        </p:nvSpPr>
        <p:spPr bwMode="auto">
          <a:xfrm>
            <a:off x="6402388" y="2282825"/>
            <a:ext cx="1587" cy="2682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63" name="Text Box 47"/>
          <p:cNvSpPr txBox="1">
            <a:spLocks noChangeArrowheads="1"/>
          </p:cNvSpPr>
          <p:nvPr/>
        </p:nvSpPr>
        <p:spPr bwMode="auto">
          <a:xfrm>
            <a:off x="1135063" y="5922963"/>
            <a:ext cx="6461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CA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Similarities with RDMA SEND</a:t>
            </a: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28600" y="1828800"/>
            <a:ext cx="8686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61988" indent="-204788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Both transfer types move messages, not streams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Both transfer types are unbuffered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Both transfer types require registered virtual memory on both sides of the transfer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Both transfer types operate asynchronously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active side posts work request to send queue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active side gets work completion from completion queue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Both transfer types use same verbs and data structures (although values and fields differ)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685800" y="3651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RDMA READ operation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661988" y="1444625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61988" indent="-204788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Very different from normal TCP/IP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Very different from RDMA SEND/RECV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Only one side is active, other is passive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Active side (requester) issues RDMA READ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Passive side (responder) does NOTHING!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A better name would be “RDMA PULL”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data is “pulled” into active side's virtual memory from passive sides' virtual memory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passive side issues no operation, uses no CPU cycles, gets no indication “pull” started or completed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1897063" y="2686050"/>
            <a:ext cx="1185862" cy="18796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user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registered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virtual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memory</a:t>
            </a:r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6638925" y="2686050"/>
            <a:ext cx="1185863" cy="18796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user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registered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virtual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memory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271838" y="3343275"/>
            <a:ext cx="1906587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rdma_post_read()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098675" y="2336800"/>
            <a:ext cx="10715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active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710363" y="2336800"/>
            <a:ext cx="13192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passive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2062163" y="671513"/>
            <a:ext cx="728503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RDMA READ data transfer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4694238" y="3397250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 flipH="1">
            <a:off x="3070225" y="3625850"/>
            <a:ext cx="3579813" cy="1588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685800" y="457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Ping-pong with RDMA WRITE/READ</a:t>
            </a: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85800" y="1371600"/>
            <a:ext cx="8458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61988" indent="-204788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Client is active side in ping-pong loop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client posts RDMA WRITE from ping buffer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client posts RDMA READ into pong buffer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Server agent is passive side in ping-pong loop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does nothing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Server agent must send its buffer's address and registration key to client before loop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Client must send total number of transfers to agent after the loop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otherwise agent has no way of knowing this number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agent needs to receive something to tell it “loop finished”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481013" y="584200"/>
            <a:ext cx="102520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ping-pong using RDMA WRITE/READ</a:t>
            </a: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866900" y="1282700"/>
            <a:ext cx="10080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client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6319838" y="1282700"/>
            <a:ext cx="19923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server agent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1185863" y="1879600"/>
            <a:ext cx="1422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 flipV="1">
            <a:off x="1185863" y="1873250"/>
            <a:ext cx="1587" cy="18954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 flipV="1">
            <a:off x="1185863" y="4021138"/>
            <a:ext cx="1587" cy="18954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971550" y="3760788"/>
            <a:ext cx="57626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loop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1897063" y="2149475"/>
            <a:ext cx="1422400" cy="1074738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registered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memory</a:t>
            </a: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1897063" y="4565650"/>
            <a:ext cx="1422400" cy="1074738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registered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memory</a:t>
            </a:r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2608263" y="5640388"/>
            <a:ext cx="1587" cy="2682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 flipH="1">
            <a:off x="1177925" y="5908675"/>
            <a:ext cx="143827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2608263" y="1879600"/>
            <a:ext cx="1587" cy="2682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5453063" y="3357563"/>
            <a:ext cx="1422400" cy="1074737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registered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memory</a:t>
            </a:r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 flipV="1">
            <a:off x="7824788" y="1873250"/>
            <a:ext cx="1587" cy="18954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 flipH="1">
            <a:off x="7105650" y="1879600"/>
            <a:ext cx="72707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7113588" y="1879600"/>
            <a:ext cx="1587" cy="40290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7113588" y="5908675"/>
            <a:ext cx="7112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 flipV="1">
            <a:off x="7824788" y="4021138"/>
            <a:ext cx="1587" cy="18954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7612063" y="3760788"/>
            <a:ext cx="57626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loop</a:t>
            </a:r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2892425" y="4565650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2038350" y="2135188"/>
            <a:ext cx="2349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3319463" y="2551113"/>
            <a:ext cx="2133600" cy="1208087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 flipH="1">
            <a:off x="3311525" y="4029075"/>
            <a:ext cx="2149475" cy="1208088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2170113" y="3227388"/>
            <a:ext cx="11144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ping data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2133600" y="4297363"/>
            <a:ext cx="117951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pong data</a:t>
            </a: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5097463" y="3854450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3675063" y="3008313"/>
            <a:ext cx="2349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3935413" y="2900363"/>
            <a:ext cx="2349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 rot="1800000">
            <a:off x="3297238" y="2693988"/>
            <a:ext cx="15843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rdma_post_write()</a:t>
            </a:r>
          </a:p>
        </p:txBody>
      </p:sp>
      <p:sp>
        <p:nvSpPr>
          <p:cNvPr id="68638" name="Text Box 30"/>
          <p:cNvSpPr txBox="1">
            <a:spLocks noChangeArrowheads="1"/>
          </p:cNvSpPr>
          <p:nvPr/>
        </p:nvSpPr>
        <p:spPr bwMode="auto">
          <a:xfrm rot="19800000">
            <a:off x="3209925" y="4565650"/>
            <a:ext cx="15494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rdma_post_read()</a:t>
            </a:r>
          </a:p>
        </p:txBody>
      </p: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6330950" y="5613400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Client ping-pong transfer loop</a:t>
            </a: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57200" y="1828800"/>
            <a:ext cx="8686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start of transfer loop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 b="1">
                <a:solidFill>
                  <a:srgbClr val="800080"/>
                </a:solidFill>
              </a:rPr>
              <a:t>rdma_post_write()</a:t>
            </a:r>
            <a:r>
              <a:rPr lang="en-US" altLang="zh-CN" sz="2800"/>
              <a:t> of RDMA WRITE ping data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 b="1">
                <a:solidFill>
                  <a:srgbClr val="800080"/>
                </a:solidFill>
              </a:rPr>
              <a:t>ibv_poll_cq()</a:t>
            </a:r>
            <a:r>
              <a:rPr lang="en-US" altLang="zh-CN" sz="2800"/>
              <a:t> to wait for RDMA WRITE completion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 b="1">
                <a:solidFill>
                  <a:srgbClr val="800080"/>
                </a:solidFill>
              </a:rPr>
              <a:t>rdma_post_read()</a:t>
            </a:r>
            <a:r>
              <a:rPr lang="en-US" altLang="zh-CN" sz="2800"/>
              <a:t> of RDMA READ pong data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 b="1">
                <a:solidFill>
                  <a:srgbClr val="800080"/>
                </a:solidFill>
              </a:rPr>
              <a:t>ibv_poll_cq()</a:t>
            </a:r>
            <a:r>
              <a:rPr lang="en-US" altLang="zh-CN" sz="2800"/>
              <a:t> to wait for RDMA READ completion 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optionally verify pong data equals ping data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end of transfer loop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Agent ping-pong transfer loop</a:t>
            </a: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57200" y="2216150"/>
            <a:ext cx="868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 b="1">
                <a:solidFill>
                  <a:srgbClr val="800080"/>
                </a:solidFill>
              </a:rPr>
              <a:t>ibv_post_recv()</a:t>
            </a:r>
            <a:r>
              <a:rPr lang="en-US" altLang="zh-CN" sz="2800"/>
              <a:t> to catch client's “finished” message</a:t>
            </a:r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US" altLang="zh-CN" sz="2800"/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 b="1">
                <a:solidFill>
                  <a:srgbClr val="800080"/>
                </a:solidFill>
              </a:rPr>
              <a:t>ibv_poll_cq()</a:t>
            </a:r>
            <a:r>
              <a:rPr lang="en-US" altLang="zh-CN" sz="2800"/>
              <a:t> to wait for “finished” from client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ping-pong RDMA WRITE/READ measurements with wait</a:t>
            </a: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57225" indent="-200025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Client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round-trip-time 14.3 microseconds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user CPU time 26.4% of elapsed time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kernel CPU time 3.0% of elapsed time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total CPU time 29.4% of elapsed time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Server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round-trip time 14.3 microseconds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user CPU time 0% of elapsed time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kernel CPU time 0% of elapsed time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total CPU time 0% of elapsed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Improving performance further</a:t>
            </a: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662988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66750" indent="-209550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All postings discussed so far generate completions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required for all </a:t>
            </a:r>
            <a:r>
              <a:rPr lang="en-US" altLang="zh-CN" sz="2200" b="1">
                <a:solidFill>
                  <a:srgbClr val="800080"/>
                </a:solidFill>
              </a:rPr>
              <a:t>rdma_post_recv()</a:t>
            </a:r>
            <a:r>
              <a:rPr lang="en-US" altLang="zh-CN" sz="2200"/>
              <a:t> postings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optional for all other </a:t>
            </a:r>
            <a:r>
              <a:rPr lang="en-US" altLang="zh-CN" sz="2200" b="1">
                <a:solidFill>
                  <a:srgbClr val="800080"/>
                </a:solidFill>
              </a:rPr>
              <a:t>prdma_post_xxxx()</a:t>
            </a:r>
            <a:r>
              <a:rPr lang="en-US" altLang="zh-CN" sz="2200"/>
              <a:t> postings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altLang="zh-CN" sz="2200"/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User controls completion generation with </a:t>
            </a:r>
            <a:r>
              <a:rPr lang="en-US" altLang="zh-CN" sz="2800" b="1">
                <a:solidFill>
                  <a:srgbClr val="800080"/>
                </a:solidFill>
              </a:rPr>
              <a:t>IBV_SEND_SIGNALED</a:t>
            </a:r>
            <a:r>
              <a:rPr lang="en-US" altLang="zh-CN" sz="2800"/>
              <a:t> flag in </a:t>
            </a:r>
            <a:r>
              <a:rPr lang="en-US" altLang="zh-CN" sz="2800" b="1">
                <a:solidFill>
                  <a:srgbClr val="800080"/>
                </a:solidFill>
              </a:rPr>
              <a:t>rdma_post_write()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supplying this flag always generates a completion for that posting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Not setting this flag generates a completion for that posting only in case of an 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685800" y="365125"/>
            <a:ext cx="82296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How client can benefit from this feature</a:t>
            </a: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66750" indent="-209550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RDMA READ posting follows RDMA WRITE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RDMA READ must finish after RDMA WRITE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due to strict ordering rules in standards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Therefore we don't need to do anything with RDMA WRITE completion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completion of RDMA READ guarantees RDMA WRITE transfer succeeded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error on RDMA WRITE transfer will generate a completion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Therefore we can send RDMA WRITE unsignaled and NOT wait for its completion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719138" y="527050"/>
            <a:ext cx="82296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Software RDMA Drivers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85800" y="1450975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50813" indent="-150813"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68338" indent="-211138"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Softiwarp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>
                <a:solidFill>
                  <a:srgbClr val="0000FF"/>
                </a:solidFill>
              </a:rPr>
              <a:t>www.zurich.ibm.com/sys/rdma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open source kernel module that implements iWARP protocols on top of ordinary kernel TCP sockets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interoperates with hardware iWARP at other end of wire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altLang="zh-CN" sz="2800"/>
              <a:t> 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Soft RoCE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>
                <a:solidFill>
                  <a:srgbClr val="0000FF"/>
                </a:solidFill>
              </a:rPr>
              <a:t>www.systemfabricworks.com/downloads/roce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open source IB transport and network layers in software over ordinary Ethernet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interoperates with hardware RoCE at other end of wire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788988" y="584200"/>
            <a:ext cx="95646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ping-pong using unsignaled WRITE</a:t>
            </a: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866900" y="1282700"/>
            <a:ext cx="10080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client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6319838" y="1282700"/>
            <a:ext cx="19923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800" b="1"/>
              <a:t>server agent</a:t>
            </a:r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1185863" y="1879600"/>
            <a:ext cx="1422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 flipV="1">
            <a:off x="1185863" y="1873250"/>
            <a:ext cx="1587" cy="18954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 flipV="1">
            <a:off x="1185863" y="4021138"/>
            <a:ext cx="1587" cy="18954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71550" y="3760788"/>
            <a:ext cx="57626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loop</a:t>
            </a:r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2608263" y="5640388"/>
            <a:ext cx="1587" cy="2682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 flipH="1">
            <a:off x="1177925" y="5908675"/>
            <a:ext cx="143827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2608263" y="1879600"/>
            <a:ext cx="1587" cy="2682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 flipV="1">
            <a:off x="7824788" y="1873250"/>
            <a:ext cx="1587" cy="18954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 flipH="1">
            <a:off x="7105650" y="1879600"/>
            <a:ext cx="72707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7113588" y="1879600"/>
            <a:ext cx="1587" cy="40290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7113588" y="5908675"/>
            <a:ext cx="7112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 flipV="1">
            <a:off x="7824788" y="4021138"/>
            <a:ext cx="1587" cy="18954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7612063" y="3760788"/>
            <a:ext cx="57626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100"/>
              <a:t>loop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2892425" y="4565650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2038350" y="2135188"/>
            <a:ext cx="2349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3319463" y="2551113"/>
            <a:ext cx="2133600" cy="1208087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 flipH="1">
            <a:off x="3311525" y="4029075"/>
            <a:ext cx="2149475" cy="1208088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3" name="Text Box 21"/>
          <p:cNvSpPr txBox="1">
            <a:spLocks noChangeArrowheads="1"/>
          </p:cNvSpPr>
          <p:nvPr/>
        </p:nvSpPr>
        <p:spPr bwMode="auto">
          <a:xfrm>
            <a:off x="2170113" y="3227388"/>
            <a:ext cx="11144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ping data</a:t>
            </a:r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2133600" y="4297363"/>
            <a:ext cx="117951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pong data</a:t>
            </a: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5097463" y="3854450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3675063" y="3008313"/>
            <a:ext cx="2349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3935413" y="2900363"/>
            <a:ext cx="2349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8" name="Text Box 26"/>
          <p:cNvSpPr txBox="1">
            <a:spLocks noChangeArrowheads="1"/>
          </p:cNvSpPr>
          <p:nvPr/>
        </p:nvSpPr>
        <p:spPr bwMode="auto">
          <a:xfrm rot="1800000">
            <a:off x="3297238" y="2693988"/>
            <a:ext cx="15843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rdma_post_write()</a:t>
            </a: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5311775" y="2444750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80" name="Text Box 28"/>
          <p:cNvSpPr txBox="1">
            <a:spLocks noChangeArrowheads="1"/>
          </p:cNvSpPr>
          <p:nvPr/>
        </p:nvSpPr>
        <p:spPr bwMode="auto">
          <a:xfrm rot="19800000">
            <a:off x="3209925" y="4565650"/>
            <a:ext cx="15494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rdma_post_read()</a:t>
            </a:r>
          </a:p>
        </p:txBody>
      </p: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6330950" y="5613400"/>
            <a:ext cx="2349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82" name="Rectangle 30"/>
          <p:cNvSpPr>
            <a:spLocks noChangeArrowheads="1"/>
          </p:cNvSpPr>
          <p:nvPr/>
        </p:nvSpPr>
        <p:spPr bwMode="auto">
          <a:xfrm>
            <a:off x="5453063" y="3357563"/>
            <a:ext cx="1422400" cy="1074737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registered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memory</a:t>
            </a:r>
          </a:p>
        </p:txBody>
      </p:sp>
      <p:sp>
        <p:nvSpPr>
          <p:cNvPr id="74783" name="Text Box 31"/>
          <p:cNvSpPr txBox="1">
            <a:spLocks noChangeArrowheads="1"/>
          </p:cNvSpPr>
          <p:nvPr/>
        </p:nvSpPr>
        <p:spPr bwMode="auto">
          <a:xfrm rot="1800000">
            <a:off x="3308350" y="2889250"/>
            <a:ext cx="103981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>
                <a:solidFill>
                  <a:srgbClr val="800080"/>
                </a:solidFill>
              </a:rPr>
              <a:t>unsignaled</a:t>
            </a:r>
          </a:p>
        </p:txBody>
      </p:sp>
      <p:sp>
        <p:nvSpPr>
          <p:cNvPr id="74784" name="Text Box 32"/>
          <p:cNvSpPr txBox="1">
            <a:spLocks noChangeArrowheads="1"/>
          </p:cNvSpPr>
          <p:nvPr/>
        </p:nvSpPr>
        <p:spPr bwMode="auto">
          <a:xfrm rot="19800000">
            <a:off x="3603625" y="4846638"/>
            <a:ext cx="8445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200" b="1"/>
              <a:t>signaled</a:t>
            </a:r>
          </a:p>
        </p:txBody>
      </p:sp>
      <p:sp>
        <p:nvSpPr>
          <p:cNvPr id="74785" name="AutoShape 33"/>
          <p:cNvSpPr>
            <a:spLocks noChangeArrowheads="1"/>
          </p:cNvSpPr>
          <p:nvPr/>
        </p:nvSpPr>
        <p:spPr bwMode="auto">
          <a:xfrm>
            <a:off x="1897063" y="4565650"/>
            <a:ext cx="1422400" cy="1074738"/>
          </a:xfrm>
          <a:prstGeom prst="roundRect">
            <a:avLst>
              <a:gd name="adj" fmla="val 144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registered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memory</a:t>
            </a:r>
          </a:p>
        </p:txBody>
      </p:sp>
      <p:sp>
        <p:nvSpPr>
          <p:cNvPr id="74786" name="AutoShape 34"/>
          <p:cNvSpPr>
            <a:spLocks noChangeArrowheads="1"/>
          </p:cNvSpPr>
          <p:nvPr/>
        </p:nvSpPr>
        <p:spPr bwMode="auto">
          <a:xfrm>
            <a:off x="1897063" y="2149475"/>
            <a:ext cx="1422400" cy="1074738"/>
          </a:xfrm>
          <a:prstGeom prst="roundRect">
            <a:avLst>
              <a:gd name="adj" fmla="val 144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1200"/>
              <a:t>registered</a:t>
            </a:r>
          </a:p>
          <a:p>
            <a:pPr algn="ctr">
              <a:buClrTx/>
              <a:buFontTx/>
              <a:buNone/>
            </a:pPr>
            <a:r>
              <a:rPr lang="en-US" altLang="zh-CN" sz="1200"/>
              <a:t>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Client unsignaled transfer loop</a:t>
            </a: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57200" y="1828800"/>
            <a:ext cx="8686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66750" indent="-209550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start of transfer loop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 b="1">
                <a:solidFill>
                  <a:srgbClr val="800080"/>
                </a:solidFill>
              </a:rPr>
              <a:t>rdma_post_write()</a:t>
            </a:r>
            <a:r>
              <a:rPr lang="en-US" altLang="zh-CN" sz="2800"/>
              <a:t> of</a:t>
            </a:r>
            <a:r>
              <a:rPr lang="en-US" altLang="zh-CN" sz="2800" b="1"/>
              <a:t> unsignaled</a:t>
            </a:r>
            <a:r>
              <a:rPr lang="en-US" altLang="zh-CN" sz="2800"/>
              <a:t> RDMA WRITE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800"/>
              <a:t>generates no completion (except on error)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 b="1"/>
              <a:t>do not wait</a:t>
            </a:r>
            <a:r>
              <a:rPr lang="en-US" altLang="zh-CN" sz="2800"/>
              <a:t> for RDMA WRITE completion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 b="1">
                <a:solidFill>
                  <a:srgbClr val="800080"/>
                </a:solidFill>
              </a:rPr>
              <a:t>rdma_post_read()</a:t>
            </a:r>
            <a:r>
              <a:rPr lang="en-US" altLang="zh-CN" sz="2800"/>
              <a:t> of </a:t>
            </a:r>
            <a:r>
              <a:rPr lang="en-US" altLang="zh-CN" sz="2800" b="1"/>
              <a:t>signaled</a:t>
            </a:r>
            <a:r>
              <a:rPr lang="en-US" altLang="zh-CN" sz="2800"/>
              <a:t> RDMA READ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 b="1">
                <a:solidFill>
                  <a:srgbClr val="800080"/>
                </a:solidFill>
              </a:rPr>
              <a:t>ibv_poll_cq()</a:t>
            </a:r>
            <a:r>
              <a:rPr lang="en-US" altLang="zh-CN" sz="2800"/>
              <a:t> to wait for RDMA READ completion 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optionally verify pong data equals ping data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end of transfer loop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ping-pong RDMA WRITE/READ measurements with unsignaled wait</a:t>
            </a: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57225" indent="-200025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Client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round-trip-time 8.3 microseconds – down 42%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user CPU time 28.0% of elapsed time – up 6.1%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kernel CPU time 2.8% of elapsed time – down 6.7%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total CPU time 30.8% of elapsed time – up 4.8%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Server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round-trip time 8.3 microseconds – down 42%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user CPU time 0% of elapsed time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kernel CPU time 0% of elapsed time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total CPU time 0% of elapsed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Ping-pong performance summary</a:t>
            </a: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741363" indent="-211138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Rankings for Round-Trip Time (RTT)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altLang="zh-CN" sz="2200"/>
              <a:t> 8.3 usec unsignaled RDMA_WRITE/READ with wait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altLang="zh-CN" sz="2200"/>
              <a:t>14.3 usec signaled RDMA_WRITE/READ with wait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altLang="zh-CN" sz="2200"/>
              <a:t>15.7 usec signaled SEND/RECV with busy polling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altLang="zh-CN" sz="2200"/>
              <a:t>21.1 used signaled SEND/RECV with wait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Rankings for client CPU usage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altLang="zh-CN" sz="2200"/>
              <a:t>18.0% signaled SEND/RECV with wait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altLang="zh-CN" sz="2200"/>
              <a:t>29.4% signaled RDMA_WRITE/READ with wait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altLang="zh-CN" sz="2200"/>
              <a:t>30.8% unsignaled RDMA_WRITE/READ with wait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altLang="zh-CN" sz="2200"/>
              <a:t>100%  signaled SEND/RECV with busy polling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743200"/>
            <a:ext cx="7747000" cy="1008063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6000"/>
              <a:t>QUESTIONS?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Acknowledgments</a:t>
            </a: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85800" y="2032000"/>
            <a:ext cx="8093075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19063" indent="-119063"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  <a:tab pos="92630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This material is based upon work supported by the National Science Foundation under Grant No. OCI-1127228.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None/>
            </a:pPr>
            <a:endParaRPr lang="en-US" altLang="zh-CN" sz="2800"/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Any opinions, findings, and conclusions or recommendations expressed in this material are those of the author and do not necessarily reflect the views of the National Science Foundation.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743200"/>
            <a:ext cx="7747000" cy="1008063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6000"/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685800" y="593725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Verbs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50813" indent="-150813"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57225" indent="-200025"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 marL="1800225" indent="-428625"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InfiniBand specification written in terms of verbs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semantic description of required behavior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no syntactic or operating system specific details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implementations free to define their own API</a:t>
            </a:r>
          </a:p>
          <a:p>
            <a:pPr lvl="2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zh-CN" sz="2200"/>
              <a:t>syntax for functions, structures, types, etc.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OpenFabrics Alliance (OFA) Verbs API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one possible syntactic definition of an API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in syntax, each “verb” becomes an equivalent “function”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done to prevent proliferation of incompatible definitions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was an OFA strategy to unify InfiniBand market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685800" y="722313"/>
            <a:ext cx="82296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0">
                <a:solidFill>
                  <a:srgbClr val="000080"/>
                </a:solidFill>
              </a:rPr>
              <a:t>OFA Verbs API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50813" indent="-150813"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1pPr>
            <a:lvl2pPr marL="661988" indent="-204788"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2pPr>
            <a:lvl3pPr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3pPr>
            <a:lvl4pPr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4pPr>
            <a:lvl5pPr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0813" algn="l"/>
                <a:tab pos="608013" algn="l"/>
                <a:tab pos="1065213" algn="l"/>
                <a:tab pos="1522413" algn="l"/>
                <a:tab pos="1979613" algn="l"/>
                <a:tab pos="2436813" algn="l"/>
                <a:tab pos="2894013" algn="l"/>
                <a:tab pos="3351213" algn="l"/>
                <a:tab pos="3808413" algn="l"/>
                <a:tab pos="4265613" algn="l"/>
                <a:tab pos="4722813" algn="l"/>
                <a:tab pos="5180013" algn="l"/>
                <a:tab pos="5637213" algn="l"/>
                <a:tab pos="6094413" algn="l"/>
                <a:tab pos="6551613" algn="l"/>
                <a:tab pos="7008813" algn="l"/>
                <a:tab pos="7466013" algn="l"/>
                <a:tab pos="7923213" algn="l"/>
                <a:tab pos="8380413" algn="l"/>
                <a:tab pos="8837613" algn="l"/>
                <a:tab pos="9294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CN" charset="0"/>
              </a:defRPr>
            </a:lvl9pPr>
          </a:lstStyle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Implementations of OFA Verbs for Linux, FreeBSD, Windows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Software interface for applications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data structures, function prototypes, etc. that enable C/C++ programs to access RDMA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User-space and kernel-space variants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most applications and libraries are in user-space</a:t>
            </a:r>
          </a:p>
          <a:p>
            <a:pPr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zh-CN" sz="2800"/>
              <a:t>Client-Server programming model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some obvious analogies to TCP/IP sockets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zh-CN" sz="2200"/>
              <a:t>many differences because RDMA differs from TCP/IP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Arial"/>
        <a:ea typeface=""/>
        <a:cs typeface="AR PL UMing CN"/>
      </a:majorFont>
      <a:minorFont>
        <a:latin typeface="Arial"/>
        <a:ea typeface=""/>
        <a:cs typeface="AR PL UMing C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 PL UMing C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 PL UMing CN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Arial"/>
        <a:ea typeface=""/>
        <a:cs typeface="AR PL UMing CN"/>
      </a:majorFont>
      <a:minorFont>
        <a:latin typeface="Arial"/>
        <a:ea typeface=""/>
        <a:cs typeface="AR PL UMing C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 PL UMing C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 PL UMing CN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4744</Words>
  <Application>Microsoft Office PowerPoint</Application>
  <PresentationFormat>全屏显示(4:3)</PresentationFormat>
  <Paragraphs>1085</Paragraphs>
  <Slides>76</Slides>
  <Notes>76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76</vt:i4>
      </vt:variant>
    </vt:vector>
  </HeadingPairs>
  <TitlesOfParts>
    <vt:vector size="86" baseType="lpstr">
      <vt:lpstr>AR PL UMing CN</vt:lpstr>
      <vt:lpstr>DejaVu Sans</vt:lpstr>
      <vt:lpstr>等线</vt:lpstr>
      <vt:lpstr>Arial</vt:lpstr>
      <vt:lpstr>Book Antiqua</vt:lpstr>
      <vt:lpstr>Calibri</vt:lpstr>
      <vt:lpstr>Times New Roman</vt:lpstr>
      <vt:lpstr>Wingdings</vt:lpstr>
      <vt:lpstr>Office 主题​​</vt:lpstr>
      <vt:lpstr>Office 主题​​</vt:lpstr>
      <vt:lpstr>Introduction to RDMA Programming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Additional ways to access RDMA</vt:lpstr>
      <vt:lpstr>Additional ways to access RDMA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Posting – Completion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QUESTIONS?</vt:lpstr>
      <vt:lpstr>PowerPoint 演示文稿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RDMA Programming</dc:title>
  <dc:creator>Robert Russell</dc:creator>
  <cp:lastModifiedBy>文可</cp:lastModifiedBy>
  <cp:revision>158</cp:revision>
  <cp:lastPrinted>1601-01-01T00:00:00Z</cp:lastPrinted>
  <dcterms:created xsi:type="dcterms:W3CDTF">2012-05-23T20:23:27Z</dcterms:created>
  <dcterms:modified xsi:type="dcterms:W3CDTF">2017-07-06T09:02:48Z</dcterms:modified>
</cp:coreProperties>
</file>