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4"/>
  </p:notesMasterIdLst>
  <p:sldIdLst>
    <p:sldId id="356" r:id="rId5"/>
    <p:sldId id="351" r:id="rId6"/>
    <p:sldId id="257" r:id="rId7"/>
    <p:sldId id="350" r:id="rId8"/>
    <p:sldId id="284" r:id="rId9"/>
    <p:sldId id="285" r:id="rId10"/>
    <p:sldId id="354" r:id="rId11"/>
    <p:sldId id="344" r:id="rId12"/>
    <p:sldId id="34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4634" autoAdjust="0"/>
  </p:normalViewPr>
  <p:slideViewPr>
    <p:cSldViewPr snapToGrid="0">
      <p:cViewPr>
        <p:scale>
          <a:sx n="71" d="100"/>
          <a:sy n="71" d="100"/>
        </p:scale>
        <p:origin x="252" y="56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1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xmlns="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xmlns="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xmlns="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xmlns="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xmlns="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xmlns="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xmlns="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xmlns="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xmlns="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xmlns="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xmlns="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xmlns="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xmlns="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xmlns="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xmlns="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xmlns="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xmlns="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xmlns="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xmlns="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xmlns="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xmlns="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xmlns="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7/13/2024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527" y="1144434"/>
            <a:ext cx="5179534" cy="3566160"/>
          </a:xfrm>
        </p:spPr>
        <p:txBody>
          <a:bodyPr anchor="b">
            <a:normAutofit/>
          </a:bodyPr>
          <a:lstStyle/>
          <a:p>
            <a:pPr>
              <a:lnSpc>
                <a:spcPts val="7890"/>
              </a:lnSpc>
            </a:pPr>
            <a:r>
              <a:rPr lang="en-US" sz="6000" b="1" dirty="0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Budget </a:t>
            </a:r>
            <a:r>
              <a:rPr lang="en-US" sz="60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Sales Analysis</a:t>
            </a:r>
            <a:endParaRPr lang="en-US" sz="6000" dirty="0"/>
          </a:p>
        </p:txBody>
      </p:sp>
      <p:pic>
        <p:nvPicPr>
          <p:cNvPr id="1030" name="Picture 6" descr="Ways To Use Your End-of-Year Sales And Marketing Budget, 41% O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43" y="1196319"/>
            <a:ext cx="5889071" cy="43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2176"/>
            <a:ext cx="10058400" cy="3872600"/>
          </a:xfrm>
        </p:spPr>
        <p:txBody>
          <a:bodyPr>
            <a:noAutofit/>
          </a:bodyPr>
          <a:lstStyle/>
          <a:p>
            <a:r>
              <a:rPr lang="en-US" sz="1800" dirty="0"/>
              <a:t>This presentation will provide a comprehensive analysis of the budget sales data. We'll be covering key aspects such as territories, products, customers, and calendar trends.</a:t>
            </a:r>
          </a:p>
          <a:p>
            <a:r>
              <a:rPr lang="en-US" sz="1800" dirty="0"/>
              <a:t>Through detailed visualizations, we will uncover valuable insights to drive strategic decision-making and optimize sales performance. The goal is to gain a deep understanding of the data and identify opportunities to improve sales and profitability.</a:t>
            </a:r>
          </a:p>
          <a:p>
            <a:r>
              <a:rPr lang="en-US" sz="1800" dirty="0"/>
              <a:t>The analysis will be structured in a logical flow, starting with a high-level data overview, then diving into the specific areas of territories, products, customers, and calendar trends. We'll also take a closer look at overall sales and budget performance.</a:t>
            </a:r>
          </a:p>
          <a:p>
            <a:r>
              <a:rPr lang="en-US" sz="1800" dirty="0"/>
              <a:t>By the end of this presentation, you'll have a clear picture of the current state of the business and actionable recommendations to enhance the sales strategy moving forward.</a:t>
            </a:r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437" y="633875"/>
            <a:ext cx="4886854" cy="587584"/>
          </a:xfrm>
        </p:spPr>
        <p:txBody>
          <a:bodyPr/>
          <a:lstStyle/>
          <a:p>
            <a:pPr>
              <a:lnSpc>
                <a:spcPts val="4002"/>
              </a:lnSpc>
            </a:pPr>
            <a:r>
              <a:rPr lang="en-US" sz="32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Overview</a:t>
            </a:r>
            <a:endParaRPr lang="en-US" sz="32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7622995"/>
              </p:ext>
            </p:extLst>
          </p:nvPr>
        </p:nvGraphicFramePr>
        <p:xfrm>
          <a:off x="1123371" y="1667886"/>
          <a:ext cx="9941792" cy="407713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485448"/>
                <a:gridCol w="2485448"/>
                <a:gridCol w="2485448"/>
                <a:gridCol w="2485448"/>
              </a:tblGrid>
              <a:tr h="4077132">
                <a:tc>
                  <a:txBody>
                    <a:bodyPr/>
                    <a:lstStyle/>
                    <a:p>
                      <a:r>
                        <a:rPr lang="en-US" dirty="0" smtClean="0"/>
                        <a:t>Territories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The data includes information on countries, regions, and groups, enabling us to analyze sales performance across different geographical areas.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Products</a:t>
                      </a: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The product data covers attributes like color and category, allowing us to examine sales patterns and profitability across the product portfolio.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Customer data, including gender and marital status, will help us gain insights into buying behaviors and preferences.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Calendar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The calendar data, with details on year, month, and date, will enable us to identify seasonal trends and understand the impact of specific events on sales.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472873" y="1667886"/>
            <a:ext cx="18472" cy="407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89782" y="1667886"/>
            <a:ext cx="18472" cy="407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88219" y="1667886"/>
            <a:ext cx="18472" cy="407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23371" y="2124364"/>
            <a:ext cx="9941792" cy="34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16" y="705780"/>
            <a:ext cx="6043707" cy="587584"/>
          </a:xfrm>
        </p:spPr>
        <p:txBody>
          <a:bodyPr/>
          <a:lstStyle/>
          <a:p>
            <a:pPr algn="l"/>
            <a:r>
              <a:rPr lang="en-US" sz="4400" b="1" dirty="0"/>
              <a:t>Territories Analysis</a:t>
            </a:r>
            <a:endParaRPr lang="en-US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4606" y="804392"/>
            <a:ext cx="4016206" cy="5195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Country </a:t>
            </a:r>
            <a:r>
              <a:rPr lang="en-US" b="1" dirty="0"/>
              <a:t>Analysis</a:t>
            </a:r>
          </a:p>
          <a:p>
            <a:pPr marL="0" indent="0">
              <a:buNone/>
            </a:pPr>
            <a:r>
              <a:rPr lang="en-US" dirty="0"/>
              <a:t>We will examine sales performance across different countries, identifying top-performing and underperforming regions to allocate resources effectively.</a:t>
            </a:r>
          </a:p>
          <a:p>
            <a:pPr marL="0" indent="0">
              <a:buNone/>
            </a:pPr>
            <a:r>
              <a:rPr lang="en-US" b="1" dirty="0"/>
              <a:t>Regional Trends</a:t>
            </a:r>
          </a:p>
          <a:p>
            <a:pPr marL="0" indent="0">
              <a:buNone/>
            </a:pPr>
            <a:r>
              <a:rPr lang="en-US" dirty="0"/>
              <a:t>By analyzing sales data at the regional level, we can uncover emerging trends and patterns that can guide strategic planning and expansion efforts.</a:t>
            </a:r>
          </a:p>
          <a:p>
            <a:pPr marL="0" indent="0">
              <a:buNone/>
            </a:pPr>
            <a:r>
              <a:rPr lang="en-US" b="1" dirty="0"/>
              <a:t>Group Performance</a:t>
            </a:r>
          </a:p>
          <a:p>
            <a:pPr marL="0" indent="0">
              <a:buNone/>
            </a:pPr>
            <a:r>
              <a:rPr lang="en-US" dirty="0"/>
              <a:t>Evaluating sales across different groups will help us understand the unique dynamics and challenges faced by each segment, informing targeted initiatives.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6" y="1586754"/>
            <a:ext cx="5940817" cy="40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Analysis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Color </a:t>
            </a:r>
            <a:r>
              <a:rPr lang="en-US" b="1" dirty="0"/>
              <a:t>Trends</a:t>
            </a:r>
          </a:p>
          <a:p>
            <a:r>
              <a:rPr lang="en-US" dirty="0"/>
              <a:t>Analyzing sales by product color will reveal customer preferences and help us optimize the product mix to align with market demands.</a:t>
            </a:r>
          </a:p>
          <a:p>
            <a:r>
              <a:rPr lang="en-US" b="1" dirty="0"/>
              <a:t>Category Performance</a:t>
            </a:r>
          </a:p>
          <a:p>
            <a:r>
              <a:rPr lang="en-US" dirty="0"/>
              <a:t>Evaluating sales and profitability across different product categories will guide investment decisions and innovation efforts.</a:t>
            </a:r>
          </a:p>
          <a:p>
            <a:r>
              <a:rPr lang="en-US" b="1" dirty="0"/>
              <a:t>Pricing Strategies</a:t>
            </a:r>
          </a:p>
          <a:p>
            <a:r>
              <a:rPr lang="en-US" dirty="0"/>
              <a:t>Understanding the relationship between price, cost, and sales will enable us to develop effective pricing strategies to maximize revenue and profitability.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65" y="1174376"/>
            <a:ext cx="6110586" cy="44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962" y="656001"/>
            <a:ext cx="4308438" cy="903858"/>
          </a:xfrm>
        </p:spPr>
        <p:txBody>
          <a:bodyPr>
            <a:normAutofit/>
          </a:bodyPr>
          <a:lstStyle/>
          <a:p>
            <a:r>
              <a:rPr lang="en-US" sz="3200" b="1" dirty="0"/>
              <a:t>Customer Analysis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851647"/>
            <a:ext cx="4048462" cy="498920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Gender Dynamics</a:t>
            </a:r>
          </a:p>
          <a:p>
            <a:pPr algn="just"/>
            <a:r>
              <a:rPr lang="en-US" dirty="0"/>
              <a:t>Examining sales patterns across gender will help us tailor marketing and product strategies to better appeal to specific customer segments.</a:t>
            </a:r>
          </a:p>
          <a:p>
            <a:pPr algn="just"/>
            <a:r>
              <a:rPr lang="en-US" b="1" dirty="0"/>
              <a:t>Marital Status Insights</a:t>
            </a:r>
          </a:p>
          <a:p>
            <a:pPr algn="just"/>
            <a:r>
              <a:rPr lang="en-US" dirty="0"/>
              <a:t>Understanding how marital status influences purchasing decisions will enable us to develop targeted campaigns and offerings for different customer groups.</a:t>
            </a:r>
          </a:p>
          <a:p>
            <a:pPr algn="just"/>
            <a:r>
              <a:rPr lang="en-US" b="1" dirty="0"/>
              <a:t>Emerging Trends</a:t>
            </a:r>
          </a:p>
          <a:p>
            <a:pPr algn="just"/>
            <a:r>
              <a:rPr lang="en-US" dirty="0"/>
              <a:t>Analyzing customer data over time will uncover evolving preferences and behaviors, allowing us to anticipate and respond to changing market dynamics.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41" y="1357525"/>
            <a:ext cx="6323125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46" y="592477"/>
            <a:ext cx="5511001" cy="91359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Budget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399" y="950259"/>
            <a:ext cx="4907281" cy="4965909"/>
          </a:xfrm>
        </p:spPr>
        <p:txBody>
          <a:bodyPr>
            <a:noAutofit/>
          </a:bodyPr>
          <a:lstStyle/>
          <a:p>
            <a:pPr algn="just"/>
            <a:r>
              <a:rPr lang="en-US" sz="1400" b="1" dirty="0"/>
              <a:t>Budgeting Targets</a:t>
            </a:r>
          </a:p>
          <a:p>
            <a:pPr algn="just"/>
            <a:r>
              <a:rPr lang="en-US" sz="1400" dirty="0"/>
              <a:t>Evaluating our performance against established budgeting goals will help us assess the effectiveness of our strategies and identify areas for improvement.</a:t>
            </a:r>
          </a:p>
          <a:p>
            <a:pPr algn="just"/>
            <a:r>
              <a:rPr lang="en-US" sz="1400" b="1" dirty="0"/>
              <a:t>Resource Allocation</a:t>
            </a:r>
          </a:p>
          <a:p>
            <a:pPr algn="just"/>
            <a:r>
              <a:rPr lang="en-US" sz="1400" dirty="0"/>
              <a:t>Analyzing budget utilization across different segments, such as territories, products, or marketing initiatives, will inform our resource allocation decisions.</a:t>
            </a:r>
          </a:p>
          <a:p>
            <a:pPr algn="just"/>
            <a:r>
              <a:rPr lang="en-US" sz="1400" b="1" dirty="0"/>
              <a:t>Variance Analysis</a:t>
            </a:r>
          </a:p>
          <a:p>
            <a:pPr algn="just"/>
            <a:r>
              <a:rPr lang="en-US" sz="1400" dirty="0"/>
              <a:t>Identifying and understanding variances between actual sales and budgeted figures will provide valuable insights to refine our forecasting and planning processes.</a:t>
            </a:r>
          </a:p>
          <a:p>
            <a:pPr algn="just"/>
            <a:r>
              <a:rPr lang="en-US" sz="1400" b="1" dirty="0"/>
              <a:t>Cost Management</a:t>
            </a:r>
          </a:p>
          <a:p>
            <a:pPr algn="just"/>
            <a:r>
              <a:rPr lang="en-US" sz="1400" dirty="0"/>
              <a:t>Exploring the relationship between sales, costs, and profitability will guide our efforts to optimize operational efficiency and maximize financial performance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07" y="1434351"/>
            <a:ext cx="5379439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17" y="664965"/>
            <a:ext cx="9954409" cy="1127976"/>
          </a:xfrm>
        </p:spPr>
        <p:txBody>
          <a:bodyPr/>
          <a:lstStyle/>
          <a:p>
            <a:r>
              <a:rPr lang="en-US" b="1" dirty="0"/>
              <a:t>Key Insights and Findings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518" y="1891516"/>
            <a:ext cx="95653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Growth Opportunities</a:t>
            </a:r>
          </a:p>
          <a:p>
            <a:pPr algn="just"/>
            <a:r>
              <a:rPr lang="en-US" dirty="0"/>
              <a:t>Identify high-potential markets, products, and customer segments to drive sustainable growth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Operational Optimization</a:t>
            </a:r>
          </a:p>
          <a:p>
            <a:pPr algn="just"/>
            <a:r>
              <a:rPr lang="en-US" dirty="0"/>
              <a:t>Uncover areas for cost savings, inventory management, and process improvements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Strategic Alignment</a:t>
            </a:r>
          </a:p>
          <a:p>
            <a:pPr algn="just"/>
            <a:r>
              <a:rPr lang="en-US" dirty="0"/>
              <a:t>Align sales, marketing, and product strategies to better meet customer needs and market demands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Risk Mitigation</a:t>
            </a:r>
          </a:p>
          <a:p>
            <a:pPr algn="just"/>
            <a:r>
              <a:rPr lang="en-US" dirty="0"/>
              <a:t>Anticipate and address potential challenges, such as market volatility or competitive threats.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917" y="2967317"/>
            <a:ext cx="4455459" cy="968187"/>
          </a:xfrm>
        </p:spPr>
        <p:txBody>
          <a:bodyPr/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DE7DE8-0743-4BE4-AE4C-DC7F07012C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FD056C4-A927-4BAC-8BD5-4F73ED8EF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4A24C-CCE9-4740-BAFA-219F1C86C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Copy version (1)</Template>
  <TotalTime>0</TotalTime>
  <Words>548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Helvetica Neue Medium</vt:lpstr>
      <vt:lpstr>Nunito</vt:lpstr>
      <vt:lpstr>Wingdings</vt:lpstr>
      <vt:lpstr>RetrospectVTI</vt:lpstr>
      <vt:lpstr>Budget Sales Analysis</vt:lpstr>
      <vt:lpstr>Introduction</vt:lpstr>
      <vt:lpstr>Data Overview</vt:lpstr>
      <vt:lpstr>Territories Analysis</vt:lpstr>
      <vt:lpstr>Product Analysis</vt:lpstr>
      <vt:lpstr>Customer Analysis</vt:lpstr>
      <vt:lpstr>Budget Analysis</vt:lpstr>
      <vt:lpstr>Key Insights and Findings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2020-09-22T16:52:13Z</dcterms:created>
  <dcterms:modified xsi:type="dcterms:W3CDTF">2024-07-13T06:41:59Z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