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77" r:id="rId7"/>
    <p:sldId id="280" r:id="rId8"/>
    <p:sldId id="285" r:id="rId9"/>
    <p:sldId id="286" r:id="rId10"/>
    <p:sldId id="281" r:id="rId11"/>
    <p:sldId id="279" r:id="rId12"/>
    <p:sldId id="282" r:id="rId13"/>
    <p:sldId id="287" r:id="rId14"/>
    <p:sldId id="278" r:id="rId15"/>
    <p:sldId id="283" r:id="rId16"/>
    <p:sldId id="288" r:id="rId17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C34"/>
    <a:srgbClr val="D8BEB2"/>
    <a:srgbClr val="753F2D"/>
    <a:srgbClr val="5E332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511" autoAdjust="0"/>
  </p:normalViewPr>
  <p:slideViewPr>
    <p:cSldViewPr snapToGrid="0">
      <p:cViewPr varScale="1">
        <p:scale>
          <a:sx n="71" d="100"/>
          <a:sy n="71" d="100"/>
        </p:scale>
        <p:origin x="416" y="5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aa-E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894" y="1408176"/>
            <a:ext cx="7368988" cy="241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SUMMARIZATION USING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504" y="1463040"/>
            <a:ext cx="4676708" cy="575321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11480" y="3571052"/>
            <a:ext cx="5228218" cy="2901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●Implemented extractor modules for text extraction </a:t>
            </a:r>
            <a:r>
              <a:rPr lang="en-US" dirty="0" smtClean="0"/>
              <a:t>from URL</a:t>
            </a:r>
            <a:r>
              <a:rPr lang="en-US" dirty="0"/>
              <a:t>, PDF, </a:t>
            </a:r>
            <a:r>
              <a:rPr lang="en-US" dirty="0" err="1"/>
              <a:t>docx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● Defined the API endpoints.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● Accepts: Text, URL, Files (PDF, </a:t>
            </a:r>
            <a:r>
              <a:rPr lang="en-US" dirty="0" err="1"/>
              <a:t>docx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● Returns:</a:t>
            </a:r>
          </a:p>
          <a:p>
            <a:pPr marL="0" indent="0">
              <a:buNone/>
            </a:pPr>
            <a:r>
              <a:rPr lang="en-US" dirty="0"/>
              <a:t>● Abstractive &amp; Extractive Summary</a:t>
            </a:r>
          </a:p>
          <a:p>
            <a:pPr marL="0" indent="0">
              <a:buNone/>
            </a:pPr>
            <a:r>
              <a:rPr lang="en-US" dirty="0"/>
              <a:t>● Utilized ‘jQuery’ for a dynamic webpage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639698" y="3571052"/>
            <a:ext cx="5074024" cy="2740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● Containerized the entire application along with </a:t>
            </a:r>
          </a:p>
          <a:p>
            <a:pPr marL="0" indent="0">
              <a:buNone/>
            </a:pPr>
            <a:r>
              <a:rPr lang="en-US" dirty="0"/>
              <a:t>the deep-learning models.</a:t>
            </a:r>
          </a:p>
          <a:p>
            <a:pPr marL="0" indent="0">
              <a:buNone/>
            </a:pPr>
            <a:r>
              <a:rPr lang="en-US" dirty="0"/>
              <a:t>● Built the image &amp; Pushed into </a:t>
            </a:r>
            <a:r>
              <a:rPr lang="en-US" dirty="0" err="1"/>
              <a:t>docker</a:t>
            </a:r>
            <a:r>
              <a:rPr lang="en-US" dirty="0"/>
              <a:t> hub.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Deployed the </a:t>
            </a:r>
            <a:r>
              <a:rPr lang="en-US" dirty="0" err="1"/>
              <a:t>docker</a:t>
            </a:r>
            <a:r>
              <a:rPr lang="en-US" dirty="0"/>
              <a:t> image using Azure Container Instance</a:t>
            </a:r>
          </a:p>
          <a:p>
            <a:pPr marL="0" indent="0">
              <a:buNone/>
            </a:pPr>
            <a:r>
              <a:rPr lang="en-US" dirty="0"/>
              <a:t>● Integrated with GitHub actions – CI/CD pipeline</a:t>
            </a:r>
          </a:p>
          <a:p>
            <a:pPr marL="0" indent="0">
              <a:buNone/>
            </a:pPr>
            <a:r>
              <a:rPr lang="en-US" dirty="0"/>
              <a:t>● Advantage = 4 CPU cores for Free Trail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42" y="301752"/>
            <a:ext cx="1928251" cy="1283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0" y="301752"/>
            <a:ext cx="26574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467" y="1744004"/>
            <a:ext cx="2180485" cy="12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403" y="1252728"/>
            <a:ext cx="3921162" cy="3104119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Results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GitHub Repository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931" y="6335717"/>
            <a:ext cx="6159650" cy="522283"/>
          </a:xfrm>
        </p:spPr>
        <p:txBody>
          <a:bodyPr/>
          <a:lstStyle/>
          <a:p>
            <a:r>
              <a:rPr lang="en-US" sz="1800" dirty="0">
                <a:solidFill>
                  <a:srgbClr val="8A4C34"/>
                </a:solidFill>
              </a:rPr>
              <a:t>https://github.com/Davan57/Text-Summarization</a:t>
            </a:r>
            <a:endParaRPr lang="aa-ET" sz="1800" dirty="0">
              <a:solidFill>
                <a:srgbClr val="8A4C34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" y="596754"/>
            <a:ext cx="7781538" cy="3760093"/>
          </a:xfrm>
          <a:prstGeom prst="rect">
            <a:avLst/>
          </a:prstGeom>
        </p:spPr>
      </p:pic>
      <p:sp>
        <p:nvSpPr>
          <p:cNvPr id="16" name="Footer Placeholder 12">
            <a:extLst>
              <a:ext uri="{FF2B5EF4-FFF2-40B4-BE49-F238E27FC236}">
                <a16:creationId xmlns:a16="http://schemas.microsoft.com/office/drawing/2014/main" xmlns="" id="{B83AAE15-CE16-991A-C05F-0BD97418193D}"/>
              </a:ext>
            </a:extLst>
          </p:cNvPr>
          <p:cNvSpPr txBox="1">
            <a:spLocks/>
          </p:cNvSpPr>
          <p:nvPr/>
        </p:nvSpPr>
        <p:spPr>
          <a:xfrm>
            <a:off x="447339" y="251133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xmlns="" id="{B83AAE15-CE16-991A-C05F-0BD97418193D}"/>
              </a:ext>
            </a:extLst>
          </p:cNvPr>
          <p:cNvSpPr txBox="1">
            <a:spLocks/>
          </p:cNvSpPr>
          <p:nvPr/>
        </p:nvSpPr>
        <p:spPr>
          <a:xfrm>
            <a:off x="752138" y="4499449"/>
            <a:ext cx="6159650" cy="522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Fig: Screenshot of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</a:t>
            </a:r>
            <a:endParaRPr lang="aa-ET" sz="1800" dirty="0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102659"/>
            <a:ext cx="10871708" cy="106446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Deployed Application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12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4755"/>
          <a:stretch/>
        </p:blipFill>
        <p:spPr>
          <a:xfrm>
            <a:off x="411480" y="2693715"/>
            <a:ext cx="5496261" cy="37403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5" y="2693715"/>
            <a:ext cx="5744585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818" y="1659188"/>
            <a:ext cx="6400800" cy="2387600"/>
          </a:xfrm>
        </p:spPr>
        <p:txBody>
          <a:bodyPr/>
          <a:lstStyle/>
          <a:p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Davan C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995082"/>
            <a:ext cx="9237412" cy="1172046"/>
          </a:xfrm>
        </p:spPr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" y="2707342"/>
            <a:ext cx="11026589" cy="3801034"/>
          </a:xfrm>
        </p:spPr>
        <p:txBody>
          <a:bodyPr/>
          <a:lstStyle/>
          <a:p>
            <a:r>
              <a:rPr lang="en-US" dirty="0"/>
              <a:t>● Developing an automated text summarization system that can accurately and </a:t>
            </a:r>
          </a:p>
          <a:p>
            <a:r>
              <a:rPr lang="en-US" dirty="0" smtClean="0"/>
              <a:t>efficiently </a:t>
            </a:r>
            <a:r>
              <a:rPr lang="en-US" dirty="0"/>
              <a:t>condense large bodies of text into concise summaries is </a:t>
            </a:r>
            <a:r>
              <a:rPr lang="en-US" dirty="0" smtClean="0"/>
              <a:t>essential for </a:t>
            </a:r>
          </a:p>
          <a:p>
            <a:r>
              <a:rPr lang="en-US" dirty="0" smtClean="0"/>
              <a:t>enhancing business operations. </a:t>
            </a:r>
          </a:p>
          <a:p>
            <a:r>
              <a:rPr lang="en-US" dirty="0" smtClean="0"/>
              <a:t>● </a:t>
            </a:r>
            <a:r>
              <a:rPr lang="en-US" dirty="0"/>
              <a:t>This project aims to deploy NLP techniques to create a robust text summarization tool </a:t>
            </a:r>
          </a:p>
          <a:p>
            <a:r>
              <a:rPr lang="en-US" dirty="0"/>
              <a:t>capable of handling various types of documents across different domains. </a:t>
            </a:r>
          </a:p>
          <a:p>
            <a:r>
              <a:rPr lang="en-US" dirty="0"/>
              <a:t>● The system should deliver high-quality summaries that retain the core </a:t>
            </a:r>
            <a:r>
              <a:rPr lang="en-US" dirty="0" smtClean="0"/>
              <a:t>information and </a:t>
            </a:r>
            <a:r>
              <a:rPr lang="en-US" dirty="0"/>
              <a:t>contextual meaning of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PLAN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20" y="2663738"/>
            <a:ext cx="8134768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85" y="2085729"/>
            <a:ext cx="3159698" cy="1751165"/>
          </a:xfrm>
        </p:spPr>
        <p:txBody>
          <a:bodyPr/>
          <a:lstStyle/>
          <a:p>
            <a:r>
              <a:rPr lang="en-US" sz="3200" dirty="0"/>
              <a:t>Background Research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2"/>
                </a:solidFill>
              </a:rPr>
              <a:t>Literature </a:t>
            </a:r>
            <a:r>
              <a:rPr lang="en-US" sz="3200" dirty="0">
                <a:solidFill>
                  <a:schemeClr val="accent2"/>
                </a:solidFill>
              </a:rPr>
              <a:t>Review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4" y="576071"/>
            <a:ext cx="8857131" cy="60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" y="911134"/>
            <a:ext cx="6025179" cy="4995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25" y="911134"/>
            <a:ext cx="5710581" cy="49953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65038" y="0"/>
            <a:ext cx="543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Proposal Workflow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6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Text Summarization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1480" y="2856209"/>
            <a:ext cx="4828032" cy="490538"/>
          </a:xfrm>
        </p:spPr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11480" y="4502086"/>
            <a:ext cx="4828032" cy="490538"/>
          </a:xfrm>
        </p:spPr>
        <p:txBody>
          <a:bodyPr/>
          <a:lstStyle/>
          <a:p>
            <a:r>
              <a:rPr lang="en-US" dirty="0"/>
              <a:t>Completed - data preprocessing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11480" y="3406773"/>
            <a:ext cx="8379220" cy="975260"/>
          </a:xfrm>
        </p:spPr>
        <p:txBody>
          <a:bodyPr/>
          <a:lstStyle/>
          <a:p>
            <a:r>
              <a:rPr lang="en-US" dirty="0" err="1" smtClean="0"/>
              <a:t>Samsum</a:t>
            </a:r>
            <a:r>
              <a:rPr lang="en-US" dirty="0" smtClean="0"/>
              <a:t>-dataset-text-summarization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11480" y="5112677"/>
            <a:ext cx="8379220" cy="975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NULL records, </a:t>
            </a:r>
            <a:r>
              <a:rPr lang="en-US" dirty="0" smtClean="0"/>
              <a:t>punctuation</a:t>
            </a:r>
            <a:r>
              <a:rPr lang="en-US" dirty="0"/>
              <a:t>, </a:t>
            </a:r>
            <a:r>
              <a:rPr lang="en-US" dirty="0" smtClean="0"/>
              <a:t>stop-words</a:t>
            </a:r>
          </a:p>
          <a:p>
            <a:pPr marL="0" indent="0">
              <a:buNone/>
            </a:pPr>
            <a:r>
              <a:rPr lang="en-US" dirty="0" smtClean="0"/>
              <a:t>● Lowercasing, lemmatization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85" y="3181203"/>
            <a:ext cx="2435075" cy="2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3151990"/>
            <a:ext cx="3380591" cy="36073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Load </a:t>
            </a:r>
            <a:r>
              <a:rPr lang="en-US" b="1" dirty="0"/>
              <a:t>pre-trained transformer</a:t>
            </a:r>
          </a:p>
          <a:p>
            <a:pPr marL="0" indent="0">
              <a:buNone/>
            </a:pPr>
            <a:r>
              <a:rPr lang="en-US" dirty="0"/>
              <a:t>● Facebook’s Bart Large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OOP implementation of Dataset </a:t>
            </a:r>
          </a:p>
          <a:p>
            <a:pPr marL="0" indent="0">
              <a:buNone/>
            </a:pPr>
            <a:r>
              <a:rPr lang="en-US" dirty="0"/>
              <a:t>● Feature, Target</a:t>
            </a:r>
          </a:p>
          <a:p>
            <a:pPr marL="0" indent="0">
              <a:buNone/>
            </a:pPr>
            <a:r>
              <a:rPr lang="en-US" dirty="0"/>
              <a:t>● Tokenize</a:t>
            </a:r>
          </a:p>
          <a:p>
            <a:pPr marL="0" indent="0">
              <a:buNone/>
            </a:pPr>
            <a:r>
              <a:rPr lang="en-US" dirty="0"/>
              <a:t>● Padding, Truncate</a:t>
            </a:r>
          </a:p>
          <a:p>
            <a:pPr marL="0" indent="0">
              <a:buNone/>
            </a:pPr>
            <a:r>
              <a:rPr lang="en-US" dirty="0"/>
              <a:t>● Convert to Tensor</a:t>
            </a:r>
          </a:p>
          <a:p>
            <a:pPr marL="0" indent="0">
              <a:buNone/>
            </a:pPr>
            <a:r>
              <a:rPr lang="en-US" dirty="0"/>
              <a:t>● Pass to: </a:t>
            </a:r>
            <a:r>
              <a:rPr lang="en-US" dirty="0" err="1"/>
              <a:t>DataLoader</a:t>
            </a:r>
            <a:r>
              <a:rPr lang="en-US" dirty="0"/>
              <a:t> – with batch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2071" y="3151990"/>
            <a:ext cx="3971364" cy="36073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Loop</a:t>
            </a:r>
          </a:p>
          <a:p>
            <a:pPr marL="0" indent="0">
              <a:buNone/>
            </a:pPr>
            <a:r>
              <a:rPr lang="en-US" dirty="0"/>
              <a:t>● Adam optimizer</a:t>
            </a:r>
          </a:p>
          <a:p>
            <a:pPr marL="0" indent="0">
              <a:buNone/>
            </a:pPr>
            <a:r>
              <a:rPr lang="en-US" dirty="0"/>
              <a:t>● Forward pass &amp; compute loss</a:t>
            </a:r>
          </a:p>
          <a:p>
            <a:pPr marL="0" indent="0">
              <a:buNone/>
            </a:pPr>
            <a:r>
              <a:rPr lang="en-US" dirty="0"/>
              <a:t>● Backward pass</a:t>
            </a:r>
          </a:p>
          <a:p>
            <a:pPr marL="0" indent="0">
              <a:buNone/>
            </a:pPr>
            <a:r>
              <a:rPr lang="en-US" dirty="0"/>
              <a:t>● Update </a:t>
            </a:r>
            <a:r>
              <a:rPr lang="en-US" dirty="0" err="1"/>
              <a:t>params</a:t>
            </a:r>
            <a:r>
              <a:rPr lang="en-US" dirty="0"/>
              <a:t> – compute gradient</a:t>
            </a:r>
          </a:p>
          <a:p>
            <a:pPr marL="0" indent="0">
              <a:buNone/>
            </a:pPr>
            <a:r>
              <a:rPr lang="en-US" dirty="0"/>
              <a:t>● Update LR</a:t>
            </a:r>
          </a:p>
          <a:p>
            <a:pPr marL="0" indent="0">
              <a:buNone/>
            </a:pPr>
            <a:r>
              <a:rPr lang="en-US" dirty="0"/>
              <a:t>● Zero the gradients</a:t>
            </a:r>
          </a:p>
          <a:p>
            <a:pPr marL="0" indent="0">
              <a:buNone/>
            </a:pPr>
            <a:r>
              <a:rPr lang="en-US" dirty="0"/>
              <a:t>● Update total loss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35" y="3151990"/>
            <a:ext cx="3076028" cy="3481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5" y="424560"/>
            <a:ext cx="3076028" cy="25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" y="1139055"/>
            <a:ext cx="4846320" cy="1682749"/>
          </a:xfrm>
        </p:spPr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2910100"/>
            <a:ext cx="3084755" cy="35534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Performance metrics – ROUGE (Recall-Oriented Understudy for </a:t>
            </a:r>
            <a:r>
              <a:rPr lang="en-US" b="1" dirty="0" err="1">
                <a:solidFill>
                  <a:schemeClr val="accent2"/>
                </a:solidFill>
              </a:rPr>
              <a:t>Gisting</a:t>
            </a:r>
            <a:r>
              <a:rPr lang="en-US" b="1" dirty="0">
                <a:solidFill>
                  <a:schemeClr val="accent2"/>
                </a:solidFill>
              </a:rPr>
              <a:t> Evaluation)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● Overlap between generated summary and reference summary.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● Best suited : evaluating ‘Text Summarization’ tasks.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● Other options : BLEU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8447" y="576072"/>
            <a:ext cx="6067313" cy="5887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ROUGE-N</a:t>
            </a:r>
            <a:r>
              <a:rPr lang="en-US" dirty="0"/>
              <a:t>: Measures the overlap of n-grams (contiguous sequences of n items) between the </a:t>
            </a:r>
            <a:r>
              <a:rPr lang="en-US" dirty="0" smtClean="0"/>
              <a:t>candidate </a:t>
            </a:r>
            <a:r>
              <a:rPr lang="en-US" dirty="0"/>
              <a:t>summary and the reference summaries.</a:t>
            </a:r>
          </a:p>
          <a:p>
            <a:pPr marL="0" indent="0">
              <a:buNone/>
            </a:pPr>
            <a:r>
              <a:rPr lang="en-US" dirty="0"/>
              <a:t>● ROUGE-1: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Overlap </a:t>
            </a:r>
            <a:r>
              <a:rPr lang="en-US" dirty="0"/>
              <a:t>of unigrams (single words).</a:t>
            </a:r>
          </a:p>
          <a:p>
            <a:pPr marL="0" indent="0">
              <a:buNone/>
            </a:pPr>
            <a:r>
              <a:rPr lang="en-US" dirty="0"/>
              <a:t>● ROUGE-2: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Overlap </a:t>
            </a:r>
            <a:r>
              <a:rPr lang="en-US" dirty="0"/>
              <a:t>of bigrams (two-word sequences).</a:t>
            </a:r>
          </a:p>
          <a:p>
            <a:pPr marL="0" indent="0">
              <a:buNone/>
            </a:pPr>
            <a:r>
              <a:rPr lang="en-US" dirty="0"/>
              <a:t>● ROUGE-L: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Measures </a:t>
            </a:r>
            <a:r>
              <a:rPr lang="en-US" dirty="0"/>
              <a:t>the longest common subsequence (LCS) between the candidate and reference </a:t>
            </a:r>
            <a:r>
              <a:rPr lang="en-US" dirty="0" smtClean="0"/>
              <a:t>summaries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● ROUGE-LSUM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(</a:t>
            </a:r>
            <a:r>
              <a:rPr lang="en-US" dirty="0"/>
              <a:t>LCS Summary) - variant of the ROUGE-L metric, specifically designed to evaluate the quality of </a:t>
            </a:r>
          </a:p>
          <a:p>
            <a:pPr marL="0" indent="0">
              <a:buNone/>
            </a:pPr>
            <a:r>
              <a:rPr lang="en-US" dirty="0"/>
              <a:t>summaries.</a:t>
            </a:r>
          </a:p>
          <a:p>
            <a:pPr marL="0" indent="0">
              <a:buNone/>
            </a:pPr>
            <a:r>
              <a:rPr lang="en-US" dirty="0"/>
              <a:t>● Aimed to: implement custom evaluation function, using ROUGE based on model’s inference.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048871"/>
            <a:ext cx="7498080" cy="1308847"/>
          </a:xfrm>
        </p:spPr>
        <p:txBody>
          <a:bodyPr/>
          <a:lstStyle/>
          <a:p>
            <a:r>
              <a:rPr lang="en-US" dirty="0"/>
              <a:t>Extractive Text Summarization</a:t>
            </a:r>
            <a:endParaRPr lang="aa-ET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Summarization</a:t>
            </a:r>
            <a:endParaRPr lang="aa-E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4004" y="2718867"/>
            <a:ext cx="9738090" cy="356539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● Rather than choosing computationally intensive deep-learning models, utilizing a rule based </a:t>
            </a:r>
            <a:r>
              <a:rPr lang="en-US" dirty="0" smtClean="0"/>
              <a:t>approach </a:t>
            </a:r>
            <a:r>
              <a:rPr lang="en-US" dirty="0"/>
              <a:t>will result in optimal solution. </a:t>
            </a:r>
            <a:r>
              <a:rPr lang="en-US" dirty="0" smtClean="0"/>
              <a:t>Utilized </a:t>
            </a:r>
            <a:r>
              <a:rPr lang="en-US" dirty="0"/>
              <a:t>a new-and-novel approach of combining the </a:t>
            </a:r>
          </a:p>
          <a:p>
            <a:pPr marL="0" indent="0" algn="just">
              <a:buNone/>
            </a:pPr>
            <a:r>
              <a:rPr lang="en-US" dirty="0"/>
              <a:t>matrix obtained from TF-IDF and </a:t>
            </a:r>
            <a:r>
              <a:rPr lang="en-US" dirty="0" err="1"/>
              <a:t>KMeans</a:t>
            </a:r>
            <a:r>
              <a:rPr lang="en-US" dirty="0"/>
              <a:t> Clustering methodology.</a:t>
            </a:r>
          </a:p>
          <a:p>
            <a:pPr marL="0" indent="0" algn="just">
              <a:buNone/>
            </a:pPr>
            <a:r>
              <a:rPr lang="en-US" dirty="0"/>
              <a:t>● It is the expanded topic modeling specifically to be applied to multiple lower-level specialized </a:t>
            </a:r>
          </a:p>
          <a:p>
            <a:pPr marL="0" indent="0" algn="just">
              <a:buNone/>
            </a:pPr>
            <a:r>
              <a:rPr lang="en-US" dirty="0"/>
              <a:t>entities (i.e., groups) embedded in a single document. It operates at the individual document </a:t>
            </a:r>
          </a:p>
          <a:p>
            <a:pPr marL="0" indent="0" algn="just">
              <a:buNone/>
            </a:pPr>
            <a:r>
              <a:rPr lang="en-US" dirty="0"/>
              <a:t>and cluster level.</a:t>
            </a:r>
          </a:p>
          <a:p>
            <a:pPr marL="0" indent="0" algn="just">
              <a:buNone/>
            </a:pPr>
            <a:r>
              <a:rPr lang="en-US" dirty="0"/>
              <a:t>● The sentence closest to the centroid (based on Euclidean distance) is selected as the </a:t>
            </a:r>
          </a:p>
          <a:p>
            <a:pPr marL="0" indent="0" algn="just">
              <a:buNone/>
            </a:pPr>
            <a:r>
              <a:rPr lang="en-US" dirty="0"/>
              <a:t>representative sentence for that cluster.</a:t>
            </a:r>
          </a:p>
          <a:p>
            <a:pPr marL="0" indent="0" algn="just">
              <a:buNone/>
            </a:pPr>
            <a:r>
              <a:rPr lang="en-US" dirty="0"/>
              <a:t>● Implementation: Preprocess text, extract features using TF-IDF, and summarize by selecting </a:t>
            </a:r>
          </a:p>
          <a:p>
            <a:pPr marL="0" indent="0" algn="just">
              <a:buNone/>
            </a:pPr>
            <a:r>
              <a:rPr lang="en-US" dirty="0"/>
              <a:t>representative sentences.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Widescreen</PresentationFormat>
  <Paragraphs>104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TEXT SUMMARIZATION USING nLP</vt:lpstr>
      <vt:lpstr>Introduction Problem Statement</vt:lpstr>
      <vt:lpstr>INTENDED PLAN</vt:lpstr>
      <vt:lpstr>Background Research   Literature Review</vt:lpstr>
      <vt:lpstr>PowerPoint Presentation</vt:lpstr>
      <vt:lpstr>Proposal DataseT</vt:lpstr>
      <vt:lpstr>Model Training</vt:lpstr>
      <vt:lpstr>Model Validation</vt:lpstr>
      <vt:lpstr>Extractive Text Summarization</vt:lpstr>
      <vt:lpstr>Deployment</vt:lpstr>
      <vt:lpstr>Results GitHub Repository</vt:lpstr>
      <vt:lpstr>Results Deployed Application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2024-07-17T14:12:29Z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