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3"/>
  </p:sldMasterIdLst>
  <p:notesMasterIdLst>
    <p:notesMasterId r:id="rId15"/>
  </p:notesMasterIdLst>
  <p:handoutMasterIdLst>
    <p:handoutMasterId r:id="rId16"/>
  </p:handoutMasterIdLst>
  <p:sldIdLst>
    <p:sldId id="361" r:id="rId4"/>
    <p:sldId id="367" r:id="rId5"/>
    <p:sldId id="582" r:id="rId6"/>
    <p:sldId id="587" r:id="rId7"/>
    <p:sldId id="570" r:id="rId8"/>
    <p:sldId id="584" r:id="rId9"/>
    <p:sldId id="585" r:id="rId10"/>
    <p:sldId id="588" r:id="rId11"/>
    <p:sldId id="589" r:id="rId12"/>
    <p:sldId id="590" r:id="rId13"/>
    <p:sldId id="591" r:id="rId1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4" autoAdjust="0"/>
    <p:restoredTop sz="89698" autoAdjust="0"/>
  </p:normalViewPr>
  <p:slideViewPr>
    <p:cSldViewPr>
      <p:cViewPr varScale="1">
        <p:scale>
          <a:sx n="77" d="100"/>
          <a:sy n="77" d="100"/>
        </p:scale>
        <p:origin x="2131" y="72"/>
      </p:cViewPr>
      <p:guideLst>
        <p:guide orient="horz" pos="2136"/>
        <p:guide pos="29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3076363" cy="512956"/>
          </a:xfrm>
          <a:prstGeom prst="rect">
            <a:avLst/>
          </a:prstGeom>
          <a:noFill/>
          <a:ln w="9525">
            <a:noFill/>
            <a:miter lim="800000"/>
          </a:ln>
        </p:spPr>
        <p:txBody>
          <a:bodyPr vert="horz" wrap="square" lIns="94755" tIns="47377" rIns="94755" bIns="47377" numCol="1" anchor="t" anchorCtr="0" compatLnSpc="1"/>
          <a:lstStyle>
            <a:lvl1pPr defTabSz="948055">
              <a:defRPr sz="1200"/>
            </a:lvl1pPr>
          </a:lstStyle>
          <a:p>
            <a:pPr>
              <a:defRPr/>
            </a:pPr>
            <a:endParaRPr lang="de-DE"/>
          </a:p>
        </p:txBody>
      </p:sp>
      <p:sp>
        <p:nvSpPr>
          <p:cNvPr id="3" name="Datumsplatzhalter 2"/>
          <p:cNvSpPr>
            <a:spLocks noGrp="1"/>
          </p:cNvSpPr>
          <p:nvPr>
            <p:ph type="dt" sz="quarter" idx="1"/>
          </p:nvPr>
        </p:nvSpPr>
        <p:spPr bwMode="auto">
          <a:xfrm>
            <a:off x="4021294" y="0"/>
            <a:ext cx="3076363" cy="512956"/>
          </a:xfrm>
          <a:prstGeom prst="rect">
            <a:avLst/>
          </a:prstGeom>
          <a:noFill/>
          <a:ln w="9525">
            <a:noFill/>
            <a:miter lim="800000"/>
          </a:ln>
        </p:spPr>
        <p:txBody>
          <a:bodyPr vert="horz" wrap="square" lIns="94755" tIns="47377" rIns="94755" bIns="47377" numCol="1" anchor="t" anchorCtr="0" compatLnSpc="1"/>
          <a:lstStyle>
            <a:lvl1pPr algn="r" defTabSz="948055">
              <a:defRPr sz="1200"/>
            </a:lvl1pPr>
          </a:lstStyle>
          <a:p>
            <a:pPr>
              <a:defRPr/>
            </a:pPr>
            <a:fld id="{3953DA5E-C6E2-4FA2-8BC8-7FF9A5EB6734}" type="datetimeFigureOut">
              <a:rPr lang="de-DE"/>
              <a:t>08.03.2023</a:t>
            </a:fld>
            <a:endParaRPr lang="de-DE"/>
          </a:p>
        </p:txBody>
      </p:sp>
      <p:sp>
        <p:nvSpPr>
          <p:cNvPr id="4" name="Fußzeilenplatzhalter 3"/>
          <p:cNvSpPr>
            <a:spLocks noGrp="1"/>
          </p:cNvSpPr>
          <p:nvPr>
            <p:ph type="ftr" sz="quarter" idx="2"/>
          </p:nvPr>
        </p:nvSpPr>
        <p:spPr bwMode="auto">
          <a:xfrm>
            <a:off x="0" y="9720023"/>
            <a:ext cx="3076363" cy="512956"/>
          </a:xfrm>
          <a:prstGeom prst="rect">
            <a:avLst/>
          </a:prstGeom>
          <a:noFill/>
          <a:ln w="9525">
            <a:noFill/>
            <a:miter lim="800000"/>
          </a:ln>
        </p:spPr>
        <p:txBody>
          <a:bodyPr vert="horz" wrap="square" lIns="94755" tIns="47377" rIns="94755" bIns="47377" numCol="1" anchor="b" anchorCtr="0" compatLnSpc="1"/>
          <a:lstStyle>
            <a:lvl1pPr defTabSz="948055">
              <a:defRPr sz="1200"/>
            </a:lvl1pPr>
          </a:lstStyle>
          <a:p>
            <a:pPr>
              <a:defRPr/>
            </a:pPr>
            <a:endParaRPr lang="de-DE"/>
          </a:p>
        </p:txBody>
      </p:sp>
      <p:sp>
        <p:nvSpPr>
          <p:cNvPr id="5" name="Foliennummernplatzhalter 4"/>
          <p:cNvSpPr>
            <a:spLocks noGrp="1"/>
          </p:cNvSpPr>
          <p:nvPr>
            <p:ph type="sldNum" sz="quarter" idx="3"/>
          </p:nvPr>
        </p:nvSpPr>
        <p:spPr bwMode="auto">
          <a:xfrm>
            <a:off x="4021294" y="9720023"/>
            <a:ext cx="3076363" cy="512956"/>
          </a:xfrm>
          <a:prstGeom prst="rect">
            <a:avLst/>
          </a:prstGeom>
          <a:noFill/>
          <a:ln w="9525">
            <a:noFill/>
            <a:miter lim="800000"/>
          </a:ln>
        </p:spPr>
        <p:txBody>
          <a:bodyPr vert="horz" wrap="square" lIns="94755" tIns="47377" rIns="94755" bIns="47377" numCol="1" anchor="b" anchorCtr="0" compatLnSpc="1"/>
          <a:lstStyle>
            <a:lvl1pPr algn="r" defTabSz="948055">
              <a:defRPr sz="1200"/>
            </a:lvl1pPr>
          </a:lstStyle>
          <a:p>
            <a:pPr>
              <a:defRPr/>
            </a:pPr>
            <a:fld id="{89A9BFB2-3314-459B-BBF3-97A86AECA4E3}" type="slidenum">
              <a:rPr lang="de-DE"/>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8DE360A-102B-474E-BEC0-79AC7566E430}" type="datetimeFigureOut">
              <a:rPr lang="en-US" smtClean="0"/>
              <a:t>3/8/2023</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8D8EB10-9094-CC46-9BCA-615730AD1A2C}" type="slidenum">
              <a:rPr lang="en-US" smtClean="0"/>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endParaRPr lang="de-DE"/>
          </a:p>
        </p:txBody>
      </p:sp>
      <p:sp>
        <p:nvSpPr>
          <p:cNvPr id="6"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7" name="Foliennummernplatzhalter 5"/>
          <p:cNvSpPr>
            <a:spLocks noGrp="1"/>
          </p:cNvSpPr>
          <p:nvPr>
            <p:ph type="sldNum" sz="quarter" idx="12"/>
          </p:nvPr>
        </p:nvSpPr>
        <p:spPr/>
        <p:txBody>
          <a:bodyPr/>
          <a:lstStyle>
            <a:lvl1pPr>
              <a:defRPr/>
            </a:lvl1pPr>
          </a:lstStyle>
          <a:p>
            <a:pPr>
              <a:defRPr/>
            </a:pPr>
            <a:fld id="{ABE8938C-29B8-4D68-B3E2-65383D25561A}" type="slidenum">
              <a:rPr lang="de-AT"/>
              <a:t>‹Nr.›</a:t>
            </a:fld>
            <a:endParaRPr lang="de-A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endParaRPr lang="de-DE"/>
          </a:p>
        </p:txBody>
      </p:sp>
      <p:sp>
        <p:nvSpPr>
          <p:cNvPr id="8"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9" name="Foliennummernplatzhalter 5"/>
          <p:cNvSpPr>
            <a:spLocks noGrp="1"/>
          </p:cNvSpPr>
          <p:nvPr>
            <p:ph type="sldNum" sz="quarter" idx="12"/>
          </p:nvPr>
        </p:nvSpPr>
        <p:spPr/>
        <p:txBody>
          <a:bodyPr/>
          <a:lstStyle>
            <a:lvl1pPr>
              <a:defRPr/>
            </a:lvl1pPr>
          </a:lstStyle>
          <a:p>
            <a:pPr>
              <a:defRPr/>
            </a:pPr>
            <a:fld id="{ECAA92CB-F91D-4CDD-843E-C20D96A57C63}" type="slidenum">
              <a:rPr lang="de-AT"/>
              <a:t>‹Nr.›</a:t>
            </a:fld>
            <a:endParaRPr lang="de-A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F9D08048-23C5-41A6-899C-F663368C05D2}" type="slidenum">
              <a:rPr lang="de-AT"/>
              <a:t>‹Nr.›</a:t>
            </a:fld>
            <a:endParaRPr lang="de-A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646F7C12-618F-49D7-BEDD-2077C6E49D94}" type="slidenum">
              <a:rPr lang="de-AT"/>
              <a:t>‹Nr.›</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GB"/>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de-DE"/>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de-DE"/>
          </a:p>
        </p:txBody>
      </p:sp>
      <p:sp>
        <p:nvSpPr>
          <p:cNvPr id="4" name="Footer Placeholder 3"/>
          <p:cNvSpPr>
            <a:spLocks noGrp="1"/>
          </p:cNvSpPr>
          <p:nvPr>
            <p:ph type="ftr" sz="quarter" idx="11"/>
          </p:nvPr>
        </p:nvSpPr>
        <p:spPr/>
        <p:txBody>
          <a:bodyPr/>
          <a:lstStyle/>
          <a:p>
            <a:pPr>
              <a:defRPr/>
            </a:pPr>
            <a:r>
              <a:rPr lang="de-DE"/>
              <a:t>DI(FH) Falkensteiner Markus</a:t>
            </a:r>
          </a:p>
        </p:txBody>
      </p:sp>
      <p:sp>
        <p:nvSpPr>
          <p:cNvPr id="5" name="Slide Number Placeholder 4"/>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11"/>
          </p:nvPr>
        </p:nvSpPr>
        <p:spPr/>
        <p:txBody>
          <a:bodyPr/>
          <a:lstStyle/>
          <a:p>
            <a:pPr>
              <a:defRPr/>
            </a:pPr>
            <a:r>
              <a:rPr lang="de-DE"/>
              <a:t>DI(FH) Falkensteiner Markus</a:t>
            </a:r>
          </a:p>
        </p:txBody>
      </p:sp>
      <p:sp>
        <p:nvSpPr>
          <p:cNvPr id="4" name="Slide Number Placeholder 3"/>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de-DE"/>
              <a:t>DI(FH) Falkensteiner Markus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4538FE-AEB4-413B-B741-EC1BAEEF6B8F}" type="slidenum">
              <a:rPr lang="de-AT" smtClean="0"/>
              <a:t>‹Nr.›</a:t>
            </a:fld>
            <a:endParaRPr lang="de-AT"/>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28650" y="110062"/>
            <a:ext cx="1196981" cy="1325563"/>
          </a:xfrm>
          <a:prstGeom prst="rect">
            <a:avLst/>
          </a:prstGeom>
        </p:spPr>
      </p:pic>
      <p:sp>
        <p:nvSpPr>
          <p:cNvPr id="8" name="Title 1"/>
          <p:cNvSpPr txBox="1"/>
          <p:nvPr userDrawn="1"/>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l"/>
            <a:r>
              <a:rPr lang="en-GB"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6"/>
            <a:ext cx="7056784" cy="975641"/>
          </a:xfrm>
        </p:spPr>
        <p:txBody>
          <a:bodyPr/>
          <a:lstStyle/>
          <a:p>
            <a:r>
              <a:rPr lang="de-DE" altLang="en-US" dirty="0">
                <a:latin typeface="Calibri" panose="020F0502020204030204" charset="0"/>
              </a:rPr>
              <a:t>Sprint Review - Sprint 2</a:t>
            </a:r>
          </a:p>
        </p:txBody>
      </p:sp>
      <p:sp>
        <p:nvSpPr>
          <p:cNvPr id="4" name="Rectangle 2"/>
          <p:cNvSpPr txBox="1">
            <a:spLocks noChangeArrowheads="1"/>
          </p:cNvSpPr>
          <p:nvPr/>
        </p:nvSpPr>
        <p:spPr bwMode="auto">
          <a:xfrm>
            <a:off x="685800" y="2132856"/>
            <a:ext cx="7772400" cy="25202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r>
              <a:rPr lang="de-DE" altLang="de-AT" sz="3600" dirty="0">
                <a:latin typeface="Calibri" panose="020F0502020204030204" charset="0"/>
                <a:cs typeface="+mj-lt"/>
              </a:rPr>
            </a:br>
            <a:r>
              <a:rPr lang="de-DE" altLang="de-AT" sz="3600" dirty="0">
                <a:latin typeface="Calibri" panose="020F0502020204030204" charset="0"/>
                <a:cs typeface="+mj-lt"/>
              </a:rPr>
              <a:t>Table Cast</a:t>
            </a:r>
            <a:br>
              <a:rPr lang="de-DE" altLang="de-AT" sz="3600" dirty="0">
                <a:latin typeface="Calibri" panose="020F0502020204030204" charset="0"/>
                <a:cs typeface="+mj-lt"/>
              </a:rPr>
            </a:br>
            <a:endParaRPr lang="de-DE" altLang="de-AT" sz="3600" dirty="0">
              <a:latin typeface="Calibri" panose="020F0502020204030204" charset="0"/>
              <a:cs typeface="+mj-lt"/>
            </a:endParaRPr>
          </a:p>
          <a:p>
            <a:pPr algn="ctr"/>
            <a:r>
              <a:rPr lang="de-DE" altLang="de-AT" sz="3600" dirty="0">
                <a:cs typeface="+mj-lt"/>
              </a:rPr>
              <a:t>Sprint 2 (22.02 - 08.03)</a:t>
            </a:r>
          </a:p>
          <a:p>
            <a:pPr algn="ctr"/>
            <a:endParaRPr lang="de-DE" altLang="de-AT" sz="3600" dirty="0">
              <a:cs typeface="+mj-lt"/>
            </a:endParaRPr>
          </a:p>
        </p:txBody>
      </p:sp>
      <p:sp>
        <p:nvSpPr>
          <p:cNvPr id="9" name="Footer Placeholder 8"/>
          <p:cNvSpPr>
            <a:spLocks noGrp="1"/>
          </p:cNvSpPr>
          <p:nvPr>
            <p:ph type="ftr" sz="quarter" idx="11"/>
          </p:nvPr>
        </p:nvSpPr>
        <p:spPr/>
        <p:txBody>
          <a:bodyPr/>
          <a:lstStyle/>
          <a:p>
            <a:pPr>
              <a:defRPr/>
            </a:pPr>
            <a:r>
              <a:rPr lang="de-DE"/>
              <a:t>DI(FH) Falkensteiner Markus</a:t>
            </a:r>
          </a:p>
        </p:txBody>
      </p:sp>
      <p:sp>
        <p:nvSpPr>
          <p:cNvPr id="10" name="Slide Number Placeholder 9"/>
          <p:cNvSpPr>
            <a:spLocks noGrp="1"/>
          </p:cNvSpPr>
          <p:nvPr>
            <p:ph type="sldNum" sz="quarter" idx="12"/>
          </p:nvPr>
        </p:nvSpPr>
        <p:spPr/>
        <p:txBody>
          <a:bodyPr/>
          <a:lstStyle/>
          <a:p>
            <a:pPr>
              <a:defRPr/>
            </a:pPr>
            <a:fld id="{AE4538FE-AEB4-413B-B741-EC1BAEEF6B8F}" type="slidenum">
              <a:rPr lang="de-AT" smtClean="0"/>
              <a:t>1</a:t>
            </a:fld>
            <a:endParaRPr lang="de-A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10</a:t>
            </a:fld>
            <a:endParaRPr lang="de-AT"/>
          </a:p>
        </p:txBody>
      </p:sp>
      <p:pic>
        <p:nvPicPr>
          <p:cNvPr id="3074" name="Picture 2">
            <a:extLst>
              <a:ext uri="{FF2B5EF4-FFF2-40B4-BE49-F238E27FC236}">
                <a16:creationId xmlns:a16="http://schemas.microsoft.com/office/drawing/2014/main" id="{518EEC9F-58E0-AC5E-29C3-7D90EDA49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880" y="1568980"/>
            <a:ext cx="6732240" cy="478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7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11</a:t>
            </a:fld>
            <a:endParaRPr lang="de-AT"/>
          </a:p>
        </p:txBody>
      </p:sp>
      <p:pic>
        <p:nvPicPr>
          <p:cNvPr id="5122" name="Picture 2">
            <a:extLst>
              <a:ext uri="{FF2B5EF4-FFF2-40B4-BE49-F238E27FC236}">
                <a16:creationId xmlns:a16="http://schemas.microsoft.com/office/drawing/2014/main" id="{B9C55808-8B38-BF85-1643-8A4FF1B5C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42" y="1468894"/>
            <a:ext cx="6930516" cy="488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90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2</a:t>
            </a:fld>
            <a:endParaRPr lang="de-AT"/>
          </a:p>
        </p:txBody>
      </p:sp>
      <p:sp>
        <p:nvSpPr>
          <p:cNvPr id="3" name="Text Box 2"/>
          <p:cNvSpPr txBox="1"/>
          <p:nvPr/>
        </p:nvSpPr>
        <p:spPr>
          <a:xfrm>
            <a:off x="611560" y="1628800"/>
            <a:ext cx="8223250" cy="2185214"/>
          </a:xfrm>
          <a:prstGeom prst="rect">
            <a:avLst/>
          </a:prstGeom>
          <a:noFill/>
        </p:spPr>
        <p:txBody>
          <a:bodyPr wrap="square" rtlCol="0">
            <a:spAutoFit/>
          </a:bodyPr>
          <a:lstStyle/>
          <a:p>
            <a:pPr indent="0">
              <a:buFont typeface="Arial" panose="020B0604020202020204" pitchFamily="34" charset="0"/>
              <a:buNone/>
            </a:pPr>
            <a:r>
              <a:rPr lang="de-DE" altLang="en-US" sz="1400" b="1" dirty="0">
                <a:latin typeface="Calibri" panose="020F0502020204030204" charset="0"/>
              </a:rPr>
              <a:t>Sprint Ziele:</a:t>
            </a:r>
          </a:p>
          <a:p>
            <a:pPr indent="0">
              <a:buFont typeface="Arial" panose="020B0604020202020204" pitchFamily="34" charset="0"/>
              <a:buNone/>
            </a:pPr>
            <a:endParaRPr lang="de-DE" altLang="en-US" sz="1400" dirty="0">
              <a:latin typeface="Calibri" panose="020F0502020204030204" charset="0"/>
            </a:endParaRPr>
          </a:p>
          <a:p>
            <a:pPr indent="0">
              <a:buFont typeface="Arial" panose="020B0604020202020204" pitchFamily="34" charset="0"/>
              <a:buNone/>
            </a:pPr>
            <a:r>
              <a:rPr lang="de-DE" altLang="en-US" dirty="0">
                <a:highlight>
                  <a:srgbClr val="00FF00"/>
                </a:highlight>
                <a:latin typeface="Calibri" panose="020F0502020204030204" charset="0"/>
              </a:rPr>
              <a:t>Hotspot</a:t>
            </a:r>
          </a:p>
          <a:p>
            <a:pPr indent="0">
              <a:buFont typeface="Arial" panose="020B0604020202020204" pitchFamily="34" charset="0"/>
              <a:buNone/>
            </a:pPr>
            <a:r>
              <a:rPr lang="de-DE" altLang="en-US" dirty="0">
                <a:highlight>
                  <a:srgbClr val="00FF00"/>
                </a:highlight>
                <a:latin typeface="Calibri" panose="020F0502020204030204" charset="0"/>
              </a:rPr>
              <a:t>Eingestellte Werte speichern/einsehen</a:t>
            </a:r>
          </a:p>
          <a:p>
            <a:pPr indent="0">
              <a:buFont typeface="Arial" panose="020B0604020202020204" pitchFamily="34" charset="0"/>
              <a:buNone/>
            </a:pPr>
            <a:r>
              <a:rPr lang="de-DE" altLang="en-US" dirty="0">
                <a:highlight>
                  <a:srgbClr val="00FF00"/>
                </a:highlight>
                <a:latin typeface="Calibri" panose="020F0502020204030204" charset="0"/>
              </a:rPr>
              <a:t>Displaytext länger als 20 Zeichen</a:t>
            </a:r>
          </a:p>
          <a:p>
            <a:pPr indent="0">
              <a:buFont typeface="Arial" panose="020B0604020202020204" pitchFamily="34" charset="0"/>
              <a:buNone/>
            </a:pPr>
            <a:r>
              <a:rPr lang="de-DE" altLang="en-US" dirty="0">
                <a:highlight>
                  <a:srgbClr val="00FF00"/>
                </a:highlight>
                <a:latin typeface="Calibri" panose="020F0502020204030204" charset="0"/>
              </a:rPr>
              <a:t>Websitesteuerung</a:t>
            </a:r>
          </a:p>
          <a:p>
            <a:pPr indent="0">
              <a:buFont typeface="Arial" panose="020B0604020202020204" pitchFamily="34" charset="0"/>
              <a:buNone/>
            </a:pPr>
            <a:r>
              <a:rPr lang="de-DE" altLang="en-US" dirty="0">
                <a:highlight>
                  <a:srgbClr val="FFFF00"/>
                </a:highlight>
                <a:latin typeface="Calibri" panose="020F0502020204030204" charset="0"/>
              </a:rPr>
              <a:t>Websitedesign</a:t>
            </a:r>
          </a:p>
          <a:p>
            <a:pPr indent="0">
              <a:buFont typeface="Arial" panose="020B0604020202020204" pitchFamily="34" charset="0"/>
              <a:buNone/>
            </a:pPr>
            <a:endParaRPr lang="de-DE" altLang="en-US" dirty="0">
              <a:highlight>
                <a:srgbClr val="FF0000"/>
              </a:highlight>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3</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309823991"/>
              </p:ext>
            </p:extLst>
          </p:nvPr>
        </p:nvGraphicFramePr>
        <p:xfrm>
          <a:off x="527960" y="116632"/>
          <a:ext cx="8088080" cy="6634513"/>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99473">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955974">
                <a:tc>
                  <a:txBody>
                    <a:bodyPr/>
                    <a:lstStyle/>
                    <a:p>
                      <a:r>
                        <a:rPr lang="de-AT" dirty="0"/>
                        <a:t>#13                                     </a:t>
                      </a:r>
                    </a:p>
                  </a:txBody>
                  <a:tcPr/>
                </a:tc>
                <a:tc>
                  <a:txBody>
                    <a:bodyPr/>
                    <a:lstStyle/>
                    <a:p>
                      <a:r>
                        <a:rPr lang="de-AT" dirty="0" err="1"/>
                        <a:t>Broukx</a:t>
                      </a:r>
                      <a:r>
                        <a:rPr lang="de-AT" dirty="0"/>
                        <a:t>, </a:t>
                      </a:r>
                      <a:r>
                        <a:rPr lang="de-AT" dirty="0" err="1"/>
                        <a:t>Grassegger</a:t>
                      </a:r>
                      <a:r>
                        <a:rPr lang="de-AT" dirty="0"/>
                        <a:t>, </a:t>
                      </a:r>
                    </a:p>
                  </a:txBody>
                  <a:tcPr/>
                </a:tc>
                <a:tc>
                  <a:txBody>
                    <a:bodyPr/>
                    <a:lstStyle/>
                    <a:p>
                      <a:r>
                        <a:rPr lang="de-DE" sz="1350" b="0" i="0" kern="1200" dirty="0">
                          <a:solidFill>
                            <a:schemeClr val="dk1"/>
                          </a:solidFill>
                          <a:effectLst/>
                          <a:latin typeface="+mn-lt"/>
                          <a:ea typeface="+mn-ea"/>
                          <a:cs typeface="+mn-cs"/>
                        </a:rPr>
                        <a:t>Als Benutzer möchte ich, dass der Drehteller einen eigenen WLAN Hotspot anbieten kann, in das ich einsteigen kann.</a:t>
                      </a:r>
                      <a:endParaRPr lang="de-AT" dirty="0"/>
                    </a:p>
                  </a:txBody>
                  <a:tcPr/>
                </a:tc>
                <a:tc>
                  <a:txBody>
                    <a:bodyPr/>
                    <a:lstStyle/>
                    <a:p>
                      <a:r>
                        <a:rPr lang="de-AT" dirty="0"/>
                        <a:t>8</a:t>
                      </a:r>
                    </a:p>
                  </a:txBody>
                  <a:tcPr/>
                </a:tc>
                <a:tc>
                  <a:txBody>
                    <a:bodyPr/>
                    <a:lstStyle/>
                    <a:p>
                      <a:r>
                        <a:rPr lang="de-AT" dirty="0"/>
                        <a:t>Erledigt</a:t>
                      </a:r>
                    </a:p>
                  </a:txBody>
                  <a:tcPr/>
                </a:tc>
                <a:extLst>
                  <a:ext uri="{0D108BD9-81ED-4DB2-BD59-A6C34878D82A}">
                    <a16:rowId xmlns:a16="http://schemas.microsoft.com/office/drawing/2014/main" val="2107674938"/>
                  </a:ext>
                </a:extLst>
              </a:tr>
              <a:tr h="1386162">
                <a:tc>
                  <a:txBody>
                    <a:bodyPr/>
                    <a:lstStyle/>
                    <a:p>
                      <a:r>
                        <a:rPr lang="de-AT" dirty="0"/>
                        <a:t>#14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Davare, Hagenhofer</a:t>
                      </a:r>
                    </a:p>
                  </a:txBody>
                  <a:tcPr/>
                </a:tc>
                <a:tc>
                  <a:txBody>
                    <a:bodyPr/>
                    <a:lstStyle/>
                    <a:p>
                      <a:r>
                        <a:rPr lang="de-DE" sz="1350" b="0" i="0" kern="1200" dirty="0">
                          <a:solidFill>
                            <a:schemeClr val="dk1"/>
                          </a:solidFill>
                          <a:effectLst/>
                          <a:latin typeface="+mn-lt"/>
                          <a:ea typeface="+mn-ea"/>
                          <a:cs typeface="+mn-cs"/>
                        </a:rPr>
                        <a:t>Als Administrator möchte ich, dass die eingestellten Werte direkt am Gerät gespeichert werden und außerdem, dass die Werte lesbar sind, sodass man sie jederzeit extern einsehen kann.</a:t>
                      </a:r>
                      <a:endParaRPr lang="de-AT" dirty="0"/>
                    </a:p>
                  </a:txBody>
                  <a:tcPr/>
                </a:tc>
                <a:tc>
                  <a:txBody>
                    <a:bodyPr/>
                    <a:lstStyle/>
                    <a:p>
                      <a:r>
                        <a:rPr lang="de-AT" dirty="0"/>
                        <a:t>5</a:t>
                      </a:r>
                    </a:p>
                  </a:txBody>
                  <a:tcPr/>
                </a:tc>
                <a:tc>
                  <a:txBody>
                    <a:bodyPr/>
                    <a:lstStyle/>
                    <a:p>
                      <a:r>
                        <a:rPr lang="de-AT" dirty="0"/>
                        <a:t>Erledigt</a:t>
                      </a:r>
                    </a:p>
                  </a:txBody>
                  <a:tcPr/>
                </a:tc>
                <a:extLst>
                  <a:ext uri="{0D108BD9-81ED-4DB2-BD59-A6C34878D82A}">
                    <a16:rowId xmlns:a16="http://schemas.microsoft.com/office/drawing/2014/main" val="2039488023"/>
                  </a:ext>
                </a:extLst>
              </a:tr>
              <a:tr h="955974">
                <a:tc>
                  <a:txBody>
                    <a:bodyPr/>
                    <a:lstStyle/>
                    <a:p>
                      <a:r>
                        <a:rPr lang="de-AT" dirty="0"/>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err="1"/>
                        <a:t>Broukx</a:t>
                      </a:r>
                      <a:endParaRPr lang="de-AT" dirty="0"/>
                    </a:p>
                  </a:txBody>
                  <a:tcPr/>
                </a:tc>
                <a:tc>
                  <a:txBody>
                    <a:bodyPr/>
                    <a:lstStyle/>
                    <a:p>
                      <a:r>
                        <a:rPr lang="de-DE" sz="1350" b="0" i="0" kern="1200" dirty="0">
                          <a:solidFill>
                            <a:schemeClr val="dk1"/>
                          </a:solidFill>
                          <a:effectLst/>
                          <a:latin typeface="+mn-lt"/>
                          <a:ea typeface="+mn-ea"/>
                          <a:cs typeface="+mn-cs"/>
                        </a:rPr>
                        <a:t>Als Benutzer möchte ich, dass das Display einen bis zu 10 Zeilen langen Text abbildet, und dazwischen hin- und herschaltet. Die Umschaltgeschwindigkeit möchte ich selbst bestimmen.</a:t>
                      </a:r>
                      <a:endParaRPr lang="de-AT" dirty="0"/>
                    </a:p>
                  </a:txBody>
                  <a:tcPr/>
                </a:tc>
                <a:tc>
                  <a:txBody>
                    <a:bodyPr/>
                    <a:lstStyle/>
                    <a:p>
                      <a:r>
                        <a:rPr lang="de-AT" dirty="0"/>
                        <a:t>2</a:t>
                      </a:r>
                    </a:p>
                  </a:txBody>
                  <a:tcPr/>
                </a:tc>
                <a:tc>
                  <a:txBody>
                    <a:bodyPr/>
                    <a:lstStyle/>
                    <a:p>
                      <a:r>
                        <a:rPr lang="de-AT" dirty="0"/>
                        <a:t>Erledigt</a:t>
                      </a:r>
                    </a:p>
                  </a:txBody>
                  <a:tcPr/>
                </a:tc>
                <a:extLst>
                  <a:ext uri="{0D108BD9-81ED-4DB2-BD59-A6C34878D82A}">
                    <a16:rowId xmlns:a16="http://schemas.microsoft.com/office/drawing/2014/main" val="290008216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4</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1748393426"/>
              </p:ext>
            </p:extLst>
          </p:nvPr>
        </p:nvGraphicFramePr>
        <p:xfrm>
          <a:off x="527960" y="1464105"/>
          <a:ext cx="8088080" cy="5257371"/>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65797">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3193223">
                <a:tc>
                  <a:txBody>
                    <a:bodyPr/>
                    <a:lstStyle/>
                    <a:p>
                      <a:r>
                        <a:rPr lang="de-AT" dirty="0"/>
                        <a:t>#7</a:t>
                      </a:r>
                    </a:p>
                  </a:txBody>
                  <a:tcPr/>
                </a:tc>
                <a:tc>
                  <a:txBody>
                    <a:bodyPr/>
                    <a:lstStyle/>
                    <a:p>
                      <a:r>
                        <a:rPr lang="de-AT" dirty="0"/>
                        <a:t>Davare</a:t>
                      </a:r>
                    </a:p>
                  </a:txBody>
                  <a:tcPr/>
                </a:tc>
                <a:tc>
                  <a:txBody>
                    <a:bodyPr/>
                    <a:lstStyle/>
                    <a:p>
                      <a:r>
                        <a:rPr lang="de-DE" sz="1350" b="0" i="0" kern="1200" dirty="0">
                          <a:solidFill>
                            <a:schemeClr val="dk1"/>
                          </a:solidFill>
                          <a:effectLst/>
                          <a:latin typeface="+mn-lt"/>
                          <a:ea typeface="+mn-ea"/>
                          <a:cs typeface="+mn-cs"/>
                        </a:rPr>
                        <a:t>Als Benutzer möchte ich, dass die Steuerung des Tisches so umgestellt wird, dass sie nicht mehr über die bisherige Android App sondern über eine Website erfolgt. Nutzen davon ist, dass von verschiedenen Endgeräten aus gesteuert werden kann.</a:t>
                      </a:r>
                      <a:endParaRPr lang="de-AT" dirty="0"/>
                    </a:p>
                  </a:txBody>
                  <a:tcPr/>
                </a:tc>
                <a:tc>
                  <a:txBody>
                    <a:bodyPr/>
                    <a:lstStyle/>
                    <a:p>
                      <a:r>
                        <a:rPr lang="de-AT" dirty="0"/>
                        <a:t>21</a:t>
                      </a:r>
                    </a:p>
                  </a:txBody>
                  <a:tcPr/>
                </a:tc>
                <a:tc>
                  <a:txBody>
                    <a:bodyPr/>
                    <a:lstStyle/>
                    <a:p>
                      <a:r>
                        <a:rPr lang="de-AT" dirty="0"/>
                        <a:t>Erledigt</a:t>
                      </a:r>
                    </a:p>
                  </a:txBody>
                  <a:tcPr/>
                </a:tc>
                <a:extLst>
                  <a:ext uri="{0D108BD9-81ED-4DB2-BD59-A6C34878D82A}">
                    <a16:rowId xmlns:a16="http://schemas.microsoft.com/office/drawing/2014/main" val="2107674938"/>
                  </a:ext>
                </a:extLst>
              </a:tr>
              <a:tr h="1308294">
                <a:tc>
                  <a:txBody>
                    <a:bodyPr/>
                    <a:lstStyle/>
                    <a:p>
                      <a:r>
                        <a:rPr lang="de-AT" dirty="0"/>
                        <a:t>#25</a:t>
                      </a:r>
                    </a:p>
                  </a:txBody>
                  <a:tcPr/>
                </a:tc>
                <a:tc>
                  <a:txBody>
                    <a:bodyPr/>
                    <a:lstStyle/>
                    <a:p>
                      <a:r>
                        <a:rPr lang="de-AT" dirty="0" err="1"/>
                        <a:t>Grassegger</a:t>
                      </a:r>
                      <a:endParaRPr lang="de-AT" dirty="0"/>
                    </a:p>
                  </a:txBody>
                  <a:tcPr/>
                </a:tc>
                <a:tc>
                  <a:txBody>
                    <a:bodyPr/>
                    <a:lstStyle/>
                    <a:p>
                      <a:r>
                        <a:rPr lang="de-DE" sz="1350" b="0" i="0" kern="1200" dirty="0">
                          <a:solidFill>
                            <a:schemeClr val="dk1"/>
                          </a:solidFill>
                          <a:effectLst/>
                          <a:latin typeface="+mn-lt"/>
                          <a:ea typeface="+mn-ea"/>
                          <a:cs typeface="+mn-cs"/>
                        </a:rPr>
                        <a:t>Als User möchte ich, dass die Website ein ansprechendes Design hat.</a:t>
                      </a:r>
                      <a:endParaRPr lang="de-AT" dirty="0"/>
                    </a:p>
                  </a:txBody>
                  <a:tcPr/>
                </a:tc>
                <a:tc>
                  <a:txBody>
                    <a:bodyPr/>
                    <a:lstStyle/>
                    <a:p>
                      <a:r>
                        <a:rPr lang="de-AT" dirty="0"/>
                        <a:t>8</a:t>
                      </a:r>
                    </a:p>
                  </a:txBody>
                  <a:tcPr/>
                </a:tc>
                <a:tc>
                  <a:txBody>
                    <a:bodyPr/>
                    <a:lstStyle/>
                    <a:p>
                      <a:r>
                        <a:rPr lang="de-AT" dirty="0"/>
                        <a:t>Nicht abgeschlossen</a:t>
                      </a:r>
                    </a:p>
                  </a:txBody>
                  <a:tcPr/>
                </a:tc>
                <a:extLst>
                  <a:ext uri="{0D108BD9-81ED-4DB2-BD59-A6C34878D82A}">
                    <a16:rowId xmlns:a16="http://schemas.microsoft.com/office/drawing/2014/main" val="2039488023"/>
                  </a:ext>
                </a:extLst>
              </a:tr>
            </a:tbl>
          </a:graphicData>
        </a:graphic>
      </p:graphicFrame>
    </p:spTree>
    <p:extLst>
      <p:ext uri="{BB962C8B-B14F-4D97-AF65-F5344CB8AC3E}">
        <p14:creationId xmlns:p14="http://schemas.microsoft.com/office/powerpoint/2010/main" val="9668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Burndown-Chart</a:t>
            </a:r>
            <a:endParaRPr lang="de-DE" altLang="en-US" dirty="0">
              <a:latin typeface="Calibri" panose="020F0502020204030204" charset="0"/>
            </a:endParaRPr>
          </a:p>
        </p:txBody>
      </p:sp>
      <p:sp>
        <p:nvSpPr>
          <p:cNvPr id="5" name="TextBox 4"/>
          <p:cNvSpPr txBox="1"/>
          <p:nvPr/>
        </p:nvSpPr>
        <p:spPr>
          <a:xfrm>
            <a:off x="539750" y="1484630"/>
            <a:ext cx="7060565" cy="307777"/>
          </a:xfrm>
          <a:prstGeom prst="rect">
            <a:avLst/>
          </a:prstGeom>
          <a:noFill/>
        </p:spPr>
        <p:txBody>
          <a:bodyPr wrap="square" rtlCol="0">
            <a:spAutoFit/>
          </a:bodyPr>
          <a:lstStyle/>
          <a:p>
            <a:r>
              <a:rPr lang="de-DE" sz="1400" dirty="0">
                <a:latin typeface="Calibri" panose="020F0502020204030204" charset="0"/>
                <a:sym typeface="+mn-ea"/>
              </a:rPr>
              <a:t>Verbleibende Storypoints in Product Backlog:	101</a:t>
            </a:r>
            <a:endParaRPr lang="de-DE" sz="1400"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5</a:t>
            </a:fld>
            <a:endParaRPr lang="de-AT"/>
          </a:p>
        </p:txBody>
      </p:sp>
      <p:pic>
        <p:nvPicPr>
          <p:cNvPr id="4" name="Grafik 3">
            <a:extLst>
              <a:ext uri="{FF2B5EF4-FFF2-40B4-BE49-F238E27FC236}">
                <a16:creationId xmlns:a16="http://schemas.microsoft.com/office/drawing/2014/main" id="{F7B587D7-9315-4BCB-B499-5C5D878151F5}"/>
              </a:ext>
            </a:extLst>
          </p:cNvPr>
          <p:cNvPicPr>
            <a:picLocks noChangeAspect="1"/>
          </p:cNvPicPr>
          <p:nvPr/>
        </p:nvPicPr>
        <p:blipFill>
          <a:blip r:embed="rId2"/>
          <a:stretch>
            <a:fillRect/>
          </a:stretch>
        </p:blipFill>
        <p:spPr>
          <a:xfrm>
            <a:off x="674694" y="1793503"/>
            <a:ext cx="7794612" cy="49279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Velocity</a:t>
            </a:r>
            <a:endParaRPr lang="de-DE" altLang="en-US"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6</a:t>
            </a:fld>
            <a:endParaRPr lang="de-AT" dirty="0"/>
          </a:p>
        </p:txBody>
      </p:sp>
      <p:pic>
        <p:nvPicPr>
          <p:cNvPr id="4" name="Grafik 3">
            <a:extLst>
              <a:ext uri="{FF2B5EF4-FFF2-40B4-BE49-F238E27FC236}">
                <a16:creationId xmlns:a16="http://schemas.microsoft.com/office/drawing/2014/main" id="{730ACB8A-E617-B2FB-E415-28288A97AA9C}"/>
              </a:ext>
            </a:extLst>
          </p:cNvPr>
          <p:cNvPicPr>
            <a:picLocks noChangeAspect="1"/>
          </p:cNvPicPr>
          <p:nvPr/>
        </p:nvPicPr>
        <p:blipFill>
          <a:blip r:embed="rId2"/>
          <a:stretch>
            <a:fillRect/>
          </a:stretch>
        </p:blipFill>
        <p:spPr>
          <a:xfrm>
            <a:off x="561225" y="1556792"/>
            <a:ext cx="8021549" cy="47995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7</a:t>
            </a:fld>
            <a:endParaRPr lang="de-AT"/>
          </a:p>
        </p:txBody>
      </p:sp>
      <p:pic>
        <p:nvPicPr>
          <p:cNvPr id="1028" name="Picture 4">
            <a:extLst>
              <a:ext uri="{FF2B5EF4-FFF2-40B4-BE49-F238E27FC236}">
                <a16:creationId xmlns:a16="http://schemas.microsoft.com/office/drawing/2014/main" id="{D9869D83-8CA1-5153-C4A3-EE4632969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 y="1700808"/>
            <a:ext cx="8718599" cy="4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0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8</a:t>
            </a:fld>
            <a:endParaRPr lang="de-AT"/>
          </a:p>
        </p:txBody>
      </p:sp>
      <p:pic>
        <p:nvPicPr>
          <p:cNvPr id="2050" name="Picture 2">
            <a:extLst>
              <a:ext uri="{FF2B5EF4-FFF2-40B4-BE49-F238E27FC236}">
                <a16:creationId xmlns:a16="http://schemas.microsoft.com/office/drawing/2014/main" id="{35F10137-C07C-0ECD-430A-A10111420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863" y="1609203"/>
            <a:ext cx="6854274" cy="488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4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a:latin typeface="Calibri" panose="020F0502020204030204" charset="0"/>
              </a:rPr>
              <a:t>Sprint Demo - Design</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9</a:t>
            </a:fld>
            <a:endParaRPr lang="de-AT"/>
          </a:p>
        </p:txBody>
      </p:sp>
      <p:pic>
        <p:nvPicPr>
          <p:cNvPr id="4098" name="Picture 2">
            <a:extLst>
              <a:ext uri="{FF2B5EF4-FFF2-40B4-BE49-F238E27FC236}">
                <a16:creationId xmlns:a16="http://schemas.microsoft.com/office/drawing/2014/main" id="{15E97781-C2B9-8AA7-1709-DFCC8F922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876" y="1518479"/>
            <a:ext cx="6804248" cy="48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7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FFEA2697AA44F9422BCE6ED89663D" ma:contentTypeVersion="4" ma:contentTypeDescription="Create a new document." ma:contentTypeScope="" ma:versionID="0156547c995f25b471677d110e54b618">
  <xsd:schema xmlns:xsd="http://www.w3.org/2001/XMLSchema" xmlns:xs="http://www.w3.org/2001/XMLSchema" xmlns:p="http://schemas.microsoft.com/office/2006/metadata/properties" xmlns:ns2="b7917097-4313-4589-aaf3-1c556b28fe5d" xmlns:ns3="535c1d6f-a806-407c-9432-16e2583423a1" targetNamespace="http://schemas.microsoft.com/office/2006/metadata/properties" ma:root="true" ma:fieldsID="2c66bfdb59d4a9974c7ea90bbcac24e5" ns2:_="" ns3:_="">
    <xsd:import namespace="b7917097-4313-4589-aaf3-1c556b28fe5d"/>
    <xsd:import namespace="535c1d6f-a806-407c-9432-16e2583423a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17097-4313-4589-aaf3-1c556b28f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5c1d6f-a806-407c-9432-16e2583423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1F0016-C097-448B-867E-52571F225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17097-4313-4589-aaf3-1c556b28fe5d"/>
    <ds:schemaRef ds:uri="535c1d6f-a806-407c-9432-16e2583423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A91AF-B18D-4223-9DA5-502A6FAA2C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Bildschirmpräsentation (4:3)</PresentationFormat>
  <Paragraphs>78</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 Theme</vt:lpstr>
      <vt:lpstr>Sprint Review - Sprint 2</vt:lpstr>
      <vt:lpstr>Sprint Review</vt:lpstr>
      <vt:lpstr>Sprint Review</vt:lpstr>
      <vt:lpstr>Sprint Review</vt:lpstr>
      <vt:lpstr>Sprint Burndown-Chart</vt:lpstr>
      <vt:lpstr>Sprint Velocity</vt:lpstr>
      <vt:lpstr>Sprint Demo - Design</vt:lpstr>
      <vt:lpstr>Sprint Demo - Design</vt:lpstr>
      <vt:lpstr>Sprint Demo - Design</vt:lpstr>
      <vt:lpstr>Sprint Demo - Design</vt:lpstr>
      <vt:lpstr>Sprint Demo -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 (FH) Wolfgang Mayrhofer</dc:title>
  <dc:creator>Wolfgang</dc:creator>
  <cp:lastModifiedBy>Hagenhofer Sarah</cp:lastModifiedBy>
  <cp:revision>1192</cp:revision>
  <cp:lastPrinted>2023-02-02T13:47:16Z</cp:lastPrinted>
  <dcterms:created xsi:type="dcterms:W3CDTF">2023-02-02T13:47:16Z</dcterms:created>
  <dcterms:modified xsi:type="dcterms:W3CDTF">2023-03-08T08:07:46Z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