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3"/>
  </p:sldMasterIdLst>
  <p:notesMasterIdLst>
    <p:notesMasterId r:id="rId11"/>
  </p:notesMasterIdLst>
  <p:handoutMasterIdLst>
    <p:handoutMasterId r:id="rId12"/>
  </p:handoutMasterIdLst>
  <p:sldIdLst>
    <p:sldId id="361" r:id="rId4"/>
    <p:sldId id="367" r:id="rId5"/>
    <p:sldId id="582" r:id="rId6"/>
    <p:sldId id="587" r:id="rId7"/>
    <p:sldId id="570" r:id="rId8"/>
    <p:sldId id="584" r:id="rId9"/>
    <p:sldId id="585" r:id="rId1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29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64" autoAdjust="0"/>
    <p:restoredTop sz="89698" autoAdjust="0"/>
  </p:normalViewPr>
  <p:slideViewPr>
    <p:cSldViewPr>
      <p:cViewPr varScale="1">
        <p:scale>
          <a:sx n="69" d="100"/>
          <a:sy n="69" d="100"/>
        </p:scale>
        <p:origin x="62" y="235"/>
      </p:cViewPr>
      <p:guideLst>
        <p:guide orient="horz" pos="2136"/>
        <p:guide pos="296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auto">
          <a:xfrm>
            <a:off x="0" y="0"/>
            <a:ext cx="3076363" cy="512956"/>
          </a:xfrm>
          <a:prstGeom prst="rect">
            <a:avLst/>
          </a:prstGeom>
          <a:noFill/>
          <a:ln w="9525">
            <a:noFill/>
            <a:miter lim="800000"/>
          </a:ln>
        </p:spPr>
        <p:txBody>
          <a:bodyPr vert="horz" wrap="square" lIns="94755" tIns="47377" rIns="94755" bIns="47377" numCol="1" anchor="t" anchorCtr="0" compatLnSpc="1"/>
          <a:lstStyle>
            <a:lvl1pPr defTabSz="948055">
              <a:defRPr sz="1200"/>
            </a:lvl1pPr>
          </a:lstStyle>
          <a:p>
            <a:pPr>
              <a:defRPr/>
            </a:pPr>
            <a:endParaRPr lang="de-DE"/>
          </a:p>
        </p:txBody>
      </p:sp>
      <p:sp>
        <p:nvSpPr>
          <p:cNvPr id="3" name="Datumsplatzhalter 2"/>
          <p:cNvSpPr>
            <a:spLocks noGrp="1"/>
          </p:cNvSpPr>
          <p:nvPr>
            <p:ph type="dt" sz="quarter" idx="1"/>
          </p:nvPr>
        </p:nvSpPr>
        <p:spPr bwMode="auto">
          <a:xfrm>
            <a:off x="4021294" y="0"/>
            <a:ext cx="3076363" cy="512956"/>
          </a:xfrm>
          <a:prstGeom prst="rect">
            <a:avLst/>
          </a:prstGeom>
          <a:noFill/>
          <a:ln w="9525">
            <a:noFill/>
            <a:miter lim="800000"/>
          </a:ln>
        </p:spPr>
        <p:txBody>
          <a:bodyPr vert="horz" wrap="square" lIns="94755" tIns="47377" rIns="94755" bIns="47377" numCol="1" anchor="t" anchorCtr="0" compatLnSpc="1"/>
          <a:lstStyle>
            <a:lvl1pPr algn="r" defTabSz="948055">
              <a:defRPr sz="1200"/>
            </a:lvl1pPr>
          </a:lstStyle>
          <a:p>
            <a:pPr>
              <a:defRPr/>
            </a:pPr>
            <a:fld id="{3953DA5E-C6E2-4FA2-8BC8-7FF9A5EB6734}" type="datetimeFigureOut">
              <a:rPr lang="de-DE"/>
              <a:t>02.03.2023</a:t>
            </a:fld>
            <a:endParaRPr lang="de-DE"/>
          </a:p>
        </p:txBody>
      </p:sp>
      <p:sp>
        <p:nvSpPr>
          <p:cNvPr id="4" name="Fußzeilenplatzhalter 3"/>
          <p:cNvSpPr>
            <a:spLocks noGrp="1"/>
          </p:cNvSpPr>
          <p:nvPr>
            <p:ph type="ftr" sz="quarter" idx="2"/>
          </p:nvPr>
        </p:nvSpPr>
        <p:spPr bwMode="auto">
          <a:xfrm>
            <a:off x="0" y="9720023"/>
            <a:ext cx="3076363" cy="512956"/>
          </a:xfrm>
          <a:prstGeom prst="rect">
            <a:avLst/>
          </a:prstGeom>
          <a:noFill/>
          <a:ln w="9525">
            <a:noFill/>
            <a:miter lim="800000"/>
          </a:ln>
        </p:spPr>
        <p:txBody>
          <a:bodyPr vert="horz" wrap="square" lIns="94755" tIns="47377" rIns="94755" bIns="47377" numCol="1" anchor="b" anchorCtr="0" compatLnSpc="1"/>
          <a:lstStyle>
            <a:lvl1pPr defTabSz="948055">
              <a:defRPr sz="1200"/>
            </a:lvl1pPr>
          </a:lstStyle>
          <a:p>
            <a:pPr>
              <a:defRPr/>
            </a:pPr>
            <a:endParaRPr lang="de-DE"/>
          </a:p>
        </p:txBody>
      </p:sp>
      <p:sp>
        <p:nvSpPr>
          <p:cNvPr id="5" name="Foliennummernplatzhalter 4"/>
          <p:cNvSpPr>
            <a:spLocks noGrp="1"/>
          </p:cNvSpPr>
          <p:nvPr>
            <p:ph type="sldNum" sz="quarter" idx="3"/>
          </p:nvPr>
        </p:nvSpPr>
        <p:spPr bwMode="auto">
          <a:xfrm>
            <a:off x="4021294" y="9720023"/>
            <a:ext cx="3076363" cy="512956"/>
          </a:xfrm>
          <a:prstGeom prst="rect">
            <a:avLst/>
          </a:prstGeom>
          <a:noFill/>
          <a:ln w="9525">
            <a:noFill/>
            <a:miter lim="800000"/>
          </a:ln>
        </p:spPr>
        <p:txBody>
          <a:bodyPr vert="horz" wrap="square" lIns="94755" tIns="47377" rIns="94755" bIns="47377" numCol="1" anchor="b" anchorCtr="0" compatLnSpc="1"/>
          <a:lstStyle>
            <a:lvl1pPr algn="r" defTabSz="948055">
              <a:defRPr sz="1200"/>
            </a:lvl1pPr>
          </a:lstStyle>
          <a:p>
            <a:pPr>
              <a:defRPr/>
            </a:pPr>
            <a:fld id="{89A9BFB2-3314-459B-BBF3-97A86AECA4E3}" type="slidenum">
              <a:rPr lang="de-DE"/>
              <a:t>‹Nr.›</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8DE360A-102B-474E-BEC0-79AC7566E430}" type="datetimeFigureOut">
              <a:rPr lang="en-US" smtClean="0"/>
              <a:t>3/2/2023</a:t>
            </a:fld>
            <a:endParaRPr lang="en-US"/>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18D8EB10-9094-CC46-9BCA-615730AD1A2C}" type="slidenum">
              <a:rPr lang="en-US" smtClean="0"/>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GB"/>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979712" y="365127"/>
            <a:ext cx="6535638" cy="831626"/>
          </a:xfrm>
          <a:prstGeom prst="rect">
            <a:avLst/>
          </a:prstGeo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0"/>
          </p:nvPr>
        </p:nvSpPr>
        <p:spPr/>
        <p:txBody>
          <a:bodyPr/>
          <a:lstStyle>
            <a:lvl1pPr>
              <a:defRPr/>
            </a:lvl1pPr>
          </a:lstStyle>
          <a:p>
            <a:pPr>
              <a:defRPr/>
            </a:pPr>
            <a:endParaRPr lang="de-DE"/>
          </a:p>
        </p:txBody>
      </p:sp>
      <p:sp>
        <p:nvSpPr>
          <p:cNvPr id="6"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7" name="Foliennummernplatzhalter 5"/>
          <p:cNvSpPr>
            <a:spLocks noGrp="1"/>
          </p:cNvSpPr>
          <p:nvPr>
            <p:ph type="sldNum" sz="quarter" idx="12"/>
          </p:nvPr>
        </p:nvSpPr>
        <p:spPr/>
        <p:txBody>
          <a:bodyPr/>
          <a:lstStyle>
            <a:lvl1pPr>
              <a:defRPr/>
            </a:lvl1pPr>
          </a:lstStyle>
          <a:p>
            <a:pPr>
              <a:defRPr/>
            </a:pPr>
            <a:fld id="{ABE8938C-29B8-4D68-B3E2-65383D25561A}" type="slidenum">
              <a:rPr lang="de-AT"/>
              <a:t>‹Nr.›</a:t>
            </a:fld>
            <a:endParaRPr lang="de-A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3"/>
          <p:cNvSpPr>
            <a:spLocks noGrp="1"/>
          </p:cNvSpPr>
          <p:nvPr>
            <p:ph type="dt" sz="half" idx="10"/>
          </p:nvPr>
        </p:nvSpPr>
        <p:spPr/>
        <p:txBody>
          <a:bodyPr/>
          <a:lstStyle>
            <a:lvl1pPr>
              <a:defRPr/>
            </a:lvl1pPr>
          </a:lstStyle>
          <a:p>
            <a:pPr>
              <a:defRPr/>
            </a:pPr>
            <a:endParaRPr lang="de-DE"/>
          </a:p>
        </p:txBody>
      </p:sp>
      <p:sp>
        <p:nvSpPr>
          <p:cNvPr id="8"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9" name="Foliennummernplatzhalter 5"/>
          <p:cNvSpPr>
            <a:spLocks noGrp="1"/>
          </p:cNvSpPr>
          <p:nvPr>
            <p:ph type="sldNum" sz="quarter" idx="12"/>
          </p:nvPr>
        </p:nvSpPr>
        <p:spPr/>
        <p:txBody>
          <a:bodyPr/>
          <a:lstStyle>
            <a:lvl1pPr>
              <a:defRPr/>
            </a:lvl1pPr>
          </a:lstStyle>
          <a:p>
            <a:pPr>
              <a:defRPr/>
            </a:pPr>
            <a:fld id="{ECAA92CB-F91D-4CDD-843E-C20D96A57C63}" type="slidenum">
              <a:rPr lang="de-AT"/>
              <a:t>‹Nr.›</a:t>
            </a:fld>
            <a:endParaRPr lang="de-AT"/>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endParaRPr lang="de-DE"/>
          </a:p>
        </p:txBody>
      </p:sp>
      <p:sp>
        <p:nvSpPr>
          <p:cNvPr id="3"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4" name="Foliennummernplatzhalter 5"/>
          <p:cNvSpPr>
            <a:spLocks noGrp="1"/>
          </p:cNvSpPr>
          <p:nvPr>
            <p:ph type="sldNum" sz="quarter" idx="12"/>
          </p:nvPr>
        </p:nvSpPr>
        <p:spPr/>
        <p:txBody>
          <a:bodyPr/>
          <a:lstStyle>
            <a:lvl1pPr>
              <a:defRPr/>
            </a:lvl1pPr>
          </a:lstStyle>
          <a:p>
            <a:pPr>
              <a:defRPr/>
            </a:pPr>
            <a:fld id="{F9D08048-23C5-41A6-899C-F663368C05D2}" type="slidenum">
              <a:rPr lang="de-AT"/>
              <a:t>‹Nr.›</a:t>
            </a:fld>
            <a:endParaRPr lang="de-AT"/>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endParaRPr lang="de-DE"/>
          </a:p>
        </p:txBody>
      </p:sp>
      <p:sp>
        <p:nvSpPr>
          <p:cNvPr id="3"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4" name="Foliennummernplatzhalter 5"/>
          <p:cNvSpPr>
            <a:spLocks noGrp="1"/>
          </p:cNvSpPr>
          <p:nvPr>
            <p:ph type="sldNum" sz="quarter" idx="12"/>
          </p:nvPr>
        </p:nvSpPr>
        <p:spPr/>
        <p:txBody>
          <a:bodyPr/>
          <a:lstStyle>
            <a:lvl1pPr>
              <a:defRPr/>
            </a:lvl1pPr>
          </a:lstStyle>
          <a:p>
            <a:pPr>
              <a:defRPr/>
            </a:pPr>
            <a:fld id="{646F7C12-618F-49D7-BEDD-2077C6E49D94}" type="slidenum">
              <a:rPr lang="de-AT"/>
              <a:t>‹Nr.›</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7704" y="365127"/>
            <a:ext cx="6607646" cy="759618"/>
          </a:xfrm>
          <a:prstGeom prst="rect">
            <a:avLst/>
          </a:prstGeom>
          <a:gradFill flip="none" rotWithShape="1">
            <a:gsLst>
              <a:gs pos="0">
                <a:schemeClr val="accent1">
                  <a:lumMod val="75000"/>
                </a:schemeClr>
              </a:gs>
              <a:gs pos="50000">
                <a:schemeClr val="bg2">
                  <a:shade val="100000"/>
                  <a:hueMod val="100000"/>
                  <a:satMod val="110000"/>
                  <a:lumMod val="130000"/>
                </a:schemeClr>
              </a:gs>
              <a:gs pos="99000">
                <a:schemeClr val="bg1"/>
              </a:gs>
            </a:gsLst>
            <a:lin ang="0" scaled="1"/>
            <a:tileRect/>
          </a:gradFill>
        </p:spPr>
        <p:txBody>
          <a:bodyPr anchor="ct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GB"/>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712" y="365127"/>
            <a:ext cx="6535638" cy="831626"/>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r>
              <a:rPr lang="de-DE"/>
              <a:t>DI(FH) Falkensteiner Markus</a:t>
            </a:r>
          </a:p>
        </p:txBody>
      </p:sp>
      <p:sp>
        <p:nvSpPr>
          <p:cNvPr id="7" name="Slide Number Placeholder 6"/>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GB"/>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pPr>
              <a:defRPr/>
            </a:pPr>
            <a:endParaRPr lang="de-DE"/>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79712" y="365127"/>
            <a:ext cx="6535638" cy="831626"/>
          </a:xfrm>
          <a:prstGeom prst="rect">
            <a:avLst/>
          </a:prstGeo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pPr>
              <a:defRPr/>
            </a:pPr>
            <a:endParaRPr lang="de-DE"/>
          </a:p>
        </p:txBody>
      </p:sp>
      <p:sp>
        <p:nvSpPr>
          <p:cNvPr id="4" name="Footer Placeholder 3"/>
          <p:cNvSpPr>
            <a:spLocks noGrp="1"/>
          </p:cNvSpPr>
          <p:nvPr>
            <p:ph type="ftr" sz="quarter" idx="11"/>
          </p:nvPr>
        </p:nvSpPr>
        <p:spPr/>
        <p:txBody>
          <a:bodyPr/>
          <a:lstStyle/>
          <a:p>
            <a:pPr>
              <a:defRPr/>
            </a:pPr>
            <a:r>
              <a:rPr lang="de-DE"/>
              <a:t>DI(FH) Falkensteiner Markus</a:t>
            </a:r>
          </a:p>
        </p:txBody>
      </p:sp>
      <p:sp>
        <p:nvSpPr>
          <p:cNvPr id="5" name="Slide Number Placeholder 4"/>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de-DE"/>
          </a:p>
        </p:txBody>
      </p:sp>
      <p:sp>
        <p:nvSpPr>
          <p:cNvPr id="3" name="Footer Placeholder 2"/>
          <p:cNvSpPr>
            <a:spLocks noGrp="1"/>
          </p:cNvSpPr>
          <p:nvPr>
            <p:ph type="ftr" sz="quarter" idx="11"/>
          </p:nvPr>
        </p:nvSpPr>
        <p:spPr/>
        <p:txBody>
          <a:bodyPr/>
          <a:lstStyle/>
          <a:p>
            <a:pPr>
              <a:defRPr/>
            </a:pPr>
            <a:r>
              <a:rPr lang="de-DE"/>
              <a:t>DI(FH) Falkensteiner Markus</a:t>
            </a:r>
          </a:p>
        </p:txBody>
      </p:sp>
      <p:sp>
        <p:nvSpPr>
          <p:cNvPr id="4" name="Slide Number Placeholder 3"/>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GB"/>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r>
              <a:rPr lang="de-DE"/>
              <a:t>DI(FH) Falkensteiner Markus</a:t>
            </a:r>
          </a:p>
        </p:txBody>
      </p:sp>
      <p:sp>
        <p:nvSpPr>
          <p:cNvPr id="7" name="Slide Number Placeholder 6"/>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GB"/>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r>
              <a:rPr lang="de-DE"/>
              <a:t>DI(FH) Falkensteiner Markus</a:t>
            </a:r>
          </a:p>
        </p:txBody>
      </p:sp>
      <p:sp>
        <p:nvSpPr>
          <p:cNvPr id="7" name="Slide Number Placeholder 6"/>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56792"/>
            <a:ext cx="7886700" cy="462017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de-DE"/>
              <a:t>DI(FH) Falkensteiner Markus</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4538FE-AEB4-413B-B741-EC1BAEEF6B8F}" type="slidenum">
              <a:rPr lang="de-AT" smtClean="0"/>
              <a:t>‹Nr.›</a:t>
            </a:fld>
            <a:endParaRPr lang="de-AT"/>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628650" y="110062"/>
            <a:ext cx="1196981" cy="1325563"/>
          </a:xfrm>
          <a:prstGeom prst="rect">
            <a:avLst/>
          </a:prstGeom>
        </p:spPr>
      </p:pic>
      <p:sp>
        <p:nvSpPr>
          <p:cNvPr id="8" name="Title 1"/>
          <p:cNvSpPr txBox="1"/>
          <p:nvPr userDrawn="1"/>
        </p:nvSpPr>
        <p:spPr>
          <a:xfrm>
            <a:off x="1907704" y="365127"/>
            <a:ext cx="6607646" cy="759618"/>
          </a:xfrm>
          <a:prstGeom prst="rect">
            <a:avLst/>
          </a:prstGeom>
          <a:gradFill flip="none" rotWithShape="1">
            <a:gsLst>
              <a:gs pos="0">
                <a:schemeClr val="accent1">
                  <a:lumMod val="75000"/>
                </a:schemeClr>
              </a:gs>
              <a:gs pos="50000">
                <a:schemeClr val="bg2">
                  <a:shade val="100000"/>
                  <a:hueMod val="100000"/>
                  <a:satMod val="110000"/>
                  <a:lumMod val="130000"/>
                </a:schemeClr>
              </a:gs>
              <a:gs pos="99000">
                <a:schemeClr val="bg1"/>
              </a:gs>
            </a:gsLst>
            <a:lin ang="0" scaled="1"/>
            <a:tileRect/>
          </a:gradFill>
        </p:spPr>
        <p:txBody>
          <a:bodyPr anchor="ct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l"/>
            <a:r>
              <a:rPr lang="en-GB" dirty="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365126"/>
            <a:ext cx="7056784" cy="975641"/>
          </a:xfrm>
        </p:spPr>
        <p:txBody>
          <a:bodyPr/>
          <a:lstStyle/>
          <a:p>
            <a:r>
              <a:rPr lang="de-DE" altLang="en-US" dirty="0">
                <a:latin typeface="Calibri" panose="020F0502020204030204" charset="0"/>
              </a:rPr>
              <a:t>Sprint Review - Sprint 2</a:t>
            </a:r>
          </a:p>
        </p:txBody>
      </p:sp>
      <p:sp>
        <p:nvSpPr>
          <p:cNvPr id="4" name="Rectangle 2"/>
          <p:cNvSpPr txBox="1">
            <a:spLocks noChangeArrowheads="1"/>
          </p:cNvSpPr>
          <p:nvPr/>
        </p:nvSpPr>
        <p:spPr bwMode="auto">
          <a:xfrm>
            <a:off x="685800" y="2132856"/>
            <a:ext cx="7772400" cy="25202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br>
              <a:rPr lang="de-DE" altLang="de-AT" sz="3600" dirty="0">
                <a:latin typeface="Calibri" panose="020F0502020204030204" charset="0"/>
                <a:cs typeface="+mj-lt"/>
              </a:rPr>
            </a:br>
            <a:r>
              <a:rPr lang="de-DE" altLang="de-AT" sz="3600" dirty="0">
                <a:latin typeface="Calibri" panose="020F0502020204030204" charset="0"/>
                <a:cs typeface="+mj-lt"/>
              </a:rPr>
              <a:t>Table Cast</a:t>
            </a:r>
            <a:br>
              <a:rPr lang="de-DE" altLang="de-AT" sz="3600" dirty="0">
                <a:latin typeface="Calibri" panose="020F0502020204030204" charset="0"/>
                <a:cs typeface="+mj-lt"/>
              </a:rPr>
            </a:br>
            <a:endParaRPr lang="de-DE" altLang="de-AT" sz="3600" dirty="0">
              <a:latin typeface="Calibri" panose="020F0502020204030204" charset="0"/>
              <a:cs typeface="+mj-lt"/>
            </a:endParaRPr>
          </a:p>
          <a:p>
            <a:pPr algn="ctr"/>
            <a:r>
              <a:rPr lang="de-DE" altLang="de-AT" sz="3600" dirty="0">
                <a:cs typeface="+mj-lt"/>
              </a:rPr>
              <a:t>Sprint 2 (22.02 - 08.03)</a:t>
            </a:r>
          </a:p>
          <a:p>
            <a:pPr algn="ctr"/>
            <a:endParaRPr lang="de-DE" altLang="de-AT" sz="3600" dirty="0">
              <a:cs typeface="+mj-lt"/>
            </a:endParaRPr>
          </a:p>
        </p:txBody>
      </p:sp>
      <p:sp>
        <p:nvSpPr>
          <p:cNvPr id="9" name="Footer Placeholder 8"/>
          <p:cNvSpPr>
            <a:spLocks noGrp="1"/>
          </p:cNvSpPr>
          <p:nvPr>
            <p:ph type="ftr" sz="quarter" idx="11"/>
          </p:nvPr>
        </p:nvSpPr>
        <p:spPr/>
        <p:txBody>
          <a:bodyPr/>
          <a:lstStyle/>
          <a:p>
            <a:pPr>
              <a:defRPr/>
            </a:pPr>
            <a:r>
              <a:rPr lang="de-DE"/>
              <a:t>DI(FH) Falkensteiner Markus</a:t>
            </a:r>
          </a:p>
        </p:txBody>
      </p:sp>
      <p:sp>
        <p:nvSpPr>
          <p:cNvPr id="10" name="Slide Number Placeholder 9"/>
          <p:cNvSpPr>
            <a:spLocks noGrp="1"/>
          </p:cNvSpPr>
          <p:nvPr>
            <p:ph type="sldNum" sz="quarter" idx="12"/>
          </p:nvPr>
        </p:nvSpPr>
        <p:spPr/>
        <p:txBody>
          <a:bodyPr/>
          <a:lstStyle/>
          <a:p>
            <a:pPr>
              <a:defRPr/>
            </a:pPr>
            <a:fld id="{AE4538FE-AEB4-413B-B741-EC1BAEEF6B8F}" type="slidenum">
              <a:rPr lang="de-AT" smtClean="0"/>
              <a:t>1</a:t>
            </a:fld>
            <a:endParaRPr lang="de-AT"/>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cs typeface="+mj-lt"/>
              </a:rPr>
              <a:t>Sprint Review</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2</a:t>
            </a:fld>
            <a:endParaRPr lang="de-AT"/>
          </a:p>
        </p:txBody>
      </p:sp>
      <p:sp>
        <p:nvSpPr>
          <p:cNvPr id="3" name="Text Box 2"/>
          <p:cNvSpPr txBox="1"/>
          <p:nvPr/>
        </p:nvSpPr>
        <p:spPr>
          <a:xfrm>
            <a:off x="611560" y="1628800"/>
            <a:ext cx="8223250" cy="2185214"/>
          </a:xfrm>
          <a:prstGeom prst="rect">
            <a:avLst/>
          </a:prstGeom>
          <a:noFill/>
        </p:spPr>
        <p:txBody>
          <a:bodyPr wrap="square" rtlCol="0">
            <a:spAutoFit/>
          </a:bodyPr>
          <a:lstStyle/>
          <a:p>
            <a:pPr indent="0">
              <a:buFont typeface="Arial" panose="020B0604020202020204" pitchFamily="34" charset="0"/>
              <a:buNone/>
            </a:pPr>
            <a:r>
              <a:rPr lang="de-DE" altLang="en-US" sz="1400" b="1" dirty="0">
                <a:latin typeface="Calibri" panose="020F0502020204030204" charset="0"/>
              </a:rPr>
              <a:t>Sprint Ziele:</a:t>
            </a:r>
          </a:p>
          <a:p>
            <a:pPr indent="0">
              <a:buFont typeface="Arial" panose="020B0604020202020204" pitchFamily="34" charset="0"/>
              <a:buNone/>
            </a:pPr>
            <a:endParaRPr lang="de-DE" altLang="en-US" sz="1400" dirty="0">
              <a:latin typeface="Calibri" panose="020F0502020204030204" charset="0"/>
            </a:endParaRPr>
          </a:p>
          <a:p>
            <a:pPr indent="0">
              <a:buFont typeface="Arial" panose="020B0604020202020204" pitchFamily="34" charset="0"/>
              <a:buNone/>
            </a:pPr>
            <a:r>
              <a:rPr lang="de-DE" altLang="en-US" dirty="0">
                <a:highlight>
                  <a:srgbClr val="00FF00"/>
                </a:highlight>
                <a:latin typeface="Calibri" panose="020F0502020204030204" charset="0"/>
              </a:rPr>
              <a:t>Hotspot</a:t>
            </a:r>
          </a:p>
          <a:p>
            <a:pPr indent="0">
              <a:buFont typeface="Arial" panose="020B0604020202020204" pitchFamily="34" charset="0"/>
              <a:buNone/>
            </a:pPr>
            <a:r>
              <a:rPr lang="de-DE" altLang="en-US" dirty="0">
                <a:highlight>
                  <a:srgbClr val="00FF00"/>
                </a:highlight>
                <a:latin typeface="Calibri" panose="020F0502020204030204" charset="0"/>
              </a:rPr>
              <a:t>Eingestellte Werte speichern/einsehen</a:t>
            </a:r>
          </a:p>
          <a:p>
            <a:pPr indent="0">
              <a:buFont typeface="Arial" panose="020B0604020202020204" pitchFamily="34" charset="0"/>
              <a:buNone/>
            </a:pPr>
            <a:r>
              <a:rPr lang="de-DE" altLang="en-US" dirty="0">
                <a:highlight>
                  <a:srgbClr val="00FF00"/>
                </a:highlight>
                <a:latin typeface="Calibri" panose="020F0502020204030204" charset="0"/>
              </a:rPr>
              <a:t>Displaytext länger als 20 Zeichen</a:t>
            </a:r>
          </a:p>
          <a:p>
            <a:pPr indent="0">
              <a:buFont typeface="Arial" panose="020B0604020202020204" pitchFamily="34" charset="0"/>
              <a:buNone/>
            </a:pPr>
            <a:r>
              <a:rPr lang="de-DE" altLang="en-US" dirty="0">
                <a:highlight>
                  <a:srgbClr val="00FF00"/>
                </a:highlight>
                <a:latin typeface="Calibri" panose="020F0502020204030204" charset="0"/>
              </a:rPr>
              <a:t>Websitesteuerung</a:t>
            </a:r>
          </a:p>
          <a:p>
            <a:pPr indent="0">
              <a:buFont typeface="Arial" panose="020B0604020202020204" pitchFamily="34" charset="0"/>
              <a:buNone/>
            </a:pPr>
            <a:r>
              <a:rPr lang="de-DE" altLang="en-US" dirty="0">
                <a:highlight>
                  <a:srgbClr val="FFFF00"/>
                </a:highlight>
                <a:latin typeface="Calibri" panose="020F0502020204030204" charset="0"/>
              </a:rPr>
              <a:t>Websitedesign</a:t>
            </a:r>
          </a:p>
          <a:p>
            <a:pPr indent="0">
              <a:buFont typeface="Arial" panose="020B0604020202020204" pitchFamily="34" charset="0"/>
              <a:buNone/>
            </a:pPr>
            <a:endParaRPr lang="de-DE" altLang="en-US" dirty="0">
              <a:highlight>
                <a:srgbClr val="FF0000"/>
              </a:highlight>
              <a:latin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cs typeface="+mj-lt"/>
              </a:rPr>
              <a:t>Sprint Review</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3</a:t>
            </a:fld>
            <a:endParaRPr lang="de-AT"/>
          </a:p>
        </p:txBody>
      </p:sp>
      <p:graphicFrame>
        <p:nvGraphicFramePr>
          <p:cNvPr id="6" name="Tabelle 6">
            <a:extLst>
              <a:ext uri="{FF2B5EF4-FFF2-40B4-BE49-F238E27FC236}">
                <a16:creationId xmlns:a16="http://schemas.microsoft.com/office/drawing/2014/main" id="{21424614-D896-672D-37C8-FC6BB3AD01E2}"/>
              </a:ext>
            </a:extLst>
          </p:cNvPr>
          <p:cNvGraphicFramePr>
            <a:graphicFrameLocks noGrp="1"/>
          </p:cNvGraphicFramePr>
          <p:nvPr>
            <p:extLst>
              <p:ext uri="{D42A27DB-BD31-4B8C-83A1-F6EECF244321}">
                <p14:modId xmlns:p14="http://schemas.microsoft.com/office/powerpoint/2010/main" val="309823991"/>
              </p:ext>
            </p:extLst>
          </p:nvPr>
        </p:nvGraphicFramePr>
        <p:xfrm>
          <a:off x="527960" y="116632"/>
          <a:ext cx="8088080" cy="6634513"/>
        </p:xfrm>
        <a:graphic>
          <a:graphicData uri="http://schemas.openxmlformats.org/drawingml/2006/table">
            <a:tbl>
              <a:tblPr firstRow="1" bandRow="1">
                <a:tableStyleId>{5C22544A-7EE6-4342-B048-85BDC9FD1C3A}</a:tableStyleId>
              </a:tblPr>
              <a:tblGrid>
                <a:gridCol w="1617616">
                  <a:extLst>
                    <a:ext uri="{9D8B030D-6E8A-4147-A177-3AD203B41FA5}">
                      <a16:colId xmlns:a16="http://schemas.microsoft.com/office/drawing/2014/main" val="2262316716"/>
                    </a:ext>
                  </a:extLst>
                </a:gridCol>
                <a:gridCol w="1617616">
                  <a:extLst>
                    <a:ext uri="{9D8B030D-6E8A-4147-A177-3AD203B41FA5}">
                      <a16:colId xmlns:a16="http://schemas.microsoft.com/office/drawing/2014/main" val="1805468041"/>
                    </a:ext>
                  </a:extLst>
                </a:gridCol>
                <a:gridCol w="1617616">
                  <a:extLst>
                    <a:ext uri="{9D8B030D-6E8A-4147-A177-3AD203B41FA5}">
                      <a16:colId xmlns:a16="http://schemas.microsoft.com/office/drawing/2014/main" val="2637427906"/>
                    </a:ext>
                  </a:extLst>
                </a:gridCol>
                <a:gridCol w="1617616">
                  <a:extLst>
                    <a:ext uri="{9D8B030D-6E8A-4147-A177-3AD203B41FA5}">
                      <a16:colId xmlns:a16="http://schemas.microsoft.com/office/drawing/2014/main" val="2601071833"/>
                    </a:ext>
                  </a:extLst>
                </a:gridCol>
                <a:gridCol w="1617616">
                  <a:extLst>
                    <a:ext uri="{9D8B030D-6E8A-4147-A177-3AD203B41FA5}">
                      <a16:colId xmlns:a16="http://schemas.microsoft.com/office/drawing/2014/main" val="851628248"/>
                    </a:ext>
                  </a:extLst>
                </a:gridCol>
              </a:tblGrid>
              <a:tr h="599473">
                <a:tc>
                  <a:txBody>
                    <a:bodyPr/>
                    <a:lstStyle/>
                    <a:p>
                      <a:r>
                        <a:rPr lang="de-AT" dirty="0"/>
                        <a:t>User Story NR</a:t>
                      </a:r>
                    </a:p>
                  </a:txBody>
                  <a:tcPr/>
                </a:tc>
                <a:tc>
                  <a:txBody>
                    <a:bodyPr/>
                    <a:lstStyle/>
                    <a:p>
                      <a:r>
                        <a:rPr lang="de-AT" dirty="0"/>
                        <a:t>Bearbeitet von</a:t>
                      </a:r>
                    </a:p>
                  </a:txBody>
                  <a:tcPr/>
                </a:tc>
                <a:tc>
                  <a:txBody>
                    <a:bodyPr/>
                    <a:lstStyle/>
                    <a:p>
                      <a:r>
                        <a:rPr lang="de-AT" dirty="0"/>
                        <a:t>User Story Text</a:t>
                      </a:r>
                    </a:p>
                  </a:txBody>
                  <a:tcPr/>
                </a:tc>
                <a:tc>
                  <a:txBody>
                    <a:bodyPr/>
                    <a:lstStyle/>
                    <a:p>
                      <a:r>
                        <a:rPr lang="de-AT" dirty="0"/>
                        <a:t>Story-Points</a:t>
                      </a:r>
                    </a:p>
                  </a:txBody>
                  <a:tcPr/>
                </a:tc>
                <a:tc>
                  <a:txBody>
                    <a:bodyPr/>
                    <a:lstStyle/>
                    <a:p>
                      <a:r>
                        <a:rPr lang="de-AT" dirty="0"/>
                        <a:t>Status</a:t>
                      </a:r>
                    </a:p>
                  </a:txBody>
                  <a:tcPr/>
                </a:tc>
                <a:extLst>
                  <a:ext uri="{0D108BD9-81ED-4DB2-BD59-A6C34878D82A}">
                    <a16:rowId xmlns:a16="http://schemas.microsoft.com/office/drawing/2014/main" val="3814992283"/>
                  </a:ext>
                </a:extLst>
              </a:tr>
              <a:tr h="955974">
                <a:tc>
                  <a:txBody>
                    <a:bodyPr/>
                    <a:lstStyle/>
                    <a:p>
                      <a:r>
                        <a:rPr lang="de-AT" dirty="0"/>
                        <a:t>#13                                     </a:t>
                      </a:r>
                    </a:p>
                  </a:txBody>
                  <a:tcPr/>
                </a:tc>
                <a:tc>
                  <a:txBody>
                    <a:bodyPr/>
                    <a:lstStyle/>
                    <a:p>
                      <a:r>
                        <a:rPr lang="de-AT" dirty="0" err="1"/>
                        <a:t>Broukx</a:t>
                      </a:r>
                      <a:r>
                        <a:rPr lang="de-AT" dirty="0"/>
                        <a:t>, </a:t>
                      </a:r>
                      <a:r>
                        <a:rPr lang="de-AT" dirty="0" err="1"/>
                        <a:t>Grassegger</a:t>
                      </a:r>
                      <a:r>
                        <a:rPr lang="de-AT" dirty="0"/>
                        <a:t>, </a:t>
                      </a:r>
                    </a:p>
                  </a:txBody>
                  <a:tcPr/>
                </a:tc>
                <a:tc>
                  <a:txBody>
                    <a:bodyPr/>
                    <a:lstStyle/>
                    <a:p>
                      <a:r>
                        <a:rPr lang="de-DE" sz="1350" b="0" i="0" kern="1200" dirty="0">
                          <a:solidFill>
                            <a:schemeClr val="dk1"/>
                          </a:solidFill>
                          <a:effectLst/>
                          <a:latin typeface="+mn-lt"/>
                          <a:ea typeface="+mn-ea"/>
                          <a:cs typeface="+mn-cs"/>
                        </a:rPr>
                        <a:t>Als Benutzer möchte ich, dass der Drehteller einen eigenen WLAN Hotspot anbieten kann, in das ich einsteigen kann.</a:t>
                      </a:r>
                      <a:endParaRPr lang="de-AT" dirty="0"/>
                    </a:p>
                  </a:txBody>
                  <a:tcPr/>
                </a:tc>
                <a:tc>
                  <a:txBody>
                    <a:bodyPr/>
                    <a:lstStyle/>
                    <a:p>
                      <a:r>
                        <a:rPr lang="de-AT" dirty="0"/>
                        <a:t>8</a:t>
                      </a:r>
                    </a:p>
                  </a:txBody>
                  <a:tcPr/>
                </a:tc>
                <a:tc>
                  <a:txBody>
                    <a:bodyPr/>
                    <a:lstStyle/>
                    <a:p>
                      <a:r>
                        <a:rPr lang="de-AT" dirty="0"/>
                        <a:t>Erledigt</a:t>
                      </a:r>
                    </a:p>
                  </a:txBody>
                  <a:tcPr/>
                </a:tc>
                <a:extLst>
                  <a:ext uri="{0D108BD9-81ED-4DB2-BD59-A6C34878D82A}">
                    <a16:rowId xmlns:a16="http://schemas.microsoft.com/office/drawing/2014/main" val="2107674938"/>
                  </a:ext>
                </a:extLst>
              </a:tr>
              <a:tr h="1386162">
                <a:tc>
                  <a:txBody>
                    <a:bodyPr/>
                    <a:lstStyle/>
                    <a:p>
                      <a:r>
                        <a:rPr lang="de-AT" dirty="0"/>
                        <a:t>#14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Davare, Hagenhofer</a:t>
                      </a:r>
                    </a:p>
                  </a:txBody>
                  <a:tcPr/>
                </a:tc>
                <a:tc>
                  <a:txBody>
                    <a:bodyPr/>
                    <a:lstStyle/>
                    <a:p>
                      <a:r>
                        <a:rPr lang="de-DE" sz="1350" b="0" i="0" kern="1200" dirty="0">
                          <a:solidFill>
                            <a:schemeClr val="dk1"/>
                          </a:solidFill>
                          <a:effectLst/>
                          <a:latin typeface="+mn-lt"/>
                          <a:ea typeface="+mn-ea"/>
                          <a:cs typeface="+mn-cs"/>
                        </a:rPr>
                        <a:t>Als Administrator möchte ich, dass die eingestellten Werte direkt am Gerät gespeichert werden und außerdem, dass die Werte lesbar sind, sodass man sie jederzeit extern einsehen kann.</a:t>
                      </a:r>
                      <a:endParaRPr lang="de-AT" dirty="0"/>
                    </a:p>
                  </a:txBody>
                  <a:tcPr/>
                </a:tc>
                <a:tc>
                  <a:txBody>
                    <a:bodyPr/>
                    <a:lstStyle/>
                    <a:p>
                      <a:r>
                        <a:rPr lang="de-AT" dirty="0"/>
                        <a:t>5</a:t>
                      </a:r>
                    </a:p>
                  </a:txBody>
                  <a:tcPr/>
                </a:tc>
                <a:tc>
                  <a:txBody>
                    <a:bodyPr/>
                    <a:lstStyle/>
                    <a:p>
                      <a:r>
                        <a:rPr lang="de-AT" dirty="0"/>
                        <a:t>Erledigt</a:t>
                      </a:r>
                    </a:p>
                  </a:txBody>
                  <a:tcPr/>
                </a:tc>
                <a:extLst>
                  <a:ext uri="{0D108BD9-81ED-4DB2-BD59-A6C34878D82A}">
                    <a16:rowId xmlns:a16="http://schemas.microsoft.com/office/drawing/2014/main" val="2039488023"/>
                  </a:ext>
                </a:extLst>
              </a:tr>
              <a:tr h="955974">
                <a:tc>
                  <a:txBody>
                    <a:bodyPr/>
                    <a:lstStyle/>
                    <a:p>
                      <a:r>
                        <a:rPr lang="de-AT" dirty="0"/>
                        <a:t>#11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err="1"/>
                        <a:t>Broukx</a:t>
                      </a:r>
                      <a:endParaRPr lang="de-AT" dirty="0"/>
                    </a:p>
                  </a:txBody>
                  <a:tcPr/>
                </a:tc>
                <a:tc>
                  <a:txBody>
                    <a:bodyPr/>
                    <a:lstStyle/>
                    <a:p>
                      <a:r>
                        <a:rPr lang="de-DE" sz="1350" b="0" i="0" kern="1200" dirty="0">
                          <a:solidFill>
                            <a:schemeClr val="dk1"/>
                          </a:solidFill>
                          <a:effectLst/>
                          <a:latin typeface="+mn-lt"/>
                          <a:ea typeface="+mn-ea"/>
                          <a:cs typeface="+mn-cs"/>
                        </a:rPr>
                        <a:t>Als Benutzer möchte ich, dass das Display einen bis zu 10 Zeilen langen Text abbildet, und dazwischen hin- und herschaltet. Die Umschaltgeschwindigkeit möchte ich selbst bestimmen.</a:t>
                      </a:r>
                      <a:endParaRPr lang="de-AT" dirty="0"/>
                    </a:p>
                  </a:txBody>
                  <a:tcPr/>
                </a:tc>
                <a:tc>
                  <a:txBody>
                    <a:bodyPr/>
                    <a:lstStyle/>
                    <a:p>
                      <a:r>
                        <a:rPr lang="de-AT" dirty="0"/>
                        <a:t>2</a:t>
                      </a:r>
                    </a:p>
                  </a:txBody>
                  <a:tcPr/>
                </a:tc>
                <a:tc>
                  <a:txBody>
                    <a:bodyPr/>
                    <a:lstStyle/>
                    <a:p>
                      <a:r>
                        <a:rPr lang="de-AT" dirty="0"/>
                        <a:t>Erledigt</a:t>
                      </a:r>
                    </a:p>
                  </a:txBody>
                  <a:tcPr/>
                </a:tc>
                <a:extLst>
                  <a:ext uri="{0D108BD9-81ED-4DB2-BD59-A6C34878D82A}">
                    <a16:rowId xmlns:a16="http://schemas.microsoft.com/office/drawing/2014/main" val="290008216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cs typeface="+mj-lt"/>
              </a:rPr>
              <a:t>Sprint Review</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4</a:t>
            </a:fld>
            <a:endParaRPr lang="de-AT"/>
          </a:p>
        </p:txBody>
      </p:sp>
      <p:graphicFrame>
        <p:nvGraphicFramePr>
          <p:cNvPr id="6" name="Tabelle 6">
            <a:extLst>
              <a:ext uri="{FF2B5EF4-FFF2-40B4-BE49-F238E27FC236}">
                <a16:creationId xmlns:a16="http://schemas.microsoft.com/office/drawing/2014/main" id="{21424614-D896-672D-37C8-FC6BB3AD01E2}"/>
              </a:ext>
            </a:extLst>
          </p:cNvPr>
          <p:cNvGraphicFramePr>
            <a:graphicFrameLocks noGrp="1"/>
          </p:cNvGraphicFramePr>
          <p:nvPr>
            <p:extLst>
              <p:ext uri="{D42A27DB-BD31-4B8C-83A1-F6EECF244321}">
                <p14:modId xmlns:p14="http://schemas.microsoft.com/office/powerpoint/2010/main" val="1748393426"/>
              </p:ext>
            </p:extLst>
          </p:nvPr>
        </p:nvGraphicFramePr>
        <p:xfrm>
          <a:off x="527960" y="1464105"/>
          <a:ext cx="8088080" cy="5257371"/>
        </p:xfrm>
        <a:graphic>
          <a:graphicData uri="http://schemas.openxmlformats.org/drawingml/2006/table">
            <a:tbl>
              <a:tblPr firstRow="1" bandRow="1">
                <a:tableStyleId>{5C22544A-7EE6-4342-B048-85BDC9FD1C3A}</a:tableStyleId>
              </a:tblPr>
              <a:tblGrid>
                <a:gridCol w="1617616">
                  <a:extLst>
                    <a:ext uri="{9D8B030D-6E8A-4147-A177-3AD203B41FA5}">
                      <a16:colId xmlns:a16="http://schemas.microsoft.com/office/drawing/2014/main" val="2262316716"/>
                    </a:ext>
                  </a:extLst>
                </a:gridCol>
                <a:gridCol w="1617616">
                  <a:extLst>
                    <a:ext uri="{9D8B030D-6E8A-4147-A177-3AD203B41FA5}">
                      <a16:colId xmlns:a16="http://schemas.microsoft.com/office/drawing/2014/main" val="1805468041"/>
                    </a:ext>
                  </a:extLst>
                </a:gridCol>
                <a:gridCol w="1617616">
                  <a:extLst>
                    <a:ext uri="{9D8B030D-6E8A-4147-A177-3AD203B41FA5}">
                      <a16:colId xmlns:a16="http://schemas.microsoft.com/office/drawing/2014/main" val="2637427906"/>
                    </a:ext>
                  </a:extLst>
                </a:gridCol>
                <a:gridCol w="1617616">
                  <a:extLst>
                    <a:ext uri="{9D8B030D-6E8A-4147-A177-3AD203B41FA5}">
                      <a16:colId xmlns:a16="http://schemas.microsoft.com/office/drawing/2014/main" val="2601071833"/>
                    </a:ext>
                  </a:extLst>
                </a:gridCol>
                <a:gridCol w="1617616">
                  <a:extLst>
                    <a:ext uri="{9D8B030D-6E8A-4147-A177-3AD203B41FA5}">
                      <a16:colId xmlns:a16="http://schemas.microsoft.com/office/drawing/2014/main" val="851628248"/>
                    </a:ext>
                  </a:extLst>
                </a:gridCol>
              </a:tblGrid>
              <a:tr h="565797">
                <a:tc>
                  <a:txBody>
                    <a:bodyPr/>
                    <a:lstStyle/>
                    <a:p>
                      <a:r>
                        <a:rPr lang="de-AT" dirty="0"/>
                        <a:t>User Story NR</a:t>
                      </a:r>
                    </a:p>
                  </a:txBody>
                  <a:tcPr/>
                </a:tc>
                <a:tc>
                  <a:txBody>
                    <a:bodyPr/>
                    <a:lstStyle/>
                    <a:p>
                      <a:r>
                        <a:rPr lang="de-AT" dirty="0"/>
                        <a:t>Bearbeitet von</a:t>
                      </a:r>
                    </a:p>
                  </a:txBody>
                  <a:tcPr/>
                </a:tc>
                <a:tc>
                  <a:txBody>
                    <a:bodyPr/>
                    <a:lstStyle/>
                    <a:p>
                      <a:r>
                        <a:rPr lang="de-AT" dirty="0"/>
                        <a:t>User Story Text</a:t>
                      </a:r>
                    </a:p>
                  </a:txBody>
                  <a:tcPr/>
                </a:tc>
                <a:tc>
                  <a:txBody>
                    <a:bodyPr/>
                    <a:lstStyle/>
                    <a:p>
                      <a:r>
                        <a:rPr lang="de-AT" dirty="0"/>
                        <a:t>Story-Points</a:t>
                      </a:r>
                    </a:p>
                  </a:txBody>
                  <a:tcPr/>
                </a:tc>
                <a:tc>
                  <a:txBody>
                    <a:bodyPr/>
                    <a:lstStyle/>
                    <a:p>
                      <a:r>
                        <a:rPr lang="de-AT" dirty="0"/>
                        <a:t>Status</a:t>
                      </a:r>
                    </a:p>
                  </a:txBody>
                  <a:tcPr/>
                </a:tc>
                <a:extLst>
                  <a:ext uri="{0D108BD9-81ED-4DB2-BD59-A6C34878D82A}">
                    <a16:rowId xmlns:a16="http://schemas.microsoft.com/office/drawing/2014/main" val="3814992283"/>
                  </a:ext>
                </a:extLst>
              </a:tr>
              <a:tr h="3193223">
                <a:tc>
                  <a:txBody>
                    <a:bodyPr/>
                    <a:lstStyle/>
                    <a:p>
                      <a:r>
                        <a:rPr lang="de-AT" dirty="0"/>
                        <a:t>#7</a:t>
                      </a:r>
                    </a:p>
                  </a:txBody>
                  <a:tcPr/>
                </a:tc>
                <a:tc>
                  <a:txBody>
                    <a:bodyPr/>
                    <a:lstStyle/>
                    <a:p>
                      <a:r>
                        <a:rPr lang="de-AT" dirty="0"/>
                        <a:t>Davare</a:t>
                      </a:r>
                    </a:p>
                  </a:txBody>
                  <a:tcPr/>
                </a:tc>
                <a:tc>
                  <a:txBody>
                    <a:bodyPr/>
                    <a:lstStyle/>
                    <a:p>
                      <a:r>
                        <a:rPr lang="de-DE" sz="1350" b="0" i="0" kern="1200" dirty="0">
                          <a:solidFill>
                            <a:schemeClr val="dk1"/>
                          </a:solidFill>
                          <a:effectLst/>
                          <a:latin typeface="+mn-lt"/>
                          <a:ea typeface="+mn-ea"/>
                          <a:cs typeface="+mn-cs"/>
                        </a:rPr>
                        <a:t>Als Benutzer möchte ich, dass die Steuerung des Tisches so umgestellt wird, dass sie nicht mehr über die bisherige Android App sondern über eine Website erfolgt. Nutzen davon ist, dass von verschiedenen Endgeräten aus gesteuert werden kann.</a:t>
                      </a:r>
                      <a:endParaRPr lang="de-AT" dirty="0"/>
                    </a:p>
                  </a:txBody>
                  <a:tcPr/>
                </a:tc>
                <a:tc>
                  <a:txBody>
                    <a:bodyPr/>
                    <a:lstStyle/>
                    <a:p>
                      <a:r>
                        <a:rPr lang="de-AT" dirty="0"/>
                        <a:t>21</a:t>
                      </a:r>
                    </a:p>
                  </a:txBody>
                  <a:tcPr/>
                </a:tc>
                <a:tc>
                  <a:txBody>
                    <a:bodyPr/>
                    <a:lstStyle/>
                    <a:p>
                      <a:r>
                        <a:rPr lang="de-AT" dirty="0"/>
                        <a:t>Erledigt</a:t>
                      </a:r>
                    </a:p>
                  </a:txBody>
                  <a:tcPr/>
                </a:tc>
                <a:extLst>
                  <a:ext uri="{0D108BD9-81ED-4DB2-BD59-A6C34878D82A}">
                    <a16:rowId xmlns:a16="http://schemas.microsoft.com/office/drawing/2014/main" val="2107674938"/>
                  </a:ext>
                </a:extLst>
              </a:tr>
              <a:tr h="1308294">
                <a:tc>
                  <a:txBody>
                    <a:bodyPr/>
                    <a:lstStyle/>
                    <a:p>
                      <a:r>
                        <a:rPr lang="de-AT" dirty="0"/>
                        <a:t>#25</a:t>
                      </a:r>
                    </a:p>
                  </a:txBody>
                  <a:tcPr/>
                </a:tc>
                <a:tc>
                  <a:txBody>
                    <a:bodyPr/>
                    <a:lstStyle/>
                    <a:p>
                      <a:r>
                        <a:rPr lang="de-AT" dirty="0" err="1"/>
                        <a:t>Grassegger</a:t>
                      </a:r>
                      <a:endParaRPr lang="de-AT" dirty="0"/>
                    </a:p>
                  </a:txBody>
                  <a:tcPr/>
                </a:tc>
                <a:tc>
                  <a:txBody>
                    <a:bodyPr/>
                    <a:lstStyle/>
                    <a:p>
                      <a:r>
                        <a:rPr lang="de-DE" sz="1350" b="0" i="0" kern="1200" dirty="0">
                          <a:solidFill>
                            <a:schemeClr val="dk1"/>
                          </a:solidFill>
                          <a:effectLst/>
                          <a:latin typeface="+mn-lt"/>
                          <a:ea typeface="+mn-ea"/>
                          <a:cs typeface="+mn-cs"/>
                        </a:rPr>
                        <a:t>Als User möchte ich, dass die Website ein ansprechendes Design hat.</a:t>
                      </a:r>
                      <a:endParaRPr lang="de-AT" dirty="0"/>
                    </a:p>
                  </a:txBody>
                  <a:tcPr/>
                </a:tc>
                <a:tc>
                  <a:txBody>
                    <a:bodyPr/>
                    <a:lstStyle/>
                    <a:p>
                      <a:r>
                        <a:rPr lang="de-AT" dirty="0"/>
                        <a:t>8</a:t>
                      </a:r>
                    </a:p>
                  </a:txBody>
                  <a:tcPr/>
                </a:tc>
                <a:tc>
                  <a:txBody>
                    <a:bodyPr/>
                    <a:lstStyle/>
                    <a:p>
                      <a:r>
                        <a:rPr lang="de-AT" dirty="0"/>
                        <a:t>Nicht abgeschlossen</a:t>
                      </a:r>
                    </a:p>
                  </a:txBody>
                  <a:tcPr/>
                </a:tc>
                <a:extLst>
                  <a:ext uri="{0D108BD9-81ED-4DB2-BD59-A6C34878D82A}">
                    <a16:rowId xmlns:a16="http://schemas.microsoft.com/office/drawing/2014/main" val="2039488023"/>
                  </a:ext>
                </a:extLst>
              </a:tr>
            </a:tbl>
          </a:graphicData>
        </a:graphic>
      </p:graphicFrame>
    </p:spTree>
    <p:extLst>
      <p:ext uri="{BB962C8B-B14F-4D97-AF65-F5344CB8AC3E}">
        <p14:creationId xmlns:p14="http://schemas.microsoft.com/office/powerpoint/2010/main" val="9668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latin typeface="Calibri" panose="020F0502020204030204" charset="0"/>
              </a:rPr>
              <a:t>Sprint Burndown-Chart</a:t>
            </a:r>
            <a:endParaRPr lang="de-DE" altLang="en-US" dirty="0">
              <a:latin typeface="Calibri" panose="020F0502020204030204" charset="0"/>
            </a:endParaRPr>
          </a:p>
        </p:txBody>
      </p:sp>
      <p:sp>
        <p:nvSpPr>
          <p:cNvPr id="5" name="TextBox 4"/>
          <p:cNvSpPr txBox="1"/>
          <p:nvPr/>
        </p:nvSpPr>
        <p:spPr>
          <a:xfrm>
            <a:off x="539750" y="1484630"/>
            <a:ext cx="7060565" cy="307777"/>
          </a:xfrm>
          <a:prstGeom prst="rect">
            <a:avLst/>
          </a:prstGeom>
          <a:noFill/>
        </p:spPr>
        <p:txBody>
          <a:bodyPr wrap="square" rtlCol="0">
            <a:spAutoFit/>
          </a:bodyPr>
          <a:lstStyle/>
          <a:p>
            <a:r>
              <a:rPr lang="de-DE" sz="1400" dirty="0">
                <a:latin typeface="Calibri" panose="020F0502020204030204" charset="0"/>
                <a:sym typeface="+mn-ea"/>
              </a:rPr>
              <a:t>Verbleibende Storypoints in Product Backlog:	93</a:t>
            </a:r>
            <a:endParaRPr lang="de-DE" sz="1400" dirty="0">
              <a:latin typeface="Calibri" panose="020F0502020204030204" charset="0"/>
            </a:endParaRP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5</a:t>
            </a:fld>
            <a:endParaRPr lang="de-A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latin typeface="Calibri" panose="020F0502020204030204" charset="0"/>
              </a:rPr>
              <a:t>Sprint Velocity</a:t>
            </a:r>
            <a:endParaRPr lang="de-DE" altLang="en-US" dirty="0">
              <a:latin typeface="Calibri" panose="020F0502020204030204" charset="0"/>
            </a:endParaRPr>
          </a:p>
        </p:txBody>
      </p:sp>
      <p:sp>
        <p:nvSpPr>
          <p:cNvPr id="5" name="TextBox 4"/>
          <p:cNvSpPr txBox="1"/>
          <p:nvPr/>
        </p:nvSpPr>
        <p:spPr>
          <a:xfrm>
            <a:off x="539750" y="1484630"/>
            <a:ext cx="7060565" cy="307777"/>
          </a:xfrm>
          <a:prstGeom prst="rect">
            <a:avLst/>
          </a:prstGeom>
          <a:noFill/>
        </p:spPr>
        <p:txBody>
          <a:bodyPr wrap="square" rtlCol="0">
            <a:spAutoFit/>
          </a:bodyPr>
          <a:lstStyle/>
          <a:p>
            <a:r>
              <a:rPr lang="de-DE" sz="1400" dirty="0">
                <a:latin typeface="Calibri" panose="020F0502020204030204" charset="0"/>
              </a:rPr>
              <a:t>Velocity Sprint 2:	36</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6</a:t>
            </a:fld>
            <a:endParaRPr lang="de-AT" dirty="0"/>
          </a:p>
        </p:txBody>
      </p:sp>
      <p:pic>
        <p:nvPicPr>
          <p:cNvPr id="6" name="Grafik 5">
            <a:extLst>
              <a:ext uri="{FF2B5EF4-FFF2-40B4-BE49-F238E27FC236}">
                <a16:creationId xmlns:a16="http://schemas.microsoft.com/office/drawing/2014/main" id="{62584EEB-EADB-49C7-EE94-3C88641BCEE9}"/>
              </a:ext>
            </a:extLst>
          </p:cNvPr>
          <p:cNvPicPr>
            <a:picLocks noChangeAspect="1"/>
          </p:cNvPicPr>
          <p:nvPr/>
        </p:nvPicPr>
        <p:blipFill>
          <a:blip r:embed="rId2"/>
          <a:stretch>
            <a:fillRect/>
          </a:stretch>
        </p:blipFill>
        <p:spPr>
          <a:xfrm>
            <a:off x="1232830" y="2076489"/>
            <a:ext cx="6678339" cy="39957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latin typeface="Calibri" panose="020F0502020204030204" charset="0"/>
              </a:rPr>
              <a:t>Sprint Demo</a:t>
            </a:r>
            <a:endParaRPr lang="de-DE" altLang="en-US" dirty="0">
              <a:latin typeface="Calibri" panose="020F0502020204030204" charset="0"/>
            </a:endParaRP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7</a:t>
            </a:fld>
            <a:endParaRPr lang="de-AT"/>
          </a:p>
        </p:txBody>
      </p:sp>
      <p:pic>
        <p:nvPicPr>
          <p:cNvPr id="4" name="Picture 4">
            <a:extLst>
              <a:ext uri="{FF2B5EF4-FFF2-40B4-BE49-F238E27FC236}">
                <a16:creationId xmlns:a16="http://schemas.microsoft.com/office/drawing/2014/main" id="{E007F0CA-037F-7327-D790-E9F31B18F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241" y="1931165"/>
            <a:ext cx="6697518" cy="30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500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6FFEA2697AA44F9422BCE6ED89663D" ma:contentTypeVersion="4" ma:contentTypeDescription="Create a new document." ma:contentTypeScope="" ma:versionID="0156547c995f25b471677d110e54b618">
  <xsd:schema xmlns:xsd="http://www.w3.org/2001/XMLSchema" xmlns:xs="http://www.w3.org/2001/XMLSchema" xmlns:p="http://schemas.microsoft.com/office/2006/metadata/properties" xmlns:ns2="b7917097-4313-4589-aaf3-1c556b28fe5d" xmlns:ns3="535c1d6f-a806-407c-9432-16e2583423a1" targetNamespace="http://schemas.microsoft.com/office/2006/metadata/properties" ma:root="true" ma:fieldsID="2c66bfdb59d4a9974c7ea90bbcac24e5" ns2:_="" ns3:_="">
    <xsd:import namespace="b7917097-4313-4589-aaf3-1c556b28fe5d"/>
    <xsd:import namespace="535c1d6f-a806-407c-9432-16e2583423a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17097-4313-4589-aaf3-1c556b28fe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35c1d6f-a806-407c-9432-16e2583423a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DA91AF-B18D-4223-9DA5-502A6FAA2CC9}">
  <ds:schemaRefs>
    <ds:schemaRef ds:uri="http://schemas.microsoft.com/sharepoint/v3/contenttype/forms"/>
  </ds:schemaRefs>
</ds:datastoreItem>
</file>

<file path=customXml/itemProps2.xml><?xml version="1.0" encoding="utf-8"?>
<ds:datastoreItem xmlns:ds="http://schemas.openxmlformats.org/officeDocument/2006/customXml" ds:itemID="{B01F0016-C097-448B-867E-52571F225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17097-4313-4589-aaf3-1c556b28fe5d"/>
    <ds:schemaRef ds:uri="535c1d6f-a806-407c-9432-16e2583423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295</Words>
  <Application>Microsoft Office PowerPoint</Application>
  <PresentationFormat>Bildschirmpräsentation (4:3)</PresentationFormat>
  <Paragraphs>67</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Office Theme</vt:lpstr>
      <vt:lpstr>Sprint Review - Sprint 2</vt:lpstr>
      <vt:lpstr>Sprint Review</vt:lpstr>
      <vt:lpstr>Sprint Review</vt:lpstr>
      <vt:lpstr>Sprint Review</vt:lpstr>
      <vt:lpstr>Sprint Burndown-Chart</vt:lpstr>
      <vt:lpstr>Sprint Velocity</vt:lpstr>
      <vt:lpstr>Sprint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 (FH) Wolfgang Mayrhofer</dc:title>
  <dc:creator>Wolfgang</dc:creator>
  <cp:lastModifiedBy>Hagenhofer Sarah</cp:lastModifiedBy>
  <cp:revision>1185</cp:revision>
  <cp:lastPrinted>2023-02-02T13:47:16Z</cp:lastPrinted>
  <dcterms:created xsi:type="dcterms:W3CDTF">2023-02-02T13:47:16Z</dcterms:created>
  <dcterms:modified xsi:type="dcterms:W3CDTF">2023-03-02T14:17:40Z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