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defRPr sz="1200">
                <a:latin typeface="Calibri"/>
                <a:ea typeface="Calibri"/>
                <a:cs typeface="Calibri"/>
                <a:sym typeface="Calibri"/>
              </a:defRPr>
            </a:pPr>
            <a:r>
              <a:t>Project name – pick a cool sounding name for your project</a:t>
            </a:r>
          </a:p>
          <a:p>
            <a:pPr>
              <a:defRPr sz="1200">
                <a:latin typeface="Calibri"/>
                <a:ea typeface="Calibri"/>
                <a:cs typeface="Calibri"/>
                <a:sym typeface="Calibri"/>
              </a:defRPr>
            </a:pPr>
            <a:r>
              <a:t>Sponsors – list your project sponsors here (the people with the money)</a:t>
            </a:r>
          </a:p>
          <a:p>
            <a:pPr>
              <a:defRPr sz="1200">
                <a:latin typeface="Calibri"/>
                <a:ea typeface="Calibri"/>
                <a:cs typeface="Calibri"/>
                <a:sym typeface="Calibri"/>
              </a:defRPr>
            </a:pPr>
          </a:p>
          <a:p>
            <a:pPr>
              <a:defRPr sz="1200">
                <a:latin typeface="Calibri"/>
                <a:ea typeface="Calibri"/>
                <a:cs typeface="Calibri"/>
                <a:sym typeface="Calibri"/>
              </a:defRPr>
            </a:pPr>
            <a: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defRPr sz="1200">
                <a:latin typeface="Calibri"/>
                <a:ea typeface="Calibri"/>
                <a:cs typeface="Calibri"/>
                <a:sym typeface="Calibri"/>
              </a:defRPr>
            </a:pPr>
            <a:r>
              <a:t>When push comes to shove, something has to give. Here we want to be clear on what that is.</a:t>
            </a:r>
          </a:p>
          <a:p>
            <a:pPr>
              <a:defRPr sz="1200">
                <a:latin typeface="Calibri"/>
                <a:ea typeface="Calibri"/>
                <a:cs typeface="Calibri"/>
                <a:sym typeface="Calibri"/>
              </a:defRPr>
            </a:pPr>
          </a:p>
          <a:p>
            <a:pPr>
              <a:defRPr sz="1200">
                <a:latin typeface="Calibri"/>
                <a:ea typeface="Calibri"/>
                <a:cs typeface="Calibri"/>
                <a:sym typeface="Calibri"/>
              </a:defRPr>
            </a:pPr>
            <a:r>
              <a:t>On agile projects we flex on scope. But there could be others factors at play here so get ready to listen as you customer tells you which forces can bend (scope) and which are written in stone (usually budget).</a:t>
            </a:r>
          </a:p>
          <a:p>
            <a:pPr>
              <a:defRPr sz="1200">
                <a:latin typeface="Calibri"/>
                <a:ea typeface="Calibri"/>
                <a:cs typeface="Calibri"/>
                <a:sym typeface="Calibri"/>
              </a:defRPr>
            </a:pPr>
          </a:p>
          <a:p>
            <a:pPr>
              <a:defRPr sz="1200">
                <a:latin typeface="Calibri"/>
                <a:ea typeface="Calibri"/>
                <a:cs typeface="Calibri"/>
                <a:sym typeface="Calibri"/>
              </a:defRPr>
            </a:pPr>
            <a:r>
              <a:t>Slider rules:</a:t>
            </a:r>
          </a:p>
          <a:p>
            <a:pPr>
              <a:defRPr sz="1200">
                <a:latin typeface="Calibri"/>
                <a:ea typeface="Calibri"/>
                <a:cs typeface="Calibri"/>
                <a:sym typeface="Calibri"/>
              </a:defRPr>
            </a:pPr>
            <a:r>
              <a:t>1. No two sliders can occupy the same level.</a:t>
            </a:r>
          </a:p>
          <a:p>
            <a:pPr>
              <a:defRPr sz="1200">
                <a:latin typeface="Calibri"/>
                <a:ea typeface="Calibri"/>
                <a:cs typeface="Calibri"/>
                <a:sym typeface="Calibri"/>
              </a:defRPr>
            </a:pPr>
            <a:r>
              <a:t>2. List other important project factors down below.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defRPr sz="1200">
                <a:latin typeface="Calibri"/>
                <a:ea typeface="Calibri"/>
                <a:cs typeface="Calibri"/>
                <a:sym typeface="Calibri"/>
              </a:defRPr>
            </a:pPr>
            <a:r>
              <a:t>Write down all the reasons why your company would want to spend money on this project in the first place.</a:t>
            </a:r>
          </a:p>
          <a:p>
            <a:pPr>
              <a:defRPr sz="1200">
                <a:latin typeface="Calibri"/>
                <a:ea typeface="Calibri"/>
                <a:cs typeface="Calibri"/>
                <a:sym typeface="Calibri"/>
              </a:defRPr>
            </a:pPr>
            <a: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defRPr sz="1200">
                <a:latin typeface="Calibri"/>
                <a:ea typeface="Calibri"/>
                <a:cs typeface="Calibri"/>
                <a:sym typeface="Calibri"/>
              </a:defRPr>
            </a:pPr>
            <a:r>
              <a:t>If you could walk into a store, and buy the shrink wrapped version of your software, what the design of the box look like and what would it say?</a:t>
            </a:r>
          </a:p>
          <a:p>
            <a:pPr>
              <a:defRPr sz="1200">
                <a:latin typeface="Calibri"/>
                <a:ea typeface="Calibri"/>
                <a:cs typeface="Calibri"/>
                <a:sym typeface="Calibri"/>
              </a:defRPr>
            </a:pPr>
            <a: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defRPr sz="1200">
                <a:latin typeface="Calibri"/>
                <a:ea typeface="Calibri"/>
                <a:cs typeface="Calibri"/>
                <a:sym typeface="Calibri"/>
              </a:defRPr>
            </a:pPr>
            <a:r>
              <a:t>List all the big ticket items you are (and are NOT) going to deliver within the scope of this project.</a:t>
            </a:r>
          </a:p>
          <a:p>
            <a:pPr>
              <a:defRPr sz="1200">
                <a:latin typeface="Calibri"/>
                <a:ea typeface="Calibri"/>
                <a:cs typeface="Calibri"/>
                <a:sym typeface="Calibri"/>
              </a:defRPr>
            </a:pPr>
            <a: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200">
                <a:latin typeface="Calibri"/>
                <a:ea typeface="Calibri"/>
                <a:cs typeface="Calibri"/>
                <a:sym typeface="Calibri"/>
              </a:defRPr>
            </a:pPr>
            <a:r>
              <a:t>List everyone you are going to have to interact with at some point during the course of your project.</a:t>
            </a:r>
          </a:p>
          <a:p>
            <a:pPr>
              <a:defRPr sz="1200">
                <a:latin typeface="Calibri"/>
                <a:ea typeface="Calibri"/>
                <a:cs typeface="Calibri"/>
                <a:sym typeface="Calibri"/>
              </a:defRPr>
            </a:pPr>
          </a:p>
          <a:p>
            <a:pPr>
              <a:defRPr sz="1200">
                <a:latin typeface="Calibri"/>
                <a:ea typeface="Calibri"/>
                <a:cs typeface="Calibri"/>
                <a:sym typeface="Calibri"/>
              </a:defRPr>
            </a:pPr>
            <a: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defRPr sz="1200">
                <a:latin typeface="Calibri"/>
                <a:ea typeface="Calibri"/>
                <a:cs typeface="Calibri"/>
                <a:sym typeface="Calibri"/>
              </a:defRPr>
            </a:pPr>
            <a:r>
              <a:t>This is about letting people know how we plan on building this thing.</a:t>
            </a:r>
          </a:p>
          <a:p>
            <a:pPr>
              <a:defRPr sz="1200">
                <a:latin typeface="Calibri"/>
                <a:ea typeface="Calibri"/>
                <a:cs typeface="Calibri"/>
                <a:sym typeface="Calibri"/>
              </a:defRPr>
            </a:pPr>
            <a:r>
              <a:t>If there are any tools or libraries assumptions you are making list them here.</a:t>
            </a:r>
          </a:p>
          <a:p>
            <a:pPr>
              <a:defRPr sz="1200">
                <a:latin typeface="Calibri"/>
                <a:ea typeface="Calibri"/>
                <a:cs typeface="Calibri"/>
                <a:sym typeface="Calibri"/>
              </a:defRPr>
            </a:pPr>
            <a: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defRPr sz="1200">
                <a:latin typeface="Calibri"/>
                <a:ea typeface="Calibri"/>
                <a:cs typeface="Calibri"/>
                <a:sym typeface="Calibri"/>
              </a:defRPr>
            </a:pPr>
            <a:r>
              <a:t>This is your chance to call out any craziness you’ve heard while building the deck, and having a frank conversation with your sponsors and your team about how you are going to handle it.</a:t>
            </a:r>
          </a:p>
          <a:p>
            <a:pPr>
              <a:defRPr sz="1200">
                <a:latin typeface="Calibri"/>
                <a:ea typeface="Calibri"/>
                <a:cs typeface="Calibri"/>
                <a:sym typeface="Calibri"/>
              </a:defRPr>
            </a:pPr>
            <a:r>
              <a:t>This is perhaps on of the most powerful slides in the deck – it’s your chance to ask for whatever you need to be successful and the consequences if you don’t get it.</a:t>
            </a:r>
          </a:p>
          <a:p>
            <a:pPr>
              <a:defRPr sz="1200">
                <a:latin typeface="Calibri"/>
                <a:ea typeface="Calibri"/>
                <a:cs typeface="Calibri"/>
                <a:sym typeface="Calibri"/>
              </a:defRPr>
            </a:pPr>
            <a: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defRPr sz="1200">
                <a:latin typeface="Calibri"/>
                <a:ea typeface="Calibri"/>
                <a:cs typeface="Calibri"/>
                <a:sym typeface="Calibri"/>
              </a:defRPr>
            </a:pPr>
            <a:r>
              <a:t>Set expectations around who you are going to need and what kind of skills they will need to have to pull this off.</a:t>
            </a:r>
          </a:p>
          <a:p>
            <a:pPr>
              <a:defRPr sz="1200">
                <a:latin typeface="Calibri"/>
                <a:ea typeface="Calibri"/>
                <a:cs typeface="Calibri"/>
                <a:sym typeface="Calibri"/>
              </a:defRPr>
            </a:pPr>
            <a: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defRPr sz="1200">
                <a:latin typeface="Calibri"/>
                <a:ea typeface="Calibri"/>
                <a:cs typeface="Calibri"/>
                <a:sym typeface="Calibri"/>
              </a:defRPr>
            </a:pPr>
            <a:r>
              <a:t>Give your sponsors some idea of how big this thing is (1, 3, or 6 monther).</a:t>
            </a:r>
          </a:p>
          <a:p>
            <a:pPr>
              <a:defRPr sz="1200">
                <a:latin typeface="Calibri"/>
                <a:ea typeface="Calibri"/>
                <a:cs typeface="Calibri"/>
                <a:sym typeface="Calibri"/>
              </a:defRPr>
            </a:pPr>
            <a:r>
              <a:t>Before you can complete this slide you and the team should create and estimate a high-level story list for the project.</a:t>
            </a:r>
          </a:p>
          <a:p>
            <a:pPr>
              <a:defRPr sz="1200">
                <a:latin typeface="Calibri"/>
                <a:ea typeface="Calibri"/>
                <a:cs typeface="Calibri"/>
                <a:sym typeface="Calibri"/>
              </a:defRPr>
            </a:pPr>
            <a: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799" cy="1752600"/>
          </a:xfrm>
          <a:prstGeom prst="rect">
            <a:avLst/>
          </a:prstGeom>
        </p:spPr>
        <p:txBody>
          <a:bodyPr/>
          <a:lstStyle>
            <a:lvl1pPr marL="0" indent="0" algn="ctr">
              <a:buClrTx/>
              <a:buSzTx/>
              <a:buFontTx/>
              <a:buNone/>
              <a:defRPr>
                <a:solidFill>
                  <a:srgbClr val="888888"/>
                </a:solidFill>
              </a:defRPr>
            </a:lvl1pPr>
            <a:lvl2pPr marL="0" indent="457200" algn="ctr">
              <a:buClrTx/>
              <a:buSzTx/>
              <a:buFontTx/>
              <a:buNone/>
              <a:defRPr>
                <a:solidFill>
                  <a:srgbClr val="888888"/>
                </a:solidFill>
              </a:defRPr>
            </a:lvl2pPr>
            <a:lvl3pPr marL="0" indent="914400" algn="ctr">
              <a:buClrTx/>
              <a:buSzTx/>
              <a:buFontTx/>
              <a:buNone/>
              <a:defRPr>
                <a:solidFill>
                  <a:srgbClr val="888888"/>
                </a:solidFill>
              </a:defRPr>
            </a:lvl3pPr>
            <a:lvl4pPr marL="0" indent="1371600" algn="ctr">
              <a:buClrTx/>
              <a:buSzTx/>
              <a:buFontTx/>
              <a:buNone/>
              <a:defRPr>
                <a:solidFill>
                  <a:srgbClr val="888888"/>
                </a:solidFill>
              </a:defRPr>
            </a:lvl4pPr>
            <a:lvl5pPr marL="0" indent="1828800" algn="ctr">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14" name="Shape 22" descr="Shape 22"/>
          <p:cNvPicPr>
            <a:picLocks noChangeAspect="1"/>
          </p:cNvPicPr>
          <p:nvPr/>
        </p:nvPicPr>
        <p:blipFill>
          <a:blip r:embed="rId2">
            <a:extLst/>
          </a:blip>
          <a:stretch>
            <a:fillRect/>
          </a:stretch>
        </p:blipFill>
        <p:spPr>
          <a:xfrm>
            <a:off x="7848600" y="6311900"/>
            <a:ext cx="1117600" cy="393700"/>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7" name="Title Text"/>
          <p:cNvSpPr txBox="1"/>
          <p:nvPr>
            <p:ph type="title"/>
          </p:nvPr>
        </p:nvSpPr>
        <p:spPr>
          <a:prstGeom prst="rect">
            <a:avLst/>
          </a:prstGeom>
        </p:spPr>
        <p:txBody>
          <a:bodyPr/>
          <a:lstStyle/>
          <a:p>
            <a:pPr/>
            <a:r>
              <a:t>Title Text</a:t>
            </a:r>
          </a:p>
        </p:txBody>
      </p:sp>
      <p:sp>
        <p:nvSpPr>
          <p:cNvPr id="98" name="Body Level One…"/>
          <p:cNvSpPr txBox="1"/>
          <p:nvPr>
            <p:ph type="body" idx="1"/>
          </p:nvPr>
        </p:nvSpPr>
        <p:spPr>
          <a:xfrm rot="5400000">
            <a:off x="2309017" y="-251618"/>
            <a:ext cx="452596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6" name="Title Text"/>
          <p:cNvSpPr txBox="1"/>
          <p:nvPr>
            <p:ph type="title"/>
          </p:nvPr>
        </p:nvSpPr>
        <p:spPr>
          <a:xfrm rot="5400000">
            <a:off x="4732337" y="2171700"/>
            <a:ext cx="5851526" cy="2057400"/>
          </a:xfrm>
          <a:prstGeom prst="rect">
            <a:avLst/>
          </a:prstGeom>
        </p:spPr>
        <p:txBody>
          <a:bodyPr/>
          <a:lstStyle/>
          <a:p>
            <a:pPr/>
            <a:r>
              <a:t>Title Text</a:t>
            </a:r>
          </a:p>
        </p:txBody>
      </p:sp>
      <p:sp>
        <p:nvSpPr>
          <p:cNvPr id="107" name="Body Level One…"/>
          <p:cNvSpPr txBox="1"/>
          <p:nvPr>
            <p:ph type="body" idx="1"/>
          </p:nvPr>
        </p:nvSpPr>
        <p:spPr>
          <a:xfrm rot="5400000">
            <a:off x="541337" y="190500"/>
            <a:ext cx="5851526" cy="601979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722312" y="4406900"/>
            <a:ext cx="7772401" cy="1362075"/>
          </a:xfrm>
          <a:prstGeom prst="rect">
            <a:avLst/>
          </a:prstGeom>
        </p:spPr>
        <p:txBody>
          <a:bodyPr anchor="t"/>
          <a:lstStyle>
            <a:lvl1pPr>
              <a:defRPr b="1"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ClrTx/>
              <a:buSzTx/>
              <a:buFontTx/>
              <a:buNone/>
              <a:defRPr sz="2000">
                <a:solidFill>
                  <a:srgbClr val="888888"/>
                </a:solidFill>
              </a:defRPr>
            </a:lvl1pPr>
            <a:lvl2pPr marL="0" indent="457200">
              <a:spcBef>
                <a:spcPts val="400"/>
              </a:spcBef>
              <a:buClrTx/>
              <a:buSzTx/>
              <a:buFontTx/>
              <a:buNone/>
              <a:defRPr sz="2000">
                <a:solidFill>
                  <a:srgbClr val="888888"/>
                </a:solidFill>
              </a:defRPr>
            </a:lvl2pPr>
            <a:lvl3pPr marL="0" indent="914400">
              <a:spcBef>
                <a:spcPts val="400"/>
              </a:spcBef>
              <a:buClrTx/>
              <a:buSzTx/>
              <a:buFontTx/>
              <a:buNone/>
              <a:defRPr sz="2000">
                <a:solidFill>
                  <a:srgbClr val="888888"/>
                </a:solidFill>
              </a:defRPr>
            </a:lvl3pPr>
            <a:lvl4pPr marL="0" indent="1371600">
              <a:spcBef>
                <a:spcPts val="400"/>
              </a:spcBef>
              <a:buClrTx/>
              <a:buSzTx/>
              <a:buFontTx/>
              <a:buNone/>
              <a:defRPr sz="2000">
                <a:solidFill>
                  <a:srgbClr val="888888"/>
                </a:solidFill>
              </a:defRPr>
            </a:lvl4pPr>
            <a:lvl5pPr marL="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457200" y="1600200"/>
            <a:ext cx="4038599" cy="4525963"/>
          </a:xfrm>
          <a:prstGeom prst="rect">
            <a:avLst/>
          </a:prstGeom>
        </p:spPr>
        <p:txBody>
          <a:bodyPr/>
          <a:lstStyle>
            <a:lvl1pPr indent="-165100">
              <a:spcBef>
                <a:spcPts val="500"/>
              </a:spcBef>
              <a:defRPr sz="2800"/>
            </a:lvl1pPr>
            <a:lvl2pPr marL="765175" indent="-155575">
              <a:spcBef>
                <a:spcPts val="500"/>
              </a:spcBef>
              <a:defRPr sz="2800"/>
            </a:lvl2pPr>
            <a:lvl3pPr marL="1183639" indent="-142239">
              <a:spcBef>
                <a:spcPts val="500"/>
              </a:spcBef>
              <a:defRPr sz="2800"/>
            </a:lvl3pPr>
            <a:lvl4pPr marL="1663700" indent="-177800">
              <a:spcBef>
                <a:spcPts val="500"/>
              </a:spcBef>
              <a:defRPr sz="2800"/>
            </a:lvl4pPr>
            <a:lvl5pPr marL="2120900" indent="-177800">
              <a:spcBef>
                <a:spcPts val="5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2" name="Shape 38"/>
          <p:cNvSpPr txBox="1"/>
          <p:nvPr>
            <p:ph type="body" sz="half" idx="13"/>
          </p:nvPr>
        </p:nvSpPr>
        <p:spPr>
          <a:xfrm>
            <a:off x="4648200" y="1600200"/>
            <a:ext cx="4038599" cy="4525963"/>
          </a:xfrm>
          <a:prstGeom prst="rect">
            <a:avLst/>
          </a:prstGeom>
        </p:spPr>
        <p:txBody>
          <a:bodyPr/>
          <a:lstStyle/>
          <a:p>
            <a:pPr indent="-165100">
              <a:spcBef>
                <a:spcPts val="500"/>
              </a:spcBef>
              <a:defRPr sz="2800"/>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400"/>
              </a:spcBef>
              <a:buClrTx/>
              <a:buSzTx/>
              <a:buFontTx/>
              <a:buNone/>
              <a:defRPr b="1" sz="2400"/>
            </a:lvl1pPr>
            <a:lvl2pPr marL="0" indent="457200">
              <a:spcBef>
                <a:spcPts val="400"/>
              </a:spcBef>
              <a:buClrTx/>
              <a:buSzTx/>
              <a:buFontTx/>
              <a:buNone/>
              <a:defRPr b="1" sz="2400"/>
            </a:lvl2pPr>
            <a:lvl3pPr marL="0" indent="914400">
              <a:spcBef>
                <a:spcPts val="400"/>
              </a:spcBef>
              <a:buClrTx/>
              <a:buSzTx/>
              <a:buFontTx/>
              <a:buNone/>
              <a:defRPr b="1" sz="2400"/>
            </a:lvl3pPr>
            <a:lvl4pPr marL="0" indent="1371600">
              <a:spcBef>
                <a:spcPts val="400"/>
              </a:spcBef>
              <a:buClrTx/>
              <a:buSzTx/>
              <a:buFontTx/>
              <a:buNone/>
              <a:defRPr b="1" sz="2400"/>
            </a:lvl4pPr>
            <a:lvl5pPr marL="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Shape 45"/>
          <p:cNvSpPr txBox="1"/>
          <p:nvPr>
            <p:ph type="body" sz="half" idx="13"/>
          </p:nvPr>
        </p:nvSpPr>
        <p:spPr>
          <a:xfrm>
            <a:off x="457199" y="2174875"/>
            <a:ext cx="4040189" cy="3951288"/>
          </a:xfrm>
          <a:prstGeom prst="rect">
            <a:avLst/>
          </a:prstGeom>
        </p:spPr>
        <p:txBody>
          <a:bodyPr/>
          <a:lstStyle/>
          <a:p>
            <a:pPr indent="-190500">
              <a:spcBef>
                <a:spcPts val="400"/>
              </a:spcBef>
              <a:defRPr sz="2400"/>
            </a:pPr>
          </a:p>
        </p:txBody>
      </p:sp>
      <p:sp>
        <p:nvSpPr>
          <p:cNvPr id="53" name="Shape 46"/>
          <p:cNvSpPr txBox="1"/>
          <p:nvPr>
            <p:ph type="body" sz="quarter" idx="14"/>
          </p:nvPr>
        </p:nvSpPr>
        <p:spPr>
          <a:xfrm>
            <a:off x="4645025" y="1535112"/>
            <a:ext cx="4041774" cy="639763"/>
          </a:xfrm>
          <a:prstGeom prst="rect">
            <a:avLst/>
          </a:prstGeom>
        </p:spPr>
        <p:txBody>
          <a:bodyPr anchor="b"/>
          <a:lstStyle/>
          <a:p>
            <a:pPr marL="0" indent="0">
              <a:spcBef>
                <a:spcPts val="400"/>
              </a:spcBef>
              <a:buClrTx/>
              <a:buSzTx/>
              <a:buFontTx/>
              <a:buNone/>
              <a:defRPr b="1" sz="2400"/>
            </a:pPr>
          </a:p>
        </p:txBody>
      </p:sp>
      <p:sp>
        <p:nvSpPr>
          <p:cNvPr id="54" name="Shape 47"/>
          <p:cNvSpPr txBox="1"/>
          <p:nvPr>
            <p:ph type="body" sz="half" idx="15"/>
          </p:nvPr>
        </p:nvSpPr>
        <p:spPr>
          <a:xfrm>
            <a:off x="4645025" y="2174875"/>
            <a:ext cx="4041774" cy="3951288"/>
          </a:xfrm>
          <a:prstGeom prst="rect">
            <a:avLst/>
          </a:prstGeom>
        </p:spPr>
        <p:txBody>
          <a:bodyPr/>
          <a:lstStyle/>
          <a:p>
            <a:pPr indent="-190500">
              <a:spcBef>
                <a:spcPts val="400"/>
              </a:spcBef>
              <a:defRPr sz="2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7" name="Title Text"/>
          <p:cNvSpPr txBox="1"/>
          <p:nvPr>
            <p:ph type="title"/>
          </p:nvPr>
        </p:nvSpPr>
        <p:spPr>
          <a:xfrm>
            <a:off x="457200" y="273050"/>
            <a:ext cx="3008314" cy="1162050"/>
          </a:xfrm>
          <a:prstGeom prst="rect">
            <a:avLst/>
          </a:prstGeom>
        </p:spPr>
        <p:txBody>
          <a:bodyPr anchor="b"/>
          <a:lstStyle>
            <a:lvl1pPr>
              <a:defRPr b="1" sz="2000"/>
            </a:lvl1pPr>
          </a:lstStyle>
          <a:p>
            <a:pPr/>
            <a:r>
              <a:t>Title Text</a:t>
            </a:r>
          </a:p>
        </p:txBody>
      </p:sp>
      <p:sp>
        <p:nvSpPr>
          <p:cNvPr id="78"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9" name="Shape 63"/>
          <p:cNvSpPr txBox="1"/>
          <p:nvPr>
            <p:ph type="body" sz="half" idx="13"/>
          </p:nvPr>
        </p:nvSpPr>
        <p:spPr>
          <a:xfrm>
            <a:off x="457199" y="1435100"/>
            <a:ext cx="3008315" cy="4691063"/>
          </a:xfrm>
          <a:prstGeom prst="rect">
            <a:avLst/>
          </a:prstGeom>
        </p:spPr>
        <p:txBody>
          <a:bodyPr/>
          <a:lstStyle/>
          <a:p>
            <a:pPr marL="0" indent="0">
              <a:spcBef>
                <a:spcPts val="200"/>
              </a:spcBef>
              <a:buClrTx/>
              <a:buSzTx/>
              <a:buFontTx/>
              <a:buNone/>
              <a:defRPr sz="14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7" name="Title Text"/>
          <p:cNvSpPr txBox="1"/>
          <p:nvPr>
            <p:ph type="title"/>
          </p:nvPr>
        </p:nvSpPr>
        <p:spPr>
          <a:xfrm>
            <a:off x="1792288" y="4800600"/>
            <a:ext cx="5486399" cy="566738"/>
          </a:xfrm>
          <a:prstGeom prst="rect">
            <a:avLst/>
          </a:prstGeom>
        </p:spPr>
        <p:txBody>
          <a:bodyPr anchor="b"/>
          <a:lstStyle>
            <a:lvl1pPr>
              <a:defRPr b="1" sz="2000"/>
            </a:lvl1pPr>
          </a:lstStyle>
          <a:p>
            <a:pPr/>
            <a:r>
              <a:t>Title Text</a:t>
            </a:r>
          </a:p>
        </p:txBody>
      </p:sp>
      <p:sp>
        <p:nvSpPr>
          <p:cNvPr id="88" name="Shape 69"/>
          <p:cNvSpPr/>
          <p:nvPr>
            <p:ph type="pic" sz="half" idx="13"/>
          </p:nvPr>
        </p:nvSpPr>
        <p:spPr>
          <a:xfrm>
            <a:off x="1792288" y="612775"/>
            <a:ext cx="5486399" cy="4114800"/>
          </a:xfrm>
          <a:prstGeom prst="rect">
            <a:avLst/>
          </a:prstGeom>
        </p:spPr>
        <p:txBody>
          <a:bodyPr lIns="91439" tIns="45719" rIns="91439" bIns="45719">
            <a:noAutofit/>
          </a:bodyPr>
          <a:lstStyle/>
          <a:p>
            <a:pPr/>
          </a:p>
        </p:txBody>
      </p:sp>
      <p:sp>
        <p:nvSpPr>
          <p:cNvPr id="89" name="Body Level One…"/>
          <p:cNvSpPr txBox="1"/>
          <p:nvPr>
            <p:ph type="body" sz="quarter" idx="1"/>
          </p:nvPr>
        </p:nvSpPr>
        <p:spPr>
          <a:xfrm>
            <a:off x="1792288" y="5367337"/>
            <a:ext cx="5486399" cy="804862"/>
          </a:xfrm>
          <a:prstGeom prst="rect">
            <a:avLst/>
          </a:prstGeom>
        </p:spPr>
        <p:txBody>
          <a:bodyPr/>
          <a:lstStyle>
            <a:lvl1pPr marL="0" indent="0">
              <a:spcBef>
                <a:spcPts val="200"/>
              </a:spcBef>
              <a:buClrTx/>
              <a:buSzTx/>
              <a:buFontTx/>
              <a:buNone/>
              <a:defRPr sz="1400"/>
            </a:lvl1pPr>
            <a:lvl2pPr marL="0" indent="457200">
              <a:spcBef>
                <a:spcPts val="200"/>
              </a:spcBef>
              <a:buClrTx/>
              <a:buSzTx/>
              <a:buFontTx/>
              <a:buNone/>
              <a:defRPr sz="1400"/>
            </a:lvl2pPr>
            <a:lvl3pPr marL="0" indent="914400">
              <a:spcBef>
                <a:spcPts val="200"/>
              </a:spcBef>
              <a:buClrTx/>
              <a:buSzTx/>
              <a:buFontTx/>
              <a:buNone/>
              <a:defRPr sz="1400"/>
            </a:lvl3pPr>
            <a:lvl4pPr marL="0" indent="1371600">
              <a:spcBef>
                <a:spcPts val="200"/>
              </a:spcBef>
              <a:buClrTx/>
              <a:buSzTx/>
              <a:buFontTx/>
              <a:buNone/>
              <a:defRPr sz="1400"/>
            </a:lvl4pPr>
            <a:lvl5pPr marL="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2">
            <a:extLst/>
          </a:blip>
          <a:stretch>
            <a:fillRect/>
          </a:stretch>
        </p:blipFill>
        <p:spPr>
          <a:xfrm>
            <a:off x="7848600" y="6311900"/>
            <a:ext cx="1117600" cy="393700"/>
          </a:xfrm>
          <a:prstGeom prst="rect">
            <a:avLst/>
          </a:prstGeom>
          <a:ln w="12700">
            <a:miter lim="400000"/>
          </a:ln>
        </p:spPr>
      </p:pic>
      <p:sp>
        <p:nvSpPr>
          <p:cNvPr id="3" name="Title Text"/>
          <p:cNvSpPr txBox="1"/>
          <p:nvPr>
            <p:ph type="title"/>
          </p:nvPr>
        </p:nvSpPr>
        <p:spPr>
          <a:xfrm>
            <a:off x="457200" y="274636"/>
            <a:ext cx="8229600" cy="1143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2857" y="6404312"/>
            <a:ext cx="263943" cy="2692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17365D"/>
          </a:solidFill>
          <a:uFillTx/>
          <a:latin typeface="Calibri"/>
          <a:ea typeface="Calibri"/>
          <a:cs typeface="Calibri"/>
          <a:sym typeface="Calibri"/>
        </a:defRPr>
      </a:lvl9pPr>
    </p:titleStyle>
    <p:bodyStyle>
      <a:lvl1pPr marL="342900" marR="0" indent="-13970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58371" marR="0" indent="-123371"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168400" marR="0" indent="-10160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6611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183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5755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0327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489959" marR="0" indent="-162559"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3947159" marR="0" indent="-162559"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91"/>
          <p:cNvSpPr txBox="1"/>
          <p:nvPr>
            <p:ph type="ctrTitle"/>
          </p:nvPr>
        </p:nvSpPr>
        <p:spPr>
          <a:xfrm>
            <a:off x="685800" y="2130425"/>
            <a:ext cx="7772400" cy="1470001"/>
          </a:xfrm>
          <a:prstGeom prst="rect">
            <a:avLst/>
          </a:prstGeom>
        </p:spPr>
        <p:txBody>
          <a:bodyPr lIns="45699" tIns="45699" rIns="45699" bIns="45699"/>
          <a:lstStyle>
            <a:lvl1pPr algn="ctr"/>
          </a:lstStyle>
          <a:p>
            <a:pPr/>
            <a:r>
              <a:t>Semantic Network Analysis Pipeline (SNAP)</a:t>
            </a:r>
          </a:p>
        </p:txBody>
      </p:sp>
      <p:sp>
        <p:nvSpPr>
          <p:cNvPr id="118" name="Shape 92"/>
          <p:cNvSpPr txBox="1"/>
          <p:nvPr>
            <p:ph type="subTitle" sz="quarter" idx="1"/>
          </p:nvPr>
        </p:nvSpPr>
        <p:spPr>
          <a:xfrm>
            <a:off x="1371599" y="3886200"/>
            <a:ext cx="6400801" cy="1752600"/>
          </a:xfrm>
          <a:prstGeom prst="rect">
            <a:avLst/>
          </a:prstGeom>
        </p:spPr>
        <p:txBody>
          <a:bodyPr lIns="45699" tIns="45699" rIns="45699" bIns="45699"/>
          <a:lstStyle>
            <a:lvl1pPr>
              <a:spcBef>
                <a:spcPts val="0"/>
              </a:spcBef>
            </a:lvl1pPr>
          </a:lstStyle>
          <a:p>
            <a:pPr/>
            <a:r>
              <a:t>Dr. Martin Cenek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186"/>
          <p:cNvSpPr txBox="1"/>
          <p:nvPr>
            <p:ph type="title"/>
          </p:nvPr>
        </p:nvSpPr>
        <p:spPr>
          <a:prstGeom prst="rect">
            <a:avLst/>
          </a:prstGeom>
        </p:spPr>
        <p:txBody>
          <a:bodyPr lIns="45699" tIns="45699" rIns="45699" bIns="45699"/>
          <a:lstStyle/>
          <a:p>
            <a:pPr/>
            <a:r>
              <a:t>How big is this thing?</a:t>
            </a:r>
          </a:p>
        </p:txBody>
      </p:sp>
      <p:sp>
        <p:nvSpPr>
          <p:cNvPr id="202" name="Shape 187"/>
          <p:cNvSpPr/>
          <p:nvPr/>
        </p:nvSpPr>
        <p:spPr>
          <a:xfrm>
            <a:off x="1543804" y="3644290"/>
            <a:ext cx="6172200" cy="685800"/>
          </a:xfrm>
          <a:prstGeom prst="chevron">
            <a:avLst>
              <a:gd name="adj" fmla="val 50000"/>
            </a:avLst>
          </a:prstGeom>
          <a:solidFill>
            <a:schemeClr val="accent1"/>
          </a:solidFill>
          <a:ln w="25400">
            <a:solidFill>
              <a:srgbClr val="395E89"/>
            </a:solidFill>
          </a:ln>
        </p:spPr>
        <p:txBody>
          <a:bodyPr lIns="45719" rIns="45719" anchor="ctr"/>
          <a:lstStyle/>
          <a:p>
            <a:pPr algn="ctr">
              <a:defRPr sz="1800">
                <a:latin typeface="Calibri"/>
                <a:ea typeface="Calibri"/>
                <a:cs typeface="Calibri"/>
                <a:sym typeface="Calibri"/>
              </a:defRPr>
            </a:pPr>
          </a:p>
        </p:txBody>
      </p:sp>
      <p:sp>
        <p:nvSpPr>
          <p:cNvPr id="203" name="Shape 188"/>
          <p:cNvSpPr/>
          <p:nvPr/>
        </p:nvSpPr>
        <p:spPr>
          <a:xfrm rot="5400000">
            <a:off x="3279304" y="3362515"/>
            <a:ext cx="8382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76923C"/>
          </a:solidFill>
          <a:ln w="25400">
            <a:solidFill>
              <a:srgbClr val="4F6128"/>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04" name="Shape 189"/>
          <p:cNvSpPr/>
          <p:nvPr/>
        </p:nvSpPr>
        <p:spPr>
          <a:xfrm rot="5400000">
            <a:off x="4723042" y="3362515"/>
            <a:ext cx="8382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76923C"/>
          </a:solidFill>
          <a:ln w="25400">
            <a:solidFill>
              <a:srgbClr val="4F6128"/>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05" name="Shape 190"/>
          <p:cNvSpPr/>
          <p:nvPr/>
        </p:nvSpPr>
        <p:spPr>
          <a:xfrm rot="5400000">
            <a:off x="7335004" y="3339489"/>
            <a:ext cx="8382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76923C"/>
          </a:solidFill>
          <a:ln w="25400">
            <a:solidFill>
              <a:srgbClr val="4F6128"/>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06" name="Shape 191"/>
          <p:cNvSpPr txBox="1"/>
          <p:nvPr/>
        </p:nvSpPr>
        <p:spPr>
          <a:xfrm>
            <a:off x="1371604" y="2740090"/>
            <a:ext cx="2229901" cy="9042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Construction of 3D Vis.</a:t>
            </a:r>
          </a:p>
        </p:txBody>
      </p:sp>
      <p:sp>
        <p:nvSpPr>
          <p:cNvPr id="207" name="Shape 192"/>
          <p:cNvSpPr txBox="1"/>
          <p:nvPr/>
        </p:nvSpPr>
        <p:spPr>
          <a:xfrm>
            <a:off x="4073172" y="3034690"/>
            <a:ext cx="762601"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UAT</a:t>
            </a:r>
          </a:p>
        </p:txBody>
      </p:sp>
      <p:sp>
        <p:nvSpPr>
          <p:cNvPr id="208" name="Shape 193"/>
          <p:cNvSpPr txBox="1"/>
          <p:nvPr/>
        </p:nvSpPr>
        <p:spPr>
          <a:xfrm>
            <a:off x="5313344" y="1953790"/>
            <a:ext cx="2229901" cy="171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Construction of node &amp; edge selection</a:t>
            </a:r>
          </a:p>
        </p:txBody>
      </p:sp>
      <p:sp>
        <p:nvSpPr>
          <p:cNvPr id="209" name="Shape 194"/>
          <p:cNvSpPr txBox="1"/>
          <p:nvPr/>
        </p:nvSpPr>
        <p:spPr>
          <a:xfrm>
            <a:off x="1924792" y="3720490"/>
            <a:ext cx="1887901"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solidFill>
                  <a:srgbClr val="FFFFFF"/>
                </a:solidFill>
                <a:latin typeface="Calibri"/>
                <a:ea typeface="Calibri"/>
                <a:cs typeface="Calibri"/>
                <a:sym typeface="Calibri"/>
              </a:defRPr>
            </a:lvl1pPr>
          </a:lstStyle>
          <a:p>
            <a:pPr/>
            <a:r>
              <a:t>1 week</a:t>
            </a:r>
          </a:p>
        </p:txBody>
      </p:sp>
      <p:sp>
        <p:nvSpPr>
          <p:cNvPr id="210" name="Shape 195"/>
          <p:cNvSpPr txBox="1"/>
          <p:nvPr/>
        </p:nvSpPr>
        <p:spPr>
          <a:xfrm>
            <a:off x="3697512" y="3733190"/>
            <a:ext cx="1463918"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solidFill>
                  <a:srgbClr val="FFFFFF"/>
                </a:solidFill>
                <a:latin typeface="Calibri"/>
                <a:ea typeface="Calibri"/>
                <a:cs typeface="Calibri"/>
                <a:sym typeface="Calibri"/>
              </a:defRPr>
            </a:lvl1pPr>
          </a:lstStyle>
          <a:p>
            <a:pPr/>
            <a:r>
              <a:t> 1 week</a:t>
            </a:r>
          </a:p>
        </p:txBody>
      </p:sp>
      <p:sp>
        <p:nvSpPr>
          <p:cNvPr id="211" name="Shape 196"/>
          <p:cNvSpPr txBox="1"/>
          <p:nvPr/>
        </p:nvSpPr>
        <p:spPr>
          <a:xfrm>
            <a:off x="5451659" y="3720490"/>
            <a:ext cx="1731000"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solidFill>
                  <a:srgbClr val="FFFFFF"/>
                </a:solidFill>
                <a:latin typeface="Calibri"/>
                <a:ea typeface="Calibri"/>
                <a:cs typeface="Calibri"/>
                <a:sym typeface="Calibri"/>
              </a:defRPr>
            </a:lvl1pPr>
          </a:lstStyle>
          <a:p>
            <a:pPr/>
            <a:r>
              <a:t> ~2 weeks</a:t>
            </a:r>
          </a:p>
        </p:txBody>
      </p:sp>
      <p:pic>
        <p:nvPicPr>
          <p:cNvPr id="212" name="Shape 199" descr="Shape 199"/>
          <p:cNvPicPr>
            <a:picLocks noChangeAspect="1"/>
          </p:cNvPicPr>
          <p:nvPr/>
        </p:nvPicPr>
        <p:blipFill>
          <a:blip r:embed="rId3">
            <a:extLst/>
          </a:blip>
          <a:stretch>
            <a:fillRect/>
          </a:stretch>
        </p:blipFill>
        <p:spPr>
          <a:xfrm>
            <a:off x="314294" y="3566503"/>
            <a:ext cx="1066800" cy="839788"/>
          </a:xfrm>
          <a:prstGeom prst="rect">
            <a:avLst/>
          </a:prstGeom>
          <a:ln w="12700">
            <a:miter lim="400000"/>
          </a:ln>
        </p:spPr>
      </p:pic>
      <p:sp>
        <p:nvSpPr>
          <p:cNvPr id="213" name="Shape 200"/>
          <p:cNvSpPr txBox="1"/>
          <p:nvPr/>
        </p:nvSpPr>
        <p:spPr>
          <a:xfrm>
            <a:off x="7964947" y="3121090"/>
            <a:ext cx="762601"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UAT</a:t>
            </a:r>
          </a:p>
        </p:txBody>
      </p:sp>
      <p:sp>
        <p:nvSpPr>
          <p:cNvPr id="214" name="Shape 201"/>
          <p:cNvSpPr txBox="1"/>
          <p:nvPr/>
        </p:nvSpPr>
        <p:spPr>
          <a:xfrm>
            <a:off x="7878705" y="3725590"/>
            <a:ext cx="951001"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800">
                <a:solidFill>
                  <a:srgbClr val="FFFFFF"/>
                </a:solidFill>
                <a:latin typeface="Calibri"/>
                <a:ea typeface="Calibri"/>
                <a:cs typeface="Calibri"/>
                <a:sym typeface="Calibri"/>
              </a:defRPr>
            </a:pPr>
            <a:r>
              <a:t> </a:t>
            </a:r>
            <a:r>
              <a:rPr>
                <a:solidFill>
                  <a:srgbClr val="000000"/>
                </a:solidFill>
              </a:rPr>
              <a:t>1 wk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07"/>
          <p:cNvSpPr/>
          <p:nvPr/>
        </p:nvSpPr>
        <p:spPr>
          <a:xfrm>
            <a:off x="7696200" y="6096000"/>
            <a:ext cx="1371600" cy="685800"/>
          </a:xfrm>
          <a:prstGeom prst="rect">
            <a:avLst/>
          </a:prstGeom>
          <a:solidFill>
            <a:srgbClr val="FFFFFF"/>
          </a:solidFill>
          <a:ln w="25400">
            <a:solidFill>
              <a:srgbClr val="FFFFFF"/>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19" name="Shape 208"/>
          <p:cNvSpPr txBox="1"/>
          <p:nvPr>
            <p:ph type="title"/>
          </p:nvPr>
        </p:nvSpPr>
        <p:spPr>
          <a:prstGeom prst="rect">
            <a:avLst/>
          </a:prstGeom>
        </p:spPr>
        <p:txBody>
          <a:bodyPr lIns="45699" tIns="45699" rIns="45699" bIns="45699"/>
          <a:lstStyle/>
          <a:p>
            <a:pPr/>
            <a:r>
              <a:t>Trade-off sliders</a:t>
            </a:r>
          </a:p>
        </p:txBody>
      </p:sp>
      <p:graphicFrame>
        <p:nvGraphicFramePr>
          <p:cNvPr id="220" name="Shape 209"/>
          <p:cNvGraphicFramePr/>
          <p:nvPr/>
        </p:nvGraphicFramePr>
        <p:xfrm>
          <a:off x="457200" y="1371600"/>
          <a:ext cx="8229600" cy="18161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48000"/>
                <a:gridCol w="5181600"/>
              </a:tblGrid>
              <a:tr h="377825">
                <a:tc>
                  <a:txBody>
                    <a:bodyPr/>
                    <a:lstStyle/>
                    <a:p>
                      <a:pPr algn="l">
                        <a:defRPr sz="1400">
                          <a:sym typeface="Arial"/>
                        </a:defRPr>
                      </a:pPr>
                    </a:p>
                  </a:txBody>
                  <a:tcPr marL="45725" marR="45725" marT="45725" marB="45725" anchor="ctr" anchorCtr="0" horzOverflow="overflow"/>
                </a:tc>
                <a:tc>
                  <a:txBody>
                    <a:bodyPr/>
                    <a:lstStyle/>
                    <a:p>
                      <a:pPr algn="l">
                        <a:defRPr b="0" sz="1800">
                          <a:solidFill>
                            <a:srgbClr val="000000"/>
                          </a:solidFill>
                        </a:defRPr>
                      </a:pPr>
                      <a:r>
                        <a:rPr b="1" sz="2800">
                          <a:solidFill>
                            <a:srgbClr val="FFFFFF"/>
                          </a:solidFill>
                          <a:sym typeface="Arial"/>
                        </a:rPr>
                        <a:t>The classic four</a:t>
                      </a:r>
                    </a:p>
                  </a:txBody>
                  <a:tcPr marL="45725" marR="45725" marT="45725" marB="45725" anchor="ctr" anchorCtr="0" horzOverflow="overflow"/>
                </a:tc>
              </a:tr>
              <a:tr h="304800">
                <a:tc>
                  <a:txBody>
                    <a:bodyPr/>
                    <a:lstStyle/>
                    <a:p>
                      <a:pPr algn="l">
                        <a:defRPr sz="1400">
                          <a:sym typeface="Arial"/>
                        </a:defRPr>
                      </a:pPr>
                    </a:p>
                  </a:txBody>
                  <a:tcPr marL="72000" marR="72000" marT="72000" marB="72000" anchor="ctr" anchorCtr="0" horzOverflow="overflow"/>
                </a:tc>
                <a:tc>
                  <a:txBody>
                    <a:bodyPr/>
                    <a:lstStyle/>
                    <a:p>
                      <a:pPr algn="l">
                        <a:defRPr sz="1800"/>
                      </a:pPr>
                      <a:r>
                        <a:rPr sz="2400">
                          <a:sym typeface="Arial"/>
                        </a:rPr>
                        <a:t>Feature completeness (scope)</a:t>
                      </a:r>
                    </a:p>
                  </a:txBody>
                  <a:tcPr marL="91450" marR="91450" marT="91450" marB="91450" anchor="ctr" anchorCtr="0" horzOverflow="overflow"/>
                </a:tc>
              </a:tr>
              <a:tr h="377825">
                <a:tc>
                  <a:txBody>
                    <a:bodyPr/>
                    <a:lstStyle/>
                    <a:p>
                      <a:pPr algn="l">
                        <a:defRPr sz="1400">
                          <a:sym typeface="Arial"/>
                        </a:defRPr>
                      </a:pPr>
                    </a:p>
                  </a:txBody>
                  <a:tcPr marL="45725" marR="45725" marT="45725" marB="45725" anchor="ctr" anchorCtr="0" horzOverflow="overflow"/>
                </a:tc>
                <a:tc>
                  <a:txBody>
                    <a:bodyPr/>
                    <a:lstStyle/>
                    <a:p>
                      <a:pPr algn="l">
                        <a:defRPr sz="1800"/>
                      </a:pPr>
                      <a:r>
                        <a:rPr sz="2400">
                          <a:sym typeface="Arial"/>
                        </a:rPr>
                        <a:t>Stay within budget (budget)</a:t>
                      </a:r>
                    </a:p>
                  </a:txBody>
                  <a:tcPr marL="45725" marR="45725" marT="45725" marB="45725" anchor="ctr" anchorCtr="0" horzOverflow="overflow"/>
                </a:tc>
              </a:tr>
              <a:tr h="377825">
                <a:tc>
                  <a:txBody>
                    <a:bodyPr/>
                    <a:lstStyle/>
                    <a:p>
                      <a:pPr algn="l">
                        <a:defRPr sz="1400">
                          <a:sym typeface="Arial"/>
                        </a:defRPr>
                      </a:pPr>
                    </a:p>
                  </a:txBody>
                  <a:tcPr marL="45725" marR="45725" marT="45725" marB="45725" anchor="ctr" anchorCtr="0" horzOverflow="overflow"/>
                </a:tc>
                <a:tc>
                  <a:txBody>
                    <a:bodyPr/>
                    <a:lstStyle/>
                    <a:p>
                      <a:pPr algn="l">
                        <a:defRPr sz="1800"/>
                      </a:pPr>
                      <a:r>
                        <a:rPr sz="2400">
                          <a:sym typeface="Arial"/>
                        </a:rPr>
                        <a:t>Deliver project on time (time)</a:t>
                      </a:r>
                    </a:p>
                  </a:txBody>
                  <a:tcPr marL="45725" marR="45725" marT="45725" marB="45725" anchor="ctr" anchorCtr="0" horzOverflow="overflow"/>
                </a:tc>
              </a:tr>
              <a:tr h="377825">
                <a:tc>
                  <a:txBody>
                    <a:bodyPr/>
                    <a:lstStyle/>
                    <a:p>
                      <a:pPr algn="l">
                        <a:defRPr sz="1400">
                          <a:sym typeface="Arial"/>
                        </a:defRPr>
                      </a:pPr>
                    </a:p>
                  </a:txBody>
                  <a:tcPr marL="45725" marR="45725" marT="45725" marB="45725" anchor="ctr" anchorCtr="0" horzOverflow="overflow"/>
                </a:tc>
                <a:tc>
                  <a:txBody>
                    <a:bodyPr/>
                    <a:lstStyle/>
                    <a:p>
                      <a:pPr algn="l">
                        <a:defRPr sz="1800"/>
                      </a:pPr>
                      <a:r>
                        <a:rPr sz="2400">
                          <a:sym typeface="Arial"/>
                        </a:rPr>
                        <a:t>High quality, low defects (quality)</a:t>
                      </a:r>
                    </a:p>
                  </a:txBody>
                  <a:tcPr marL="45725" marR="45725" marT="45725" marB="45725" anchor="ctr" anchorCtr="0" horzOverflow="overflow"/>
                </a:tc>
              </a:tr>
            </a:tbl>
          </a:graphicData>
        </a:graphic>
      </p:graphicFrame>
      <p:grpSp>
        <p:nvGrpSpPr>
          <p:cNvPr id="227" name="Shape 210"/>
          <p:cNvGrpSpPr/>
          <p:nvPr/>
        </p:nvGrpSpPr>
        <p:grpSpPr>
          <a:xfrm>
            <a:off x="761999" y="2087561"/>
            <a:ext cx="2489200" cy="274637"/>
            <a:chOff x="0" y="0"/>
            <a:chExt cx="2489199" cy="274635"/>
          </a:xfrm>
        </p:grpSpPr>
        <p:sp>
          <p:nvSpPr>
            <p:cNvPr id="221" name="Shape 211"/>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22" name="Shape 212"/>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23" name="Shape 213"/>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24" name="Shape 214"/>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25" name="Shape 215"/>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26" name="Shape 216"/>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aphicFrame>
        <p:nvGraphicFramePr>
          <p:cNvPr id="228" name="Shape 217"/>
          <p:cNvGraphicFramePr/>
          <p:nvPr/>
        </p:nvGraphicFramePr>
        <p:xfrm>
          <a:off x="457200" y="4157879"/>
          <a:ext cx="8229600" cy="19246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48000"/>
                <a:gridCol w="5181600"/>
              </a:tblGrid>
              <a:tr h="416875">
                <a:tc>
                  <a:txBody>
                    <a:bodyPr/>
                    <a:lstStyle/>
                    <a:p>
                      <a:pPr algn="l">
                        <a:defRPr sz="1400">
                          <a:sym typeface="Arial"/>
                        </a:defRPr>
                      </a:pPr>
                    </a:p>
                  </a:txBody>
                  <a:tcPr marL="45725" marR="45725" marT="45725" marB="45725" anchor="ctr" anchorCtr="0" horzOverflow="overflow"/>
                </a:tc>
                <a:tc>
                  <a:txBody>
                    <a:bodyPr/>
                    <a:lstStyle/>
                    <a:p>
                      <a:pPr algn="l">
                        <a:defRPr b="0" sz="1800">
                          <a:solidFill>
                            <a:srgbClr val="000000"/>
                          </a:solidFill>
                        </a:defRPr>
                      </a:pPr>
                      <a:r>
                        <a:rPr b="1" sz="2800">
                          <a:solidFill>
                            <a:srgbClr val="FFFFFF"/>
                          </a:solidFill>
                          <a:sym typeface="Arial"/>
                        </a:rPr>
                        <a:t>Other important things</a:t>
                      </a:r>
                    </a:p>
                  </a:txBody>
                  <a:tcPr marL="45725" marR="45725" marT="45725" marB="45725" anchor="ctr" anchorCtr="0" horzOverflow="overflow"/>
                </a:tc>
              </a:tr>
              <a:tr h="463275">
                <a:tc>
                  <a:txBody>
                    <a:bodyPr/>
                    <a:lstStyle/>
                    <a:p>
                      <a:pPr algn="l">
                        <a:defRPr sz="1400">
                          <a:sym typeface="Arial"/>
                        </a:defRPr>
                      </a:pPr>
                    </a:p>
                  </a:txBody>
                  <a:tcPr marL="72000" marR="72000" marT="72000" marB="72000" anchor="ctr" anchorCtr="0" horzOverflow="overflow"/>
                </a:tc>
                <a:tc>
                  <a:txBody>
                    <a:bodyPr/>
                    <a:lstStyle/>
                    <a:p>
                      <a:pPr algn="l">
                        <a:defRPr sz="1800"/>
                      </a:pPr>
                      <a:r>
                        <a:rPr sz="2400">
                          <a:sym typeface="Arial"/>
                        </a:rPr>
                        <a:t>Ease of use</a:t>
                      </a:r>
                    </a:p>
                  </a:txBody>
                  <a:tcPr marL="91450" marR="91450" marT="91450" marB="91450" anchor="ctr" anchorCtr="0" horzOverflow="overflow"/>
                </a:tc>
              </a:tr>
              <a:tr h="363450">
                <a:tc>
                  <a:txBody>
                    <a:bodyPr/>
                    <a:lstStyle/>
                    <a:p>
                      <a:pPr algn="l">
                        <a:defRPr sz="1400">
                          <a:sym typeface="Arial"/>
                        </a:defRPr>
                      </a:pPr>
                    </a:p>
                  </a:txBody>
                  <a:tcPr marL="45725" marR="45725" marT="45725" marB="45725" anchor="ctr" anchorCtr="0" horzOverflow="overflow"/>
                </a:tc>
                <a:tc>
                  <a:txBody>
                    <a:bodyPr/>
                    <a:lstStyle/>
                    <a:p>
                      <a:pPr algn="l">
                        <a:defRPr sz="1800"/>
                      </a:pPr>
                      <a:r>
                        <a:rPr sz="2400">
                          <a:sym typeface="Arial"/>
                        </a:rPr>
                        <a:t>Don’t make me think!</a:t>
                      </a:r>
                    </a:p>
                  </a:txBody>
                  <a:tcPr marL="45725" marR="45725" marT="45725" marB="45725" anchor="ctr" anchorCtr="0" horzOverflow="overflow"/>
                </a:tc>
              </a:tr>
              <a:tr h="363450">
                <a:tc>
                  <a:txBody>
                    <a:bodyPr/>
                    <a:lstStyle/>
                    <a:p>
                      <a:pPr algn="l">
                        <a:defRPr sz="1400">
                          <a:sym typeface="Arial"/>
                        </a:defRPr>
                      </a:pPr>
                    </a:p>
                  </a:txBody>
                  <a:tcPr marL="45725" marR="45725" marT="45725" marB="45725" anchor="ctr" anchorCtr="0" horzOverflow="overflow"/>
                </a:tc>
                <a:tc>
                  <a:txBody>
                    <a:bodyPr/>
                    <a:lstStyle/>
                    <a:p>
                      <a:pPr algn="l">
                        <a:defRPr sz="1800"/>
                      </a:pPr>
                      <a:r>
                        <a:rPr sz="2400">
                          <a:sym typeface="Arial"/>
                        </a:rPr>
                        <a:t>Detailed audits (log everything)</a:t>
                      </a:r>
                    </a:p>
                  </a:txBody>
                  <a:tcPr marL="45725" marR="45725" marT="45725" marB="45725" anchor="ctr" anchorCtr="0" horzOverflow="overflow"/>
                </a:tc>
              </a:tr>
              <a:tr h="317625">
                <a:tc>
                  <a:txBody>
                    <a:bodyPr/>
                    <a:lstStyle/>
                    <a:p>
                      <a:pPr algn="l">
                        <a:defRPr sz="1400">
                          <a:sym typeface="Arial"/>
                        </a:defRPr>
                      </a:pPr>
                    </a:p>
                  </a:txBody>
                  <a:tcPr marL="45725" marR="45725" marT="45725" marB="45725" anchor="ctr" anchorCtr="0" horzOverflow="overflow"/>
                </a:tc>
                <a:tc>
                  <a:txBody>
                    <a:bodyPr/>
                    <a:lstStyle/>
                    <a:p>
                      <a:pPr algn="l">
                        <a:defRPr sz="1400">
                          <a:sym typeface="Arial"/>
                        </a:defRPr>
                      </a:pPr>
                    </a:p>
                  </a:txBody>
                  <a:tcPr marL="45725" marR="45725" marT="45725" marB="45725" anchor="ctr" anchorCtr="0" horzOverflow="overflow"/>
                </a:tc>
              </a:tr>
            </a:tbl>
          </a:graphicData>
        </a:graphic>
      </p:graphicFrame>
      <p:grpSp>
        <p:nvGrpSpPr>
          <p:cNvPr id="235" name="Shape 218"/>
          <p:cNvGrpSpPr/>
          <p:nvPr/>
        </p:nvGrpSpPr>
        <p:grpSpPr>
          <a:xfrm>
            <a:off x="761999" y="2590799"/>
            <a:ext cx="2489200" cy="274637"/>
            <a:chOff x="0" y="0"/>
            <a:chExt cx="2489199" cy="274635"/>
          </a:xfrm>
        </p:grpSpPr>
        <p:sp>
          <p:nvSpPr>
            <p:cNvPr id="229" name="Shape 219"/>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30" name="Shape 220"/>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31" name="Shape 221"/>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32" name="Shape 222"/>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33" name="Shape 223"/>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34" name="Shape 224"/>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pSp>
        <p:nvGrpSpPr>
          <p:cNvPr id="242" name="Shape 225"/>
          <p:cNvGrpSpPr/>
          <p:nvPr/>
        </p:nvGrpSpPr>
        <p:grpSpPr>
          <a:xfrm>
            <a:off x="761999" y="3047999"/>
            <a:ext cx="2489200" cy="274637"/>
            <a:chOff x="0" y="0"/>
            <a:chExt cx="2489199" cy="274635"/>
          </a:xfrm>
        </p:grpSpPr>
        <p:sp>
          <p:nvSpPr>
            <p:cNvPr id="236" name="Shape 226"/>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37" name="Shape 227"/>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38" name="Shape 228"/>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39" name="Shape 229"/>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40" name="Shape 230"/>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41" name="Shape 231"/>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pSp>
        <p:nvGrpSpPr>
          <p:cNvPr id="249" name="Shape 232"/>
          <p:cNvGrpSpPr/>
          <p:nvPr/>
        </p:nvGrpSpPr>
        <p:grpSpPr>
          <a:xfrm>
            <a:off x="761999" y="3505198"/>
            <a:ext cx="2489201" cy="274638"/>
            <a:chOff x="0" y="0"/>
            <a:chExt cx="2489199" cy="274636"/>
          </a:xfrm>
        </p:grpSpPr>
        <p:sp>
          <p:nvSpPr>
            <p:cNvPr id="243" name="Shape 233"/>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44" name="Shape 234"/>
            <p:cNvSpPr/>
            <p:nvPr/>
          </p:nvSpPr>
          <p:spPr>
            <a:xfrm>
              <a:off x="344703" y="138112"/>
              <a:ext cx="1760189"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45" name="Shape 235"/>
            <p:cNvSpPr txBox="1"/>
            <p:nvPr/>
          </p:nvSpPr>
          <p:spPr>
            <a:xfrm>
              <a:off x="2033017"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46" name="Shape 236"/>
            <p:cNvSpPr/>
            <p:nvPr/>
          </p:nvSpPr>
          <p:spPr>
            <a:xfrm>
              <a:off x="1188127" y="0"/>
              <a:ext cx="1" cy="274637"/>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47" name="Shape 237"/>
            <p:cNvSpPr/>
            <p:nvPr/>
          </p:nvSpPr>
          <p:spPr>
            <a:xfrm>
              <a:off x="836089" y="0"/>
              <a:ext cx="1" cy="274637"/>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48" name="Shape 238"/>
            <p:cNvSpPr/>
            <p:nvPr/>
          </p:nvSpPr>
          <p:spPr>
            <a:xfrm>
              <a:off x="1541631" y="0"/>
              <a:ext cx="1" cy="274637"/>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pSp>
        <p:nvGrpSpPr>
          <p:cNvPr id="256" name="Shape 239"/>
          <p:cNvGrpSpPr/>
          <p:nvPr/>
        </p:nvGrpSpPr>
        <p:grpSpPr>
          <a:xfrm>
            <a:off x="761999" y="4784725"/>
            <a:ext cx="2489200" cy="274636"/>
            <a:chOff x="0" y="0"/>
            <a:chExt cx="2489199" cy="274635"/>
          </a:xfrm>
        </p:grpSpPr>
        <p:sp>
          <p:nvSpPr>
            <p:cNvPr id="250" name="Shape 240"/>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51" name="Shape 241"/>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52" name="Shape 242"/>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53" name="Shape 243"/>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54" name="Shape 244"/>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55" name="Shape 245"/>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pSp>
        <p:nvGrpSpPr>
          <p:cNvPr id="263" name="Shape 246"/>
          <p:cNvGrpSpPr/>
          <p:nvPr/>
        </p:nvGrpSpPr>
        <p:grpSpPr>
          <a:xfrm>
            <a:off x="761999" y="5287962"/>
            <a:ext cx="2489200" cy="274637"/>
            <a:chOff x="0" y="0"/>
            <a:chExt cx="2489199" cy="274635"/>
          </a:xfrm>
        </p:grpSpPr>
        <p:sp>
          <p:nvSpPr>
            <p:cNvPr id="257" name="Shape 247"/>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58" name="Shape 248"/>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59" name="Shape 249"/>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60" name="Shape 250"/>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61" name="Shape 251"/>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62" name="Shape 252"/>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pSp>
        <p:nvGrpSpPr>
          <p:cNvPr id="270" name="Shape 253"/>
          <p:cNvGrpSpPr/>
          <p:nvPr/>
        </p:nvGrpSpPr>
        <p:grpSpPr>
          <a:xfrm>
            <a:off x="761999" y="5745162"/>
            <a:ext cx="2489200" cy="274637"/>
            <a:chOff x="0" y="0"/>
            <a:chExt cx="2489199" cy="274635"/>
          </a:xfrm>
        </p:grpSpPr>
        <p:sp>
          <p:nvSpPr>
            <p:cNvPr id="264" name="Shape 254"/>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65" name="Shape 255"/>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66" name="Shape 256"/>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67" name="Shape 257"/>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68" name="Shape 258"/>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69" name="Shape 259"/>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grpSp>
        <p:nvGrpSpPr>
          <p:cNvPr id="277" name="Shape 260"/>
          <p:cNvGrpSpPr/>
          <p:nvPr/>
        </p:nvGrpSpPr>
        <p:grpSpPr>
          <a:xfrm>
            <a:off x="761999" y="6202362"/>
            <a:ext cx="2489200" cy="274637"/>
            <a:chOff x="0" y="0"/>
            <a:chExt cx="2489199" cy="274635"/>
          </a:xfrm>
        </p:grpSpPr>
        <p:sp>
          <p:nvSpPr>
            <p:cNvPr id="271" name="Shape 261"/>
            <p:cNvSpPr txBox="1"/>
            <p:nvPr/>
          </p:nvSpPr>
          <p:spPr>
            <a:xfrm>
              <a:off x="-1" y="0"/>
              <a:ext cx="3417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defRPr b="1" sz="1800">
                  <a:latin typeface="Calibri"/>
                  <a:ea typeface="Calibri"/>
                  <a:cs typeface="Calibri"/>
                  <a:sym typeface="Calibri"/>
                </a:defRPr>
              </a:lvl1pPr>
            </a:lstStyle>
            <a:p>
              <a:pPr/>
              <a:r>
                <a:t>ON</a:t>
              </a:r>
            </a:p>
          </p:txBody>
        </p:sp>
        <p:sp>
          <p:nvSpPr>
            <p:cNvPr id="272" name="Shape 262"/>
            <p:cNvSpPr/>
            <p:nvPr/>
          </p:nvSpPr>
          <p:spPr>
            <a:xfrm>
              <a:off x="344703" y="138111"/>
              <a:ext cx="1760188" cy="1"/>
            </a:xfrm>
            <a:prstGeom prst="line">
              <a:avLst/>
            </a:prstGeom>
            <a:noFill/>
            <a:ln w="381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273" name="Shape 263"/>
            <p:cNvSpPr txBox="1"/>
            <p:nvPr/>
          </p:nvSpPr>
          <p:spPr>
            <a:xfrm>
              <a:off x="2033016" y="0"/>
              <a:ext cx="45618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800">
                  <a:latin typeface="Calibri"/>
                  <a:ea typeface="Calibri"/>
                  <a:cs typeface="Calibri"/>
                  <a:sym typeface="Calibri"/>
                </a:defRPr>
              </a:lvl1pPr>
            </a:lstStyle>
            <a:p>
              <a:pPr/>
              <a:r>
                <a:t>OFF</a:t>
              </a:r>
            </a:p>
          </p:txBody>
        </p:sp>
        <p:sp>
          <p:nvSpPr>
            <p:cNvPr id="274" name="Shape 264"/>
            <p:cNvSpPr/>
            <p:nvPr/>
          </p:nvSpPr>
          <p:spPr>
            <a:xfrm>
              <a:off x="1188126"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75" name="Shape 265"/>
            <p:cNvSpPr/>
            <p:nvPr/>
          </p:nvSpPr>
          <p:spPr>
            <a:xfrm>
              <a:off x="836089"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sp>
          <p:nvSpPr>
            <p:cNvPr id="276" name="Shape 266"/>
            <p:cNvSpPr/>
            <p:nvPr/>
          </p:nvSpPr>
          <p:spPr>
            <a:xfrm>
              <a:off x="1541631" y="0"/>
              <a:ext cx="1" cy="27463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p>
          </p:txBody>
        </p:sp>
      </p:grpSp>
      <p:sp>
        <p:nvSpPr>
          <p:cNvPr id="278" name="Shape 267"/>
          <p:cNvSpPr/>
          <p:nvPr/>
        </p:nvSpPr>
        <p:spPr>
          <a:xfrm>
            <a:off x="1676400" y="2042324"/>
            <a:ext cx="228600" cy="381001"/>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79" name="Shape 268"/>
          <p:cNvSpPr/>
          <p:nvPr/>
        </p:nvSpPr>
        <p:spPr>
          <a:xfrm>
            <a:off x="2360129" y="2476487"/>
            <a:ext cx="228601" cy="457201"/>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80" name="Shape 269"/>
          <p:cNvSpPr/>
          <p:nvPr/>
        </p:nvSpPr>
        <p:spPr>
          <a:xfrm>
            <a:off x="1295400" y="2956711"/>
            <a:ext cx="228600" cy="457201"/>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81" name="Shape 270"/>
          <p:cNvSpPr/>
          <p:nvPr/>
        </p:nvSpPr>
        <p:spPr>
          <a:xfrm>
            <a:off x="1600200" y="3413917"/>
            <a:ext cx="228600" cy="457201"/>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82" name="Shape 271"/>
          <p:cNvSpPr/>
          <p:nvPr/>
        </p:nvSpPr>
        <p:spPr>
          <a:xfrm>
            <a:off x="1295400" y="4648200"/>
            <a:ext cx="228600" cy="457200"/>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83" name="Shape 272"/>
          <p:cNvSpPr/>
          <p:nvPr/>
        </p:nvSpPr>
        <p:spPr>
          <a:xfrm>
            <a:off x="2057400" y="5181600"/>
            <a:ext cx="228600" cy="457200"/>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84" name="Shape 273"/>
          <p:cNvSpPr/>
          <p:nvPr/>
        </p:nvSpPr>
        <p:spPr>
          <a:xfrm>
            <a:off x="1600200" y="5638800"/>
            <a:ext cx="228600" cy="457200"/>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285" name="Shape 274"/>
          <p:cNvSpPr/>
          <p:nvPr/>
        </p:nvSpPr>
        <p:spPr>
          <a:xfrm>
            <a:off x="2209800" y="6096000"/>
            <a:ext cx="228600" cy="457200"/>
          </a:xfrm>
          <a:prstGeom prst="ellipse">
            <a:avLst/>
          </a:prstGeom>
          <a:solidFill>
            <a:srgbClr val="7F7F7F"/>
          </a:solidFill>
          <a:ln w="25400">
            <a:solidFill>
              <a:srgbClr val="0C0C0C"/>
            </a:solidFill>
          </a:ln>
        </p:spPr>
        <p:txBody>
          <a:bodyPr lIns="45719" rIns="45719" anchor="ctr"/>
          <a:lstStyle/>
          <a:p>
            <a:pPr algn="ctr">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98"/>
          <p:cNvSpPr txBox="1"/>
          <p:nvPr>
            <p:ph type="title"/>
          </p:nvPr>
        </p:nvSpPr>
        <p:spPr>
          <a:prstGeom prst="rect">
            <a:avLst/>
          </a:prstGeom>
        </p:spPr>
        <p:txBody>
          <a:bodyPr lIns="45699" tIns="45699" rIns="45699" bIns="45699"/>
          <a:lstStyle/>
          <a:p>
            <a:pPr/>
            <a:r>
              <a:t>Why are we here?</a:t>
            </a:r>
          </a:p>
        </p:txBody>
      </p:sp>
      <p:sp>
        <p:nvSpPr>
          <p:cNvPr id="123" name="Shape 99"/>
          <p:cNvSpPr txBox="1"/>
          <p:nvPr>
            <p:ph type="body" idx="1"/>
          </p:nvPr>
        </p:nvSpPr>
        <p:spPr>
          <a:xfrm>
            <a:off x="457200" y="1600200"/>
            <a:ext cx="8229600" cy="4525963"/>
          </a:xfrm>
          <a:prstGeom prst="rect">
            <a:avLst/>
          </a:prstGeom>
        </p:spPr>
        <p:txBody>
          <a:bodyPr lIns="45699" tIns="45699" rIns="45699" bIns="45699"/>
          <a:lstStyle/>
          <a:p>
            <a:pPr indent="-342900">
              <a:spcBef>
                <a:spcPts val="0"/>
              </a:spcBef>
            </a:pPr>
            <a:r>
              <a:t>Improved user experience</a:t>
            </a:r>
          </a:p>
          <a:p>
            <a:pPr indent="-342900"/>
            <a:r>
              <a:t>Centralized data analysis system</a:t>
            </a:r>
          </a:p>
        </p:txBody>
      </p:sp>
      <p:sp>
        <p:nvSpPr>
          <p:cNvPr id="124" name="Shape 100"/>
          <p:cNvSpPr txBox="1"/>
          <p:nvPr/>
        </p:nvSpPr>
        <p:spPr>
          <a:xfrm>
            <a:off x="1010477" y="4111485"/>
            <a:ext cx="6496501" cy="1691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sz="3600">
                <a:latin typeface="Calibri"/>
                <a:ea typeface="Calibri"/>
                <a:cs typeface="Calibri"/>
                <a:sym typeface="Calibri"/>
              </a:defRPr>
            </a:lvl1pPr>
          </a:lstStyle>
          <a:p>
            <a:pPr/>
            <a:r>
              <a:t>Easier user experience - Won't have to use 3rd party software for visualization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05"/>
          <p:cNvSpPr txBox="1"/>
          <p:nvPr>
            <p:ph type="title"/>
          </p:nvPr>
        </p:nvSpPr>
        <p:spPr>
          <a:prstGeom prst="rect">
            <a:avLst/>
          </a:prstGeom>
        </p:spPr>
        <p:txBody>
          <a:bodyPr lIns="45699" tIns="45699" rIns="45699" bIns="45699"/>
          <a:lstStyle/>
          <a:p>
            <a:pPr/>
            <a:r>
              <a:t>The elevator pitch</a:t>
            </a:r>
          </a:p>
        </p:txBody>
      </p:sp>
      <p:sp>
        <p:nvSpPr>
          <p:cNvPr id="129" name="Shape 106"/>
          <p:cNvSpPr txBox="1"/>
          <p:nvPr>
            <p:ph type="body" idx="1"/>
          </p:nvPr>
        </p:nvSpPr>
        <p:spPr>
          <a:xfrm>
            <a:off x="457200" y="1600200"/>
            <a:ext cx="8229600" cy="4525963"/>
          </a:xfrm>
          <a:prstGeom prst="rect">
            <a:avLst/>
          </a:prstGeom>
        </p:spPr>
        <p:txBody>
          <a:bodyPr lIns="45699" tIns="45699" rIns="45699" bIns="45699"/>
          <a:lstStyle/>
          <a:p>
            <a:pPr indent="-342900">
              <a:lnSpc>
                <a:spcPct val="90000"/>
              </a:lnSpc>
              <a:spcBef>
                <a:spcPts val="0"/>
              </a:spcBef>
            </a:pPr>
            <a:r>
              <a:t>For </a:t>
            </a:r>
            <a:r>
              <a:rPr>
                <a:solidFill>
                  <a:srgbClr val="008000"/>
                </a:solidFill>
              </a:rPr>
              <a:t>Dr. Cenek</a:t>
            </a:r>
            <a:endParaRPr>
              <a:solidFill>
                <a:srgbClr val="008000"/>
              </a:solidFill>
            </a:endParaRPr>
          </a:p>
          <a:p>
            <a:pPr indent="-342900">
              <a:lnSpc>
                <a:spcPct val="90000"/>
              </a:lnSpc>
            </a:pPr>
            <a:r>
              <a:t>the </a:t>
            </a:r>
            <a:r>
              <a:rPr>
                <a:solidFill>
                  <a:srgbClr val="008000"/>
                </a:solidFill>
              </a:rPr>
              <a:t>Semantic Network Analysis Pipeline -SNAP</a:t>
            </a:r>
            <a:endParaRPr>
              <a:solidFill>
                <a:srgbClr val="008000"/>
              </a:solidFill>
            </a:endParaRPr>
          </a:p>
          <a:p>
            <a:pPr indent="-342900">
              <a:lnSpc>
                <a:spcPct val="90000"/>
              </a:lnSpc>
            </a:pPr>
            <a:r>
              <a:t>is a </a:t>
            </a:r>
            <a:r>
              <a:rPr>
                <a:solidFill>
                  <a:srgbClr val="008000"/>
                </a:solidFill>
              </a:rPr>
              <a:t>data analysis system</a:t>
            </a:r>
            <a:endParaRPr>
              <a:solidFill>
                <a:srgbClr val="008000"/>
              </a:solidFill>
            </a:endParaRPr>
          </a:p>
          <a:p>
            <a:pPr indent="-342900">
              <a:lnSpc>
                <a:spcPct val="90000"/>
              </a:lnSpc>
            </a:pPr>
            <a:r>
              <a:t>that </a:t>
            </a:r>
            <a:r>
              <a:rPr>
                <a:solidFill>
                  <a:srgbClr val="008000"/>
                </a:solidFill>
              </a:rPr>
              <a:t>visualizes concepts through time</a:t>
            </a:r>
            <a:r>
              <a:t>.</a:t>
            </a:r>
          </a:p>
          <a:p>
            <a:pPr indent="-342900">
              <a:lnSpc>
                <a:spcPct val="90000"/>
              </a:lnSpc>
            </a:pPr>
            <a:r>
              <a:t>Unlike </a:t>
            </a:r>
            <a:r>
              <a:rPr>
                <a:solidFill>
                  <a:srgbClr val="008000"/>
                </a:solidFill>
              </a:rPr>
              <a:t>anything else</a:t>
            </a:r>
            <a:endParaRPr>
              <a:solidFill>
                <a:srgbClr val="008000"/>
              </a:solidFill>
            </a:endParaRPr>
          </a:p>
          <a:p>
            <a:pPr indent="-342900">
              <a:lnSpc>
                <a:spcPct val="90000"/>
              </a:lnSpc>
            </a:pPr>
            <a:r>
              <a:t>our project </a:t>
            </a:r>
            <a:r>
              <a:rPr>
                <a:solidFill>
                  <a:srgbClr val="008000"/>
                </a:solidFill>
              </a:rPr>
              <a:t>is completely new</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12"/>
          <p:cNvSpPr/>
          <p:nvPr/>
        </p:nvSpPr>
        <p:spPr>
          <a:xfrm>
            <a:off x="2667000" y="1524000"/>
            <a:ext cx="3809999" cy="5029199"/>
          </a:xfrm>
          <a:prstGeom prst="rect">
            <a:avLst/>
          </a:prstGeom>
          <a:solidFill>
            <a:srgbClr val="93B3D7"/>
          </a:solidFill>
          <a:ln w="25400">
            <a:solidFill>
              <a:srgbClr val="395E89"/>
            </a:solidFill>
          </a:ln>
        </p:spPr>
        <p:txBody>
          <a:bodyPr lIns="45719" rIns="45719" anchor="ctr"/>
          <a:lstStyle/>
          <a:p>
            <a:pPr algn="ctr">
              <a:defRPr sz="1100">
                <a:solidFill>
                  <a:srgbClr val="FFFFFF"/>
                </a:solidFill>
                <a:latin typeface="Calibri"/>
                <a:ea typeface="Calibri"/>
                <a:cs typeface="Calibri"/>
                <a:sym typeface="Calibri"/>
              </a:defRPr>
            </a:pPr>
          </a:p>
        </p:txBody>
      </p:sp>
      <p:sp>
        <p:nvSpPr>
          <p:cNvPr id="132" name="Shape 113"/>
          <p:cNvSpPr txBox="1"/>
          <p:nvPr>
            <p:ph type="title"/>
          </p:nvPr>
        </p:nvSpPr>
        <p:spPr>
          <a:prstGeom prst="rect">
            <a:avLst/>
          </a:prstGeom>
        </p:spPr>
        <p:txBody>
          <a:bodyPr lIns="45699" tIns="45699" rIns="45699" bIns="45699"/>
          <a:lstStyle/>
          <a:p>
            <a:pPr/>
            <a:r>
              <a:t>Product box</a:t>
            </a:r>
          </a:p>
        </p:txBody>
      </p:sp>
      <p:sp>
        <p:nvSpPr>
          <p:cNvPr id="133" name="Shape 114"/>
          <p:cNvSpPr txBox="1"/>
          <p:nvPr/>
        </p:nvSpPr>
        <p:spPr>
          <a:xfrm>
            <a:off x="2624376" y="1953199"/>
            <a:ext cx="3901925"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800">
                <a:latin typeface="Calibri"/>
                <a:ea typeface="Calibri"/>
                <a:cs typeface="Calibri"/>
                <a:sym typeface="Calibri"/>
              </a:defRPr>
            </a:lvl1pPr>
          </a:lstStyle>
          <a:p>
            <a:pPr/>
            <a:r>
              <a:t>Semantic Network Analysis Pipeline</a:t>
            </a:r>
          </a:p>
        </p:txBody>
      </p:sp>
      <p:sp>
        <p:nvSpPr>
          <p:cNvPr id="134" name="Shape 115"/>
          <p:cNvSpPr/>
          <p:nvPr/>
        </p:nvSpPr>
        <p:spPr>
          <a:xfrm>
            <a:off x="3124200" y="2514600"/>
            <a:ext cx="3048000" cy="1524000"/>
          </a:xfrm>
          <a:prstGeom prst="rect">
            <a:avLst/>
          </a:prstGeom>
          <a:solidFill>
            <a:srgbClr val="FFFFFF"/>
          </a:solidFill>
          <a:ln w="25400">
            <a:solidFill>
              <a:srgbClr val="395E89"/>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35" name="Shape 116"/>
          <p:cNvSpPr txBox="1"/>
          <p:nvPr/>
        </p:nvSpPr>
        <p:spPr>
          <a:xfrm>
            <a:off x="3765489" y="4048774"/>
            <a:ext cx="2029786"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It’s a snap</a:t>
            </a:r>
          </a:p>
        </p:txBody>
      </p:sp>
      <p:sp>
        <p:nvSpPr>
          <p:cNvPr id="136" name="Shape 117"/>
          <p:cNvSpPr txBox="1"/>
          <p:nvPr/>
        </p:nvSpPr>
        <p:spPr>
          <a:xfrm>
            <a:off x="3574120" y="4658379"/>
            <a:ext cx="2437925"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Analyze text</a:t>
            </a:r>
          </a:p>
        </p:txBody>
      </p:sp>
      <p:sp>
        <p:nvSpPr>
          <p:cNvPr id="137" name="Shape 118"/>
          <p:cNvSpPr txBox="1"/>
          <p:nvPr/>
        </p:nvSpPr>
        <p:spPr>
          <a:xfrm>
            <a:off x="3165226" y="5115550"/>
            <a:ext cx="3048001"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Identify Concepts</a:t>
            </a:r>
          </a:p>
        </p:txBody>
      </p:sp>
      <p:sp>
        <p:nvSpPr>
          <p:cNvPr id="138" name="Shape 119"/>
          <p:cNvSpPr txBox="1"/>
          <p:nvPr/>
        </p:nvSpPr>
        <p:spPr>
          <a:xfrm>
            <a:off x="3324574" y="5523207"/>
            <a:ext cx="2780102" cy="497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800">
                <a:latin typeface="Calibri"/>
                <a:ea typeface="Calibri"/>
                <a:cs typeface="Calibri"/>
                <a:sym typeface="Calibri"/>
              </a:defRPr>
            </a:lvl1pPr>
          </a:lstStyle>
          <a:p>
            <a:pPr/>
            <a:r>
              <a:t>Visualize Results</a:t>
            </a:r>
          </a:p>
        </p:txBody>
      </p:sp>
      <p:pic>
        <p:nvPicPr>
          <p:cNvPr id="139" name="Shape 120" descr="Shape 120"/>
          <p:cNvPicPr>
            <a:picLocks noChangeAspect="1"/>
          </p:cNvPicPr>
          <p:nvPr/>
        </p:nvPicPr>
        <p:blipFill>
          <a:blip r:embed="rId3">
            <a:extLst/>
          </a:blip>
          <a:stretch>
            <a:fillRect/>
          </a:stretch>
        </p:blipFill>
        <p:spPr>
          <a:xfrm>
            <a:off x="3816925" y="2435335"/>
            <a:ext cx="1662551" cy="166255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26"/>
          <p:cNvSpPr/>
          <p:nvPr/>
        </p:nvSpPr>
        <p:spPr>
          <a:xfrm>
            <a:off x="7696200" y="6096000"/>
            <a:ext cx="1371600" cy="685800"/>
          </a:xfrm>
          <a:prstGeom prst="rect">
            <a:avLst/>
          </a:prstGeom>
          <a:solidFill>
            <a:srgbClr val="FFFFFF"/>
          </a:solidFill>
          <a:ln w="25400">
            <a:solidFill>
              <a:srgbClr val="FFFFFF"/>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44" name="Shape 127"/>
          <p:cNvSpPr/>
          <p:nvPr/>
        </p:nvSpPr>
        <p:spPr>
          <a:xfrm>
            <a:off x="76199" y="5867400"/>
            <a:ext cx="1371601" cy="914400"/>
          </a:xfrm>
          <a:prstGeom prst="rect">
            <a:avLst/>
          </a:prstGeom>
          <a:solidFill>
            <a:srgbClr val="FFFFFF"/>
          </a:solidFill>
          <a:ln w="25400">
            <a:solidFill>
              <a:srgbClr val="FFFFFF"/>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45" name="Shape 128"/>
          <p:cNvSpPr txBox="1"/>
          <p:nvPr>
            <p:ph type="title"/>
          </p:nvPr>
        </p:nvSpPr>
        <p:spPr>
          <a:prstGeom prst="rect">
            <a:avLst/>
          </a:prstGeom>
        </p:spPr>
        <p:txBody>
          <a:bodyPr lIns="45699" tIns="45699" rIns="45699" bIns="45699"/>
          <a:lstStyle/>
          <a:p>
            <a:pPr/>
            <a:r>
              <a:t>The NOT list</a:t>
            </a:r>
          </a:p>
        </p:txBody>
      </p:sp>
      <p:graphicFrame>
        <p:nvGraphicFramePr>
          <p:cNvPr id="146" name="Shape 129"/>
          <p:cNvGraphicFramePr/>
          <p:nvPr/>
        </p:nvGraphicFramePr>
        <p:xfrm>
          <a:off x="381000" y="1397000"/>
          <a:ext cx="8458200" cy="259595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9100"/>
                <a:gridCol w="4229100"/>
              </a:tblGrid>
              <a:tr h="370850">
                <a:tc>
                  <a:txBody>
                    <a:bodyPr/>
                    <a:lstStyle/>
                    <a:p>
                      <a:pPr algn="ctr">
                        <a:defRPr b="0" sz="1800">
                          <a:solidFill>
                            <a:srgbClr val="000000"/>
                          </a:solidFill>
                        </a:defRPr>
                      </a:pPr>
                      <a:r>
                        <a:rPr b="1" sz="3200">
                          <a:solidFill>
                            <a:srgbClr val="FFFFFF"/>
                          </a:solidFill>
                          <a:sym typeface="Arial"/>
                        </a:rPr>
                        <a:t>IN</a:t>
                      </a:r>
                    </a:p>
                  </a:txBody>
                  <a:tcPr marL="45725" marR="45725" marT="45725" marB="45725" anchor="t" anchorCtr="0" horzOverflow="overflow"/>
                </a:tc>
                <a:tc>
                  <a:txBody>
                    <a:bodyPr/>
                    <a:lstStyle/>
                    <a:p>
                      <a:pPr algn="ctr">
                        <a:defRPr b="0" sz="1800">
                          <a:solidFill>
                            <a:srgbClr val="000000"/>
                          </a:solidFill>
                        </a:defRPr>
                      </a:pPr>
                      <a:r>
                        <a:rPr b="1" sz="2800">
                          <a:solidFill>
                            <a:srgbClr val="FFFFFF"/>
                          </a:solidFill>
                          <a:sym typeface="Arial"/>
                        </a:rPr>
                        <a:t>OUT</a:t>
                      </a:r>
                    </a:p>
                  </a:txBody>
                  <a:tcPr marL="45725" marR="45725" marT="45725" marB="45725" anchor="t" anchorCtr="0" horzOverflow="overflow"/>
                </a:tc>
              </a:tr>
              <a:tr h="370850">
                <a:tc>
                  <a:txBody>
                    <a:bodyPr/>
                    <a:lstStyle/>
                    <a:p>
                      <a:pPr algn="l">
                        <a:defRPr sz="1800"/>
                      </a:pPr>
                      <a:r>
                        <a:rPr>
                          <a:sym typeface="Arial"/>
                        </a:rPr>
                        <a:t>In Browser 3D visualization</a:t>
                      </a:r>
                    </a:p>
                  </a:txBody>
                  <a:tcPr marL="45725" marR="45725" marT="45725" marB="45725" anchor="t" anchorCtr="0" horzOverflow="overflow"/>
                </a:tc>
                <a:tc>
                  <a:txBody>
                    <a:bodyPr/>
                    <a:lstStyle/>
                    <a:p>
                      <a:pPr algn="l">
                        <a:defRPr sz="1800"/>
                      </a:pPr>
                      <a:r>
                        <a:rPr>
                          <a:sym typeface="Arial"/>
                        </a:rPr>
                        <a:t>Data analytics to predict the future of a semantic concept</a:t>
                      </a:r>
                    </a:p>
                  </a:txBody>
                  <a:tcPr marL="45725" marR="45725" marT="45725" marB="45725" anchor="t" anchorCtr="0" horzOverflow="overflow"/>
                </a:tc>
              </a:tr>
              <a:tr h="370850">
                <a:tc>
                  <a:txBody>
                    <a:bodyPr/>
                    <a:lstStyle/>
                    <a:p>
                      <a:pPr algn="l">
                        <a:defRPr sz="1800"/>
                      </a:pPr>
                      <a:r>
                        <a:rPr>
                          <a:sym typeface="Arial"/>
                        </a:rPr>
                        <a:t>Semantic noodle tracking and statistics</a:t>
                      </a:r>
                    </a:p>
                  </a:txBody>
                  <a:tcPr marL="45725" marR="45725" marT="45725" marB="45725" anchor="t" anchorCtr="0" horzOverflow="overflow"/>
                </a:tc>
                <a:tc>
                  <a:txBody>
                    <a:bodyPr/>
                    <a:lstStyle/>
                    <a:p>
                      <a:pPr algn="l">
                        <a:defRPr sz="1800"/>
                      </a:pPr>
                      <a:r>
                        <a:rPr>
                          <a:sym typeface="Arial"/>
                        </a:rPr>
                        <a:t>2D Directed Acyclic Graph visualization</a:t>
                      </a:r>
                    </a:p>
                  </a:txBody>
                  <a:tcPr marL="45725" marR="45725" marT="45725" marB="45725" anchor="t" anchorCtr="0" horzOverflow="overflow"/>
                </a:tc>
              </a:tr>
              <a:tr h="370850">
                <a:tc>
                  <a:txBody>
                    <a:bodyPr/>
                    <a:lstStyle/>
                    <a:p>
                      <a:pPr algn="l">
                        <a:defRPr sz="1800"/>
                      </a:pPr>
                      <a:r>
                        <a:rPr>
                          <a:sym typeface="Arial"/>
                        </a:rPr>
                        <a:t>Node and Edge selection</a:t>
                      </a: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bl>
          </a:graphicData>
        </a:graphic>
      </p:graphicFrame>
      <p:graphicFrame>
        <p:nvGraphicFramePr>
          <p:cNvPr id="147" name="Shape 130"/>
          <p:cNvGraphicFramePr/>
          <p:nvPr/>
        </p:nvGraphicFramePr>
        <p:xfrm>
          <a:off x="381000" y="4343400"/>
          <a:ext cx="8458200" cy="185425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458200"/>
              </a:tblGrid>
              <a:tr h="370850">
                <a:tc>
                  <a:txBody>
                    <a:bodyPr/>
                    <a:lstStyle/>
                    <a:p>
                      <a:pPr algn="ctr">
                        <a:defRPr b="0" sz="1800">
                          <a:solidFill>
                            <a:srgbClr val="000000"/>
                          </a:solidFill>
                        </a:defRPr>
                      </a:pPr>
                      <a:r>
                        <a:rPr b="1" sz="3200">
                          <a:solidFill>
                            <a:srgbClr val="FFFFFF"/>
                          </a:solidFill>
                          <a:sym typeface="Arial"/>
                        </a:rPr>
                        <a:t>UNRESOLVED</a:t>
                      </a:r>
                    </a:p>
                  </a:txBody>
                  <a:tcPr marL="45725" marR="45725" marT="45725" marB="45725" anchor="t" anchorCtr="0" horzOverflow="overflow"/>
                </a:tc>
              </a:tr>
              <a:tr h="370850">
                <a:tc>
                  <a:txBody>
                    <a:bodyPr/>
                    <a:lstStyle/>
                    <a:p>
                      <a:pPr algn="l">
                        <a:defRPr sz="18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36"/>
          <p:cNvSpPr txBox="1"/>
          <p:nvPr>
            <p:ph type="title"/>
          </p:nvPr>
        </p:nvSpPr>
        <p:spPr>
          <a:prstGeom prst="rect">
            <a:avLst/>
          </a:prstGeom>
        </p:spPr>
        <p:txBody>
          <a:bodyPr lIns="45699" tIns="45699" rIns="45699" bIns="45699"/>
          <a:lstStyle/>
          <a:p>
            <a:pPr/>
            <a:r>
              <a:t>Your project community</a:t>
            </a:r>
          </a:p>
        </p:txBody>
      </p:sp>
      <p:sp>
        <p:nvSpPr>
          <p:cNvPr id="152" name="Shape 137"/>
          <p:cNvSpPr/>
          <p:nvPr/>
        </p:nvSpPr>
        <p:spPr>
          <a:xfrm>
            <a:off x="2311399" y="2345300"/>
            <a:ext cx="3958802" cy="2103901"/>
          </a:xfrm>
          <a:prstGeom prst="ellipse">
            <a:avLst/>
          </a:prstGeom>
          <a:ln w="25400">
            <a:solidFill>
              <a:srgbClr val="395E89"/>
            </a:solidFill>
          </a:ln>
        </p:spPr>
        <p:txBody>
          <a:bodyPr lIns="45719" rIns="45719"/>
          <a:lstStyle/>
          <a:p>
            <a:pPr>
              <a:defRPr sz="1800">
                <a:latin typeface="Calibri"/>
                <a:ea typeface="Calibri"/>
                <a:cs typeface="Calibri"/>
                <a:sym typeface="Calibri"/>
              </a:defRPr>
            </a:pPr>
          </a:p>
        </p:txBody>
      </p:sp>
      <p:sp>
        <p:nvSpPr>
          <p:cNvPr id="153" name="Shape 138"/>
          <p:cNvSpPr txBox="1"/>
          <p:nvPr/>
        </p:nvSpPr>
        <p:spPr>
          <a:xfrm>
            <a:off x="2899424" y="2623386"/>
            <a:ext cx="3510901" cy="1492785"/>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a:defRPr sz="2800">
                <a:latin typeface="Calibri"/>
                <a:ea typeface="Calibri"/>
                <a:cs typeface="Calibri"/>
                <a:sym typeface="Calibri"/>
              </a:defRPr>
            </a:pPr>
            <a:r>
              <a:t>Joseph Fiskeaux</a:t>
            </a:r>
          </a:p>
          <a:p>
            <a:pPr>
              <a:defRPr sz="2800">
                <a:latin typeface="Calibri"/>
                <a:ea typeface="Calibri"/>
                <a:cs typeface="Calibri"/>
                <a:sym typeface="Calibri"/>
              </a:defRPr>
            </a:pPr>
            <a:r>
              <a:t>Rowan Bulkow</a:t>
            </a:r>
          </a:p>
          <a:p>
            <a:pPr>
              <a:defRPr sz="2800">
                <a:latin typeface="Calibri"/>
                <a:ea typeface="Calibri"/>
                <a:cs typeface="Calibri"/>
                <a:sym typeface="Calibri"/>
              </a:defRPr>
            </a:pPr>
            <a:r>
              <a:t>David Rodriguez</a:t>
            </a:r>
          </a:p>
        </p:txBody>
      </p:sp>
      <p:sp>
        <p:nvSpPr>
          <p:cNvPr id="154" name="Shape 139"/>
          <p:cNvSpPr txBox="1"/>
          <p:nvPr/>
        </p:nvSpPr>
        <p:spPr>
          <a:xfrm>
            <a:off x="6575000" y="3128478"/>
            <a:ext cx="1647826" cy="4826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defRPr sz="2800">
                <a:latin typeface="Calibri"/>
                <a:ea typeface="Calibri"/>
                <a:cs typeface="Calibri"/>
                <a:sym typeface="Calibri"/>
              </a:defRPr>
            </a:lvl1pPr>
          </a:lstStyle>
          <a:p>
            <a:pPr/>
            <a:r>
              <a:t>Dr. Butler</a:t>
            </a:r>
          </a:p>
        </p:txBody>
      </p:sp>
      <p:sp>
        <p:nvSpPr>
          <p:cNvPr id="155" name="Shape 140"/>
          <p:cNvSpPr txBox="1"/>
          <p:nvPr/>
        </p:nvSpPr>
        <p:spPr>
          <a:xfrm>
            <a:off x="104625" y="1585349"/>
            <a:ext cx="2438401" cy="889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defRPr sz="2800">
                <a:latin typeface="Calibri"/>
                <a:ea typeface="Calibri"/>
                <a:cs typeface="Calibri"/>
                <a:sym typeface="Calibri"/>
              </a:defRPr>
            </a:lvl1pPr>
          </a:lstStyle>
          <a:p>
            <a:pPr/>
            <a:r>
              <a:t>Potential Users</a:t>
            </a:r>
          </a:p>
        </p:txBody>
      </p:sp>
      <p:sp>
        <p:nvSpPr>
          <p:cNvPr id="156" name="Shape 141"/>
          <p:cNvSpPr txBox="1"/>
          <p:nvPr/>
        </p:nvSpPr>
        <p:spPr>
          <a:xfrm>
            <a:off x="5801000" y="1349778"/>
            <a:ext cx="2438401" cy="4826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defRPr sz="2800">
                <a:latin typeface="Calibri"/>
                <a:ea typeface="Calibri"/>
                <a:cs typeface="Calibri"/>
                <a:sym typeface="Calibri"/>
              </a:defRPr>
            </a:lvl1pPr>
          </a:lstStyle>
          <a:p>
            <a:pPr/>
            <a:r>
              <a:t>Dr. Cenek</a:t>
            </a:r>
          </a:p>
        </p:txBody>
      </p:sp>
      <p:sp>
        <p:nvSpPr>
          <p:cNvPr id="157" name="Shape 142"/>
          <p:cNvSpPr txBox="1"/>
          <p:nvPr/>
        </p:nvSpPr>
        <p:spPr>
          <a:xfrm>
            <a:off x="1346004" y="5321920"/>
            <a:ext cx="2802560" cy="4826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defRPr sz="2800">
                <a:latin typeface="Calibri"/>
                <a:ea typeface="Calibri"/>
                <a:cs typeface="Calibri"/>
                <a:sym typeface="Calibri"/>
              </a:defRPr>
            </a:lvl1pPr>
          </a:lstStyle>
          <a:p>
            <a:pPr/>
            <a:r>
              <a:t>Everyone else !</a:t>
            </a:r>
          </a:p>
        </p:txBody>
      </p:sp>
      <p:pic>
        <p:nvPicPr>
          <p:cNvPr id="158" name="Shape 143" descr="Shape 143"/>
          <p:cNvPicPr>
            <a:picLocks noChangeAspect="1"/>
          </p:cNvPicPr>
          <p:nvPr/>
        </p:nvPicPr>
        <p:blipFill>
          <a:blip r:embed="rId3">
            <a:extLst/>
          </a:blip>
          <a:stretch>
            <a:fillRect/>
          </a:stretch>
        </p:blipFill>
        <p:spPr>
          <a:xfrm>
            <a:off x="6620150" y="1943100"/>
            <a:ext cx="800101" cy="927001"/>
          </a:xfrm>
          <a:prstGeom prst="rect">
            <a:avLst/>
          </a:prstGeom>
          <a:ln w="12700">
            <a:miter lim="400000"/>
          </a:ln>
        </p:spPr>
      </p:pic>
      <p:pic>
        <p:nvPicPr>
          <p:cNvPr id="159" name="Shape 144" descr="Shape 144"/>
          <p:cNvPicPr>
            <a:picLocks noChangeAspect="1"/>
          </p:cNvPicPr>
          <p:nvPr/>
        </p:nvPicPr>
        <p:blipFill>
          <a:blip r:embed="rId4">
            <a:extLst/>
          </a:blip>
          <a:stretch>
            <a:fillRect/>
          </a:stretch>
        </p:blipFill>
        <p:spPr>
          <a:xfrm>
            <a:off x="1511300" y="1943100"/>
            <a:ext cx="800099" cy="927100"/>
          </a:xfrm>
          <a:prstGeom prst="rect">
            <a:avLst/>
          </a:prstGeom>
          <a:ln w="12700">
            <a:miter lim="400000"/>
          </a:ln>
        </p:spPr>
      </p:pic>
      <p:pic>
        <p:nvPicPr>
          <p:cNvPr id="160" name="Shape 145" descr="Shape 145"/>
          <p:cNvPicPr>
            <a:picLocks noChangeAspect="1"/>
          </p:cNvPicPr>
          <p:nvPr/>
        </p:nvPicPr>
        <p:blipFill>
          <a:blip r:embed="rId5">
            <a:extLst/>
          </a:blip>
          <a:stretch>
            <a:fillRect/>
          </a:stretch>
        </p:blipFill>
        <p:spPr>
          <a:xfrm>
            <a:off x="2013768" y="4231440"/>
            <a:ext cx="800100" cy="9271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51"/>
          <p:cNvSpPr/>
          <p:nvPr/>
        </p:nvSpPr>
        <p:spPr>
          <a:xfrm>
            <a:off x="7696200" y="6096000"/>
            <a:ext cx="1371600" cy="685800"/>
          </a:xfrm>
          <a:prstGeom prst="rect">
            <a:avLst/>
          </a:prstGeom>
          <a:solidFill>
            <a:srgbClr val="FFFFFF"/>
          </a:solidFill>
          <a:ln w="25400">
            <a:solidFill>
              <a:srgbClr val="FFFFFF"/>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65" name="Shape 152"/>
          <p:cNvSpPr txBox="1"/>
          <p:nvPr>
            <p:ph type="title"/>
          </p:nvPr>
        </p:nvSpPr>
        <p:spPr>
          <a:prstGeom prst="rect">
            <a:avLst/>
          </a:prstGeom>
        </p:spPr>
        <p:txBody>
          <a:bodyPr lIns="45699" tIns="45699" rIns="45699" bIns="45699"/>
          <a:lstStyle/>
          <a:p>
            <a:pPr/>
            <a:r>
              <a:t>Technical solution</a:t>
            </a:r>
          </a:p>
        </p:txBody>
      </p:sp>
      <p:grpSp>
        <p:nvGrpSpPr>
          <p:cNvPr id="168" name="Shape 153"/>
          <p:cNvGrpSpPr/>
          <p:nvPr/>
        </p:nvGrpSpPr>
        <p:grpSpPr>
          <a:xfrm>
            <a:off x="2208314" y="1911000"/>
            <a:ext cx="1754925" cy="916178"/>
            <a:chOff x="0" y="0"/>
            <a:chExt cx="1754924" cy="916177"/>
          </a:xfrm>
        </p:grpSpPr>
        <p:sp>
          <p:nvSpPr>
            <p:cNvPr id="166" name="Shape"/>
            <p:cNvSpPr/>
            <p:nvPr/>
          </p:nvSpPr>
          <p:spPr>
            <a:xfrm>
              <a:off x="0" y="-1"/>
              <a:ext cx="1754925" cy="916179"/>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395E89"/>
              </a:solidFill>
              <a:prstDash val="solid"/>
              <a:round/>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sp>
          <p:nvSpPr>
            <p:cNvPr id="167" name="Shape"/>
            <p:cNvSpPr/>
            <p:nvPr/>
          </p:nvSpPr>
          <p:spPr>
            <a:xfrm>
              <a:off x="89111" y="46586"/>
              <a:ext cx="1608097" cy="777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395E89"/>
              </a:solidFill>
              <a:prstDash val="solid"/>
              <a:round/>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grpSp>
      <p:sp>
        <p:nvSpPr>
          <p:cNvPr id="169" name="Shape 154"/>
          <p:cNvSpPr/>
          <p:nvPr/>
        </p:nvSpPr>
        <p:spPr>
          <a:xfrm>
            <a:off x="4572000" y="1831848"/>
            <a:ext cx="1600200" cy="2286001"/>
          </a:xfrm>
          <a:prstGeom prst="rect">
            <a:avLst/>
          </a:prstGeom>
          <a:solidFill>
            <a:schemeClr val="accent1"/>
          </a:solidFill>
          <a:ln w="25400">
            <a:solidFill>
              <a:srgbClr val="395E89"/>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70" name="Shape 155"/>
          <p:cNvSpPr/>
          <p:nvPr/>
        </p:nvSpPr>
        <p:spPr>
          <a:xfrm>
            <a:off x="4800600" y="2060448"/>
            <a:ext cx="1143000" cy="457201"/>
          </a:xfrm>
          <a:prstGeom prst="rect">
            <a:avLst/>
          </a:prstGeom>
          <a:solidFill>
            <a:srgbClr val="FFFFFF"/>
          </a:solidFill>
          <a:ln w="25400">
            <a:solidFill>
              <a:srgbClr val="395E89"/>
            </a:solidFill>
          </a:ln>
        </p:spPr>
        <p:txBody>
          <a:bodyPr lIns="45719" rIns="45719" anchor="ctr"/>
          <a:lstStyle/>
          <a:p>
            <a:pPr algn="ctr">
              <a:defRPr sz="1800">
                <a:solidFill>
                  <a:srgbClr val="FFFFFF"/>
                </a:solidFill>
                <a:latin typeface="Calibri"/>
                <a:ea typeface="Calibri"/>
                <a:cs typeface="Calibri"/>
                <a:sym typeface="Calibri"/>
              </a:defRPr>
            </a:pPr>
          </a:p>
        </p:txBody>
      </p:sp>
      <p:grpSp>
        <p:nvGrpSpPr>
          <p:cNvPr id="174" name="Shape 156"/>
          <p:cNvGrpSpPr/>
          <p:nvPr/>
        </p:nvGrpSpPr>
        <p:grpSpPr>
          <a:xfrm>
            <a:off x="7086600" y="1679448"/>
            <a:ext cx="914400" cy="1216153"/>
            <a:chOff x="0" y="0"/>
            <a:chExt cx="914400" cy="1216152"/>
          </a:xfrm>
        </p:grpSpPr>
        <p:sp>
          <p:nvSpPr>
            <p:cNvPr id="171" name="Shape"/>
            <p:cNvSpPr/>
            <p:nvPr/>
          </p:nvSpPr>
          <p:spPr>
            <a:xfrm>
              <a:off x="0" y="-1"/>
              <a:ext cx="914400" cy="1216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sp>
          <p:nvSpPr>
            <p:cNvPr id="172" name="Oval"/>
            <p:cNvSpPr/>
            <p:nvPr/>
          </p:nvSpPr>
          <p:spPr>
            <a:xfrm>
              <a:off x="0" y="-1"/>
              <a:ext cx="914400" cy="228601"/>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sp>
          <p:nvSpPr>
            <p:cNvPr id="173" name="Line"/>
            <p:cNvSpPr/>
            <p:nvPr/>
          </p:nvSpPr>
          <p:spPr>
            <a:xfrm>
              <a:off x="0" y="-1"/>
              <a:ext cx="914400" cy="1216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395E89"/>
              </a:solidFill>
              <a:prstDash val="solid"/>
              <a:round/>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grpSp>
      <p:grpSp>
        <p:nvGrpSpPr>
          <p:cNvPr id="178" name="Shape 157"/>
          <p:cNvGrpSpPr/>
          <p:nvPr/>
        </p:nvGrpSpPr>
        <p:grpSpPr>
          <a:xfrm>
            <a:off x="7086600" y="3203448"/>
            <a:ext cx="914400" cy="1216153"/>
            <a:chOff x="0" y="0"/>
            <a:chExt cx="914400" cy="1216152"/>
          </a:xfrm>
        </p:grpSpPr>
        <p:sp>
          <p:nvSpPr>
            <p:cNvPr id="175" name="Shape"/>
            <p:cNvSpPr/>
            <p:nvPr/>
          </p:nvSpPr>
          <p:spPr>
            <a:xfrm>
              <a:off x="0" y="-1"/>
              <a:ext cx="914400" cy="1216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sp>
          <p:nvSpPr>
            <p:cNvPr id="176" name="Oval"/>
            <p:cNvSpPr/>
            <p:nvPr/>
          </p:nvSpPr>
          <p:spPr>
            <a:xfrm>
              <a:off x="0" y="-1"/>
              <a:ext cx="914400" cy="228601"/>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sp>
          <p:nvSpPr>
            <p:cNvPr id="177" name="Line"/>
            <p:cNvSpPr/>
            <p:nvPr/>
          </p:nvSpPr>
          <p:spPr>
            <a:xfrm>
              <a:off x="0" y="-1"/>
              <a:ext cx="914400" cy="1216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395E89"/>
              </a:solidFill>
              <a:prstDash val="solid"/>
              <a:round/>
            </a:ln>
            <a:effectLst/>
          </p:spPr>
          <p:txBody>
            <a:bodyPr wrap="square" lIns="45719" tIns="45719" rIns="45719" bIns="45719" numCol="1" anchor="ctr">
              <a:noAutofit/>
            </a:bodyPr>
            <a:lstStyle/>
            <a:p>
              <a:pPr algn="ctr">
                <a:defRPr sz="1800">
                  <a:solidFill>
                    <a:srgbClr val="FFFFFF"/>
                  </a:solidFill>
                  <a:latin typeface="Calibri"/>
                  <a:ea typeface="Calibri"/>
                  <a:cs typeface="Calibri"/>
                  <a:sym typeface="Calibri"/>
                </a:defRPr>
              </a:pPr>
            </a:p>
          </p:txBody>
        </p:sp>
      </p:grpSp>
      <p:pic>
        <p:nvPicPr>
          <p:cNvPr id="179" name="Shape 158" descr="Shape 158"/>
          <p:cNvPicPr>
            <a:picLocks noChangeAspect="1"/>
          </p:cNvPicPr>
          <p:nvPr/>
        </p:nvPicPr>
        <p:blipFill>
          <a:blip r:embed="rId3">
            <a:extLst/>
          </a:blip>
          <a:stretch>
            <a:fillRect/>
          </a:stretch>
        </p:blipFill>
        <p:spPr>
          <a:xfrm>
            <a:off x="5670996" y="4790182"/>
            <a:ext cx="1174304" cy="825500"/>
          </a:xfrm>
          <a:prstGeom prst="rect">
            <a:avLst/>
          </a:prstGeom>
          <a:ln w="12700">
            <a:miter lim="400000"/>
          </a:ln>
        </p:spPr>
      </p:pic>
      <p:pic>
        <p:nvPicPr>
          <p:cNvPr id="180" name="Shape 159" descr="Shape 159"/>
          <p:cNvPicPr>
            <a:picLocks noChangeAspect="1"/>
          </p:cNvPicPr>
          <p:nvPr/>
        </p:nvPicPr>
        <p:blipFill>
          <a:blip r:embed="rId4">
            <a:extLst/>
          </a:blip>
          <a:stretch>
            <a:fillRect/>
          </a:stretch>
        </p:blipFill>
        <p:spPr>
          <a:xfrm>
            <a:off x="5791200" y="5854710"/>
            <a:ext cx="863700" cy="688201"/>
          </a:xfrm>
          <a:prstGeom prst="rect">
            <a:avLst/>
          </a:prstGeom>
          <a:ln w="12700">
            <a:miter lim="400000"/>
          </a:ln>
        </p:spPr>
      </p:pic>
      <p:pic>
        <p:nvPicPr>
          <p:cNvPr id="181" name="Shape 160" descr="Shape 160"/>
          <p:cNvPicPr>
            <a:picLocks noChangeAspect="1"/>
          </p:cNvPicPr>
          <p:nvPr/>
        </p:nvPicPr>
        <p:blipFill>
          <a:blip r:embed="rId5">
            <a:extLst/>
          </a:blip>
          <a:stretch>
            <a:fillRect/>
          </a:stretch>
        </p:blipFill>
        <p:spPr>
          <a:xfrm>
            <a:off x="990600" y="1831848"/>
            <a:ext cx="800099" cy="927101"/>
          </a:xfrm>
          <a:prstGeom prst="rect">
            <a:avLst/>
          </a:prstGeom>
          <a:ln w="12700">
            <a:miter lim="400000"/>
          </a:ln>
        </p:spPr>
      </p:pic>
      <p:sp>
        <p:nvSpPr>
          <p:cNvPr id="182" name="Shape 161"/>
          <p:cNvSpPr txBox="1"/>
          <p:nvPr/>
        </p:nvSpPr>
        <p:spPr>
          <a:xfrm>
            <a:off x="7086600" y="4866382"/>
            <a:ext cx="1828800" cy="561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3200">
                <a:latin typeface="Calibri"/>
                <a:ea typeface="Calibri"/>
                <a:cs typeface="Calibri"/>
                <a:sym typeface="Calibri"/>
              </a:defRPr>
            </a:lvl1pPr>
          </a:lstStyle>
          <a:p>
            <a:pPr/>
            <a:r>
              <a:t>Danger!</a:t>
            </a:r>
          </a:p>
        </p:txBody>
      </p:sp>
      <p:sp>
        <p:nvSpPr>
          <p:cNvPr id="183" name="Shape 162"/>
          <p:cNvSpPr txBox="1"/>
          <p:nvPr/>
        </p:nvSpPr>
        <p:spPr>
          <a:xfrm>
            <a:off x="7086600" y="5628382"/>
            <a:ext cx="1828800" cy="10312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3200">
                <a:latin typeface="Calibri"/>
                <a:ea typeface="Calibri"/>
                <a:cs typeface="Calibri"/>
                <a:sym typeface="Calibri"/>
              </a:defRPr>
            </a:lvl1pPr>
          </a:lstStyle>
          <a:p>
            <a:pPr/>
            <a:r>
              <a:t>Out of scope</a:t>
            </a:r>
          </a:p>
        </p:txBody>
      </p:sp>
      <p:sp>
        <p:nvSpPr>
          <p:cNvPr id="184" name="Shape 163"/>
          <p:cNvSpPr txBox="1"/>
          <p:nvPr/>
        </p:nvSpPr>
        <p:spPr>
          <a:xfrm>
            <a:off x="678100" y="3312850"/>
            <a:ext cx="3284400" cy="2225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400">
                <a:latin typeface="Calibri"/>
                <a:ea typeface="Calibri"/>
                <a:cs typeface="Calibri"/>
                <a:sym typeface="Calibri"/>
              </a:defRPr>
            </a:pPr>
            <a:r>
              <a:t>Technologies:</a:t>
            </a:r>
          </a:p>
          <a:p>
            <a:pPr>
              <a:buClr>
                <a:srgbClr val="000000"/>
              </a:buClr>
              <a:buSzPct val="100000"/>
              <a:buFont typeface="Trebuchet MS"/>
              <a:buChar char="-"/>
              <a:defRPr sz="2400">
                <a:latin typeface="Calibri"/>
                <a:ea typeface="Calibri"/>
                <a:cs typeface="Calibri"/>
                <a:sym typeface="Calibri"/>
              </a:defRPr>
            </a:pPr>
            <a:r>
              <a:t>javascript, php</a:t>
            </a:r>
          </a:p>
          <a:p>
            <a:pPr>
              <a:buClr>
                <a:srgbClr val="000000"/>
              </a:buClr>
              <a:buSzPct val="100000"/>
              <a:buFont typeface="Trebuchet MS"/>
              <a:buChar char="-"/>
              <a:defRPr sz="2400">
                <a:latin typeface="Calibri"/>
                <a:ea typeface="Calibri"/>
                <a:cs typeface="Calibri"/>
                <a:sym typeface="Calibri"/>
              </a:defRPr>
            </a:pPr>
            <a:r>
              <a:t>threejs</a:t>
            </a:r>
          </a:p>
          <a:p>
            <a:pPr>
              <a:buClr>
                <a:srgbClr val="000000"/>
              </a:buClr>
              <a:buSzPct val="100000"/>
              <a:buFont typeface="Trebuchet MS"/>
              <a:buChar char="-"/>
              <a:defRPr sz="2400">
                <a:latin typeface="Calibri"/>
                <a:ea typeface="Calibri"/>
                <a:cs typeface="Calibri"/>
                <a:sym typeface="Calibri"/>
              </a:defRPr>
            </a:pPr>
            <a:r>
              <a:t>LAMP server</a:t>
            </a:r>
          </a:p>
          <a:p>
            <a:pPr>
              <a:buClr>
                <a:srgbClr val="000000"/>
              </a:buClr>
              <a:buSzPct val="100000"/>
              <a:buFont typeface="Trebuchet MS"/>
              <a:buChar char="-"/>
              <a:defRPr sz="2400">
                <a:latin typeface="Calibri"/>
                <a:ea typeface="Calibri"/>
                <a:cs typeface="Calibri"/>
                <a:sym typeface="Calibri"/>
              </a:defRPr>
            </a:pPr>
            <a:r>
              <a:t>Code Igniter</a:t>
            </a:r>
          </a:p>
          <a:p>
            <a:pPr>
              <a:buClr>
                <a:srgbClr val="000000"/>
              </a:buClr>
              <a:buSzPct val="100000"/>
              <a:buFont typeface="Trebuchet MS"/>
              <a:buChar char="-"/>
              <a:defRPr sz="2400">
                <a:latin typeface="Calibri"/>
                <a:ea typeface="Calibri"/>
                <a:cs typeface="Calibri"/>
                <a:sym typeface="Calibri"/>
              </a:defRPr>
            </a:pPr>
            <a:r>
              <a:t>Partiview</a:t>
            </a:r>
          </a:p>
        </p:txBody>
      </p:sp>
      <p:sp>
        <p:nvSpPr>
          <p:cNvPr id="185" name="Shape 164"/>
          <p:cNvSpPr txBox="1"/>
          <p:nvPr/>
        </p:nvSpPr>
        <p:spPr>
          <a:xfrm>
            <a:off x="4572000" y="988149"/>
            <a:ext cx="6775801" cy="8501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200">
                <a:latin typeface="Calibri"/>
                <a:ea typeface="Calibri"/>
                <a:cs typeface="Calibri"/>
                <a:sym typeface="Calibri"/>
              </a:defRPr>
            </a:lvl1pPr>
          </a:lstStyle>
          <a:p>
            <a:pPr/>
            <a:r>
              <a:t>MySQL Data Base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70"/>
          <p:cNvSpPr txBox="1"/>
          <p:nvPr>
            <p:ph type="title"/>
          </p:nvPr>
        </p:nvSpPr>
        <p:spPr>
          <a:prstGeom prst="rect">
            <a:avLst/>
          </a:prstGeom>
        </p:spPr>
        <p:txBody>
          <a:bodyPr lIns="45699" tIns="45699" rIns="45699" bIns="45699"/>
          <a:lstStyle/>
          <a:p>
            <a:pPr/>
            <a:r>
              <a:t>What keeps us up at night</a:t>
            </a:r>
          </a:p>
        </p:txBody>
      </p:sp>
      <p:sp>
        <p:nvSpPr>
          <p:cNvPr id="190" name="Shape 171"/>
          <p:cNvSpPr txBox="1"/>
          <p:nvPr>
            <p:ph type="body" idx="1"/>
          </p:nvPr>
        </p:nvSpPr>
        <p:spPr>
          <a:xfrm>
            <a:off x="457200" y="1600200"/>
            <a:ext cx="8229600" cy="4525963"/>
          </a:xfrm>
          <a:prstGeom prst="rect">
            <a:avLst/>
          </a:prstGeom>
        </p:spPr>
        <p:txBody>
          <a:bodyPr lIns="45699" tIns="45699" rIns="45699" bIns="45699"/>
          <a:lstStyle>
            <a:lvl1pPr indent="-342900">
              <a:spcBef>
                <a:spcPts val="0"/>
              </a:spcBef>
            </a:lvl1pPr>
          </a:lstStyle>
          <a:p>
            <a:pPr/>
            <a:r>
              <a:t>We are kept awake by the thought of how much we still have to get done. We will likely need to change the scope of our project.</a:t>
            </a:r>
          </a:p>
        </p:txBody>
      </p:sp>
      <p:sp>
        <p:nvSpPr>
          <p:cNvPr id="191" name="Shape 172"/>
          <p:cNvSpPr/>
          <p:nvPr/>
        </p:nvSpPr>
        <p:spPr>
          <a:xfrm>
            <a:off x="7696200" y="6096000"/>
            <a:ext cx="1371600" cy="685800"/>
          </a:xfrm>
          <a:prstGeom prst="rect">
            <a:avLst/>
          </a:prstGeom>
          <a:solidFill>
            <a:srgbClr val="FFFFFF"/>
          </a:solidFill>
          <a:ln w="25400">
            <a:solidFill>
              <a:srgbClr val="FFFFFF"/>
            </a:solidFill>
          </a:ln>
        </p:spPr>
        <p:txBody>
          <a:bodyPr lIns="45719" rIns="45719" anchor="ctr"/>
          <a:lstStyle/>
          <a:p>
            <a:pPr algn="ctr">
              <a:defRPr sz="1800">
                <a:solidFill>
                  <a:srgbClr val="FFFFFF"/>
                </a:solidFill>
                <a:latin typeface="Calibri"/>
                <a:ea typeface="Calibri"/>
                <a:cs typeface="Calibri"/>
                <a:sym typeface="Calibri"/>
              </a:defRPr>
            </a:pPr>
          </a:p>
        </p:txBody>
      </p:sp>
      <p:pic>
        <p:nvPicPr>
          <p:cNvPr id="192" name="Shape 173" descr="Shape 173"/>
          <p:cNvPicPr>
            <a:picLocks noChangeAspect="1"/>
          </p:cNvPicPr>
          <p:nvPr/>
        </p:nvPicPr>
        <p:blipFill>
          <a:blip r:embed="rId3">
            <a:extLst/>
          </a:blip>
          <a:stretch>
            <a:fillRect/>
          </a:stretch>
        </p:blipFill>
        <p:spPr>
          <a:xfrm>
            <a:off x="7226300" y="4330700"/>
            <a:ext cx="1206500" cy="21463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79"/>
          <p:cNvSpPr txBox="1"/>
          <p:nvPr>
            <p:ph type="title"/>
          </p:nvPr>
        </p:nvSpPr>
        <p:spPr>
          <a:prstGeom prst="rect">
            <a:avLst/>
          </a:prstGeom>
        </p:spPr>
        <p:txBody>
          <a:bodyPr lIns="45699" tIns="45699" rIns="45699" bIns="45699"/>
          <a:lstStyle/>
          <a:p>
            <a:pPr/>
            <a:r>
              <a:t>The A-Team</a:t>
            </a:r>
          </a:p>
        </p:txBody>
      </p:sp>
      <p:graphicFrame>
        <p:nvGraphicFramePr>
          <p:cNvPr id="197" name="Shape 180"/>
          <p:cNvGraphicFramePr/>
          <p:nvPr/>
        </p:nvGraphicFramePr>
        <p:xfrm>
          <a:off x="685800" y="1397000"/>
          <a:ext cx="7924800" cy="29668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9600"/>
                <a:gridCol w="1752600"/>
                <a:gridCol w="5562600"/>
              </a:tblGrid>
              <a:tr h="370850">
                <a:tc>
                  <a:txBody>
                    <a:bodyPr/>
                    <a:lstStyle/>
                    <a:p>
                      <a:pPr algn="l">
                        <a:defRPr b="0" sz="1800">
                          <a:solidFill>
                            <a:srgbClr val="000000"/>
                          </a:solidFill>
                        </a:defRPr>
                      </a:pPr>
                      <a:r>
                        <a:rPr b="1" sz="2400">
                          <a:solidFill>
                            <a:srgbClr val="FFFFFF"/>
                          </a:solidFill>
                          <a:sym typeface="Arial"/>
                        </a:rPr>
                        <a:t>#</a:t>
                      </a:r>
                    </a:p>
                  </a:txBody>
                  <a:tcPr marL="45725" marR="45725" marT="45725" marB="45725" anchor="t" anchorCtr="0" horzOverflow="overflow"/>
                </a:tc>
                <a:tc>
                  <a:txBody>
                    <a:bodyPr/>
                    <a:lstStyle/>
                    <a:p>
                      <a:pPr algn="l">
                        <a:defRPr b="0" sz="1800">
                          <a:solidFill>
                            <a:srgbClr val="000000"/>
                          </a:solidFill>
                        </a:defRPr>
                      </a:pPr>
                      <a:r>
                        <a:rPr b="1" sz="2400">
                          <a:solidFill>
                            <a:srgbClr val="FFFFFF"/>
                          </a:solidFill>
                          <a:sym typeface="Arial"/>
                        </a:rPr>
                        <a:t>Role</a:t>
                      </a:r>
                    </a:p>
                  </a:txBody>
                  <a:tcPr marL="45725" marR="45725" marT="45725" marB="45725" anchor="t" anchorCtr="0" horzOverflow="overflow"/>
                </a:tc>
                <a:tc>
                  <a:txBody>
                    <a:bodyPr/>
                    <a:lstStyle/>
                    <a:p>
                      <a:pPr algn="l">
                        <a:defRPr b="0" sz="1800">
                          <a:solidFill>
                            <a:srgbClr val="000000"/>
                          </a:solidFill>
                        </a:defRPr>
                      </a:pPr>
                      <a:r>
                        <a:rPr b="1" sz="2400">
                          <a:solidFill>
                            <a:srgbClr val="FFFFFF"/>
                          </a:solidFill>
                          <a:sym typeface="Arial"/>
                        </a:rPr>
                        <a:t>Competencies/Expectations</a:t>
                      </a:r>
                    </a:p>
                  </a:txBody>
                  <a:tcPr marL="45725" marR="45725" marT="45725" marB="45725" anchor="t" anchorCtr="0" horzOverflow="overflow"/>
                </a:tc>
              </a:tr>
              <a:tr h="370850">
                <a:tc>
                  <a:txBody>
                    <a:bodyPr/>
                    <a:lstStyle/>
                    <a:p>
                      <a:pPr algn="l">
                        <a:defRPr sz="1800"/>
                      </a:pPr>
                      <a:r>
                        <a:rPr>
                          <a:sym typeface="Arial"/>
                        </a:rPr>
                        <a:t>0.5</a:t>
                      </a:r>
                    </a:p>
                  </a:txBody>
                  <a:tcPr marL="45725" marR="45725" marT="45725" marB="45725" anchor="t" anchorCtr="0" horzOverflow="overflow"/>
                </a:tc>
                <a:tc>
                  <a:txBody>
                    <a:bodyPr/>
                    <a:lstStyle/>
                    <a:p>
                      <a:pPr algn="l">
                        <a:defRPr sz="1800"/>
                      </a:pPr>
                      <a:r>
                        <a:rPr>
                          <a:sym typeface="Arial"/>
                        </a:rPr>
                        <a:t>Analyst</a:t>
                      </a:r>
                    </a:p>
                  </a:txBody>
                  <a:tcPr marL="45725" marR="45725" marT="45725" marB="45725" anchor="t" anchorCtr="0" horzOverflow="overflow"/>
                </a:tc>
                <a:tc>
                  <a:txBody>
                    <a:bodyPr/>
                    <a:lstStyle/>
                    <a:p>
                      <a:pPr algn="l">
                        <a:defRPr sz="1800"/>
                      </a:pPr>
                      <a:r>
                        <a:rPr>
                          <a:sym typeface="Arial"/>
                        </a:rPr>
                        <a:t>Comfortable with just-in-time analysis.
Likes to test.
Comfortable with rapid iterative development.</a:t>
                      </a:r>
                    </a:p>
                  </a:txBody>
                  <a:tcPr marL="45725" marR="45725" marT="45725" marB="45725" anchor="t" anchorCtr="0" horzOverflow="overflow"/>
                </a:tc>
              </a:tr>
              <a:tr h="370850">
                <a:tc>
                  <a:txBody>
                    <a:bodyPr/>
                    <a:lstStyle/>
                    <a:p>
                      <a:pPr algn="l">
                        <a:defRPr sz="1800"/>
                      </a:pPr>
                      <a:r>
                        <a:rPr>
                          <a:sym typeface="Arial"/>
                        </a:rPr>
                        <a:t>2</a:t>
                      </a:r>
                    </a:p>
                  </a:txBody>
                  <a:tcPr marL="45725" marR="45725" marT="45725" marB="45725" anchor="t" anchorCtr="0" horzOverflow="overflow"/>
                </a:tc>
                <a:tc>
                  <a:txBody>
                    <a:bodyPr/>
                    <a:lstStyle/>
                    <a:p>
                      <a:pPr algn="l">
                        <a:defRPr sz="1800"/>
                      </a:pPr>
                      <a:r>
                        <a:rPr>
                          <a:sym typeface="Arial"/>
                        </a:rPr>
                        <a:t>Developers</a:t>
                      </a:r>
                    </a:p>
                  </a:txBody>
                  <a:tcPr marL="45725" marR="45725" marT="45725" marB="45725" anchor="t" anchorCtr="0" horzOverflow="overflow"/>
                </a:tc>
                <a:tc>
                  <a:txBody>
                    <a:bodyPr/>
                    <a:lstStyle/>
                    <a:p>
                      <a:pPr algn="l">
                        <a:defRPr sz="1800"/>
                      </a:pPr>
                      <a:r>
                        <a:rPr>
                          <a:sym typeface="Arial"/>
                        </a:rPr>
                        <a:t>JavaScript, PHP, threejs, CodeIgniter
Unit testing, refactoring, TDD, continuous integration</a:t>
                      </a:r>
                    </a:p>
                  </a:txBody>
                  <a:tcPr marL="45725" marR="45725" marT="45725" marB="45725" anchor="t" anchorCtr="0" horzOverflow="overflow"/>
                </a:tc>
              </a:tr>
              <a:tr h="370850">
                <a:tc>
                  <a:txBody>
                    <a:bodyPr/>
                    <a:lstStyle/>
                    <a:p>
                      <a:pPr algn="l">
                        <a:defRPr sz="1800"/>
                      </a:pPr>
                      <a:r>
                        <a:rPr>
                          <a:sym typeface="Arial"/>
                        </a:rPr>
                        <a:t>0.25</a:t>
                      </a:r>
                    </a:p>
                  </a:txBody>
                  <a:tcPr marL="45725" marR="45725" marT="45725" marB="45725" anchor="t" anchorCtr="0" horzOverflow="overflow"/>
                </a:tc>
                <a:tc>
                  <a:txBody>
                    <a:bodyPr/>
                    <a:lstStyle/>
                    <a:p>
                      <a:pPr algn="l">
                        <a:defRPr sz="1800"/>
                      </a:pPr>
                      <a:r>
                        <a:rPr>
                          <a:sym typeface="Arial"/>
                        </a:rPr>
                        <a:t>Project manager</a:t>
                      </a:r>
                    </a:p>
                  </a:txBody>
                  <a:tcPr marL="45725" marR="45725" marT="45725" marB="45725" anchor="t" anchorCtr="0" horzOverflow="overflow"/>
                </a:tc>
                <a:tc>
                  <a:txBody>
                    <a:bodyPr/>
                    <a:lstStyle/>
                    <a:p>
                      <a:pPr algn="l">
                        <a:defRPr sz="1800"/>
                      </a:pPr>
                      <a:r>
                        <a:rPr>
                          <a:sym typeface="Arial"/>
                        </a:rPr>
                        <a:t>Responsible for outward facing communication
Status reports, scope, budget, and reporting upwards</a:t>
                      </a:r>
                    </a:p>
                  </a:txBody>
                  <a:tcPr marL="45725" marR="45725" marT="45725" marB="45725" anchor="t" anchorCtr="0" horzOverflow="overflow"/>
                </a:tc>
              </a:tr>
              <a:tr h="370850">
                <a:tc>
                  <a:txBody>
                    <a:bodyPr/>
                    <a:lstStyle/>
                    <a:p>
                      <a:pPr algn="l">
                        <a:defRPr sz="1800"/>
                      </a:pPr>
                      <a:r>
                        <a:rPr>
                          <a:sym typeface="Arial"/>
                        </a:rPr>
                        <a:t>0.25</a:t>
                      </a:r>
                    </a:p>
                  </a:txBody>
                  <a:tcPr marL="45725" marR="45725" marT="45725" marB="45725" anchor="t" anchorCtr="0" horzOverflow="overflow"/>
                </a:tc>
                <a:tc>
                  <a:txBody>
                    <a:bodyPr/>
                    <a:lstStyle/>
                    <a:p>
                      <a:pPr algn="l">
                        <a:defRPr sz="1800"/>
                      </a:pPr>
                      <a:r>
                        <a:rPr>
                          <a:sym typeface="Arial"/>
                        </a:rPr>
                        <a:t>Technical Writer</a:t>
                      </a:r>
                    </a:p>
                  </a:txBody>
                  <a:tcPr marL="45725" marR="45725" marT="45725" marB="45725" anchor="t" anchorCtr="0" horzOverflow="overflow"/>
                </a:tc>
                <a:tc>
                  <a:txBody>
                    <a:bodyPr/>
                    <a:lstStyle/>
                    <a:p>
                      <a:pPr algn="l">
                        <a:defRPr sz="1800"/>
                      </a:pPr>
                      <a:r>
                        <a:rPr>
                          <a:sym typeface="Arial"/>
                        </a:rPr>
                        <a:t>Keeping documentation up to date and writing required documents </a:t>
                      </a: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r h="370850">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c>
                  <a:txBody>
                    <a:bodyPr/>
                    <a:lstStyle/>
                    <a:p>
                      <a:pPr algn="l">
                        <a:defRPr sz="1400">
                          <a:sym typeface="Arial"/>
                        </a:defRPr>
                      </a:pPr>
                    </a:p>
                  </a:txBody>
                  <a:tcPr marL="45725" marR="45725" marT="45725" marB="45725" anchor="t"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