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0" r:id="rId4"/>
    <p:sldId id="290" r:id="rId5"/>
    <p:sldId id="278" r:id="rId6"/>
    <p:sldId id="261" r:id="rId7"/>
    <p:sldId id="273" r:id="rId8"/>
    <p:sldId id="279" r:id="rId9"/>
    <p:sldId id="280" r:id="rId10"/>
    <p:sldId id="286" r:id="rId11"/>
    <p:sldId id="282" r:id="rId12"/>
    <p:sldId id="287" r:id="rId13"/>
    <p:sldId id="281"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varScale="1">
        <p:scale>
          <a:sx n="115" d="100"/>
          <a:sy n="115" d="100"/>
        </p:scale>
        <p:origin x="432"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34270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4361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72088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48818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167915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160055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87249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3: Survey says?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Random allocation</a:t>
            </a:r>
          </a:p>
          <a:p>
            <a:pPr marL="1172718" lvl="3" indent="-514350"/>
            <a:r>
              <a:rPr lang="en-US" sz="2000" dirty="0">
                <a:solidFill>
                  <a:schemeClr val="tx1"/>
                </a:solidFill>
              </a:rPr>
              <a:t>Pros</a:t>
            </a:r>
          </a:p>
          <a:p>
            <a:pPr marL="1355598" lvl="4" indent="-514350"/>
            <a:r>
              <a:rPr lang="en-US" sz="2000" dirty="0">
                <a:solidFill>
                  <a:schemeClr val="tx1"/>
                </a:solidFill>
              </a:rPr>
              <a:t>Easy to implement</a:t>
            </a:r>
          </a:p>
          <a:p>
            <a:pPr marL="1355598" lvl="4" indent="-514350"/>
            <a:r>
              <a:rPr lang="en-US" sz="2000" dirty="0">
                <a:solidFill>
                  <a:schemeClr val="tx1"/>
                </a:solidFill>
              </a:rPr>
              <a:t>Statistics to generate indices are easy to calculate</a:t>
            </a:r>
          </a:p>
          <a:p>
            <a:pPr marL="1172718" lvl="3" indent="-514350"/>
            <a:r>
              <a:rPr lang="en-US" sz="2000" dirty="0">
                <a:solidFill>
                  <a:schemeClr val="tx1"/>
                </a:solidFill>
              </a:rPr>
              <a:t>Cons</a:t>
            </a:r>
          </a:p>
          <a:p>
            <a:pPr marL="1355598" lvl="4" indent="-514350"/>
            <a:r>
              <a:rPr lang="en-US" sz="2000" dirty="0">
                <a:solidFill>
                  <a:schemeClr val="tx1"/>
                </a:solidFill>
              </a:rPr>
              <a:t>Coverage often suboptimal</a:t>
            </a:r>
          </a:p>
          <a:p>
            <a:pPr marL="1355598" lvl="4" indent="-514350"/>
            <a:r>
              <a:rPr lang="en-US" sz="2000" dirty="0">
                <a:solidFill>
                  <a:schemeClr val="tx1"/>
                </a:solidFill>
              </a:rPr>
              <a:t>Generally, less precise than other methods</a:t>
            </a:r>
          </a:p>
          <a:p>
            <a:pPr marL="1355598" lvl="4" indent="-514350"/>
            <a:endParaRPr lang="en-US" sz="2000" dirty="0">
              <a:solidFill>
                <a:schemeClr val="tx1"/>
              </a:solidFill>
            </a:endParaRP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7" name="Picture" descr="Figure 4: Biomass distribution with the random survey stations overlain">
            <a:extLst>
              <a:ext uri="{FF2B5EF4-FFF2-40B4-BE49-F238E27FC236}">
                <a16:creationId xmlns:a16="http://schemas.microsoft.com/office/drawing/2014/main" id="{451A1524-8143-4968-AC20-9E607C3662B7}"/>
              </a:ext>
            </a:extLst>
          </p:cNvPr>
          <p:cNvPicPr/>
          <p:nvPr/>
        </p:nvPicPr>
        <p:blipFill rotWithShape="1">
          <a:blip r:embed="rId3"/>
          <a:srcRect t="3942" r="50000" b="51333"/>
          <a:stretch/>
        </p:blipFill>
        <p:spPr bwMode="auto">
          <a:xfrm>
            <a:off x="7594599" y="2246696"/>
            <a:ext cx="3165763" cy="3701521"/>
          </a:xfrm>
          <a:prstGeom prst="rect">
            <a:avLst/>
          </a:prstGeom>
          <a:noFill/>
          <a:ln w="9525">
            <a:noFill/>
            <a:headEnd/>
            <a:tailEnd/>
          </a:ln>
        </p:spPr>
      </p:pic>
    </p:spTree>
    <p:extLst>
      <p:ext uri="{BB962C8B-B14F-4D97-AF65-F5344CB8AC3E}">
        <p14:creationId xmlns:p14="http://schemas.microsoft.com/office/powerpoint/2010/main" val="13509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Fixed station (often in a grid)</a:t>
            </a:r>
          </a:p>
          <a:p>
            <a:pPr marL="1172718" lvl="3" indent="-514350"/>
            <a:r>
              <a:rPr lang="en-US" sz="2000" dirty="0">
                <a:solidFill>
                  <a:schemeClr val="tx1"/>
                </a:solidFill>
              </a:rPr>
              <a:t>Pros</a:t>
            </a:r>
          </a:p>
          <a:p>
            <a:pPr marL="1355598" lvl="4" indent="-514350"/>
            <a:r>
              <a:rPr lang="en-US" sz="2000" dirty="0">
                <a:solidFill>
                  <a:schemeClr val="tx1"/>
                </a:solidFill>
              </a:rPr>
              <a:t>Good for monitoring a location</a:t>
            </a:r>
          </a:p>
          <a:p>
            <a:pPr marL="1355598" lvl="4" indent="-514350"/>
            <a:r>
              <a:rPr lang="en-US" sz="2000" dirty="0">
                <a:solidFill>
                  <a:schemeClr val="tx1"/>
                </a:solidFill>
              </a:rPr>
              <a:t>Simple to implement</a:t>
            </a:r>
          </a:p>
          <a:p>
            <a:pPr marL="1172718" lvl="3" indent="-514350"/>
            <a:r>
              <a:rPr lang="en-US" sz="2000" dirty="0">
                <a:solidFill>
                  <a:schemeClr val="tx1"/>
                </a:solidFill>
              </a:rPr>
              <a:t>Cons</a:t>
            </a:r>
          </a:p>
          <a:p>
            <a:pPr marL="1355598" lvl="4" indent="-514350"/>
            <a:r>
              <a:rPr lang="en-US" sz="2000" dirty="0">
                <a:solidFill>
                  <a:schemeClr val="tx1"/>
                </a:solidFill>
              </a:rPr>
              <a:t>Statistically dubious for some people</a:t>
            </a:r>
          </a:p>
          <a:p>
            <a:pPr marL="1355598" lvl="4" indent="-514350"/>
            <a:r>
              <a:rPr lang="en-US" sz="2000" dirty="0">
                <a:solidFill>
                  <a:schemeClr val="tx1"/>
                </a:solidFill>
              </a:rPr>
              <a:t>Are you sampling the ‘same’ location each year?</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237" name="Group 236">
            <a:extLst>
              <a:ext uri="{FF2B5EF4-FFF2-40B4-BE49-F238E27FC236}">
                <a16:creationId xmlns:a16="http://schemas.microsoft.com/office/drawing/2014/main" id="{112DDB01-0791-4A35-8ADE-3F30DAFC86F9}"/>
              </a:ext>
            </a:extLst>
          </p:cNvPr>
          <p:cNvGrpSpPr/>
          <p:nvPr/>
        </p:nvGrpSpPr>
        <p:grpSpPr>
          <a:xfrm>
            <a:off x="7823202" y="2009422"/>
            <a:ext cx="4368798" cy="4323646"/>
            <a:chOff x="7823202" y="2009422"/>
            <a:chExt cx="4368798" cy="4323646"/>
          </a:xfrm>
        </p:grpSpPr>
        <p:pic>
          <p:nvPicPr>
            <p:cNvPr id="5"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CA5CF06B-967E-4D66-8017-FAA91E4D9FFF}"/>
                </a:ext>
              </a:extLst>
            </p:cNvPr>
            <p:cNvPicPr/>
            <p:nvPr/>
          </p:nvPicPr>
          <p:blipFill>
            <a:blip r:embed="rId3"/>
            <a:stretch>
              <a:fillRect/>
            </a:stretch>
          </p:blipFill>
          <p:spPr bwMode="auto">
            <a:xfrm>
              <a:off x="7823202" y="2009422"/>
              <a:ext cx="4368798" cy="4323646"/>
            </a:xfrm>
            <a:prstGeom prst="rect">
              <a:avLst/>
            </a:prstGeom>
            <a:noFill/>
            <a:ln w="9525">
              <a:noFill/>
              <a:headEnd/>
              <a:tailEnd/>
            </a:ln>
          </p:spPr>
        </p:pic>
        <p:grpSp>
          <p:nvGrpSpPr>
            <p:cNvPr id="20" name="Group 19">
              <a:extLst>
                <a:ext uri="{FF2B5EF4-FFF2-40B4-BE49-F238E27FC236}">
                  <a16:creationId xmlns:a16="http://schemas.microsoft.com/office/drawing/2014/main" id="{8BDF0B46-7F7B-4B1B-9DA6-3549287ABB36}"/>
                </a:ext>
              </a:extLst>
            </p:cNvPr>
            <p:cNvGrpSpPr/>
            <p:nvPr/>
          </p:nvGrpSpPr>
          <p:grpSpPr>
            <a:xfrm>
              <a:off x="9906000" y="3157158"/>
              <a:ext cx="1233042" cy="128513"/>
              <a:chOff x="5273963" y="3225800"/>
              <a:chExt cx="1233042" cy="128513"/>
            </a:xfrm>
          </p:grpSpPr>
          <p:grpSp>
            <p:nvGrpSpPr>
              <p:cNvPr id="21" name="Group 20">
                <a:extLst>
                  <a:ext uri="{FF2B5EF4-FFF2-40B4-BE49-F238E27FC236}">
                    <a16:creationId xmlns:a16="http://schemas.microsoft.com/office/drawing/2014/main" id="{BF4B4356-0724-4643-AFBB-D095576695EE}"/>
                  </a:ext>
                </a:extLst>
              </p:cNvPr>
              <p:cNvGrpSpPr/>
              <p:nvPr/>
            </p:nvGrpSpPr>
            <p:grpSpPr>
              <a:xfrm>
                <a:off x="5273963" y="3225800"/>
                <a:ext cx="591124" cy="127358"/>
                <a:chOff x="5273963" y="3225800"/>
                <a:chExt cx="591124" cy="127358"/>
              </a:xfrm>
            </p:grpSpPr>
            <p:sp>
              <p:nvSpPr>
                <p:cNvPr id="26" name="Oval 25">
                  <a:extLst>
                    <a:ext uri="{FF2B5EF4-FFF2-40B4-BE49-F238E27FC236}">
                      <a16:creationId xmlns:a16="http://schemas.microsoft.com/office/drawing/2014/main" id="{FAAD44C0-D695-41CB-823A-29309D4F3924}"/>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AACCAE9-22A3-476A-93D3-14DA02C0078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F22B4E-2EFF-4FC2-8C8B-16C9B5FCE6D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5F183-F8D3-430B-AB53-F4FFF694C8AA}"/>
                  </a:ext>
                </a:extLst>
              </p:cNvPr>
              <p:cNvGrpSpPr/>
              <p:nvPr/>
            </p:nvGrpSpPr>
            <p:grpSpPr>
              <a:xfrm>
                <a:off x="5999011" y="3226158"/>
                <a:ext cx="507994" cy="128155"/>
                <a:chOff x="5999011" y="3226158"/>
                <a:chExt cx="507994" cy="128155"/>
              </a:xfrm>
            </p:grpSpPr>
            <p:sp>
              <p:nvSpPr>
                <p:cNvPr id="23" name="Oval 22">
                  <a:extLst>
                    <a:ext uri="{FF2B5EF4-FFF2-40B4-BE49-F238E27FC236}">
                      <a16:creationId xmlns:a16="http://schemas.microsoft.com/office/drawing/2014/main" id="{5F1E11A3-32C8-44A0-8EA1-F0CCBF4CA3DC}"/>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AA531E-6980-4C01-8D07-5F7B107A362E}"/>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2E0C5EF-CD93-4BBB-9B0C-70D0AF825278}"/>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0" name="Group 109">
              <a:extLst>
                <a:ext uri="{FF2B5EF4-FFF2-40B4-BE49-F238E27FC236}">
                  <a16:creationId xmlns:a16="http://schemas.microsoft.com/office/drawing/2014/main" id="{CE8426F0-C7FB-482D-9CA4-8FC8E6874FBF}"/>
                </a:ext>
              </a:extLst>
            </p:cNvPr>
            <p:cNvGrpSpPr/>
            <p:nvPr/>
          </p:nvGrpSpPr>
          <p:grpSpPr>
            <a:xfrm>
              <a:off x="9222507" y="3420111"/>
              <a:ext cx="1930387" cy="131576"/>
              <a:chOff x="5181599" y="3427404"/>
              <a:chExt cx="1930387" cy="131576"/>
            </a:xfrm>
          </p:grpSpPr>
          <p:grpSp>
            <p:nvGrpSpPr>
              <p:cNvPr id="18" name="Group 17">
                <a:extLst>
                  <a:ext uri="{FF2B5EF4-FFF2-40B4-BE49-F238E27FC236}">
                    <a16:creationId xmlns:a16="http://schemas.microsoft.com/office/drawing/2014/main" id="{5A8FE210-D25E-4405-BBF7-9201FDC236AE}"/>
                  </a:ext>
                </a:extLst>
              </p:cNvPr>
              <p:cNvGrpSpPr/>
              <p:nvPr/>
            </p:nvGrpSpPr>
            <p:grpSpPr>
              <a:xfrm>
                <a:off x="5181599" y="3430467"/>
                <a:ext cx="1233042" cy="128513"/>
                <a:chOff x="5273963" y="3225800"/>
                <a:chExt cx="1233042" cy="128513"/>
              </a:xfrm>
            </p:grpSpPr>
            <p:grpSp>
              <p:nvGrpSpPr>
                <p:cNvPr id="16" name="Group 15">
                  <a:extLst>
                    <a:ext uri="{FF2B5EF4-FFF2-40B4-BE49-F238E27FC236}">
                      <a16:creationId xmlns:a16="http://schemas.microsoft.com/office/drawing/2014/main" id="{3C2D687D-3D59-4A13-BC94-3BFEAB272A34}"/>
                    </a:ext>
                  </a:extLst>
                </p:cNvPr>
                <p:cNvGrpSpPr/>
                <p:nvPr/>
              </p:nvGrpSpPr>
              <p:grpSpPr>
                <a:xfrm>
                  <a:off x="5273963" y="3225800"/>
                  <a:ext cx="591124" cy="127358"/>
                  <a:chOff x="5273963" y="3225800"/>
                  <a:chExt cx="591124" cy="127358"/>
                </a:xfrm>
              </p:grpSpPr>
              <p:sp>
                <p:nvSpPr>
                  <p:cNvPr id="9" name="Oval 8">
                    <a:extLst>
                      <a:ext uri="{FF2B5EF4-FFF2-40B4-BE49-F238E27FC236}">
                        <a16:creationId xmlns:a16="http://schemas.microsoft.com/office/drawing/2014/main" id="{A984BF7F-4440-4463-A8D1-FC42C169985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7611CC2-546A-4B26-9B5A-38CC12E5674D}"/>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5682C8-ABF6-4CF8-B808-0AAC4CFE500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969B2B6-B3AF-40AA-AE17-129C7E66211C}"/>
                    </a:ext>
                  </a:extLst>
                </p:cNvPr>
                <p:cNvGrpSpPr/>
                <p:nvPr/>
              </p:nvGrpSpPr>
              <p:grpSpPr>
                <a:xfrm>
                  <a:off x="5999011" y="3226158"/>
                  <a:ext cx="507994" cy="128155"/>
                  <a:chOff x="5999011" y="3226158"/>
                  <a:chExt cx="507994" cy="128155"/>
                </a:xfrm>
              </p:grpSpPr>
              <p:sp>
                <p:nvSpPr>
                  <p:cNvPr id="13" name="Oval 12">
                    <a:extLst>
                      <a:ext uri="{FF2B5EF4-FFF2-40B4-BE49-F238E27FC236}">
                        <a16:creationId xmlns:a16="http://schemas.microsoft.com/office/drawing/2014/main" id="{50EDA98E-A1BC-4B34-9CE6-FC581396E0C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DD9E56-BB97-4618-9949-CB18B60CB3A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4B083EE-10A8-4CE0-A654-5F3B7E971A33}"/>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D687BE0E-88FC-460D-918F-3A42F63F4598}"/>
                  </a:ext>
                </a:extLst>
              </p:cNvPr>
              <p:cNvGrpSpPr/>
              <p:nvPr/>
            </p:nvGrpSpPr>
            <p:grpSpPr>
              <a:xfrm>
                <a:off x="6520862" y="3427404"/>
                <a:ext cx="591124" cy="127358"/>
                <a:chOff x="5273963" y="3225800"/>
                <a:chExt cx="591124" cy="127358"/>
              </a:xfrm>
            </p:grpSpPr>
            <p:sp>
              <p:nvSpPr>
                <p:cNvPr id="107" name="Oval 106">
                  <a:extLst>
                    <a:ext uri="{FF2B5EF4-FFF2-40B4-BE49-F238E27FC236}">
                      <a16:creationId xmlns:a16="http://schemas.microsoft.com/office/drawing/2014/main" id="{73FE34FB-AA2D-47CB-9A13-4F387DD7A59E}"/>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24FBAC6-A87E-48E0-8F24-6F3C41AB85C8}"/>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B2E455F-110F-4526-91FD-D7DA42E0002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8F328602-5B3F-47BA-8438-A6029A00A82B}"/>
                </a:ext>
              </a:extLst>
            </p:cNvPr>
            <p:cNvGrpSpPr/>
            <p:nvPr/>
          </p:nvGrpSpPr>
          <p:grpSpPr>
            <a:xfrm>
              <a:off x="10478652" y="2942001"/>
              <a:ext cx="507994" cy="128155"/>
              <a:chOff x="5999011" y="3226158"/>
              <a:chExt cx="507994" cy="128155"/>
            </a:xfrm>
          </p:grpSpPr>
          <p:sp>
            <p:nvSpPr>
              <p:cNvPr id="104" name="Oval 103">
                <a:extLst>
                  <a:ext uri="{FF2B5EF4-FFF2-40B4-BE49-F238E27FC236}">
                    <a16:creationId xmlns:a16="http://schemas.microsoft.com/office/drawing/2014/main" id="{5E625652-99A4-45AE-BD24-C1E434365D26}"/>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AC84E74-F372-41A7-BFA3-48EA148B26BA}"/>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583BB17-1C5A-43C3-841B-0FB76FC0A221}"/>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04B6D19B-84F3-4EB3-98A1-D33365A7CA11}"/>
                </a:ext>
              </a:extLst>
            </p:cNvPr>
            <p:cNvGrpSpPr/>
            <p:nvPr/>
          </p:nvGrpSpPr>
          <p:grpSpPr>
            <a:xfrm>
              <a:off x="9268685" y="3703123"/>
              <a:ext cx="1930387" cy="131576"/>
              <a:chOff x="5181599" y="3427404"/>
              <a:chExt cx="1930387" cy="131576"/>
            </a:xfrm>
          </p:grpSpPr>
          <p:grpSp>
            <p:nvGrpSpPr>
              <p:cNvPr id="126" name="Group 125">
                <a:extLst>
                  <a:ext uri="{FF2B5EF4-FFF2-40B4-BE49-F238E27FC236}">
                    <a16:creationId xmlns:a16="http://schemas.microsoft.com/office/drawing/2014/main" id="{220E57F4-9433-44F8-AB48-B173382EA0EE}"/>
                  </a:ext>
                </a:extLst>
              </p:cNvPr>
              <p:cNvGrpSpPr/>
              <p:nvPr/>
            </p:nvGrpSpPr>
            <p:grpSpPr>
              <a:xfrm>
                <a:off x="5181599" y="3430467"/>
                <a:ext cx="1233042" cy="128513"/>
                <a:chOff x="5273963" y="3225800"/>
                <a:chExt cx="1233042" cy="128513"/>
              </a:xfrm>
            </p:grpSpPr>
            <p:grpSp>
              <p:nvGrpSpPr>
                <p:cNvPr id="131" name="Group 130">
                  <a:extLst>
                    <a:ext uri="{FF2B5EF4-FFF2-40B4-BE49-F238E27FC236}">
                      <a16:creationId xmlns:a16="http://schemas.microsoft.com/office/drawing/2014/main" id="{5978DE3F-30B0-4644-AD1F-93021C0524F9}"/>
                    </a:ext>
                  </a:extLst>
                </p:cNvPr>
                <p:cNvGrpSpPr/>
                <p:nvPr/>
              </p:nvGrpSpPr>
              <p:grpSpPr>
                <a:xfrm>
                  <a:off x="5273963" y="3225800"/>
                  <a:ext cx="591124" cy="127358"/>
                  <a:chOff x="5273963" y="3225800"/>
                  <a:chExt cx="591124" cy="127358"/>
                </a:xfrm>
              </p:grpSpPr>
              <p:sp>
                <p:nvSpPr>
                  <p:cNvPr id="136" name="Oval 135">
                    <a:extLst>
                      <a:ext uri="{FF2B5EF4-FFF2-40B4-BE49-F238E27FC236}">
                        <a16:creationId xmlns:a16="http://schemas.microsoft.com/office/drawing/2014/main" id="{D336731E-25B8-4931-A0EE-8734A8A1D5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78988859-233D-48AB-9182-45EFDA75A01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A218B4A-5F02-4760-B7AA-5B1ADC63F464}"/>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7A7A9368-FDCD-4085-8831-573EAA3CD92F}"/>
                    </a:ext>
                  </a:extLst>
                </p:cNvPr>
                <p:cNvGrpSpPr/>
                <p:nvPr/>
              </p:nvGrpSpPr>
              <p:grpSpPr>
                <a:xfrm>
                  <a:off x="5999011" y="3226158"/>
                  <a:ext cx="507994" cy="128155"/>
                  <a:chOff x="5999011" y="3226158"/>
                  <a:chExt cx="507994" cy="128155"/>
                </a:xfrm>
              </p:grpSpPr>
              <p:sp>
                <p:nvSpPr>
                  <p:cNvPr id="133" name="Oval 132">
                    <a:extLst>
                      <a:ext uri="{FF2B5EF4-FFF2-40B4-BE49-F238E27FC236}">
                        <a16:creationId xmlns:a16="http://schemas.microsoft.com/office/drawing/2014/main" id="{803E8D0F-22D0-4BFE-BDD8-150D2CCCE9DD}"/>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F575AB3-0264-4B87-9CB9-23F0D2F1CA53}"/>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C1A2B2C-8CCA-4DC3-A8B9-563A200031F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a:extLst>
                  <a:ext uri="{FF2B5EF4-FFF2-40B4-BE49-F238E27FC236}">
                    <a16:creationId xmlns:a16="http://schemas.microsoft.com/office/drawing/2014/main" id="{8F07C471-7D6D-45A9-8772-97657288722A}"/>
                  </a:ext>
                </a:extLst>
              </p:cNvPr>
              <p:cNvGrpSpPr/>
              <p:nvPr/>
            </p:nvGrpSpPr>
            <p:grpSpPr>
              <a:xfrm>
                <a:off x="6520862" y="3427404"/>
                <a:ext cx="591124" cy="127358"/>
                <a:chOff x="5273963" y="3225800"/>
                <a:chExt cx="591124" cy="127358"/>
              </a:xfrm>
            </p:grpSpPr>
            <p:sp>
              <p:nvSpPr>
                <p:cNvPr id="128" name="Oval 127">
                  <a:extLst>
                    <a:ext uri="{FF2B5EF4-FFF2-40B4-BE49-F238E27FC236}">
                      <a16:creationId xmlns:a16="http://schemas.microsoft.com/office/drawing/2014/main" id="{869A1AC7-254F-4250-BDAC-B717B4F203B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9DA6BC0-A0D0-48A6-9841-8F638D59E8B2}"/>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F37E92C-9FFF-4FD9-817A-D4EF39BFC90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B4AE290-4864-40D5-80F9-EA13C67A3E9B}"/>
                </a:ext>
              </a:extLst>
            </p:cNvPr>
            <p:cNvGrpSpPr/>
            <p:nvPr/>
          </p:nvGrpSpPr>
          <p:grpSpPr>
            <a:xfrm>
              <a:off x="9342570" y="3935792"/>
              <a:ext cx="1930387" cy="131576"/>
              <a:chOff x="5181599" y="3427404"/>
              <a:chExt cx="1930387" cy="131576"/>
            </a:xfrm>
          </p:grpSpPr>
          <p:grpSp>
            <p:nvGrpSpPr>
              <p:cNvPr id="140" name="Group 139">
                <a:extLst>
                  <a:ext uri="{FF2B5EF4-FFF2-40B4-BE49-F238E27FC236}">
                    <a16:creationId xmlns:a16="http://schemas.microsoft.com/office/drawing/2014/main" id="{1493CFC0-EB2B-46E8-9DA5-AFF987C6B0E6}"/>
                  </a:ext>
                </a:extLst>
              </p:cNvPr>
              <p:cNvGrpSpPr/>
              <p:nvPr/>
            </p:nvGrpSpPr>
            <p:grpSpPr>
              <a:xfrm>
                <a:off x="5181599" y="3430467"/>
                <a:ext cx="1233042" cy="128513"/>
                <a:chOff x="5273963" y="3225800"/>
                <a:chExt cx="1233042" cy="128513"/>
              </a:xfrm>
            </p:grpSpPr>
            <p:grpSp>
              <p:nvGrpSpPr>
                <p:cNvPr id="145" name="Group 144">
                  <a:extLst>
                    <a:ext uri="{FF2B5EF4-FFF2-40B4-BE49-F238E27FC236}">
                      <a16:creationId xmlns:a16="http://schemas.microsoft.com/office/drawing/2014/main" id="{A2B89589-745F-41E3-A1C5-E5288A4B746D}"/>
                    </a:ext>
                  </a:extLst>
                </p:cNvPr>
                <p:cNvGrpSpPr/>
                <p:nvPr/>
              </p:nvGrpSpPr>
              <p:grpSpPr>
                <a:xfrm>
                  <a:off x="5273963" y="3225800"/>
                  <a:ext cx="591124" cy="127358"/>
                  <a:chOff x="5273963" y="3225800"/>
                  <a:chExt cx="591124" cy="127358"/>
                </a:xfrm>
              </p:grpSpPr>
              <p:sp>
                <p:nvSpPr>
                  <p:cNvPr id="150" name="Oval 149">
                    <a:extLst>
                      <a:ext uri="{FF2B5EF4-FFF2-40B4-BE49-F238E27FC236}">
                        <a16:creationId xmlns:a16="http://schemas.microsoft.com/office/drawing/2014/main" id="{409E9F43-A290-4C66-99C2-782FDAD85B12}"/>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2ACDED1-6ECB-454E-A784-ECEA5AD37B5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A82BC70C-63E0-44FE-B151-F08026AAD18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583061C6-7A20-43A1-95FF-A27BFA4F4AFB}"/>
                    </a:ext>
                  </a:extLst>
                </p:cNvPr>
                <p:cNvGrpSpPr/>
                <p:nvPr/>
              </p:nvGrpSpPr>
              <p:grpSpPr>
                <a:xfrm>
                  <a:off x="5999011" y="3226158"/>
                  <a:ext cx="507994" cy="128155"/>
                  <a:chOff x="5999011" y="3226158"/>
                  <a:chExt cx="507994" cy="128155"/>
                </a:xfrm>
              </p:grpSpPr>
              <p:sp>
                <p:nvSpPr>
                  <p:cNvPr id="147" name="Oval 146">
                    <a:extLst>
                      <a:ext uri="{FF2B5EF4-FFF2-40B4-BE49-F238E27FC236}">
                        <a16:creationId xmlns:a16="http://schemas.microsoft.com/office/drawing/2014/main" id="{9E7066DF-49A4-4F62-971D-78721B7D2B07}"/>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CE2AB28-D11A-4CB9-BB7E-31889E605D5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3F71439-C19C-41BB-9B6D-2A6EC83C649E}"/>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1" name="Group 140">
                <a:extLst>
                  <a:ext uri="{FF2B5EF4-FFF2-40B4-BE49-F238E27FC236}">
                    <a16:creationId xmlns:a16="http://schemas.microsoft.com/office/drawing/2014/main" id="{8AA348B1-329D-42E2-B0DF-DB8E0D85B9C3}"/>
                  </a:ext>
                </a:extLst>
              </p:cNvPr>
              <p:cNvGrpSpPr/>
              <p:nvPr/>
            </p:nvGrpSpPr>
            <p:grpSpPr>
              <a:xfrm>
                <a:off x="6520862" y="3427404"/>
                <a:ext cx="591124" cy="127358"/>
                <a:chOff x="5273963" y="3225800"/>
                <a:chExt cx="591124" cy="127358"/>
              </a:xfrm>
            </p:grpSpPr>
            <p:sp>
              <p:nvSpPr>
                <p:cNvPr id="142" name="Oval 141">
                  <a:extLst>
                    <a:ext uri="{FF2B5EF4-FFF2-40B4-BE49-F238E27FC236}">
                      <a16:creationId xmlns:a16="http://schemas.microsoft.com/office/drawing/2014/main" id="{11488855-2792-4169-AB0A-19CC7DCA69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E4EDA77-09BD-443B-B513-CCF80B274B7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6ABB7D7-3C98-4AD8-9A4F-0B29ED3EFF17}"/>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3" name="Group 152">
              <a:extLst>
                <a:ext uri="{FF2B5EF4-FFF2-40B4-BE49-F238E27FC236}">
                  <a16:creationId xmlns:a16="http://schemas.microsoft.com/office/drawing/2014/main" id="{26B2335F-CE7B-4972-84B2-74D201AEBF5F}"/>
                </a:ext>
              </a:extLst>
            </p:cNvPr>
            <p:cNvGrpSpPr/>
            <p:nvPr/>
          </p:nvGrpSpPr>
          <p:grpSpPr>
            <a:xfrm>
              <a:off x="9453395" y="4189989"/>
              <a:ext cx="1930387" cy="131576"/>
              <a:chOff x="5181599" y="3427404"/>
              <a:chExt cx="1930387" cy="131576"/>
            </a:xfrm>
          </p:grpSpPr>
          <p:grpSp>
            <p:nvGrpSpPr>
              <p:cNvPr id="154" name="Group 153">
                <a:extLst>
                  <a:ext uri="{FF2B5EF4-FFF2-40B4-BE49-F238E27FC236}">
                    <a16:creationId xmlns:a16="http://schemas.microsoft.com/office/drawing/2014/main" id="{C479078B-8A95-4BDC-B14F-1BF54BEDBA0A}"/>
                  </a:ext>
                </a:extLst>
              </p:cNvPr>
              <p:cNvGrpSpPr/>
              <p:nvPr/>
            </p:nvGrpSpPr>
            <p:grpSpPr>
              <a:xfrm>
                <a:off x="5181599" y="3430467"/>
                <a:ext cx="1233042" cy="128513"/>
                <a:chOff x="5273963" y="3225800"/>
                <a:chExt cx="1233042" cy="128513"/>
              </a:xfrm>
            </p:grpSpPr>
            <p:grpSp>
              <p:nvGrpSpPr>
                <p:cNvPr id="159" name="Group 158">
                  <a:extLst>
                    <a:ext uri="{FF2B5EF4-FFF2-40B4-BE49-F238E27FC236}">
                      <a16:creationId xmlns:a16="http://schemas.microsoft.com/office/drawing/2014/main" id="{19BCFE25-1DA6-4C76-B182-9FD6517C8326}"/>
                    </a:ext>
                  </a:extLst>
                </p:cNvPr>
                <p:cNvGrpSpPr/>
                <p:nvPr/>
              </p:nvGrpSpPr>
              <p:grpSpPr>
                <a:xfrm>
                  <a:off x="5273963" y="3225800"/>
                  <a:ext cx="591124" cy="127358"/>
                  <a:chOff x="5273963" y="3225800"/>
                  <a:chExt cx="591124" cy="127358"/>
                </a:xfrm>
              </p:grpSpPr>
              <p:sp>
                <p:nvSpPr>
                  <p:cNvPr id="164" name="Oval 163">
                    <a:extLst>
                      <a:ext uri="{FF2B5EF4-FFF2-40B4-BE49-F238E27FC236}">
                        <a16:creationId xmlns:a16="http://schemas.microsoft.com/office/drawing/2014/main" id="{A30F1A16-AFAE-4302-A102-805357EAD31A}"/>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49BFB3DA-11BA-4BDC-8249-68759C86E14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9B111A5-85F7-42F6-96EB-650D63B976BF}"/>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8597D4CB-660A-431C-847F-106B8DF21AF7}"/>
                    </a:ext>
                  </a:extLst>
                </p:cNvPr>
                <p:cNvGrpSpPr/>
                <p:nvPr/>
              </p:nvGrpSpPr>
              <p:grpSpPr>
                <a:xfrm>
                  <a:off x="5999011" y="3226158"/>
                  <a:ext cx="507994" cy="128155"/>
                  <a:chOff x="5999011" y="3226158"/>
                  <a:chExt cx="507994" cy="128155"/>
                </a:xfrm>
              </p:grpSpPr>
              <p:sp>
                <p:nvSpPr>
                  <p:cNvPr id="161" name="Oval 160">
                    <a:extLst>
                      <a:ext uri="{FF2B5EF4-FFF2-40B4-BE49-F238E27FC236}">
                        <a16:creationId xmlns:a16="http://schemas.microsoft.com/office/drawing/2014/main" id="{22CC892F-0415-4996-BACB-1E3B0A82E96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FC770F79-A104-4B2F-B70A-A24EB57B4B5B}"/>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E3E7F14-4C62-4D82-A8FC-78E80350728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5" name="Group 154">
                <a:extLst>
                  <a:ext uri="{FF2B5EF4-FFF2-40B4-BE49-F238E27FC236}">
                    <a16:creationId xmlns:a16="http://schemas.microsoft.com/office/drawing/2014/main" id="{CF2042D1-9A15-4E32-AF85-7E5B29E54066}"/>
                  </a:ext>
                </a:extLst>
              </p:cNvPr>
              <p:cNvGrpSpPr/>
              <p:nvPr/>
            </p:nvGrpSpPr>
            <p:grpSpPr>
              <a:xfrm>
                <a:off x="6520862" y="3427404"/>
                <a:ext cx="591124" cy="127358"/>
                <a:chOff x="5273963" y="3225800"/>
                <a:chExt cx="591124" cy="127358"/>
              </a:xfrm>
            </p:grpSpPr>
            <p:sp>
              <p:nvSpPr>
                <p:cNvPr id="156" name="Oval 155">
                  <a:extLst>
                    <a:ext uri="{FF2B5EF4-FFF2-40B4-BE49-F238E27FC236}">
                      <a16:creationId xmlns:a16="http://schemas.microsoft.com/office/drawing/2014/main" id="{0AA22210-A6EF-46F1-B062-7E0C72A30BC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B67F8DC-73F2-451A-9A1C-A52C1A98D67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DDB0F3D-1327-4BF1-9AB9-CD7447B21768}"/>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7" name="Group 166">
              <a:extLst>
                <a:ext uri="{FF2B5EF4-FFF2-40B4-BE49-F238E27FC236}">
                  <a16:creationId xmlns:a16="http://schemas.microsoft.com/office/drawing/2014/main" id="{87EC6420-4C73-4F42-B7AB-5B1EFAE90C8D}"/>
                </a:ext>
              </a:extLst>
            </p:cNvPr>
            <p:cNvGrpSpPr/>
            <p:nvPr/>
          </p:nvGrpSpPr>
          <p:grpSpPr>
            <a:xfrm>
              <a:off x="9458004" y="4477484"/>
              <a:ext cx="1930387" cy="131576"/>
              <a:chOff x="5181599" y="3427404"/>
              <a:chExt cx="1930387" cy="131576"/>
            </a:xfrm>
          </p:grpSpPr>
          <p:grpSp>
            <p:nvGrpSpPr>
              <p:cNvPr id="168" name="Group 167">
                <a:extLst>
                  <a:ext uri="{FF2B5EF4-FFF2-40B4-BE49-F238E27FC236}">
                    <a16:creationId xmlns:a16="http://schemas.microsoft.com/office/drawing/2014/main" id="{0D6B9D92-2530-443F-94C7-8A8E477D6F7A}"/>
                  </a:ext>
                </a:extLst>
              </p:cNvPr>
              <p:cNvGrpSpPr/>
              <p:nvPr/>
            </p:nvGrpSpPr>
            <p:grpSpPr>
              <a:xfrm>
                <a:off x="5181599" y="3430467"/>
                <a:ext cx="1233042" cy="128513"/>
                <a:chOff x="5273963" y="3225800"/>
                <a:chExt cx="1233042" cy="128513"/>
              </a:xfrm>
            </p:grpSpPr>
            <p:grpSp>
              <p:nvGrpSpPr>
                <p:cNvPr id="173" name="Group 172">
                  <a:extLst>
                    <a:ext uri="{FF2B5EF4-FFF2-40B4-BE49-F238E27FC236}">
                      <a16:creationId xmlns:a16="http://schemas.microsoft.com/office/drawing/2014/main" id="{49933F80-2997-42D4-AB95-9E65BD4392DF}"/>
                    </a:ext>
                  </a:extLst>
                </p:cNvPr>
                <p:cNvGrpSpPr/>
                <p:nvPr/>
              </p:nvGrpSpPr>
              <p:grpSpPr>
                <a:xfrm>
                  <a:off x="5273963" y="3225800"/>
                  <a:ext cx="591124" cy="127358"/>
                  <a:chOff x="5273963" y="3225800"/>
                  <a:chExt cx="591124" cy="127358"/>
                </a:xfrm>
              </p:grpSpPr>
              <p:sp>
                <p:nvSpPr>
                  <p:cNvPr id="178" name="Oval 177">
                    <a:extLst>
                      <a:ext uri="{FF2B5EF4-FFF2-40B4-BE49-F238E27FC236}">
                        <a16:creationId xmlns:a16="http://schemas.microsoft.com/office/drawing/2014/main" id="{7787C1ED-AB36-444E-B12B-06D2725346A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2E7233FF-68F9-4CC4-A08E-E681D5CCF31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71B19B2-6F08-45D5-8C92-9556BD114A6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9BDBA209-3CA6-40B3-A439-12EE182F8C70}"/>
                    </a:ext>
                  </a:extLst>
                </p:cNvPr>
                <p:cNvGrpSpPr/>
                <p:nvPr/>
              </p:nvGrpSpPr>
              <p:grpSpPr>
                <a:xfrm>
                  <a:off x="5999011" y="3226158"/>
                  <a:ext cx="507994" cy="128155"/>
                  <a:chOff x="5999011" y="3226158"/>
                  <a:chExt cx="507994" cy="128155"/>
                </a:xfrm>
              </p:grpSpPr>
              <p:sp>
                <p:nvSpPr>
                  <p:cNvPr id="175" name="Oval 174">
                    <a:extLst>
                      <a:ext uri="{FF2B5EF4-FFF2-40B4-BE49-F238E27FC236}">
                        <a16:creationId xmlns:a16="http://schemas.microsoft.com/office/drawing/2014/main" id="{A24355B1-ACCE-4C30-B4DA-5B129ECD0F02}"/>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602BF25-DE9B-46E8-9F4E-A274632DA070}"/>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489ADC4-4A60-4ADE-AF58-EE95DEC0B289}"/>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a:extLst>
                  <a:ext uri="{FF2B5EF4-FFF2-40B4-BE49-F238E27FC236}">
                    <a16:creationId xmlns:a16="http://schemas.microsoft.com/office/drawing/2014/main" id="{5C321001-B65C-4CFA-BBA9-640769D5CB84}"/>
                  </a:ext>
                </a:extLst>
              </p:cNvPr>
              <p:cNvGrpSpPr/>
              <p:nvPr/>
            </p:nvGrpSpPr>
            <p:grpSpPr>
              <a:xfrm>
                <a:off x="6520862" y="3427404"/>
                <a:ext cx="591124" cy="127358"/>
                <a:chOff x="5273963" y="3225800"/>
                <a:chExt cx="591124" cy="127358"/>
              </a:xfrm>
            </p:grpSpPr>
            <p:sp>
              <p:nvSpPr>
                <p:cNvPr id="170" name="Oval 169">
                  <a:extLst>
                    <a:ext uri="{FF2B5EF4-FFF2-40B4-BE49-F238E27FC236}">
                      <a16:creationId xmlns:a16="http://schemas.microsoft.com/office/drawing/2014/main" id="{264DC5A5-D3CF-4890-A3D8-24F5D7D6C1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08F9879-E009-434F-98D4-612B0D9DAA5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CC01562D-3AC1-4D83-9106-51DCD77EF539}"/>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1" name="Group 180">
              <a:extLst>
                <a:ext uri="{FF2B5EF4-FFF2-40B4-BE49-F238E27FC236}">
                  <a16:creationId xmlns:a16="http://schemas.microsoft.com/office/drawing/2014/main" id="{0F246BB6-7681-4CAD-A7F4-7F554A877D80}"/>
                </a:ext>
              </a:extLst>
            </p:cNvPr>
            <p:cNvGrpSpPr/>
            <p:nvPr/>
          </p:nvGrpSpPr>
          <p:grpSpPr>
            <a:xfrm>
              <a:off x="9481129" y="4778069"/>
              <a:ext cx="1930387" cy="131576"/>
              <a:chOff x="5181599" y="3427404"/>
              <a:chExt cx="1930387" cy="131576"/>
            </a:xfrm>
          </p:grpSpPr>
          <p:grpSp>
            <p:nvGrpSpPr>
              <p:cNvPr id="182" name="Group 181">
                <a:extLst>
                  <a:ext uri="{FF2B5EF4-FFF2-40B4-BE49-F238E27FC236}">
                    <a16:creationId xmlns:a16="http://schemas.microsoft.com/office/drawing/2014/main" id="{894C80CF-9B9F-472C-88BA-E0DC14F19121}"/>
                  </a:ext>
                </a:extLst>
              </p:cNvPr>
              <p:cNvGrpSpPr/>
              <p:nvPr/>
            </p:nvGrpSpPr>
            <p:grpSpPr>
              <a:xfrm>
                <a:off x="5181599" y="3430467"/>
                <a:ext cx="1233042" cy="128513"/>
                <a:chOff x="5273963" y="3225800"/>
                <a:chExt cx="1233042" cy="128513"/>
              </a:xfrm>
            </p:grpSpPr>
            <p:grpSp>
              <p:nvGrpSpPr>
                <p:cNvPr id="187" name="Group 186">
                  <a:extLst>
                    <a:ext uri="{FF2B5EF4-FFF2-40B4-BE49-F238E27FC236}">
                      <a16:creationId xmlns:a16="http://schemas.microsoft.com/office/drawing/2014/main" id="{CD417067-C6E9-4A1A-A44C-078324FDD594}"/>
                    </a:ext>
                  </a:extLst>
                </p:cNvPr>
                <p:cNvGrpSpPr/>
                <p:nvPr/>
              </p:nvGrpSpPr>
              <p:grpSpPr>
                <a:xfrm>
                  <a:off x="5273963" y="3225800"/>
                  <a:ext cx="591124" cy="127358"/>
                  <a:chOff x="5273963" y="3225800"/>
                  <a:chExt cx="591124" cy="127358"/>
                </a:xfrm>
              </p:grpSpPr>
              <p:sp>
                <p:nvSpPr>
                  <p:cNvPr id="192" name="Oval 191">
                    <a:extLst>
                      <a:ext uri="{FF2B5EF4-FFF2-40B4-BE49-F238E27FC236}">
                        <a16:creationId xmlns:a16="http://schemas.microsoft.com/office/drawing/2014/main" id="{D6F581C0-CB42-4856-AEF7-C6E55F18522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B7BA5E63-E165-425C-A623-6E0E9A1FC52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41CBA12-ADCC-43BD-96CD-117A733268DA}"/>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45046440-7216-4D16-BF8C-D8291E19A796}"/>
                    </a:ext>
                  </a:extLst>
                </p:cNvPr>
                <p:cNvGrpSpPr/>
                <p:nvPr/>
              </p:nvGrpSpPr>
              <p:grpSpPr>
                <a:xfrm>
                  <a:off x="5999011" y="3226158"/>
                  <a:ext cx="507994" cy="128155"/>
                  <a:chOff x="5999011" y="3226158"/>
                  <a:chExt cx="507994" cy="128155"/>
                </a:xfrm>
              </p:grpSpPr>
              <p:sp>
                <p:nvSpPr>
                  <p:cNvPr id="189" name="Oval 188">
                    <a:extLst>
                      <a:ext uri="{FF2B5EF4-FFF2-40B4-BE49-F238E27FC236}">
                        <a16:creationId xmlns:a16="http://schemas.microsoft.com/office/drawing/2014/main" id="{3477D5B3-92D9-46CB-9FE7-76B0B704570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35C6B044-0D1D-4A76-A434-B4E766553271}"/>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BE7AD74-562D-4CA9-8195-BFAD8347B29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a:extLst>
                  <a:ext uri="{FF2B5EF4-FFF2-40B4-BE49-F238E27FC236}">
                    <a16:creationId xmlns:a16="http://schemas.microsoft.com/office/drawing/2014/main" id="{4994A483-D4D1-4F34-B990-2E8960CB15D0}"/>
                  </a:ext>
                </a:extLst>
              </p:cNvPr>
              <p:cNvGrpSpPr/>
              <p:nvPr/>
            </p:nvGrpSpPr>
            <p:grpSpPr>
              <a:xfrm>
                <a:off x="6520862" y="3427404"/>
                <a:ext cx="591124" cy="127358"/>
                <a:chOff x="5273963" y="3225800"/>
                <a:chExt cx="591124" cy="127358"/>
              </a:xfrm>
            </p:grpSpPr>
            <p:sp>
              <p:nvSpPr>
                <p:cNvPr id="184" name="Oval 183">
                  <a:extLst>
                    <a:ext uri="{FF2B5EF4-FFF2-40B4-BE49-F238E27FC236}">
                      <a16:creationId xmlns:a16="http://schemas.microsoft.com/office/drawing/2014/main" id="{810A995D-DAC9-4BA7-963C-FDB616941FB0}"/>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73A7F19B-F1D4-4B26-B3F6-3483DBE86DE0}"/>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ADE3D01-2B97-479A-AB1F-719797D5359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194">
              <a:extLst>
                <a:ext uri="{FF2B5EF4-FFF2-40B4-BE49-F238E27FC236}">
                  <a16:creationId xmlns:a16="http://schemas.microsoft.com/office/drawing/2014/main" id="{8053ECA5-36CA-4B00-A86E-FBAD99F7C11F}"/>
                </a:ext>
              </a:extLst>
            </p:cNvPr>
            <p:cNvGrpSpPr/>
            <p:nvPr/>
          </p:nvGrpSpPr>
          <p:grpSpPr>
            <a:xfrm>
              <a:off x="9513448" y="5089731"/>
              <a:ext cx="1930387" cy="131576"/>
              <a:chOff x="5181599" y="3427404"/>
              <a:chExt cx="1930387" cy="131576"/>
            </a:xfrm>
          </p:grpSpPr>
          <p:grpSp>
            <p:nvGrpSpPr>
              <p:cNvPr id="196" name="Group 195">
                <a:extLst>
                  <a:ext uri="{FF2B5EF4-FFF2-40B4-BE49-F238E27FC236}">
                    <a16:creationId xmlns:a16="http://schemas.microsoft.com/office/drawing/2014/main" id="{BFA0AF06-CF85-4375-ABF3-B3A9DA5BE2CC}"/>
                  </a:ext>
                </a:extLst>
              </p:cNvPr>
              <p:cNvGrpSpPr/>
              <p:nvPr/>
            </p:nvGrpSpPr>
            <p:grpSpPr>
              <a:xfrm>
                <a:off x="5181599" y="3430467"/>
                <a:ext cx="1233042" cy="128513"/>
                <a:chOff x="5273963" y="3225800"/>
                <a:chExt cx="1233042" cy="128513"/>
              </a:xfrm>
            </p:grpSpPr>
            <p:grpSp>
              <p:nvGrpSpPr>
                <p:cNvPr id="201" name="Group 200">
                  <a:extLst>
                    <a:ext uri="{FF2B5EF4-FFF2-40B4-BE49-F238E27FC236}">
                      <a16:creationId xmlns:a16="http://schemas.microsoft.com/office/drawing/2014/main" id="{CE779FB6-0662-4195-A634-A3A0066A16A6}"/>
                    </a:ext>
                  </a:extLst>
                </p:cNvPr>
                <p:cNvGrpSpPr/>
                <p:nvPr/>
              </p:nvGrpSpPr>
              <p:grpSpPr>
                <a:xfrm>
                  <a:off x="5273963" y="3225800"/>
                  <a:ext cx="591124" cy="127358"/>
                  <a:chOff x="5273963" y="3225800"/>
                  <a:chExt cx="591124" cy="127358"/>
                </a:xfrm>
              </p:grpSpPr>
              <p:sp>
                <p:nvSpPr>
                  <p:cNvPr id="206" name="Oval 205">
                    <a:extLst>
                      <a:ext uri="{FF2B5EF4-FFF2-40B4-BE49-F238E27FC236}">
                        <a16:creationId xmlns:a16="http://schemas.microsoft.com/office/drawing/2014/main" id="{43E5C72E-3BCC-48A6-8EB9-967128DD50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22C96D4A-FF75-4C2C-9469-73F9F5577B44}"/>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D26D5E5-8FC9-4568-B2F8-2A04A8D354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0BC1E90-3FFC-48EB-9EA9-1F4866D2D51F}"/>
                    </a:ext>
                  </a:extLst>
                </p:cNvPr>
                <p:cNvGrpSpPr/>
                <p:nvPr/>
              </p:nvGrpSpPr>
              <p:grpSpPr>
                <a:xfrm>
                  <a:off x="5999011" y="3226158"/>
                  <a:ext cx="507994" cy="128155"/>
                  <a:chOff x="5999011" y="3226158"/>
                  <a:chExt cx="507994" cy="128155"/>
                </a:xfrm>
              </p:grpSpPr>
              <p:sp>
                <p:nvSpPr>
                  <p:cNvPr id="203" name="Oval 202">
                    <a:extLst>
                      <a:ext uri="{FF2B5EF4-FFF2-40B4-BE49-F238E27FC236}">
                        <a16:creationId xmlns:a16="http://schemas.microsoft.com/office/drawing/2014/main" id="{411EBA5F-1C7B-4375-BF04-F50A612FAD60}"/>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81DFACE-C6D9-433E-9927-933D3363099F}"/>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DACB1C4-7891-4160-8936-C9641BE4DBA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DFAFF517-8CB4-4EA4-94BF-C650B047A3D1}"/>
                  </a:ext>
                </a:extLst>
              </p:cNvPr>
              <p:cNvGrpSpPr/>
              <p:nvPr/>
            </p:nvGrpSpPr>
            <p:grpSpPr>
              <a:xfrm>
                <a:off x="6520862" y="3427404"/>
                <a:ext cx="591124" cy="127358"/>
                <a:chOff x="5273963" y="3225800"/>
                <a:chExt cx="591124" cy="127358"/>
              </a:xfrm>
            </p:grpSpPr>
            <p:sp>
              <p:nvSpPr>
                <p:cNvPr id="198" name="Oval 197">
                  <a:extLst>
                    <a:ext uri="{FF2B5EF4-FFF2-40B4-BE49-F238E27FC236}">
                      <a16:creationId xmlns:a16="http://schemas.microsoft.com/office/drawing/2014/main" id="{70E212EC-5094-49D8-AF76-F5EC83B2AAE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8DDE4A7-C6AB-43E4-9D72-E9427EC0AA0F}"/>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228F0E8F-2964-48F2-844F-0AFFBF5D3D7C}"/>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9" name="Group 208">
              <a:extLst>
                <a:ext uri="{FF2B5EF4-FFF2-40B4-BE49-F238E27FC236}">
                  <a16:creationId xmlns:a16="http://schemas.microsoft.com/office/drawing/2014/main" id="{B3D6B5DA-01AA-4072-844D-7BCC1E7437CE}"/>
                </a:ext>
              </a:extLst>
            </p:cNvPr>
            <p:cNvGrpSpPr/>
            <p:nvPr/>
          </p:nvGrpSpPr>
          <p:grpSpPr>
            <a:xfrm>
              <a:off x="9513448" y="5392606"/>
              <a:ext cx="1930387" cy="131576"/>
              <a:chOff x="5181599" y="3427404"/>
              <a:chExt cx="1930387" cy="131576"/>
            </a:xfrm>
          </p:grpSpPr>
          <p:grpSp>
            <p:nvGrpSpPr>
              <p:cNvPr id="210" name="Group 209">
                <a:extLst>
                  <a:ext uri="{FF2B5EF4-FFF2-40B4-BE49-F238E27FC236}">
                    <a16:creationId xmlns:a16="http://schemas.microsoft.com/office/drawing/2014/main" id="{166CDAE0-8B7C-463A-8A2A-0CE26AF4EA06}"/>
                  </a:ext>
                </a:extLst>
              </p:cNvPr>
              <p:cNvGrpSpPr/>
              <p:nvPr/>
            </p:nvGrpSpPr>
            <p:grpSpPr>
              <a:xfrm>
                <a:off x="5181599" y="3430467"/>
                <a:ext cx="1233042" cy="128513"/>
                <a:chOff x="5273963" y="3225800"/>
                <a:chExt cx="1233042" cy="128513"/>
              </a:xfrm>
            </p:grpSpPr>
            <p:grpSp>
              <p:nvGrpSpPr>
                <p:cNvPr id="215" name="Group 214">
                  <a:extLst>
                    <a:ext uri="{FF2B5EF4-FFF2-40B4-BE49-F238E27FC236}">
                      <a16:creationId xmlns:a16="http://schemas.microsoft.com/office/drawing/2014/main" id="{65C9062B-FF99-4D35-BE39-7788808893FE}"/>
                    </a:ext>
                  </a:extLst>
                </p:cNvPr>
                <p:cNvGrpSpPr/>
                <p:nvPr/>
              </p:nvGrpSpPr>
              <p:grpSpPr>
                <a:xfrm>
                  <a:off x="5273963" y="3225800"/>
                  <a:ext cx="591124" cy="127358"/>
                  <a:chOff x="5273963" y="3225800"/>
                  <a:chExt cx="591124" cy="127358"/>
                </a:xfrm>
              </p:grpSpPr>
              <p:sp>
                <p:nvSpPr>
                  <p:cNvPr id="220" name="Oval 219">
                    <a:extLst>
                      <a:ext uri="{FF2B5EF4-FFF2-40B4-BE49-F238E27FC236}">
                        <a16:creationId xmlns:a16="http://schemas.microsoft.com/office/drawing/2014/main" id="{36D5D34F-6636-489B-8A3B-D3CBA0F6B5CC}"/>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a:extLst>
                      <a:ext uri="{FF2B5EF4-FFF2-40B4-BE49-F238E27FC236}">
                        <a16:creationId xmlns:a16="http://schemas.microsoft.com/office/drawing/2014/main" id="{C27D6761-4788-4686-B5C3-7831E2F2CD6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7CE64414-3C97-4191-A2F4-E3B5560BA551}"/>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53EB0A8F-FB30-48B3-B514-10B5511D5760}"/>
                    </a:ext>
                  </a:extLst>
                </p:cNvPr>
                <p:cNvGrpSpPr/>
                <p:nvPr/>
              </p:nvGrpSpPr>
              <p:grpSpPr>
                <a:xfrm>
                  <a:off x="5999011" y="3226158"/>
                  <a:ext cx="507994" cy="128155"/>
                  <a:chOff x="5999011" y="3226158"/>
                  <a:chExt cx="507994" cy="128155"/>
                </a:xfrm>
              </p:grpSpPr>
              <p:sp>
                <p:nvSpPr>
                  <p:cNvPr id="217" name="Oval 216">
                    <a:extLst>
                      <a:ext uri="{FF2B5EF4-FFF2-40B4-BE49-F238E27FC236}">
                        <a16:creationId xmlns:a16="http://schemas.microsoft.com/office/drawing/2014/main" id="{910E4252-1A22-4474-9480-00D0028BFD73}"/>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D9B4AB-D396-4D4B-B296-E69848660744}"/>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D87B6346-CC0E-486B-9911-67A7F7999C5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1" name="Group 210">
                <a:extLst>
                  <a:ext uri="{FF2B5EF4-FFF2-40B4-BE49-F238E27FC236}">
                    <a16:creationId xmlns:a16="http://schemas.microsoft.com/office/drawing/2014/main" id="{1FA04FB6-39CF-4BCF-A053-2190C5A17C13}"/>
                  </a:ext>
                </a:extLst>
              </p:cNvPr>
              <p:cNvGrpSpPr/>
              <p:nvPr/>
            </p:nvGrpSpPr>
            <p:grpSpPr>
              <a:xfrm>
                <a:off x="6520862" y="3427404"/>
                <a:ext cx="591124" cy="127358"/>
                <a:chOff x="5273963" y="3225800"/>
                <a:chExt cx="591124" cy="127358"/>
              </a:xfrm>
            </p:grpSpPr>
            <p:sp>
              <p:nvSpPr>
                <p:cNvPr id="212" name="Oval 211">
                  <a:extLst>
                    <a:ext uri="{FF2B5EF4-FFF2-40B4-BE49-F238E27FC236}">
                      <a16:creationId xmlns:a16="http://schemas.microsoft.com/office/drawing/2014/main" id="{5517D382-EAE9-4030-B8FD-F7C0393A113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EFF4EC7-097E-4C3F-AD07-C65100FAB327}"/>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2C7939E-EF94-4911-9035-24F853F2AE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1040EBA-E8CB-44ED-8BDA-0171F22EF088}"/>
                </a:ext>
              </a:extLst>
            </p:cNvPr>
            <p:cNvGrpSpPr/>
            <p:nvPr/>
          </p:nvGrpSpPr>
          <p:grpSpPr>
            <a:xfrm>
              <a:off x="9545781" y="5661890"/>
              <a:ext cx="1930387" cy="131576"/>
              <a:chOff x="5181599" y="3427404"/>
              <a:chExt cx="1930387" cy="131576"/>
            </a:xfrm>
          </p:grpSpPr>
          <p:grpSp>
            <p:nvGrpSpPr>
              <p:cNvPr id="224" name="Group 223">
                <a:extLst>
                  <a:ext uri="{FF2B5EF4-FFF2-40B4-BE49-F238E27FC236}">
                    <a16:creationId xmlns:a16="http://schemas.microsoft.com/office/drawing/2014/main" id="{1A3C1FF9-5444-44F2-9D63-69BD92891AD9}"/>
                  </a:ext>
                </a:extLst>
              </p:cNvPr>
              <p:cNvGrpSpPr/>
              <p:nvPr/>
            </p:nvGrpSpPr>
            <p:grpSpPr>
              <a:xfrm>
                <a:off x="5181599" y="3430467"/>
                <a:ext cx="1233042" cy="128513"/>
                <a:chOff x="5273963" y="3225800"/>
                <a:chExt cx="1233042" cy="128513"/>
              </a:xfrm>
            </p:grpSpPr>
            <p:grpSp>
              <p:nvGrpSpPr>
                <p:cNvPr id="229" name="Group 228">
                  <a:extLst>
                    <a:ext uri="{FF2B5EF4-FFF2-40B4-BE49-F238E27FC236}">
                      <a16:creationId xmlns:a16="http://schemas.microsoft.com/office/drawing/2014/main" id="{C5DE8FF4-DFF2-446D-9D0D-DE1A8C8A22EF}"/>
                    </a:ext>
                  </a:extLst>
                </p:cNvPr>
                <p:cNvGrpSpPr/>
                <p:nvPr/>
              </p:nvGrpSpPr>
              <p:grpSpPr>
                <a:xfrm>
                  <a:off x="5273963" y="3225800"/>
                  <a:ext cx="591124" cy="127358"/>
                  <a:chOff x="5273963" y="3225800"/>
                  <a:chExt cx="591124" cy="127358"/>
                </a:xfrm>
              </p:grpSpPr>
              <p:sp>
                <p:nvSpPr>
                  <p:cNvPr id="234" name="Oval 233">
                    <a:extLst>
                      <a:ext uri="{FF2B5EF4-FFF2-40B4-BE49-F238E27FC236}">
                        <a16:creationId xmlns:a16="http://schemas.microsoft.com/office/drawing/2014/main" id="{308949D6-CE9C-4AB7-9DF8-8DDFD127DBB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FD881206-CB10-4AF9-96FC-6A5083C24BB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66AF3AD-7C01-4729-9EB3-AB4B0A43C98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A6363CA-FB99-46CD-9C96-6DEE3E1D6341}"/>
                    </a:ext>
                  </a:extLst>
                </p:cNvPr>
                <p:cNvGrpSpPr/>
                <p:nvPr/>
              </p:nvGrpSpPr>
              <p:grpSpPr>
                <a:xfrm>
                  <a:off x="5999011" y="3226158"/>
                  <a:ext cx="507994" cy="128155"/>
                  <a:chOff x="5999011" y="3226158"/>
                  <a:chExt cx="507994" cy="128155"/>
                </a:xfrm>
              </p:grpSpPr>
              <p:sp>
                <p:nvSpPr>
                  <p:cNvPr id="231" name="Oval 230">
                    <a:extLst>
                      <a:ext uri="{FF2B5EF4-FFF2-40B4-BE49-F238E27FC236}">
                        <a16:creationId xmlns:a16="http://schemas.microsoft.com/office/drawing/2014/main" id="{A52071DA-D7C5-4006-BE77-D6B580C9484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5D5C674-5339-4EF2-A280-F97CA992C808}"/>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A82B16A7-E5CD-4C5D-9665-AA990838E92C}"/>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9A48B89A-743D-4061-B424-3F95767CCBA6}"/>
                  </a:ext>
                </a:extLst>
              </p:cNvPr>
              <p:cNvGrpSpPr/>
              <p:nvPr/>
            </p:nvGrpSpPr>
            <p:grpSpPr>
              <a:xfrm>
                <a:off x="6520862" y="3427404"/>
                <a:ext cx="591124" cy="127358"/>
                <a:chOff x="5273963" y="3225800"/>
                <a:chExt cx="591124" cy="127358"/>
              </a:xfrm>
            </p:grpSpPr>
            <p:sp>
              <p:nvSpPr>
                <p:cNvPr id="226" name="Oval 225">
                  <a:extLst>
                    <a:ext uri="{FF2B5EF4-FFF2-40B4-BE49-F238E27FC236}">
                      <a16:creationId xmlns:a16="http://schemas.microsoft.com/office/drawing/2014/main" id="{D496B532-C279-4307-B37C-B79372A46E11}"/>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F11A3E6-496C-49D4-8ED1-B957E657DA85}"/>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F848CB69-C5BE-4F94-B53A-C83CDDAE5C60}"/>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582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fontScale="92500"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Stratified Survey</a:t>
            </a:r>
          </a:p>
          <a:p>
            <a:pPr marL="1172718" lvl="3" indent="-514350"/>
            <a:r>
              <a:rPr lang="en-US" sz="2000" dirty="0">
                <a:solidFill>
                  <a:schemeClr val="tx1"/>
                </a:solidFill>
              </a:rPr>
              <a:t>Concept is to break the survey domain up into ‘homogenous’ bits (strata)</a:t>
            </a:r>
          </a:p>
          <a:p>
            <a:pPr marL="1172718" lvl="3" indent="-514350"/>
            <a:r>
              <a:rPr lang="en-US" sz="2000" dirty="0">
                <a:solidFill>
                  <a:schemeClr val="tx1"/>
                </a:solidFill>
              </a:rPr>
              <a:t>Depth is a common stratifying variable</a:t>
            </a:r>
          </a:p>
          <a:p>
            <a:pPr marL="1172718" lvl="3" indent="-514350"/>
            <a:r>
              <a:rPr lang="en-US" sz="2000" dirty="0">
                <a:solidFill>
                  <a:schemeClr val="tx1"/>
                </a:solidFill>
              </a:rPr>
              <a:t>Pros</a:t>
            </a:r>
          </a:p>
          <a:p>
            <a:pPr marL="1355598" lvl="4" indent="-514350"/>
            <a:r>
              <a:rPr lang="en-US" sz="2000" dirty="0">
                <a:solidFill>
                  <a:schemeClr val="tx1"/>
                </a:solidFill>
              </a:rPr>
              <a:t>Should result in more precise estimates</a:t>
            </a:r>
          </a:p>
          <a:p>
            <a:pPr marL="1355598" lvl="4" indent="-514350"/>
            <a:r>
              <a:rPr lang="en-US" sz="2000" dirty="0">
                <a:solidFill>
                  <a:schemeClr val="tx1"/>
                </a:solidFill>
              </a:rPr>
              <a:t>Often leads to better coverage than random designs</a:t>
            </a:r>
          </a:p>
          <a:p>
            <a:pPr marL="1172718" lvl="3" indent="-514350"/>
            <a:r>
              <a:rPr lang="en-US" sz="2000" dirty="0">
                <a:solidFill>
                  <a:schemeClr val="tx1"/>
                </a:solidFill>
              </a:rPr>
              <a:t>Cons</a:t>
            </a:r>
          </a:p>
          <a:p>
            <a:pPr marL="1355598" lvl="4" indent="-514350"/>
            <a:r>
              <a:rPr lang="en-US" sz="2000" dirty="0">
                <a:solidFill>
                  <a:schemeClr val="tx1"/>
                </a:solidFill>
              </a:rPr>
              <a:t>How do you define a ‘homogeneous’ strata?</a:t>
            </a:r>
          </a:p>
          <a:p>
            <a:pPr marL="1355598" lvl="4" indent="-514350"/>
            <a:r>
              <a:rPr lang="en-US" sz="2000" dirty="0">
                <a:solidFill>
                  <a:schemeClr val="tx1"/>
                </a:solidFill>
              </a:rPr>
              <a:t>Statistics are more complex </a:t>
            </a:r>
          </a:p>
          <a:p>
            <a:pPr marL="1355598" lvl="4" indent="-514350"/>
            <a:r>
              <a:rPr lang="en-US" sz="2000" dirty="0">
                <a:solidFill>
                  <a:schemeClr val="tx1"/>
                </a:solidFill>
              </a:rPr>
              <a:t>Need to decide how many stations go in each strata</a:t>
            </a:r>
          </a:p>
          <a:p>
            <a:pPr marL="1355598" lvl="4" indent="-514350"/>
            <a:r>
              <a:rPr lang="en-US" sz="2000" dirty="0">
                <a:solidFill>
                  <a:schemeClr val="tx1"/>
                </a:solidFill>
              </a:rPr>
              <a:t>Need coverage in all the ‘strata’</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grpSp>
        <p:nvGrpSpPr>
          <p:cNvPr id="3" name="Group 2">
            <a:extLst>
              <a:ext uri="{FF2B5EF4-FFF2-40B4-BE49-F238E27FC236}">
                <a16:creationId xmlns:a16="http://schemas.microsoft.com/office/drawing/2014/main" id="{B9F727E0-4FBF-4DF4-8261-B337C78C839D}"/>
              </a:ext>
            </a:extLst>
          </p:cNvPr>
          <p:cNvGrpSpPr/>
          <p:nvPr/>
        </p:nvGrpSpPr>
        <p:grpSpPr>
          <a:xfrm>
            <a:off x="7082492" y="1601327"/>
            <a:ext cx="5109508" cy="4731741"/>
            <a:chOff x="7082492" y="1601327"/>
            <a:chExt cx="5109508" cy="4731741"/>
          </a:xfrm>
        </p:grpSpPr>
        <p:pic>
          <p:nvPicPr>
            <p:cNvPr id="238" name="Picture" descr="Figure 2: The NAFO stratification polygons used for stratification.">
              <a:extLst>
                <a:ext uri="{FF2B5EF4-FFF2-40B4-BE49-F238E27FC236}">
                  <a16:creationId xmlns:a16="http://schemas.microsoft.com/office/drawing/2014/main" id="{E8B247BD-563E-4906-AC3B-5F3DFF8D2E90}"/>
                </a:ext>
              </a:extLst>
            </p:cNvPr>
            <p:cNvPicPr/>
            <p:nvPr/>
          </p:nvPicPr>
          <p:blipFill>
            <a:blip r:embed="rId3"/>
            <a:stretch>
              <a:fillRect/>
            </a:stretch>
          </p:blipFill>
          <p:spPr bwMode="auto">
            <a:xfrm>
              <a:off x="9062156" y="1601327"/>
              <a:ext cx="3129844" cy="2647244"/>
            </a:xfrm>
            <a:prstGeom prst="rect">
              <a:avLst/>
            </a:prstGeom>
            <a:noFill/>
            <a:ln w="9525">
              <a:noFill/>
              <a:headEnd/>
              <a:tailEnd/>
            </a:ln>
          </p:spPr>
        </p:pic>
        <p:pic>
          <p:nvPicPr>
            <p:cNvPr id="239" name="Picture" descr="Figure 3: The Depth stratification polygons used for stratification.">
              <a:extLst>
                <a:ext uri="{FF2B5EF4-FFF2-40B4-BE49-F238E27FC236}">
                  <a16:creationId xmlns:a16="http://schemas.microsoft.com/office/drawing/2014/main" id="{A680B25E-E0AE-425F-979E-43B90735CFAE}"/>
                </a:ext>
              </a:extLst>
            </p:cNvPr>
            <p:cNvPicPr/>
            <p:nvPr/>
          </p:nvPicPr>
          <p:blipFill>
            <a:blip r:embed="rId4"/>
            <a:stretch>
              <a:fillRect/>
            </a:stretch>
          </p:blipFill>
          <p:spPr bwMode="auto">
            <a:xfrm>
              <a:off x="7082492" y="3548814"/>
              <a:ext cx="2597217" cy="2784254"/>
            </a:xfrm>
            <a:prstGeom prst="rect">
              <a:avLst/>
            </a:prstGeom>
            <a:noFill/>
            <a:ln w="9525">
              <a:noFill/>
              <a:headEnd/>
              <a:tailEnd/>
            </a:ln>
          </p:spPr>
        </p:pic>
      </p:grpSp>
    </p:spTree>
    <p:extLst>
      <p:ext uri="{BB962C8B-B14F-4D97-AF65-F5344CB8AC3E}">
        <p14:creationId xmlns:p14="http://schemas.microsoft.com/office/powerpoint/2010/main" val="17473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3"/>
            </a:pPr>
            <a:r>
              <a:rPr lang="en-US" sz="3000" dirty="0">
                <a:solidFill>
                  <a:schemeClr val="tx1"/>
                </a:solidFill>
              </a:rPr>
              <a:t>How many stations</a:t>
            </a:r>
          </a:p>
          <a:p>
            <a:pPr marL="806958" lvl="1" indent="-514350"/>
            <a:r>
              <a:rPr lang="en-US" sz="2400" dirty="0">
                <a:solidFill>
                  <a:schemeClr val="tx1"/>
                </a:solidFill>
              </a:rPr>
              <a:t>How many sampling stations do you need?</a:t>
            </a:r>
          </a:p>
          <a:p>
            <a:pPr marL="989838" lvl="2" indent="-514350"/>
            <a:r>
              <a:rPr lang="en-US" sz="2000" dirty="0">
                <a:solidFill>
                  <a:schemeClr val="tx1"/>
                </a:solidFill>
              </a:rPr>
              <a:t>More stations = more $$, what is your budget?</a:t>
            </a:r>
          </a:p>
          <a:p>
            <a:pPr marL="514350" indent="-514350">
              <a:buFont typeface="+mj-lt"/>
              <a:buAutoNum type="arabicPeriod" startAt="4"/>
            </a:pPr>
            <a:r>
              <a:rPr lang="en-US" sz="2600" dirty="0">
                <a:solidFill>
                  <a:schemeClr val="tx1"/>
                </a:solidFill>
              </a:rPr>
              <a:t>When should you survey? </a:t>
            </a:r>
          </a:p>
          <a:p>
            <a:pPr marL="806958" lvl="1" indent="-514350"/>
            <a:r>
              <a:rPr lang="en-US" sz="2400" dirty="0">
                <a:solidFill>
                  <a:schemeClr val="tx1"/>
                </a:solidFill>
              </a:rPr>
              <a:t>During spawning, before spawning?</a:t>
            </a:r>
          </a:p>
          <a:p>
            <a:pPr marL="806958" lvl="1" indent="-514350"/>
            <a:r>
              <a:rPr lang="en-US" sz="2400" dirty="0">
                <a:solidFill>
                  <a:schemeClr val="tx1"/>
                </a:solidFill>
              </a:rPr>
              <a:t>Conflicts with other fisheries/users</a:t>
            </a:r>
          </a:p>
          <a:p>
            <a:pPr marL="806958" lvl="1" indent="-514350"/>
            <a:r>
              <a:rPr lang="en-US" sz="2400" dirty="0">
                <a:solidFill>
                  <a:schemeClr val="tx1"/>
                </a:solidFill>
              </a:rPr>
              <a:t>Seasonal variability</a:t>
            </a:r>
            <a:endParaRPr lang="en-US" sz="2800" dirty="0"/>
          </a:p>
          <a:p>
            <a:pPr marL="806958" lvl="1" indent="-514350"/>
            <a:endParaRPr lang="en-US" sz="24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586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Open the file </a:t>
            </a:r>
            <a:r>
              <a:rPr lang="en-US" sz="2000" dirty="0" err="1">
                <a:solidFill>
                  <a:schemeClr val="tx1"/>
                </a:solidFill>
              </a:rPr>
              <a:t>Survey_tutorial_basic.Rmd</a:t>
            </a:r>
            <a:r>
              <a:rPr lang="en-US" sz="2000" dirty="0">
                <a:solidFill>
                  <a:schemeClr val="tx1"/>
                </a:solidFill>
              </a:rPr>
              <a:t> and pop down to line 76</a:t>
            </a:r>
          </a:p>
          <a:p>
            <a:pPr marL="658368" lvl="1" indent="-457200">
              <a:buFont typeface="+mj-lt"/>
              <a:buAutoNum type="arabicPeriod"/>
            </a:pPr>
            <a:r>
              <a:rPr lang="en-US" sz="2000" dirty="0">
                <a:solidFill>
                  <a:schemeClr val="tx1"/>
                </a:solidFill>
              </a:rPr>
              <a:t>Change the number of stations in the survey and explore how this impacts your estimates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n.tows</a:t>
            </a:r>
            <a:r>
              <a:rPr lang="en-US" sz="14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Note that we compare 3 different survey allocation schemes in the results</a:t>
            </a:r>
          </a:p>
          <a:p>
            <a:pPr lvl="3"/>
            <a:r>
              <a:rPr lang="en-US" sz="1600" dirty="0">
                <a:solidFill>
                  <a:schemeClr val="tx1"/>
                </a:solidFill>
              </a:rPr>
              <a:t>Random allocation where the stations randomly get placed inside the survey domain</a:t>
            </a:r>
          </a:p>
          <a:p>
            <a:pPr lvl="3"/>
            <a:r>
              <a:rPr lang="en-US" sz="1600" dirty="0">
                <a:solidFill>
                  <a:schemeClr val="tx1"/>
                </a:solidFill>
              </a:rPr>
              <a:t>NAFO allocation where stations are located inside the NAFO strata</a:t>
            </a:r>
          </a:p>
          <a:p>
            <a:pPr lvl="3"/>
            <a:r>
              <a:rPr lang="en-US" sz="1600" dirty="0">
                <a:solidFill>
                  <a:schemeClr val="tx1"/>
                </a:solidFill>
              </a:rPr>
              <a:t>Depth allocation where stations are located inside ‘depth’ strata</a:t>
            </a:r>
          </a:p>
          <a:p>
            <a:pPr lvl="4"/>
            <a:r>
              <a:rPr lang="en-US" sz="1600" dirty="0">
                <a:solidFill>
                  <a:schemeClr val="tx1"/>
                </a:solidFill>
              </a:rPr>
              <a:t>For example, 0-25 meters is one strata, 26-50 meters is another strata</a:t>
            </a:r>
          </a:p>
          <a:p>
            <a:pPr marL="658368" lvl="1" indent="-457200">
              <a:buFont typeface="+mj-lt"/>
              <a:buAutoNum type="arabicPeriod"/>
            </a:pPr>
            <a:r>
              <a:rPr lang="en-US" sz="2200" dirty="0"/>
              <a:t>There are some other options you can explore on your own if you’d like</a:t>
            </a:r>
          </a:p>
          <a:p>
            <a:pPr lvl="2"/>
            <a:r>
              <a:rPr lang="en-US" sz="1800" dirty="0"/>
              <a:t>Look inside the ‘chunk’ </a:t>
            </a:r>
            <a:r>
              <a:rPr lang="en-US" dirty="0">
                <a:latin typeface="Courier New" panose="02070309020205020404" pitchFamily="49" charset="0"/>
                <a:cs typeface="Courier New" panose="02070309020205020404" pitchFamily="49" charset="0"/>
              </a:rPr>
              <a:t>{r other-parameters, echo=F}</a:t>
            </a:r>
            <a:endParaRPr lang="en-US" sz="1800" dirty="0">
              <a:latin typeface="Courier New" panose="02070309020205020404" pitchFamily="49" charset="0"/>
              <a:cs typeface="Courier New" panose="02070309020205020404" pitchFamily="49" charset="0"/>
            </a:endParaRPr>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overview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t>In the area you want to go fishing, how many fish are there</a:t>
            </a:r>
            <a:r>
              <a:rPr lang="en-US" sz="2600" dirty="0"/>
              <a:t>?</a:t>
            </a:r>
            <a:endParaRPr lang="en-US" sz="2200" dirty="0"/>
          </a:p>
          <a:p>
            <a:pPr lvl="2"/>
            <a:r>
              <a:rPr lang="en-US" sz="2200" dirty="0"/>
              <a:t>Should be we happy or worried about this number?</a:t>
            </a:r>
          </a:p>
          <a:p>
            <a:pPr lvl="2"/>
            <a:r>
              <a:rPr lang="en-US" sz="2200" dirty="0"/>
              <a:t>Given this number, how many can you sustainably (optimally) remove via a fishery?</a:t>
            </a:r>
          </a:p>
          <a:p>
            <a:r>
              <a:rPr lang="en-US" sz="2800" dirty="0"/>
              <a:t>How do we achieve this objective?</a:t>
            </a:r>
          </a:p>
          <a:p>
            <a:pPr lvl="1"/>
            <a:r>
              <a:rPr lang="en-US" sz="2600" dirty="0"/>
              <a:t>In theory, it’s pretty simple…</a:t>
            </a:r>
          </a:p>
          <a:p>
            <a:pPr marL="841248" lvl="2" indent="-457200">
              <a:buFont typeface="+mj-lt"/>
              <a:buAutoNum type="arabicPeriod"/>
            </a:pPr>
            <a:r>
              <a:rPr lang="en-US" sz="2200" b="1" dirty="0"/>
              <a:t>Go out and count your species in the area of interest (Survey – Fishery Independent data)</a:t>
            </a:r>
          </a:p>
          <a:p>
            <a:pPr marL="841248" lvl="2" indent="-457200">
              <a:buFont typeface="+mj-lt"/>
              <a:buAutoNum type="arabicPeriod"/>
            </a:pPr>
            <a:r>
              <a:rPr lang="en-US" sz="2200" dirty="0"/>
              <a:t>Go out and count how many fish were removed by the fishery (Fishery Dependent data)</a:t>
            </a:r>
          </a:p>
          <a:p>
            <a:pPr marL="841248" lvl="2" indent="-457200">
              <a:buFont typeface="+mj-lt"/>
              <a:buAutoNum type="arabicPeriod"/>
            </a:pPr>
            <a:r>
              <a:rPr lang="en-US" sz="2200" dirty="0"/>
              <a:t>Plug (1) and (2) into a (sometimes) fancy statistical model (Stock Assessment Model)</a:t>
            </a:r>
          </a:p>
          <a:p>
            <a:pPr marL="841248" lvl="2" indent="-457200">
              <a:buFont typeface="+mj-lt"/>
              <a:buAutoNum type="arabicPeriod"/>
            </a:pPr>
            <a:r>
              <a:rPr lang="en-US" sz="2200" dirty="0"/>
              <a:t>Figure out what a safe number of fish to harvest is (Precautionary Approach – Reference Points, </a:t>
            </a:r>
            <a:r>
              <a:rPr lang="en-US" sz="2200" dirty="0" err="1"/>
              <a:t>etc</a:t>
            </a:r>
            <a:r>
              <a:rPr lang="en-US" sz="2200" dirty="0"/>
              <a:t>)</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1: Surveys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5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0" indent="0">
              <a:buNone/>
            </a:pPr>
            <a:r>
              <a:rPr lang="en-US" sz="2800" dirty="0"/>
              <a:t>Why fisheries surveys are so much harder than terrestrial surveys…</a:t>
            </a:r>
          </a:p>
          <a:p>
            <a:r>
              <a:rPr lang="en-US" dirty="0"/>
              <a:t>Imagine you are tasked with surveying mushrooms in the forest</a:t>
            </a:r>
          </a:p>
          <a:p>
            <a:pPr lvl="1"/>
            <a:r>
              <a:rPr lang="en-US" sz="2000" dirty="0"/>
              <a:t>Unfortunately, you have a few constraints this year.</a:t>
            </a:r>
          </a:p>
          <a:p>
            <a:pPr marL="514350" indent="-514350">
              <a:buFont typeface="+mj-lt"/>
              <a:buAutoNum type="arabicPeriod"/>
            </a:pPr>
            <a:r>
              <a:rPr lang="en-US" dirty="0"/>
              <a:t>You are flying over the area in a helicopter </a:t>
            </a:r>
          </a:p>
          <a:p>
            <a:pPr marL="806958" lvl="1" indent="-514350"/>
            <a:r>
              <a:rPr lang="en-US" sz="2000" dirty="0"/>
              <a:t>Note you have to pay for the flight time and the crew</a:t>
            </a:r>
          </a:p>
          <a:p>
            <a:pPr marL="514350" indent="-514350">
              <a:buFont typeface="+mj-lt"/>
              <a:buAutoNum type="arabicPeriod"/>
            </a:pPr>
            <a:r>
              <a:rPr lang="en-US" dirty="0"/>
              <a:t>You can only survey when it is so foggy you can’t see the forest </a:t>
            </a:r>
          </a:p>
          <a:p>
            <a:pPr marL="806958" lvl="1" indent="-514350"/>
            <a:r>
              <a:rPr lang="en-US" sz="2000" dirty="0"/>
              <a:t>Or you must be blindfolded</a:t>
            </a:r>
          </a:p>
          <a:p>
            <a:pPr marL="514350" indent="-514350">
              <a:buFont typeface="+mj-lt"/>
              <a:buAutoNum type="arabicPeriod"/>
            </a:pPr>
            <a:r>
              <a:rPr lang="en-US" dirty="0"/>
              <a:t>You have a large butterfly net to do your sampling</a:t>
            </a:r>
          </a:p>
          <a:p>
            <a:pPr marL="0" indent="0">
              <a:buNone/>
            </a:pPr>
            <a:r>
              <a:rPr lang="en-US" sz="2800" dirty="0"/>
              <a:t>Good luck and have fun!</a:t>
            </a:r>
          </a:p>
          <a:p>
            <a:pPr marL="0" indent="0">
              <a:buNone/>
            </a:pPr>
            <a:endParaRPr lang="en-US" sz="28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8" name="Group 7">
            <a:extLst>
              <a:ext uri="{FF2B5EF4-FFF2-40B4-BE49-F238E27FC236}">
                <a16:creationId xmlns:a16="http://schemas.microsoft.com/office/drawing/2014/main" id="{C4F5F84D-8E0A-4815-AC8F-80B2E94086E1}"/>
              </a:ext>
            </a:extLst>
          </p:cNvPr>
          <p:cNvGrpSpPr/>
          <p:nvPr/>
        </p:nvGrpSpPr>
        <p:grpSpPr>
          <a:xfrm>
            <a:off x="6096001" y="1489119"/>
            <a:ext cx="6098173" cy="4857535"/>
            <a:chOff x="6096001" y="1489119"/>
            <a:chExt cx="6098173" cy="4857535"/>
          </a:xfrm>
        </p:grpSpPr>
        <p:grpSp>
          <p:nvGrpSpPr>
            <p:cNvPr id="7" name="Group 6">
              <a:extLst>
                <a:ext uri="{FF2B5EF4-FFF2-40B4-BE49-F238E27FC236}">
                  <a16:creationId xmlns:a16="http://schemas.microsoft.com/office/drawing/2014/main" id="{ACF3919F-999B-4C7E-BD2A-AC7045CF7BFA}"/>
                </a:ext>
              </a:extLst>
            </p:cNvPr>
            <p:cNvGrpSpPr/>
            <p:nvPr/>
          </p:nvGrpSpPr>
          <p:grpSpPr>
            <a:xfrm>
              <a:off x="6133892" y="4514818"/>
              <a:ext cx="6020274" cy="1831836"/>
              <a:chOff x="6171254" y="4514818"/>
              <a:chExt cx="5982911" cy="1831836"/>
            </a:xfrm>
          </p:grpSpPr>
          <p:pic>
            <p:nvPicPr>
              <p:cNvPr id="2058" name="Picture 10" descr="Super Mushroom - Super Mario Wiki, the Mario encyclopedia">
                <a:extLst>
                  <a:ext uri="{FF2B5EF4-FFF2-40B4-BE49-F238E27FC236}">
                    <a16:creationId xmlns:a16="http://schemas.microsoft.com/office/drawing/2014/main" id="{5D2363D9-8C83-4561-8D6F-A52C58D0F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878" y="580708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Super Mushroom - Super Mario Wiki, the Mario encyclopedia">
                <a:extLst>
                  <a:ext uri="{FF2B5EF4-FFF2-40B4-BE49-F238E27FC236}">
                    <a16:creationId xmlns:a16="http://schemas.microsoft.com/office/drawing/2014/main" id="{7F22C948-7525-41EC-85C4-A9904E550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2855" y="584251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Super Mushroom - Super Mario Wiki, the Mario encyclopedia">
                <a:extLst>
                  <a:ext uri="{FF2B5EF4-FFF2-40B4-BE49-F238E27FC236}">
                    <a16:creationId xmlns:a16="http://schemas.microsoft.com/office/drawing/2014/main" id="{2CA8F50D-F3AC-4673-9564-8DDAA1E41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6967" y="5825221"/>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e Flower | Fantendo - Game Ideas &amp;amp; More | Fandom">
                <a:extLst>
                  <a:ext uri="{FF2B5EF4-FFF2-40B4-BE49-F238E27FC236}">
                    <a16:creationId xmlns:a16="http://schemas.microsoft.com/office/drawing/2014/main" id="{4CEFF03D-FFEE-4E14-BB17-6C5B1C90F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251" y="5432429"/>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Tree Flower | Fantendo - Game Ideas &amp;amp; More | Fandom">
                <a:extLst>
                  <a:ext uri="{FF2B5EF4-FFF2-40B4-BE49-F238E27FC236}">
                    <a16:creationId xmlns:a16="http://schemas.microsoft.com/office/drawing/2014/main" id="{1875EAF9-CFDC-4F3A-91C2-5F036F394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5303" y="5379248"/>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Tree Flower | Fantendo - Game Ideas &amp;amp; More | Fandom">
                <a:extLst>
                  <a:ext uri="{FF2B5EF4-FFF2-40B4-BE49-F238E27FC236}">
                    <a16:creationId xmlns:a16="http://schemas.microsoft.com/office/drawing/2014/main" id="{840C8C70-53C5-4FA8-AEE4-AEC824E0E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576" y="5425636"/>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owser - Super Mario Wiki, the Mario encyclopedia">
                <a:extLst>
                  <a:ext uri="{FF2B5EF4-FFF2-40B4-BE49-F238E27FC236}">
                    <a16:creationId xmlns:a16="http://schemas.microsoft.com/office/drawing/2014/main" id="{2CBD1E73-632E-41A6-96F1-C7626BB6AC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254" y="4514818"/>
                <a:ext cx="1413099" cy="1755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AF40C9E6-C8FE-4FAC-8CF6-F61C607CFA56}"/>
                </a:ext>
              </a:extLst>
            </p:cNvPr>
            <p:cNvGrpSpPr/>
            <p:nvPr/>
          </p:nvGrpSpPr>
          <p:grpSpPr>
            <a:xfrm>
              <a:off x="6096001" y="1489119"/>
              <a:ext cx="6095998" cy="4857535"/>
              <a:chOff x="6096001" y="1489119"/>
              <a:chExt cx="6095998" cy="4857535"/>
            </a:xfrm>
          </p:grpSpPr>
          <p:pic>
            <p:nvPicPr>
              <p:cNvPr id="2056" name="Picture 8" descr="Butterfly Net PNG Images, Transparent Butterfly Net Image Download - PNGitem">
                <a:extLst>
                  <a:ext uri="{FF2B5EF4-FFF2-40B4-BE49-F238E27FC236}">
                    <a16:creationId xmlns:a16="http://schemas.microsoft.com/office/drawing/2014/main" id="{669919D3-F01C-4C5A-9DC8-CA6A574C44F6}"/>
                  </a:ext>
                </a:extLst>
              </p:cNvPr>
              <p:cNvPicPr>
                <a:picLocks noChangeAspect="1" noChangeArrowheads="1"/>
              </p:cNvPicPr>
              <p:nvPr/>
            </p:nvPicPr>
            <p:blipFill>
              <a:blip r:embed="rId6">
                <a:alphaModFix amt="50000"/>
                <a:extLst>
                  <a:ext uri="{28A0092B-C50C-407E-A947-70E740481C1C}">
                    <a14:useLocalDpi xmlns:a14="http://schemas.microsoft.com/office/drawing/2010/main" val="0"/>
                  </a:ext>
                </a:extLst>
              </a:blip>
              <a:srcRect/>
              <a:stretch>
                <a:fillRect/>
              </a:stretch>
            </p:blipFill>
            <p:spPr bwMode="auto">
              <a:xfrm rot="12074010">
                <a:off x="8080122" y="2798638"/>
                <a:ext cx="1171802" cy="346382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ropeller Mario - Super Mario Wiki, the Mario encyclopedia">
                <a:extLst>
                  <a:ext uri="{FF2B5EF4-FFF2-40B4-BE49-F238E27FC236}">
                    <a16:creationId xmlns:a16="http://schemas.microsoft.com/office/drawing/2014/main" id="{B64E950A-AB7E-4D56-A1F1-B224D3C6F28E}"/>
                  </a:ext>
                </a:extLst>
              </p:cNvPr>
              <p:cNvPicPr>
                <a:picLocks noChangeAspect="1" noChangeArrowheads="1"/>
              </p:cNvPicPr>
              <p:nvPr/>
            </p:nvPicPr>
            <p:blipFill>
              <a:blip r:embed="rId7">
                <a:alphaModFix/>
                <a:extLst>
                  <a:ext uri="{28A0092B-C50C-407E-A947-70E740481C1C}">
                    <a14:useLocalDpi xmlns:a14="http://schemas.microsoft.com/office/drawing/2010/main" val="0"/>
                  </a:ext>
                </a:extLst>
              </a:blip>
              <a:srcRect/>
              <a:stretch>
                <a:fillRect/>
              </a:stretch>
            </p:blipFill>
            <p:spPr bwMode="auto">
              <a:xfrm>
                <a:off x="9304222" y="1489119"/>
                <a:ext cx="14287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g | Newer Super Mario Bros. Wiki | Fandom">
                <a:extLst>
                  <a:ext uri="{FF2B5EF4-FFF2-40B4-BE49-F238E27FC236}">
                    <a16:creationId xmlns:a16="http://schemas.microsoft.com/office/drawing/2014/main" id="{B3969ABF-B5CB-4C7B-9DF5-B9ECBCBBEF03}"/>
                  </a:ext>
                </a:extLst>
              </p:cNvPr>
              <p:cNvPicPr>
                <a:picLocks noChangeAspect="1" noChangeArrowheads="1"/>
              </p:cNvPicPr>
              <p:nvPr/>
            </p:nvPicPr>
            <p:blipFill>
              <a:blip r:embed="rId8">
                <a:alphaModFix amt="80000"/>
                <a:extLst>
                  <a:ext uri="{28A0092B-C50C-407E-A947-70E740481C1C}">
                    <a14:useLocalDpi xmlns:a14="http://schemas.microsoft.com/office/drawing/2010/main" val="0"/>
                  </a:ext>
                </a:extLst>
              </a:blip>
              <a:srcRect/>
              <a:stretch>
                <a:fillRect/>
              </a:stretch>
            </p:blipFill>
            <p:spPr bwMode="auto">
              <a:xfrm>
                <a:off x="6096001" y="4153980"/>
                <a:ext cx="6095998" cy="2192674"/>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16" descr="Fog | Newer Super Mario Bros. Wiki | Fandom">
              <a:extLst>
                <a:ext uri="{FF2B5EF4-FFF2-40B4-BE49-F238E27FC236}">
                  <a16:creationId xmlns:a16="http://schemas.microsoft.com/office/drawing/2014/main" id="{542BF66F-8DE9-44F1-9D95-16E7755314CA}"/>
                </a:ext>
              </a:extLst>
            </p:cNvPr>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6098176" y="4143384"/>
              <a:ext cx="6095998" cy="46276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37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Remember our objective is to get a count of a species in an area</a:t>
                </a:r>
              </a:p>
              <a:p>
                <a:pPr lvl="1"/>
                <a:r>
                  <a:rPr lang="en-US" sz="2400" dirty="0"/>
                  <a:t>But in fisheries, the fishery removals are typically in terms of ‘biomass’</a:t>
                </a:r>
              </a:p>
              <a:p>
                <a:pPr lvl="2"/>
                <a:r>
                  <a:rPr lang="en-US" sz="2000" dirty="0"/>
                  <a:t>What do we mean by biomass?</a:t>
                </a:r>
              </a:p>
              <a:p>
                <a:pPr lvl="3"/>
                <a:r>
                  <a:rPr lang="en-US" sz="2000" dirty="0"/>
                  <a:t>The total weight of the population</a:t>
                </a:r>
              </a:p>
              <a:p>
                <a:pPr lvl="3"/>
                <a:r>
                  <a:rPr lang="en-US" sz="2000" dirty="0"/>
                  <a:t>Most simply: </a:t>
                </a:r>
                <a14:m>
                  <m:oMath xmlns:m="http://schemas.openxmlformats.org/officeDocument/2006/math">
                    <m:r>
                      <a:rPr lang="en-US" sz="2000" b="0" i="1" smtClean="0">
                        <a:latin typeface="Cambria Math" panose="02040503050406030204" pitchFamily="18" charset="0"/>
                      </a:rPr>
                      <m:t>𝐵𝑖𝑜𝑚𝑎𝑠𝑠</m:t>
                    </m:r>
                    <m:r>
                      <a:rPr lang="en-US" sz="2000" b="0" i="1" smtClean="0">
                        <a:latin typeface="Cambria Math" panose="02040503050406030204" pitchFamily="18" charset="0"/>
                      </a:rPr>
                      <m:t>=</m:t>
                    </m:r>
                    <m:r>
                      <a:rPr lang="en-US" sz="2000" b="0" i="1" smtClean="0">
                        <a:latin typeface="Cambria Math" panose="02040503050406030204" pitchFamily="18" charset="0"/>
                      </a:rPr>
                      <m:t>𝐴𝑏𝑢𝑛𝑑𝑎𝑛𝑐𝑒</m:t>
                    </m:r>
                    <m:r>
                      <a:rPr lang="en-US" sz="2000" b="0" i="1" smtClean="0">
                        <a:latin typeface="Cambria Math" panose="02040503050406030204" pitchFamily="18" charset="0"/>
                      </a:rPr>
                      <m:t>×</m:t>
                    </m:r>
                    <m:r>
                      <a:rPr lang="en-US" sz="2000" b="0" i="1" smtClean="0">
                        <a:latin typeface="Cambria Math" panose="02040503050406030204" pitchFamily="18" charset="0"/>
                      </a:rPr>
                      <m:t>𝑎𝑣𝑒𝑟𝑎𝑔𝑒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𝑤𝑒𝑖𝑔h𝑡</m:t>
                    </m:r>
                    <m:r>
                      <a:rPr lang="en-US" sz="2000" b="0" i="1" smtClean="0">
                        <a:latin typeface="Cambria Math" panose="02040503050406030204" pitchFamily="18" charset="0"/>
                      </a:rPr>
                      <m:t> </m:t>
                    </m:r>
                  </m:oMath>
                </a14:m>
                <a:endParaRPr lang="en-US" sz="2000" dirty="0"/>
              </a:p>
              <a:p>
                <a:pPr lvl="2"/>
                <a:r>
                  <a:rPr lang="en-US" sz="2000" dirty="0"/>
                  <a:t>Usually we talk about “Spawning Stock Biomass” (SSB)</a:t>
                </a:r>
              </a:p>
              <a:p>
                <a:pPr lvl="3"/>
                <a:r>
                  <a:rPr lang="en-US" sz="2000" dirty="0"/>
                  <a:t>This is simply the biomass of individuals that we believe are mature</a:t>
                </a:r>
              </a:p>
              <a:p>
                <a:pPr lvl="1"/>
                <a:r>
                  <a:rPr lang="en-US" sz="2400" dirty="0"/>
                  <a:t>So to get Spawning Stock Biomass we need a survey that can estimate</a:t>
                </a:r>
              </a:p>
              <a:p>
                <a:pPr marL="658368" lvl="1" indent="-457200">
                  <a:buFont typeface="+mj-lt"/>
                  <a:buAutoNum type="arabicPeriod"/>
                </a:pPr>
                <a:r>
                  <a:rPr lang="en-US" sz="2200" dirty="0"/>
                  <a:t>The number of individuals </a:t>
                </a:r>
                <a:r>
                  <a:rPr lang="en-US" dirty="0"/>
                  <a:t>(≈ our focus today)</a:t>
                </a:r>
              </a:p>
              <a:p>
                <a:pPr marL="658368" lvl="1" indent="-457200">
                  <a:buFont typeface="+mj-lt"/>
                  <a:buAutoNum type="arabicPeriod"/>
                </a:pPr>
                <a:r>
                  <a:rPr lang="en-US" sz="2200" dirty="0"/>
                  <a:t>The weight of the individuals </a:t>
                </a:r>
                <a:r>
                  <a:rPr lang="en-US" dirty="0"/>
                  <a:t>(this can be a whole career) </a:t>
                </a:r>
                <a:endParaRPr lang="en-US" sz="2200" dirty="0"/>
              </a:p>
              <a:p>
                <a:pPr marL="658368" lvl="1" indent="-457200">
                  <a:buFont typeface="+mj-lt"/>
                  <a:buAutoNum type="arabicPeriod"/>
                </a:pPr>
                <a:r>
                  <a:rPr lang="en-US" sz="2200" dirty="0"/>
                  <a:t>The age/size that individuals mature </a:t>
                </a:r>
                <a:r>
                  <a:rPr lang="en-US" dirty="0"/>
                  <a:t>(this can be a whole career)</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63449300-4C64-4C3C-A737-01F9B28D6A48}"/>
              </a:ext>
            </a:extLst>
          </p:cNvPr>
          <p:cNvGrpSpPr/>
          <p:nvPr/>
        </p:nvGrpSpPr>
        <p:grpSpPr>
          <a:xfrm>
            <a:off x="9523205" y="1899355"/>
            <a:ext cx="2333978" cy="1603651"/>
            <a:chOff x="9523205" y="1899355"/>
            <a:chExt cx="2333978" cy="1603651"/>
          </a:xfrm>
        </p:grpSpPr>
        <p:grpSp>
          <p:nvGrpSpPr>
            <p:cNvPr id="23" name="Group 22">
              <a:extLst>
                <a:ext uri="{FF2B5EF4-FFF2-40B4-BE49-F238E27FC236}">
                  <a16:creationId xmlns:a16="http://schemas.microsoft.com/office/drawing/2014/main" id="{96C2B327-7ACA-4B4C-BB6A-6CD51703B61C}"/>
                </a:ext>
              </a:extLst>
            </p:cNvPr>
            <p:cNvGrpSpPr/>
            <p:nvPr/>
          </p:nvGrpSpPr>
          <p:grpSpPr>
            <a:xfrm>
              <a:off x="9657472" y="1977813"/>
              <a:ext cx="646416" cy="646416"/>
              <a:chOff x="9204890" y="1137304"/>
              <a:chExt cx="646416" cy="646416"/>
            </a:xfrm>
          </p:grpSpPr>
          <p:pic>
            <p:nvPicPr>
              <p:cNvPr id="9" name="Graphic 8" descr="Shell">
                <a:extLst>
                  <a:ext uri="{FF2B5EF4-FFF2-40B4-BE49-F238E27FC236}">
                    <a16:creationId xmlns:a16="http://schemas.microsoft.com/office/drawing/2014/main" id="{88A2564B-B1AB-4CAB-8BF6-EBEAFC3278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4890" y="1137304"/>
                <a:ext cx="646416" cy="646416"/>
              </a:xfrm>
              <a:prstGeom prst="rect">
                <a:avLst/>
              </a:prstGeom>
            </p:spPr>
          </p:pic>
          <p:sp>
            <p:nvSpPr>
              <p:cNvPr id="5" name="TextBox 4">
                <a:extLst>
                  <a:ext uri="{FF2B5EF4-FFF2-40B4-BE49-F238E27FC236}">
                    <a16:creationId xmlns:a16="http://schemas.microsoft.com/office/drawing/2014/main" id="{44196F08-A4FA-41E5-BDD8-81D53BFED193}"/>
                  </a:ext>
                </a:extLst>
              </p:cNvPr>
              <p:cNvSpPr txBox="1"/>
              <p:nvPr/>
            </p:nvSpPr>
            <p:spPr>
              <a:xfrm>
                <a:off x="9344380" y="1403947"/>
                <a:ext cx="412442" cy="276999"/>
              </a:xfrm>
              <a:prstGeom prst="rect">
                <a:avLst/>
              </a:prstGeom>
              <a:noFill/>
            </p:spPr>
            <p:txBody>
              <a:bodyPr wrap="square" rtlCol="0">
                <a:spAutoFit/>
              </a:bodyPr>
              <a:lstStyle/>
              <a:p>
                <a:r>
                  <a:rPr lang="en-US" sz="1200" dirty="0">
                    <a:highlight>
                      <a:srgbClr val="FFFF00"/>
                    </a:highlight>
                  </a:rPr>
                  <a:t>30</a:t>
                </a:r>
              </a:p>
            </p:txBody>
          </p:sp>
        </p:grpSp>
        <p:grpSp>
          <p:nvGrpSpPr>
            <p:cNvPr id="27" name="Group 26">
              <a:extLst>
                <a:ext uri="{FF2B5EF4-FFF2-40B4-BE49-F238E27FC236}">
                  <a16:creationId xmlns:a16="http://schemas.microsoft.com/office/drawing/2014/main" id="{120DC7CB-7264-428D-A727-BB4C9264EB72}"/>
                </a:ext>
              </a:extLst>
            </p:cNvPr>
            <p:cNvGrpSpPr/>
            <p:nvPr/>
          </p:nvGrpSpPr>
          <p:grpSpPr>
            <a:xfrm>
              <a:off x="10392450" y="1899355"/>
              <a:ext cx="869245" cy="869245"/>
              <a:chOff x="9939868" y="1058846"/>
              <a:chExt cx="869245" cy="869245"/>
            </a:xfrm>
          </p:grpSpPr>
          <p:pic>
            <p:nvPicPr>
              <p:cNvPr id="8" name="Graphic 7" descr="Shell">
                <a:extLst>
                  <a:ext uri="{FF2B5EF4-FFF2-40B4-BE49-F238E27FC236}">
                    <a16:creationId xmlns:a16="http://schemas.microsoft.com/office/drawing/2014/main" id="{C7BFCDD9-58D9-4BEF-99C7-C780C51FB5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9868" y="1058846"/>
                <a:ext cx="869245" cy="869245"/>
              </a:xfrm>
              <a:prstGeom prst="rect">
                <a:avLst/>
              </a:prstGeom>
            </p:spPr>
          </p:pic>
          <p:sp>
            <p:nvSpPr>
              <p:cNvPr id="12" name="TextBox 11">
                <a:extLst>
                  <a:ext uri="{FF2B5EF4-FFF2-40B4-BE49-F238E27FC236}">
                    <a16:creationId xmlns:a16="http://schemas.microsoft.com/office/drawing/2014/main" id="{E9BB2E0C-D8B3-4A8D-9D69-B65FE5F42E27}"/>
                  </a:ext>
                </a:extLst>
              </p:cNvPr>
              <p:cNvSpPr txBox="1"/>
              <p:nvPr/>
            </p:nvSpPr>
            <p:spPr>
              <a:xfrm>
                <a:off x="10235274" y="1477885"/>
                <a:ext cx="390265" cy="276999"/>
              </a:xfrm>
              <a:prstGeom prst="rect">
                <a:avLst/>
              </a:prstGeom>
              <a:noFill/>
            </p:spPr>
            <p:txBody>
              <a:bodyPr wrap="square" rtlCol="0">
                <a:spAutoFit/>
              </a:bodyPr>
              <a:lstStyle/>
              <a:p>
                <a:r>
                  <a:rPr lang="en-US" sz="1200" dirty="0">
                    <a:highlight>
                      <a:srgbClr val="FFFF00"/>
                    </a:highlight>
                  </a:rPr>
                  <a:t>50</a:t>
                </a:r>
              </a:p>
            </p:txBody>
          </p:sp>
        </p:grpSp>
        <p:grpSp>
          <p:nvGrpSpPr>
            <p:cNvPr id="22" name="Group 21">
              <a:extLst>
                <a:ext uri="{FF2B5EF4-FFF2-40B4-BE49-F238E27FC236}">
                  <a16:creationId xmlns:a16="http://schemas.microsoft.com/office/drawing/2014/main" id="{E1FD5462-B3C8-47C7-B6F2-CF406A4AC90C}"/>
                </a:ext>
              </a:extLst>
            </p:cNvPr>
            <p:cNvGrpSpPr/>
            <p:nvPr/>
          </p:nvGrpSpPr>
          <p:grpSpPr>
            <a:xfrm>
              <a:off x="9523205" y="2633761"/>
              <a:ext cx="869245" cy="869245"/>
              <a:chOff x="9070623" y="1793252"/>
              <a:chExt cx="869245" cy="869245"/>
            </a:xfrm>
          </p:grpSpPr>
          <p:pic>
            <p:nvPicPr>
              <p:cNvPr id="10" name="Graphic 9" descr="Shell">
                <a:extLst>
                  <a:ext uri="{FF2B5EF4-FFF2-40B4-BE49-F238E27FC236}">
                    <a16:creationId xmlns:a16="http://schemas.microsoft.com/office/drawing/2014/main" id="{5163B6D7-4564-471E-B32C-AE0A3836D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0623" y="1793252"/>
                <a:ext cx="869245" cy="869245"/>
              </a:xfrm>
              <a:prstGeom prst="rect">
                <a:avLst/>
              </a:prstGeom>
            </p:spPr>
          </p:pic>
          <p:sp>
            <p:nvSpPr>
              <p:cNvPr id="14" name="TextBox 13">
                <a:extLst>
                  <a:ext uri="{FF2B5EF4-FFF2-40B4-BE49-F238E27FC236}">
                    <a16:creationId xmlns:a16="http://schemas.microsoft.com/office/drawing/2014/main" id="{17E87F77-C3E1-4B0F-818C-71E210FA8CD0}"/>
                  </a:ext>
                </a:extLst>
              </p:cNvPr>
              <p:cNvSpPr txBox="1"/>
              <p:nvPr/>
            </p:nvSpPr>
            <p:spPr>
              <a:xfrm>
                <a:off x="9362998" y="2229850"/>
                <a:ext cx="488307" cy="276999"/>
              </a:xfrm>
              <a:prstGeom prst="rect">
                <a:avLst/>
              </a:prstGeom>
              <a:noFill/>
            </p:spPr>
            <p:txBody>
              <a:bodyPr wrap="square" rtlCol="0">
                <a:spAutoFit/>
              </a:bodyPr>
              <a:lstStyle/>
              <a:p>
                <a:r>
                  <a:rPr lang="en-US" sz="1200" dirty="0">
                    <a:highlight>
                      <a:srgbClr val="FFFF00"/>
                    </a:highlight>
                  </a:rPr>
                  <a:t>60</a:t>
                </a:r>
              </a:p>
            </p:txBody>
          </p:sp>
        </p:grpSp>
        <p:grpSp>
          <p:nvGrpSpPr>
            <p:cNvPr id="21" name="Group 20">
              <a:extLst>
                <a:ext uri="{FF2B5EF4-FFF2-40B4-BE49-F238E27FC236}">
                  <a16:creationId xmlns:a16="http://schemas.microsoft.com/office/drawing/2014/main" id="{EEF4161F-CB20-475A-8806-177A85A6239B}"/>
                </a:ext>
              </a:extLst>
            </p:cNvPr>
            <p:cNvGrpSpPr/>
            <p:nvPr/>
          </p:nvGrpSpPr>
          <p:grpSpPr>
            <a:xfrm>
              <a:off x="11210767" y="2745176"/>
              <a:ext cx="646416" cy="646416"/>
              <a:chOff x="10758185" y="1904667"/>
              <a:chExt cx="646416" cy="646416"/>
            </a:xfrm>
          </p:grpSpPr>
          <p:pic>
            <p:nvPicPr>
              <p:cNvPr id="4" name="Graphic 3" descr="Shell">
                <a:extLst>
                  <a:ext uri="{FF2B5EF4-FFF2-40B4-BE49-F238E27FC236}">
                    <a16:creationId xmlns:a16="http://schemas.microsoft.com/office/drawing/2014/main" id="{51EA5B5A-16C5-435D-896B-EEDB670BD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8185" y="1904667"/>
                <a:ext cx="646416" cy="646416"/>
              </a:xfrm>
              <a:prstGeom prst="rect">
                <a:avLst/>
              </a:prstGeom>
            </p:spPr>
          </p:pic>
          <p:sp>
            <p:nvSpPr>
              <p:cNvPr id="15" name="TextBox 14">
                <a:extLst>
                  <a:ext uri="{FF2B5EF4-FFF2-40B4-BE49-F238E27FC236}">
                    <a16:creationId xmlns:a16="http://schemas.microsoft.com/office/drawing/2014/main" id="{9C5DC803-B6B7-4B80-83FF-7C393E91F813}"/>
                  </a:ext>
                </a:extLst>
              </p:cNvPr>
              <p:cNvSpPr txBox="1"/>
              <p:nvPr/>
            </p:nvSpPr>
            <p:spPr>
              <a:xfrm>
                <a:off x="10909702" y="2174526"/>
                <a:ext cx="374217" cy="276999"/>
              </a:xfrm>
              <a:prstGeom prst="rect">
                <a:avLst/>
              </a:prstGeom>
              <a:noFill/>
            </p:spPr>
            <p:txBody>
              <a:bodyPr wrap="square" rtlCol="0">
                <a:spAutoFit/>
              </a:bodyPr>
              <a:lstStyle/>
              <a:p>
                <a:r>
                  <a:rPr lang="en-US" sz="1200" dirty="0">
                    <a:highlight>
                      <a:srgbClr val="FFFF00"/>
                    </a:highlight>
                  </a:rPr>
                  <a:t>20</a:t>
                </a:r>
              </a:p>
            </p:txBody>
          </p:sp>
        </p:grpSp>
        <p:grpSp>
          <p:nvGrpSpPr>
            <p:cNvPr id="20" name="Group 19">
              <a:extLst>
                <a:ext uri="{FF2B5EF4-FFF2-40B4-BE49-F238E27FC236}">
                  <a16:creationId xmlns:a16="http://schemas.microsoft.com/office/drawing/2014/main" id="{4D3C906C-2554-4C18-BCD7-C5C776152F17}"/>
                </a:ext>
              </a:extLst>
            </p:cNvPr>
            <p:cNvGrpSpPr/>
            <p:nvPr/>
          </p:nvGrpSpPr>
          <p:grpSpPr>
            <a:xfrm>
              <a:off x="10532346" y="2859225"/>
              <a:ext cx="506521" cy="506521"/>
              <a:chOff x="10079764" y="2018716"/>
              <a:chExt cx="506521" cy="506521"/>
            </a:xfrm>
          </p:grpSpPr>
          <p:pic>
            <p:nvPicPr>
              <p:cNvPr id="11" name="Graphic 10" descr="Shell">
                <a:extLst>
                  <a:ext uri="{FF2B5EF4-FFF2-40B4-BE49-F238E27FC236}">
                    <a16:creationId xmlns:a16="http://schemas.microsoft.com/office/drawing/2014/main" id="{8E65B310-93F8-43C8-9939-1D23511359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16" name="TextBox 15">
                <a:extLst>
                  <a:ext uri="{FF2B5EF4-FFF2-40B4-BE49-F238E27FC236}">
                    <a16:creationId xmlns:a16="http://schemas.microsoft.com/office/drawing/2014/main" id="{2EC0B6C4-DDA2-4357-8C3E-45BA16DA728A}"/>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nvGrpSpPr>
            <p:cNvPr id="24" name="Group 23">
              <a:extLst>
                <a:ext uri="{FF2B5EF4-FFF2-40B4-BE49-F238E27FC236}">
                  <a16:creationId xmlns:a16="http://schemas.microsoft.com/office/drawing/2014/main" id="{EBEA2528-0585-4F2B-9962-74FB6B1197A7}"/>
                </a:ext>
              </a:extLst>
            </p:cNvPr>
            <p:cNvGrpSpPr/>
            <p:nvPr/>
          </p:nvGrpSpPr>
          <p:grpSpPr>
            <a:xfrm>
              <a:off x="11280714" y="2078352"/>
              <a:ext cx="506521" cy="506521"/>
              <a:chOff x="10079764" y="2018716"/>
              <a:chExt cx="506521" cy="506521"/>
            </a:xfrm>
          </p:grpSpPr>
          <p:pic>
            <p:nvPicPr>
              <p:cNvPr id="25" name="Graphic 24" descr="Shell">
                <a:extLst>
                  <a:ext uri="{FF2B5EF4-FFF2-40B4-BE49-F238E27FC236}">
                    <a16:creationId xmlns:a16="http://schemas.microsoft.com/office/drawing/2014/main" id="{3F70BBB8-4AF1-409F-9988-00F594C5C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26" name="TextBox 25">
                <a:extLst>
                  <a:ext uri="{FF2B5EF4-FFF2-40B4-BE49-F238E27FC236}">
                    <a16:creationId xmlns:a16="http://schemas.microsoft.com/office/drawing/2014/main" id="{53C8D019-78AF-425C-98F3-BD9B8B5D574E}"/>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spTree>
    <p:extLst>
      <p:ext uri="{BB962C8B-B14F-4D97-AF65-F5344CB8AC3E}">
        <p14:creationId xmlns:p14="http://schemas.microsoft.com/office/powerpoint/2010/main" val="2644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dirty="0">
                <a:solidFill>
                  <a:schemeClr val="accent2">
                    <a:lumMod val="75000"/>
                  </a:schemeClr>
                </a:solidFill>
              </a:rPr>
              <a:t>Survey 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410561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Stratification</a:t>
            </a:r>
          </a:p>
        </p:txBody>
      </p:sp>
      <p:sp>
        <p:nvSpPr>
          <p:cNvPr id="5" name="TextBox 4">
            <a:extLst>
              <a:ext uri="{FF2B5EF4-FFF2-40B4-BE49-F238E27FC236}">
                <a16:creationId xmlns:a16="http://schemas.microsoft.com/office/drawing/2014/main" id="{571E026E-4C5B-4A45-ADFE-70DAAE55224D}"/>
              </a:ext>
            </a:extLst>
          </p:cNvPr>
          <p:cNvSpPr txBox="1"/>
          <p:nvPr/>
        </p:nvSpPr>
        <p:spPr>
          <a:xfrm>
            <a:off x="4517247" y="1920277"/>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6" name="TextBox 5">
            <a:extLst>
              <a:ext uri="{FF2B5EF4-FFF2-40B4-BE49-F238E27FC236}">
                <a16:creationId xmlns:a16="http://schemas.microsoft.com/office/drawing/2014/main" id="{168096FE-7A29-4BA7-8602-4FB38011D35A}"/>
              </a:ext>
            </a:extLst>
          </p:cNvPr>
          <p:cNvSpPr txBox="1"/>
          <p:nvPr/>
        </p:nvSpPr>
        <p:spPr>
          <a:xfrm>
            <a:off x="5995758" y="3395206"/>
            <a:ext cx="1568058" cy="1107996"/>
          </a:xfrm>
          <a:prstGeom prst="rect">
            <a:avLst/>
          </a:prstGeom>
          <a:noFill/>
          <a:ln>
            <a:solidFill>
              <a:schemeClr val="accent1"/>
            </a:solidFill>
          </a:ln>
        </p:spPr>
        <p:txBody>
          <a:bodyPr wrap="none" rtlCol="0">
            <a:spAutoFit/>
          </a:bodyPr>
          <a:lstStyle/>
          <a:p>
            <a:r>
              <a:rPr lang="en-US" sz="6600" dirty="0"/>
              <a:t>Tow</a:t>
            </a:r>
          </a:p>
        </p:txBody>
      </p:sp>
      <p:sp>
        <p:nvSpPr>
          <p:cNvPr id="8" name="TextBox 7">
            <a:extLst>
              <a:ext uri="{FF2B5EF4-FFF2-40B4-BE49-F238E27FC236}">
                <a16:creationId xmlns:a16="http://schemas.microsoft.com/office/drawing/2014/main" id="{3B78E411-2E6F-41DD-8EDF-F777728A98CF}"/>
              </a:ext>
            </a:extLst>
          </p:cNvPr>
          <p:cNvSpPr txBox="1"/>
          <p:nvPr/>
        </p:nvSpPr>
        <p:spPr>
          <a:xfrm>
            <a:off x="6447537" y="2268233"/>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338525" y="3057746"/>
            <a:ext cx="2282997"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Cathability</a:t>
            </a:r>
            <a:endParaRPr lang="en-US" sz="3200"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BC42837-E2DB-4784-BD8F-3F90FA4AE795}"/>
              </a:ext>
            </a:extLst>
          </p:cNvPr>
          <p:cNvSpPr txBox="1"/>
          <p:nvPr/>
        </p:nvSpPr>
        <p:spPr>
          <a:xfrm>
            <a:off x="7171257" y="1144139"/>
            <a:ext cx="440250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Randomization</a:t>
            </a:r>
          </a:p>
        </p:txBody>
      </p:sp>
      <p:sp>
        <p:nvSpPr>
          <p:cNvPr id="16" name="TextBox 15">
            <a:extLst>
              <a:ext uri="{FF2B5EF4-FFF2-40B4-BE49-F238E27FC236}">
                <a16:creationId xmlns:a16="http://schemas.microsoft.com/office/drawing/2014/main" id="{AA04C785-A6F0-445A-8C6B-67B043AEF6DC}"/>
              </a:ext>
            </a:extLst>
          </p:cNvPr>
          <p:cNvSpPr txBox="1"/>
          <p:nvPr/>
        </p:nvSpPr>
        <p:spPr>
          <a:xfrm>
            <a:off x="241617" y="4033540"/>
            <a:ext cx="2282997" cy="769441"/>
          </a:xfrm>
          <a:prstGeom prst="rect">
            <a:avLst/>
          </a:prstGeom>
          <a:noFill/>
          <a:ln>
            <a:solidFill>
              <a:schemeClr val="accent1"/>
            </a:solidFill>
          </a:ln>
        </p:spPr>
        <p:txBody>
          <a:bodyPr wrap="square" rtlCol="0">
            <a:spAutoFit/>
          </a:bodyPr>
          <a:lstStyle/>
          <a:p>
            <a:r>
              <a:rPr lang="en-US" sz="4400" dirty="0">
                <a:latin typeface="Elephant" panose="02020904090505020303" pitchFamily="18" charset="0"/>
              </a:rPr>
              <a:t>Station</a:t>
            </a:r>
          </a:p>
        </p:txBody>
      </p:sp>
      <p:sp>
        <p:nvSpPr>
          <p:cNvPr id="17" name="TextBox 16">
            <a:extLst>
              <a:ext uri="{FF2B5EF4-FFF2-40B4-BE49-F238E27FC236}">
                <a16:creationId xmlns:a16="http://schemas.microsoft.com/office/drawing/2014/main" id="{A5AE5E7A-CC21-4805-9E43-CA5D99D7FC46}"/>
              </a:ext>
            </a:extLst>
          </p:cNvPr>
          <p:cNvSpPr txBox="1"/>
          <p:nvPr/>
        </p:nvSpPr>
        <p:spPr>
          <a:xfrm>
            <a:off x="323384" y="5363227"/>
            <a:ext cx="4512967"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Standardization</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372508" y="2563831"/>
            <a:ext cx="215636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Selectivity</a:t>
            </a:r>
          </a:p>
        </p:txBody>
      </p:sp>
      <p:sp>
        <p:nvSpPr>
          <p:cNvPr id="19" name="TextBox 18">
            <a:extLst>
              <a:ext uri="{FF2B5EF4-FFF2-40B4-BE49-F238E27FC236}">
                <a16:creationId xmlns:a16="http://schemas.microsoft.com/office/drawing/2014/main" id="{D82E3B96-93B6-49F3-9C64-11B82C4FD7A5}"/>
              </a:ext>
            </a:extLst>
          </p:cNvPr>
          <p:cNvSpPr txBox="1"/>
          <p:nvPr/>
        </p:nvSpPr>
        <p:spPr>
          <a:xfrm>
            <a:off x="8356763" y="3339540"/>
            <a:ext cx="1362874"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Drege</a:t>
            </a:r>
            <a:endParaRPr lang="en-US" sz="3200" dirty="0">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3992B5C7-AFED-403E-A523-9C0000810120}"/>
              </a:ext>
            </a:extLst>
          </p:cNvPr>
          <p:cNvSpPr txBox="1"/>
          <p:nvPr/>
        </p:nvSpPr>
        <p:spPr>
          <a:xfrm>
            <a:off x="3699377" y="4460751"/>
            <a:ext cx="2478564"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Mensuration</a:t>
            </a:r>
          </a:p>
        </p:txBody>
      </p:sp>
      <p:sp>
        <p:nvSpPr>
          <p:cNvPr id="21" name="TextBox 20">
            <a:extLst>
              <a:ext uri="{FF2B5EF4-FFF2-40B4-BE49-F238E27FC236}">
                <a16:creationId xmlns:a16="http://schemas.microsoft.com/office/drawing/2014/main" id="{FAD7F558-F228-4BF0-8F86-0D8609C35FAA}"/>
              </a:ext>
            </a:extLst>
          </p:cNvPr>
          <p:cNvSpPr txBox="1"/>
          <p:nvPr/>
        </p:nvSpPr>
        <p:spPr>
          <a:xfrm>
            <a:off x="7743682" y="4226181"/>
            <a:ext cx="1871373"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Trawl</a:t>
            </a:r>
          </a:p>
        </p:txBody>
      </p:sp>
      <p:sp>
        <p:nvSpPr>
          <p:cNvPr id="22" name="TextBox 21">
            <a:extLst>
              <a:ext uri="{FF2B5EF4-FFF2-40B4-BE49-F238E27FC236}">
                <a16:creationId xmlns:a16="http://schemas.microsoft.com/office/drawing/2014/main" id="{1A5565AE-4164-44BC-86A9-2B6299EE866F}"/>
              </a:ext>
            </a:extLst>
          </p:cNvPr>
          <p:cNvSpPr txBox="1"/>
          <p:nvPr/>
        </p:nvSpPr>
        <p:spPr>
          <a:xfrm>
            <a:off x="437894" y="1163101"/>
            <a:ext cx="425418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Vessel effects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8356763" y="5045526"/>
            <a:ext cx="3835237"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Survey Design</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438033" y="5535400"/>
            <a:ext cx="2125784"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Allocation</a:t>
            </a:r>
          </a:p>
        </p:txBody>
      </p:sp>
      <p:sp>
        <p:nvSpPr>
          <p:cNvPr id="25" name="TextBox 24">
            <a:extLst>
              <a:ext uri="{FF2B5EF4-FFF2-40B4-BE49-F238E27FC236}">
                <a16:creationId xmlns:a16="http://schemas.microsoft.com/office/drawing/2014/main" id="{88B43972-C7E2-4796-8755-A14954D27951}"/>
              </a:ext>
            </a:extLst>
          </p:cNvPr>
          <p:cNvSpPr txBox="1"/>
          <p:nvPr/>
        </p:nvSpPr>
        <p:spPr>
          <a:xfrm>
            <a:off x="2980166" y="3526336"/>
            <a:ext cx="244169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Sub-sample</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834249" y="1064147"/>
            <a:ext cx="2194832"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Domain</a:t>
            </a:r>
          </a:p>
        </p:txBody>
      </p:sp>
    </p:spTree>
    <p:extLst>
      <p:ext uri="{BB962C8B-B14F-4D97-AF65-F5344CB8AC3E}">
        <p14:creationId xmlns:p14="http://schemas.microsoft.com/office/powerpoint/2010/main" val="26254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BA3B-185D-4E93-9951-658D906D802A}"/>
              </a:ext>
            </a:extLst>
          </p:cNvPr>
          <p:cNvSpPr>
            <a:spLocks noGrp="1"/>
          </p:cNvSpPr>
          <p:nvPr>
            <p:ph type="title"/>
          </p:nvPr>
        </p:nvSpPr>
        <p:spPr/>
        <p:txBody>
          <a:bodyPr>
            <a:normAutofit fontScale="90000"/>
          </a:bodyPr>
          <a:lstStyle/>
          <a:p>
            <a:r>
              <a:rPr lang="en-US" dirty="0"/>
              <a:t>Dusky Scallop Shark Survey</a:t>
            </a:r>
          </a:p>
        </p:txBody>
      </p:sp>
      <p:sp>
        <p:nvSpPr>
          <p:cNvPr id="3" name="Content Placeholder 2">
            <a:extLst>
              <a:ext uri="{FF2B5EF4-FFF2-40B4-BE49-F238E27FC236}">
                <a16:creationId xmlns:a16="http://schemas.microsoft.com/office/drawing/2014/main" id="{4A77F55D-B160-4D3C-AFC5-E167D4A0F69C}"/>
              </a:ext>
            </a:extLst>
          </p:cNvPr>
          <p:cNvSpPr>
            <a:spLocks noGrp="1"/>
          </p:cNvSpPr>
          <p:nvPr>
            <p:ph idx="1"/>
          </p:nvPr>
        </p:nvSpPr>
        <p:spPr>
          <a:xfrm>
            <a:off x="1097280" y="5296344"/>
            <a:ext cx="10058400" cy="928975"/>
          </a:xfrm>
        </p:spPr>
        <p:txBody>
          <a:bodyPr>
            <a:noAutofit/>
          </a:bodyPr>
          <a:lstStyle/>
          <a:p>
            <a:r>
              <a:rPr lang="en-US" sz="2800" dirty="0"/>
              <a:t>Newly Targeted Species Gulf of Maine</a:t>
            </a:r>
          </a:p>
          <a:p>
            <a:r>
              <a:rPr lang="en-US" sz="2800" dirty="0"/>
              <a:t>Science advice required, need to get a biomass estimate of DSS.</a:t>
            </a:r>
          </a:p>
        </p:txBody>
      </p:sp>
      <p:pic>
        <p:nvPicPr>
          <p:cNvPr id="4" name="Picture 3">
            <a:extLst>
              <a:ext uri="{FF2B5EF4-FFF2-40B4-BE49-F238E27FC236}">
                <a16:creationId xmlns:a16="http://schemas.microsoft.com/office/drawing/2014/main" id="{946A80F8-9DE4-48F0-BCF5-0AB81B3F92C9}"/>
              </a:ext>
            </a:extLst>
          </p:cNvPr>
          <p:cNvPicPr>
            <a:picLocks noChangeAspect="1"/>
          </p:cNvPicPr>
          <p:nvPr/>
        </p:nvPicPr>
        <p:blipFill>
          <a:blip r:embed="rId3"/>
          <a:stretch>
            <a:fillRect/>
          </a:stretch>
        </p:blipFill>
        <p:spPr>
          <a:xfrm>
            <a:off x="1518598" y="1785708"/>
            <a:ext cx="9154803" cy="3286584"/>
          </a:xfrm>
          <a:prstGeom prst="rect">
            <a:avLst/>
          </a:prstGeom>
        </p:spPr>
      </p:pic>
      <p:pic>
        <p:nvPicPr>
          <p:cNvPr id="5" name="Picture 4">
            <a:extLst>
              <a:ext uri="{FF2B5EF4-FFF2-40B4-BE49-F238E27FC236}">
                <a16:creationId xmlns:a16="http://schemas.microsoft.com/office/drawing/2014/main" id="{5D2FA95A-4C25-4FB9-B71E-9DB95D2C7610}"/>
              </a:ext>
            </a:extLst>
          </p:cNvPr>
          <p:cNvPicPr>
            <a:picLocks noChangeAspect="1"/>
          </p:cNvPicPr>
          <p:nvPr/>
        </p:nvPicPr>
        <p:blipFill>
          <a:blip r:embed="rId4"/>
          <a:stretch>
            <a:fillRect/>
          </a:stretch>
        </p:blipFill>
        <p:spPr>
          <a:xfrm>
            <a:off x="5098202" y="2172208"/>
            <a:ext cx="1995596" cy="1971110"/>
          </a:xfrm>
          <a:prstGeom prst="ellipse">
            <a:avLst/>
          </a:prstGeom>
          <a:effectLst>
            <a:outerShdw blurRad="508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FA1732D7-DD4B-488B-B072-580DCFEC2129}"/>
              </a:ext>
            </a:extLst>
          </p:cNvPr>
          <p:cNvPicPr>
            <a:picLocks noChangeAspect="1"/>
          </p:cNvPicPr>
          <p:nvPr/>
        </p:nvPicPr>
        <p:blipFill>
          <a:blip r:embed="rId4"/>
          <a:stretch>
            <a:fillRect/>
          </a:stretch>
        </p:blipFill>
        <p:spPr>
          <a:xfrm>
            <a:off x="3375506" y="2983339"/>
            <a:ext cx="493968" cy="487907"/>
          </a:xfrm>
          <a:prstGeom prst="ellipse">
            <a:avLst/>
          </a:prstGeom>
          <a:effectLst>
            <a:outerShdw blurRad="50800" dist="50800" dir="5400000" algn="ctr" rotWithShape="0">
              <a:srgbClr val="000000">
                <a:alpha val="46000"/>
              </a:srgbClr>
            </a:outerShdw>
          </a:effectLst>
        </p:spPr>
      </p:pic>
    </p:spTree>
    <p:extLst>
      <p:ext uri="{BB962C8B-B14F-4D97-AF65-F5344CB8AC3E}">
        <p14:creationId xmlns:p14="http://schemas.microsoft.com/office/powerpoint/2010/main" val="17723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1.01</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715518" lvl="1" indent="-514350">
              <a:buFont typeface="+mj-lt"/>
              <a:buAutoNum type="arabicPeriod"/>
            </a:pPr>
            <a:r>
              <a:rPr lang="en-US" sz="2800" dirty="0">
                <a:solidFill>
                  <a:schemeClr val="tx1"/>
                </a:solidFill>
              </a:rPr>
              <a:t>What is our survey domain?</a:t>
            </a:r>
          </a:p>
          <a:p>
            <a:pPr lvl="2"/>
            <a:r>
              <a:rPr lang="en-US" sz="2000" dirty="0">
                <a:solidFill>
                  <a:schemeClr val="tx1"/>
                </a:solidFill>
              </a:rPr>
              <a:t>Typically, the general area of interest is out of your control</a:t>
            </a:r>
          </a:p>
          <a:p>
            <a:pPr lvl="3"/>
            <a:r>
              <a:rPr lang="en-US" sz="2000" dirty="0">
                <a:solidFill>
                  <a:schemeClr val="tx1"/>
                </a:solidFill>
              </a:rPr>
              <a:t>Often the area chosen has little biological justification</a:t>
            </a:r>
          </a:p>
          <a:p>
            <a:pPr lvl="3"/>
            <a:r>
              <a:rPr lang="en-US" sz="2000" dirty="0">
                <a:solidFill>
                  <a:schemeClr val="tx1"/>
                </a:solidFill>
              </a:rPr>
              <a:t>History, socio-economics, and political considerations</a:t>
            </a:r>
          </a:p>
          <a:p>
            <a:pPr lvl="3"/>
            <a:r>
              <a:rPr lang="en-US" sz="2000" dirty="0">
                <a:solidFill>
                  <a:schemeClr val="tx1"/>
                </a:solidFill>
              </a:rPr>
              <a:t>What are some implications of this?</a:t>
            </a: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29"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0BAF2D8B-8B3F-4F52-A0A0-7FA2254D62B2}"/>
              </a:ext>
            </a:extLst>
          </p:cNvPr>
          <p:cNvPicPr/>
          <p:nvPr/>
        </p:nvPicPr>
        <p:blipFill>
          <a:blip r:embed="rId3"/>
          <a:stretch>
            <a:fillRect/>
          </a:stretch>
        </p:blipFill>
        <p:spPr bwMode="auto">
          <a:xfrm>
            <a:off x="7255931" y="2009422"/>
            <a:ext cx="4936067" cy="4323646"/>
          </a:xfrm>
          <a:prstGeom prst="rect">
            <a:avLst/>
          </a:prstGeom>
          <a:noFill/>
          <a:ln w="9525">
            <a:noFill/>
            <a:headEnd/>
            <a:tailEnd/>
          </a:ln>
        </p:spPr>
      </p:pic>
    </p:spTree>
    <p:extLst>
      <p:ext uri="{BB962C8B-B14F-4D97-AF65-F5344CB8AC3E}">
        <p14:creationId xmlns:p14="http://schemas.microsoft.com/office/powerpoint/2010/main" val="20889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Gear Type</a:t>
            </a:r>
          </a:p>
          <a:p>
            <a:pPr marL="806958" lvl="1" indent="-514350"/>
            <a:r>
              <a:rPr lang="en-US" sz="2400" dirty="0">
                <a:solidFill>
                  <a:schemeClr val="tx1"/>
                </a:solidFill>
              </a:rPr>
              <a:t>What is the appropriate type of gear?</a:t>
            </a:r>
          </a:p>
          <a:p>
            <a:pPr marL="989838" lvl="2" indent="-514350"/>
            <a:r>
              <a:rPr lang="en-US" sz="2000" dirty="0">
                <a:solidFill>
                  <a:schemeClr val="tx1"/>
                </a:solidFill>
              </a:rPr>
              <a:t>Longline, trawl, </a:t>
            </a:r>
            <a:r>
              <a:rPr lang="en-US" sz="2000" dirty="0" err="1">
                <a:solidFill>
                  <a:schemeClr val="tx1"/>
                </a:solidFill>
              </a:rPr>
              <a:t>drege</a:t>
            </a:r>
            <a:r>
              <a:rPr lang="en-US" sz="2000" dirty="0">
                <a:solidFill>
                  <a:schemeClr val="tx1"/>
                </a:solidFill>
              </a:rPr>
              <a:t>, </a:t>
            </a:r>
            <a:r>
              <a:rPr lang="en-US" sz="2000" dirty="0" err="1">
                <a:solidFill>
                  <a:schemeClr val="tx1"/>
                </a:solidFill>
              </a:rPr>
              <a:t>etc</a:t>
            </a:r>
            <a:r>
              <a:rPr lang="en-US" sz="2000" dirty="0">
                <a:solidFill>
                  <a:schemeClr val="tx1"/>
                </a:solidFill>
              </a:rPr>
              <a:t>?</a:t>
            </a:r>
          </a:p>
          <a:p>
            <a:pPr marL="989838" lvl="2" indent="-514350"/>
            <a:r>
              <a:rPr lang="en-US" sz="2000" dirty="0">
                <a:solidFill>
                  <a:schemeClr val="tx1"/>
                </a:solidFill>
              </a:rPr>
              <a:t>Need to think about life history of species you are sampling</a:t>
            </a:r>
          </a:p>
          <a:p>
            <a:pPr marL="806958" lvl="1" indent="-514350"/>
            <a:r>
              <a:rPr lang="en-US" sz="2400" dirty="0">
                <a:solidFill>
                  <a:schemeClr val="tx1"/>
                </a:solidFill>
              </a:rPr>
              <a:t>This comes down to the concept of </a:t>
            </a:r>
            <a:r>
              <a:rPr lang="en-US" sz="2400" b="1" i="1" dirty="0">
                <a:solidFill>
                  <a:schemeClr val="tx1"/>
                </a:solidFill>
              </a:rPr>
              <a:t>catchability</a:t>
            </a:r>
          </a:p>
          <a:p>
            <a:pPr marL="989838" lvl="2" indent="-514350"/>
            <a:r>
              <a:rPr lang="en-US" sz="2000" dirty="0">
                <a:solidFill>
                  <a:schemeClr val="tx1"/>
                </a:solidFill>
              </a:rPr>
              <a:t>Two pieces to this</a:t>
            </a:r>
          </a:p>
          <a:p>
            <a:pPr marL="1172718" lvl="3" indent="-514350">
              <a:buFont typeface="+mj-lt"/>
              <a:buAutoNum type="arabicPeriod"/>
            </a:pPr>
            <a:r>
              <a:rPr lang="en-US" sz="2000" dirty="0">
                <a:solidFill>
                  <a:schemeClr val="tx1"/>
                </a:solidFill>
              </a:rPr>
              <a:t>What proportion of the individuals that the gear encounters are captured</a:t>
            </a:r>
          </a:p>
          <a:p>
            <a:pPr marL="1355598" lvl="4" indent="-514350"/>
            <a:r>
              <a:rPr lang="en-US" sz="2000" dirty="0">
                <a:solidFill>
                  <a:schemeClr val="tx1"/>
                </a:solidFill>
              </a:rPr>
              <a:t>Using a longline on Scallop means catchability = 0</a:t>
            </a:r>
          </a:p>
          <a:p>
            <a:pPr marL="1115568" lvl="3" indent="-457200">
              <a:buFont typeface="+mj-lt"/>
              <a:buAutoNum type="arabicPeriod"/>
            </a:pPr>
            <a:r>
              <a:rPr lang="en-US" sz="2000" dirty="0">
                <a:solidFill>
                  <a:schemeClr val="tx1"/>
                </a:solidFill>
              </a:rPr>
              <a:t>Selectivity</a:t>
            </a:r>
          </a:p>
          <a:p>
            <a:pPr marL="1298448" lvl="4" indent="-457200"/>
            <a:r>
              <a:rPr lang="en-US" sz="2000" dirty="0">
                <a:solidFill>
                  <a:schemeClr val="tx1"/>
                </a:solidFill>
              </a:rPr>
              <a:t>You only capture individuals in the population with </a:t>
            </a:r>
            <a:br>
              <a:rPr lang="en-US" sz="2000" dirty="0">
                <a:solidFill>
                  <a:schemeClr val="tx1"/>
                </a:solidFill>
              </a:rPr>
            </a:br>
            <a:r>
              <a:rPr lang="en-US" sz="2000" dirty="0">
                <a:solidFill>
                  <a:schemeClr val="tx1"/>
                </a:solidFill>
              </a:rPr>
              <a:t>certain characteristics</a:t>
            </a:r>
          </a:p>
          <a:p>
            <a:pPr marL="1465760" lvl="5" indent="-457200"/>
            <a:r>
              <a:rPr lang="en-US" sz="2000" dirty="0">
                <a:solidFill>
                  <a:schemeClr val="tx1"/>
                </a:solidFill>
              </a:rPr>
              <a:t>Most common problem is missing smaller individuals</a:t>
            </a:r>
          </a:p>
          <a:p>
            <a:pPr marL="1465760" lvl="5" indent="-457200"/>
            <a:r>
              <a:rPr lang="en-US" sz="2000" dirty="0">
                <a:solidFill>
                  <a:schemeClr val="tx1"/>
                </a:solidFill>
              </a:rPr>
              <a:t>In scallop, I think we miss intermediate sizes (they swim!)</a:t>
            </a:r>
          </a:p>
          <a:p>
            <a:pPr marL="989838" lvl="2" indent="-514350"/>
            <a:endParaRPr lang="en-US" sz="20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11" name="Graphic 10" descr="Shell">
            <a:extLst>
              <a:ext uri="{FF2B5EF4-FFF2-40B4-BE49-F238E27FC236}">
                <a16:creationId xmlns:a16="http://schemas.microsoft.com/office/drawing/2014/main" id="{11650FFE-9580-4793-B295-6D7AD3C72C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5212" y="6024655"/>
            <a:ext cx="54864" cy="54864"/>
          </a:xfrm>
          <a:prstGeom prst="rect">
            <a:avLst/>
          </a:prstGeom>
        </p:spPr>
      </p:pic>
      <p:pic>
        <p:nvPicPr>
          <p:cNvPr id="18" name="Graphic 17" descr="Shell">
            <a:extLst>
              <a:ext uri="{FF2B5EF4-FFF2-40B4-BE49-F238E27FC236}">
                <a16:creationId xmlns:a16="http://schemas.microsoft.com/office/drawing/2014/main" id="{0B7C4132-8DE6-4849-8474-D1999825E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0348" y="6019493"/>
            <a:ext cx="54864" cy="54864"/>
          </a:xfrm>
          <a:prstGeom prst="rect">
            <a:avLst/>
          </a:prstGeom>
        </p:spPr>
      </p:pic>
      <p:sp>
        <p:nvSpPr>
          <p:cNvPr id="12" name="Freeform: Shape 11">
            <a:extLst>
              <a:ext uri="{FF2B5EF4-FFF2-40B4-BE49-F238E27FC236}">
                <a16:creationId xmlns:a16="http://schemas.microsoft.com/office/drawing/2014/main" id="{FB47B94F-628F-49C6-AD78-28CA62DA6E21}"/>
              </a:ext>
            </a:extLst>
          </p:cNvPr>
          <p:cNvSpPr/>
          <p:nvPr/>
        </p:nvSpPr>
        <p:spPr>
          <a:xfrm>
            <a:off x="9253538" y="6024563"/>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A17A1E-1A04-47A5-968D-AA0C424AAB76}"/>
              </a:ext>
            </a:extLst>
          </p:cNvPr>
          <p:cNvSpPr/>
          <p:nvPr/>
        </p:nvSpPr>
        <p:spPr>
          <a:xfrm>
            <a:off x="10230914" y="4296558"/>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A1CD372-3448-40DF-A4FC-7975DD945198}"/>
              </a:ext>
            </a:extLst>
          </p:cNvPr>
          <p:cNvSpPr/>
          <p:nvPr/>
        </p:nvSpPr>
        <p:spPr>
          <a:xfrm rot="10800000">
            <a:off x="10645536" y="4867502"/>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9018B9F-3EA1-488F-A65B-85B003420C5F}"/>
              </a:ext>
            </a:extLst>
          </p:cNvPr>
          <p:cNvGrpSpPr/>
          <p:nvPr/>
        </p:nvGrpSpPr>
        <p:grpSpPr>
          <a:xfrm>
            <a:off x="8066514" y="1704748"/>
            <a:ext cx="4125486" cy="4628328"/>
            <a:chOff x="8066514" y="1704748"/>
            <a:chExt cx="4125486" cy="4628328"/>
          </a:xfrm>
        </p:grpSpPr>
        <p:grpSp>
          <p:nvGrpSpPr>
            <p:cNvPr id="15" name="Group 14">
              <a:extLst>
                <a:ext uri="{FF2B5EF4-FFF2-40B4-BE49-F238E27FC236}">
                  <a16:creationId xmlns:a16="http://schemas.microsoft.com/office/drawing/2014/main" id="{DB65FCBD-80BE-4E73-93C7-3B9D2D5DF18D}"/>
                </a:ext>
              </a:extLst>
            </p:cNvPr>
            <p:cNvGrpSpPr/>
            <p:nvPr/>
          </p:nvGrpSpPr>
          <p:grpSpPr>
            <a:xfrm>
              <a:off x="8066514" y="1704748"/>
              <a:ext cx="4125486" cy="4628328"/>
              <a:chOff x="8066514" y="1704748"/>
              <a:chExt cx="4125486" cy="4628328"/>
            </a:xfrm>
          </p:grpSpPr>
          <p:grpSp>
            <p:nvGrpSpPr>
              <p:cNvPr id="4" name="Group 3">
                <a:extLst>
                  <a:ext uri="{FF2B5EF4-FFF2-40B4-BE49-F238E27FC236}">
                    <a16:creationId xmlns:a16="http://schemas.microsoft.com/office/drawing/2014/main" id="{9747C152-67DB-48AF-9225-A52AADC5A4F0}"/>
                  </a:ext>
                </a:extLst>
              </p:cNvPr>
              <p:cNvGrpSpPr/>
              <p:nvPr/>
            </p:nvGrpSpPr>
            <p:grpSpPr>
              <a:xfrm>
                <a:off x="8248073" y="1704748"/>
                <a:ext cx="3384614" cy="1648052"/>
                <a:chOff x="5531555" y="1870603"/>
                <a:chExt cx="3635023" cy="2044701"/>
              </a:xfrm>
            </p:grpSpPr>
            <p:pic>
              <p:nvPicPr>
                <p:cNvPr id="1026" name="Picture 2" descr="Longlines | Marine Stewardship Council">
                  <a:extLst>
                    <a:ext uri="{FF2B5EF4-FFF2-40B4-BE49-F238E27FC236}">
                      <a16:creationId xmlns:a16="http://schemas.microsoft.com/office/drawing/2014/main" id="{B05CBA61-FFA5-45F5-92EF-746A751B4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1555" y="1870603"/>
                  <a:ext cx="3635023" cy="20447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813C9-2B42-495F-AE74-B3961374FEB5}"/>
                    </a:ext>
                  </a:extLst>
                </p:cNvPr>
                <p:cNvSpPr txBox="1"/>
                <p:nvPr/>
              </p:nvSpPr>
              <p:spPr>
                <a:xfrm>
                  <a:off x="6197600" y="3429000"/>
                  <a:ext cx="1128889" cy="369332"/>
                </a:xfrm>
                <a:prstGeom prst="rect">
                  <a:avLst/>
                </a:prstGeom>
                <a:noFill/>
              </p:spPr>
              <p:txBody>
                <a:bodyPr wrap="square" rtlCol="0">
                  <a:spAutoFit/>
                </a:bodyPr>
                <a:lstStyle/>
                <a:p>
                  <a:r>
                    <a:rPr lang="en-US" dirty="0"/>
                    <a:t>Longline</a:t>
                  </a:r>
                </a:p>
              </p:txBody>
            </p:sp>
          </p:grpSp>
          <p:grpSp>
            <p:nvGrpSpPr>
              <p:cNvPr id="7" name="Group 6">
                <a:extLst>
                  <a:ext uri="{FF2B5EF4-FFF2-40B4-BE49-F238E27FC236}">
                    <a16:creationId xmlns:a16="http://schemas.microsoft.com/office/drawing/2014/main" id="{3B8BC6BB-C833-4833-9DEF-8B017BB4DE94}"/>
                  </a:ext>
                </a:extLst>
              </p:cNvPr>
              <p:cNvGrpSpPr/>
              <p:nvPr/>
            </p:nvGrpSpPr>
            <p:grpSpPr>
              <a:xfrm>
                <a:off x="8807386" y="3352800"/>
                <a:ext cx="3384614" cy="1648052"/>
                <a:chOff x="8111770" y="3948288"/>
                <a:chExt cx="3991506" cy="2192868"/>
              </a:xfrm>
            </p:grpSpPr>
            <p:pic>
              <p:nvPicPr>
                <p:cNvPr id="1028" name="Picture 4" descr="Pelagic trawls fishing gear - Marine Stewardship Council | Marine  Stewardship Council">
                  <a:extLst>
                    <a:ext uri="{FF2B5EF4-FFF2-40B4-BE49-F238E27FC236}">
                      <a16:creationId xmlns:a16="http://schemas.microsoft.com/office/drawing/2014/main" id="{39862791-3D6E-4AE5-941D-9559C82D0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168196-1072-4F0E-9D16-97F0712B9267}"/>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grpSp>
            <p:nvGrpSpPr>
              <p:cNvPr id="8" name="Group 7">
                <a:extLst>
                  <a:ext uri="{FF2B5EF4-FFF2-40B4-BE49-F238E27FC236}">
                    <a16:creationId xmlns:a16="http://schemas.microsoft.com/office/drawing/2014/main" id="{E6EC179A-B763-46DA-938B-F1A1C28288B0}"/>
                  </a:ext>
                </a:extLst>
              </p:cNvPr>
              <p:cNvGrpSpPr/>
              <p:nvPr/>
            </p:nvGrpSpPr>
            <p:grpSpPr>
              <a:xfrm>
                <a:off x="8066514" y="5000857"/>
                <a:ext cx="3348357" cy="1332219"/>
                <a:chOff x="8066514" y="5000857"/>
                <a:chExt cx="3348357" cy="1332219"/>
              </a:xfrm>
            </p:grpSpPr>
            <p:grpSp>
              <p:nvGrpSpPr>
                <p:cNvPr id="5" name="Group 4">
                  <a:extLst>
                    <a:ext uri="{FF2B5EF4-FFF2-40B4-BE49-F238E27FC236}">
                      <a16:creationId xmlns:a16="http://schemas.microsoft.com/office/drawing/2014/main" id="{5F5D7396-AA77-4843-A1CD-518A50F92718}"/>
                    </a:ext>
                  </a:extLst>
                </p:cNvPr>
                <p:cNvGrpSpPr/>
                <p:nvPr/>
              </p:nvGrpSpPr>
              <p:grpSpPr>
                <a:xfrm>
                  <a:off x="8066514" y="5000857"/>
                  <a:ext cx="3348357" cy="1332219"/>
                  <a:chOff x="350269" y="3766432"/>
                  <a:chExt cx="4221732" cy="2374724"/>
                </a:xfrm>
              </p:grpSpPr>
              <p:pic>
                <p:nvPicPr>
                  <p:cNvPr id="1030" name="Picture 6" descr="Dredge fishing gear - Marine Stewardship Council | Marine Stewardship  Council">
                    <a:extLst>
                      <a:ext uri="{FF2B5EF4-FFF2-40B4-BE49-F238E27FC236}">
                        <a16:creationId xmlns:a16="http://schemas.microsoft.com/office/drawing/2014/main" id="{DF355ECD-2ED5-42DB-869C-6B6782A41B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269" y="3766432"/>
                    <a:ext cx="4221732" cy="23747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A69344-0728-4924-A008-E7C1CD90B74A}"/>
                      </a:ext>
                    </a:extLst>
                  </p:cNvPr>
                  <p:cNvSpPr txBox="1"/>
                  <p:nvPr/>
                </p:nvSpPr>
                <p:spPr>
                  <a:xfrm>
                    <a:off x="3358445" y="5363822"/>
                    <a:ext cx="1128889" cy="369332"/>
                  </a:xfrm>
                  <a:prstGeom prst="rect">
                    <a:avLst/>
                  </a:prstGeom>
                  <a:noFill/>
                </p:spPr>
                <p:txBody>
                  <a:bodyPr wrap="square" rtlCol="0">
                    <a:spAutoFit/>
                  </a:bodyPr>
                  <a:lstStyle/>
                  <a:p>
                    <a:r>
                      <a:rPr lang="en-US" dirty="0"/>
                      <a:t>Dredge</a:t>
                    </a:r>
                  </a:p>
                </p:txBody>
              </p:sp>
            </p:grpSp>
            <p:pic>
              <p:nvPicPr>
                <p:cNvPr id="16" name="Graphic 15" descr="Shell">
                  <a:extLst>
                    <a:ext uri="{FF2B5EF4-FFF2-40B4-BE49-F238E27FC236}">
                      <a16:creationId xmlns:a16="http://schemas.microsoft.com/office/drawing/2014/main" id="{D77BD75B-35AC-418D-A725-7B0C0B8939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7612" y="6177055"/>
                  <a:ext cx="54864" cy="54864"/>
                </a:xfrm>
                <a:prstGeom prst="rect">
                  <a:avLst/>
                </a:prstGeom>
              </p:spPr>
            </p:pic>
            <p:pic>
              <p:nvPicPr>
                <p:cNvPr id="17" name="Graphic 16" descr="Shell">
                  <a:extLst>
                    <a:ext uri="{FF2B5EF4-FFF2-40B4-BE49-F238E27FC236}">
                      <a16:creationId xmlns:a16="http://schemas.microsoft.com/office/drawing/2014/main" id="{84A1236A-1C5E-4455-A7C0-43804F4F9D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0076" y="6079519"/>
                  <a:ext cx="54864" cy="54864"/>
                </a:xfrm>
                <a:prstGeom prst="rect">
                  <a:avLst/>
                </a:prstGeom>
              </p:spPr>
            </p:pic>
            <p:pic>
              <p:nvPicPr>
                <p:cNvPr id="19" name="Graphic 18" descr="Shell">
                  <a:extLst>
                    <a:ext uri="{FF2B5EF4-FFF2-40B4-BE49-F238E27FC236}">
                      <a16:creationId xmlns:a16="http://schemas.microsoft.com/office/drawing/2014/main" id="{D6585A4B-5133-4A61-83A2-2EE02ED83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2916" y="6050261"/>
                  <a:ext cx="54864" cy="54864"/>
                </a:xfrm>
                <a:prstGeom prst="rect">
                  <a:avLst/>
                </a:prstGeom>
              </p:spPr>
            </p:pic>
            <p:pic>
              <p:nvPicPr>
                <p:cNvPr id="20" name="Graphic 19" descr="Shell">
                  <a:extLst>
                    <a:ext uri="{FF2B5EF4-FFF2-40B4-BE49-F238E27FC236}">
                      <a16:creationId xmlns:a16="http://schemas.microsoft.com/office/drawing/2014/main" id="{A687EF74-0412-44C0-B107-562C7CE860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18052" y="6045099"/>
                  <a:ext cx="54864" cy="54864"/>
                </a:xfrm>
                <a:prstGeom prst="rect">
                  <a:avLst/>
                </a:prstGeom>
              </p:spPr>
            </p:pic>
            <p:pic>
              <p:nvPicPr>
                <p:cNvPr id="21" name="Graphic 20" descr="Shell">
                  <a:extLst>
                    <a:ext uri="{FF2B5EF4-FFF2-40B4-BE49-F238E27FC236}">
                      <a16:creationId xmlns:a16="http://schemas.microsoft.com/office/drawing/2014/main" id="{5FC1D4EC-11AE-4B65-90D8-BE73462CF5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2040" y="6043273"/>
                  <a:ext cx="54864" cy="54864"/>
                </a:xfrm>
                <a:prstGeom prst="rect">
                  <a:avLst/>
                </a:prstGeom>
              </p:spPr>
            </p:pic>
            <p:pic>
              <p:nvPicPr>
                <p:cNvPr id="22" name="Graphic 21" descr="Shell">
                  <a:extLst>
                    <a:ext uri="{FF2B5EF4-FFF2-40B4-BE49-F238E27FC236}">
                      <a16:creationId xmlns:a16="http://schemas.microsoft.com/office/drawing/2014/main" id="{4C0E07B3-7887-4FCA-8397-E0432330CA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7176" y="6038111"/>
                  <a:ext cx="54864" cy="54864"/>
                </a:xfrm>
                <a:prstGeom prst="rect">
                  <a:avLst/>
                </a:prstGeom>
              </p:spPr>
            </p:pic>
          </p:grpSp>
        </p:grpSp>
        <p:pic>
          <p:nvPicPr>
            <p:cNvPr id="27" name="Graphic 26" descr="Shell">
              <a:extLst>
                <a:ext uri="{FF2B5EF4-FFF2-40B4-BE49-F238E27FC236}">
                  <a16:creationId xmlns:a16="http://schemas.microsoft.com/office/drawing/2014/main" id="{0ACC33A2-11D2-4E65-9503-59B71B718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6049" y="3138975"/>
              <a:ext cx="151431" cy="151431"/>
            </a:xfrm>
            <a:prstGeom prst="rect">
              <a:avLst/>
            </a:prstGeom>
          </p:spPr>
        </p:pic>
        <p:pic>
          <p:nvPicPr>
            <p:cNvPr id="28" name="Graphic 27" descr="Shell">
              <a:extLst>
                <a:ext uri="{FF2B5EF4-FFF2-40B4-BE49-F238E27FC236}">
                  <a16:creationId xmlns:a16="http://schemas.microsoft.com/office/drawing/2014/main" id="{67B2EE51-3178-4863-BD40-0BA1914346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0037" y="3168229"/>
              <a:ext cx="111115" cy="111115"/>
            </a:xfrm>
            <a:prstGeom prst="rect">
              <a:avLst/>
            </a:prstGeom>
          </p:spPr>
        </p:pic>
        <p:pic>
          <p:nvPicPr>
            <p:cNvPr id="30" name="Graphic 29" descr="Shell">
              <a:extLst>
                <a:ext uri="{FF2B5EF4-FFF2-40B4-BE49-F238E27FC236}">
                  <a16:creationId xmlns:a16="http://schemas.microsoft.com/office/drawing/2014/main" id="{FB623065-D6E8-4C49-80BF-5BE08E1FE2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4085" y="3186701"/>
              <a:ext cx="105953" cy="105953"/>
            </a:xfrm>
            <a:prstGeom prst="rect">
              <a:avLst/>
            </a:prstGeom>
          </p:spPr>
        </p:pic>
        <p:sp>
          <p:nvSpPr>
            <p:cNvPr id="13" name="Rectangle 12">
              <a:extLst>
                <a:ext uri="{FF2B5EF4-FFF2-40B4-BE49-F238E27FC236}">
                  <a16:creationId xmlns:a16="http://schemas.microsoft.com/office/drawing/2014/main" id="{CAF532BF-0431-491E-8C39-05C288AF0AAF}"/>
                </a:ext>
              </a:extLst>
            </p:cNvPr>
            <p:cNvSpPr/>
            <p:nvPr/>
          </p:nvSpPr>
          <p:spPr>
            <a:xfrm>
              <a:off x="8248073" y="3276621"/>
              <a:ext cx="3384614" cy="69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Oval 13">
              <a:extLst>
                <a:ext uri="{FF2B5EF4-FFF2-40B4-BE49-F238E27FC236}">
                  <a16:creationId xmlns:a16="http://schemas.microsoft.com/office/drawing/2014/main" id="{DBB3A11A-ADB2-4C70-9FD4-B145F520E855}"/>
                </a:ext>
              </a:extLst>
            </p:cNvPr>
            <p:cNvSpPr/>
            <p:nvPr/>
          </p:nvSpPr>
          <p:spPr>
            <a:xfrm>
              <a:off x="10080036" y="2873879"/>
              <a:ext cx="1334835" cy="3111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Hey Hal, look at the stupid fish!</a:t>
              </a:r>
            </a:p>
          </p:txBody>
        </p:sp>
      </p:grpSp>
    </p:spTree>
    <p:extLst>
      <p:ext uri="{BB962C8B-B14F-4D97-AF65-F5344CB8AC3E}">
        <p14:creationId xmlns:p14="http://schemas.microsoft.com/office/powerpoint/2010/main" val="30063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3331</TotalTime>
  <Words>1494</Words>
  <Application>Microsoft Office PowerPoint</Application>
  <PresentationFormat>Widescreen</PresentationFormat>
  <Paragraphs>242</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Yu Mincho Demibold</vt:lpstr>
      <vt:lpstr>Aharoni</vt:lpstr>
      <vt:lpstr>Algerian</vt:lpstr>
      <vt:lpstr>Arial Rounded MT Bold</vt:lpstr>
      <vt:lpstr>Bahnschrift</vt:lpstr>
      <vt:lpstr>Calibri</vt:lpstr>
      <vt:lpstr>Calibri Light</vt:lpstr>
      <vt:lpstr>Cambria Math</vt:lpstr>
      <vt:lpstr>Courier New</vt:lpstr>
      <vt:lpstr>Elephant</vt:lpstr>
      <vt:lpstr>Franklin Gothic Medium Cond</vt:lpstr>
      <vt:lpstr>Retrospect</vt:lpstr>
      <vt:lpstr>A Taste of Fisheries Science Lecture 3: Survey says?</vt:lpstr>
      <vt:lpstr>Quick overview of what we are trying to do</vt:lpstr>
      <vt:lpstr>Step 1: Surveys</vt:lpstr>
      <vt:lpstr>What is a fisheries independent survey?</vt:lpstr>
      <vt:lpstr>What is a fisheries independent survey?</vt:lpstr>
      <vt:lpstr>Survey Lingo</vt:lpstr>
      <vt:lpstr>Dusky Scallop Shark Survey</vt:lpstr>
      <vt:lpstr>Survey Design 1.01</vt:lpstr>
      <vt:lpstr>Survey Design 1.02</vt:lpstr>
      <vt:lpstr>Survey Design 1.02</vt:lpstr>
      <vt:lpstr>Survey Design 1.02</vt:lpstr>
      <vt:lpstr>Survey Design 1.02</vt:lpstr>
      <vt:lpstr>Survey Design 1.02</vt:lpstr>
      <vt:lpstr>Survey Design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121</cp:revision>
  <dcterms:created xsi:type="dcterms:W3CDTF">2021-11-24T17:50:02Z</dcterms:created>
  <dcterms:modified xsi:type="dcterms:W3CDTF">2023-02-14T13:22:37Z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