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8" r:id="rId3"/>
    <p:sldId id="278" r:id="rId4"/>
    <p:sldId id="279" r:id="rId5"/>
    <p:sldId id="280" r:id="rId6"/>
    <p:sldId id="281" r:id="rId7"/>
    <p:sldId id="282" r:id="rId8"/>
    <p:sldId id="260" r:id="rId9"/>
    <p:sldId id="288" r:id="rId10"/>
    <p:sldId id="290" r:id="rId11"/>
    <p:sldId id="289" r:id="rId12"/>
    <p:sldId id="283" r:id="rId13"/>
    <p:sldId id="285" r:id="rId14"/>
    <p:sldId id="284" r:id="rId15"/>
    <p:sldId id="286" r:id="rId16"/>
    <p:sldId id="292" r:id="rId17"/>
    <p:sldId id="265" r:id="rId18"/>
    <p:sldId id="295" r:id="rId19"/>
    <p:sldId id="293" r:id="rId20"/>
    <p:sldId id="294" r:id="rId21"/>
    <p:sldId id="296"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230" autoAdjust="0"/>
  </p:normalViewPr>
  <p:slideViewPr>
    <p:cSldViewPr snapToGrid="0">
      <p:cViewPr varScale="1">
        <p:scale>
          <a:sx n="86" d="100"/>
          <a:sy n="86" d="100"/>
        </p:scale>
        <p:origin x="1470"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8E56C-5B4E-4C10-84AF-04B7AE478ABE}"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F4CBC-60E7-457C-887D-CB603736E17C}" type="slidenum">
              <a:rPr lang="en-US" smtClean="0"/>
              <a:t>‹#›</a:t>
            </a:fld>
            <a:endParaRPr lang="en-US"/>
          </a:p>
        </p:txBody>
      </p:sp>
    </p:spTree>
    <p:extLst>
      <p:ext uri="{BB962C8B-B14F-4D97-AF65-F5344CB8AC3E}">
        <p14:creationId xmlns:p14="http://schemas.microsoft.com/office/powerpoint/2010/main" val="1352275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box identifies in-person topics. Others are done outside of the module time. </a:t>
            </a:r>
          </a:p>
        </p:txBody>
      </p:sp>
      <p:sp>
        <p:nvSpPr>
          <p:cNvPr id="4" name="Slide Number Placeholder 3"/>
          <p:cNvSpPr>
            <a:spLocks noGrp="1"/>
          </p:cNvSpPr>
          <p:nvPr>
            <p:ph type="sldNum" sz="quarter" idx="5"/>
          </p:nvPr>
        </p:nvSpPr>
        <p:spPr/>
        <p:txBody>
          <a:bodyPr/>
          <a:lstStyle/>
          <a:p>
            <a:fld id="{6D2F4CBC-60E7-457C-887D-CB603736E17C}" type="slidenum">
              <a:rPr lang="en-US" smtClean="0"/>
              <a:t>2</a:t>
            </a:fld>
            <a:endParaRPr lang="en-US"/>
          </a:p>
        </p:txBody>
      </p:sp>
    </p:spTree>
    <p:extLst>
      <p:ext uri="{BB962C8B-B14F-4D97-AF65-F5344CB8AC3E}">
        <p14:creationId xmlns:p14="http://schemas.microsoft.com/office/powerpoint/2010/main" val="1913605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box identifies in-person topics. Others are done outside of the module time. </a:t>
            </a:r>
          </a:p>
        </p:txBody>
      </p:sp>
      <p:sp>
        <p:nvSpPr>
          <p:cNvPr id="4" name="Slide Number Placeholder 3"/>
          <p:cNvSpPr>
            <a:spLocks noGrp="1"/>
          </p:cNvSpPr>
          <p:nvPr>
            <p:ph type="sldNum" sz="quarter" idx="5"/>
          </p:nvPr>
        </p:nvSpPr>
        <p:spPr/>
        <p:txBody>
          <a:bodyPr/>
          <a:lstStyle/>
          <a:p>
            <a:fld id="{6D2F4CBC-60E7-457C-887D-CB603736E17C}" type="slidenum">
              <a:rPr lang="en-US" smtClean="0"/>
              <a:t>3</a:t>
            </a:fld>
            <a:endParaRPr lang="en-US"/>
          </a:p>
        </p:txBody>
      </p:sp>
    </p:spTree>
    <p:extLst>
      <p:ext uri="{BB962C8B-B14F-4D97-AF65-F5344CB8AC3E}">
        <p14:creationId xmlns:p14="http://schemas.microsoft.com/office/powerpoint/2010/main" val="3705137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8</a:t>
            </a:fld>
            <a:endParaRPr lang="en-US"/>
          </a:p>
        </p:txBody>
      </p:sp>
    </p:spTree>
    <p:extLst>
      <p:ext uri="{BB962C8B-B14F-4D97-AF65-F5344CB8AC3E}">
        <p14:creationId xmlns:p14="http://schemas.microsoft.com/office/powerpoint/2010/main" val="234569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H1 = 2 equilibrium points. If population is at Nb, harvesting at H1 is a stable strategy. If the population is reduced, its growth rate will increase to push it back towards Nb. HOWEVER, this is not true at Na because any decrease in the population will tend to decrease the population further (as r is reduced).</a:t>
            </a:r>
          </a:p>
        </p:txBody>
      </p:sp>
      <p:sp>
        <p:nvSpPr>
          <p:cNvPr id="4" name="Slide Number Placeholder 3"/>
          <p:cNvSpPr>
            <a:spLocks noGrp="1"/>
          </p:cNvSpPr>
          <p:nvPr>
            <p:ph type="sldNum" sz="quarter" idx="5"/>
          </p:nvPr>
        </p:nvSpPr>
        <p:spPr/>
        <p:txBody>
          <a:bodyPr/>
          <a:lstStyle/>
          <a:p>
            <a:fld id="{6D2F4CBC-60E7-457C-887D-CB603736E17C}" type="slidenum">
              <a:rPr lang="en-US" smtClean="0"/>
              <a:t>13</a:t>
            </a:fld>
            <a:endParaRPr lang="en-US"/>
          </a:p>
        </p:txBody>
      </p:sp>
    </p:spTree>
    <p:extLst>
      <p:ext uri="{BB962C8B-B14F-4D97-AF65-F5344CB8AC3E}">
        <p14:creationId xmlns:p14="http://schemas.microsoft.com/office/powerpoint/2010/main" val="154142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with the group.</a:t>
            </a:r>
          </a:p>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16</a:t>
            </a:fld>
            <a:endParaRPr lang="en-US"/>
          </a:p>
        </p:txBody>
      </p:sp>
    </p:spTree>
    <p:extLst>
      <p:ext uri="{BB962C8B-B14F-4D97-AF65-F5344CB8AC3E}">
        <p14:creationId xmlns:p14="http://schemas.microsoft.com/office/powerpoint/2010/main" val="314258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17</a:t>
            </a:fld>
            <a:endParaRPr lang="en-US"/>
          </a:p>
        </p:txBody>
      </p:sp>
    </p:spTree>
    <p:extLst>
      <p:ext uri="{BB962C8B-B14F-4D97-AF65-F5344CB8AC3E}">
        <p14:creationId xmlns:p14="http://schemas.microsoft.com/office/powerpoint/2010/main" val="348657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18</a:t>
            </a:fld>
            <a:endParaRPr lang="en-US"/>
          </a:p>
        </p:txBody>
      </p:sp>
    </p:spTree>
    <p:extLst>
      <p:ext uri="{BB962C8B-B14F-4D97-AF65-F5344CB8AC3E}">
        <p14:creationId xmlns:p14="http://schemas.microsoft.com/office/powerpoint/2010/main" val="2349365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19</a:t>
            </a:fld>
            <a:endParaRPr lang="en-US"/>
          </a:p>
        </p:txBody>
      </p:sp>
    </p:spTree>
    <p:extLst>
      <p:ext uri="{BB962C8B-B14F-4D97-AF65-F5344CB8AC3E}">
        <p14:creationId xmlns:p14="http://schemas.microsoft.com/office/powerpoint/2010/main" val="64343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2F4CBC-60E7-457C-887D-CB603736E17C}" type="slidenum">
              <a:rPr lang="en-US" smtClean="0"/>
              <a:t>22</a:t>
            </a:fld>
            <a:endParaRPr lang="en-US"/>
          </a:p>
        </p:txBody>
      </p:sp>
    </p:spTree>
    <p:extLst>
      <p:ext uri="{BB962C8B-B14F-4D97-AF65-F5344CB8AC3E}">
        <p14:creationId xmlns:p14="http://schemas.microsoft.com/office/powerpoint/2010/main" val="2488187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7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81644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0013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BE0D3-E4A9-48BC-9171-F8D206744B4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6272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BE0D3-E4A9-48BC-9171-F8D206744B4D}"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79B24-6B95-40FB-BCD4-F4596B81FA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74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8BE0D3-E4A9-48BC-9171-F8D206744B4D}"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53198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8BE0D3-E4A9-48BC-9171-F8D206744B4D}"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9165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8BE0D3-E4A9-48BC-9171-F8D206744B4D}"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141561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D8BE0D3-E4A9-48BC-9171-F8D206744B4D}" type="datetimeFigureOut">
              <a:rPr lang="en-US" smtClean="0"/>
              <a:t>2/22/2022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375295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D8BE0D3-E4A9-48BC-9171-F8D206744B4D}" type="datetimeFigureOut">
              <a:rPr lang="en-US" smtClean="0"/>
              <a:t>2/22/2022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79B24-6B95-40FB-BCD4-F4596B81FA27}" type="slidenum">
              <a:rPr lang="en-US" smtClean="0"/>
              <a:t>‹#›</a:t>
            </a:fld>
            <a:endParaRPr lang="en-US"/>
          </a:p>
        </p:txBody>
      </p:sp>
    </p:spTree>
    <p:extLst>
      <p:ext uri="{BB962C8B-B14F-4D97-AF65-F5344CB8AC3E}">
        <p14:creationId xmlns:p14="http://schemas.microsoft.com/office/powerpoint/2010/main" val="192982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8BE0D3-E4A9-48BC-9171-F8D206744B4D}"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79B24-6B95-40FB-BCD4-F4596B81FA27}" type="slidenum">
              <a:rPr lang="en-US" smtClean="0"/>
              <a:t>‹#›</a:t>
            </a:fld>
            <a:endParaRPr lang="en-US"/>
          </a:p>
        </p:txBody>
      </p:sp>
    </p:spTree>
    <p:extLst>
      <p:ext uri="{BB962C8B-B14F-4D97-AF65-F5344CB8AC3E}">
        <p14:creationId xmlns:p14="http://schemas.microsoft.com/office/powerpoint/2010/main" val="245883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8BE0D3-E4A9-48BC-9171-F8D206744B4D}" type="datetimeFigureOut">
              <a:rPr lang="en-US" smtClean="0"/>
              <a:t>2/22/2022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79B24-6B95-40FB-BCD4-F4596B81FA2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60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BDA-38B9-4B9B-8974-365D5BDAAB96}"/>
              </a:ext>
            </a:extLst>
          </p:cNvPr>
          <p:cNvSpPr>
            <a:spLocks noGrp="1"/>
          </p:cNvSpPr>
          <p:nvPr>
            <p:ph type="ctrTitle"/>
          </p:nvPr>
        </p:nvSpPr>
        <p:spPr/>
        <p:txBody>
          <a:bodyPr/>
          <a:lstStyle/>
          <a:p>
            <a:pPr algn="ctr"/>
            <a:r>
              <a:rPr lang="en-US" dirty="0">
                <a:solidFill>
                  <a:schemeClr val="accent2">
                    <a:lumMod val="75000"/>
                  </a:schemeClr>
                </a:solidFill>
              </a:rPr>
              <a:t>A Taste of Fisheries Science</a:t>
            </a:r>
          </a:p>
        </p:txBody>
      </p:sp>
      <p:sp>
        <p:nvSpPr>
          <p:cNvPr id="3" name="Subtitle 2">
            <a:extLst>
              <a:ext uri="{FF2B5EF4-FFF2-40B4-BE49-F238E27FC236}">
                <a16:creationId xmlns:a16="http://schemas.microsoft.com/office/drawing/2014/main" id="{B2617835-251A-4611-AAD5-929DD32A4805}"/>
              </a:ext>
            </a:extLst>
          </p:cNvPr>
          <p:cNvSpPr>
            <a:spLocks noGrp="1"/>
          </p:cNvSpPr>
          <p:nvPr>
            <p:ph type="subTitle" idx="1"/>
          </p:nvPr>
        </p:nvSpPr>
        <p:spPr/>
        <p:txBody>
          <a:bodyPr/>
          <a:lstStyle/>
          <a:p>
            <a:pPr algn="ctr"/>
            <a:r>
              <a:rPr lang="en-US" dirty="0"/>
              <a:t>Dr. David Keith and Dr. Heather Bowlby</a:t>
            </a:r>
          </a:p>
          <a:p>
            <a:pPr algn="ctr"/>
            <a:r>
              <a:rPr lang="en-US" dirty="0"/>
              <a:t>Fisheries and Oceans, Canada</a:t>
            </a:r>
          </a:p>
        </p:txBody>
      </p:sp>
    </p:spTree>
    <p:extLst>
      <p:ext uri="{BB962C8B-B14F-4D97-AF65-F5344CB8AC3E}">
        <p14:creationId xmlns:p14="http://schemas.microsoft.com/office/powerpoint/2010/main" val="333918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B974-4B13-4EFE-9520-1AE81861BBF3}"/>
              </a:ext>
            </a:extLst>
          </p:cNvPr>
          <p:cNvSpPr>
            <a:spLocks noGrp="1"/>
          </p:cNvSpPr>
          <p:nvPr>
            <p:ph type="title"/>
          </p:nvPr>
        </p:nvSpPr>
        <p:spPr>
          <a:xfrm>
            <a:off x="940419" y="229784"/>
            <a:ext cx="10749776" cy="1450757"/>
          </a:xfrm>
        </p:spPr>
        <p:txBody>
          <a:bodyPr/>
          <a:lstStyle/>
          <a:p>
            <a:r>
              <a:rPr lang="en-US" sz="4800" dirty="0">
                <a:solidFill>
                  <a:schemeClr val="accent2">
                    <a:lumMod val="75000"/>
                  </a:schemeClr>
                </a:solidFill>
              </a:rPr>
              <a:t>Yield-Per-Recruit (F-based Reference Points) </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6444FCA9-786C-4D23-9468-8C18BE455B1F}"/>
              </a:ext>
            </a:extLst>
          </p:cNvPr>
          <p:cNvSpPr>
            <a:spLocks noGrp="1"/>
          </p:cNvSpPr>
          <p:nvPr>
            <p:ph idx="1"/>
          </p:nvPr>
        </p:nvSpPr>
        <p:spPr>
          <a:xfrm>
            <a:off x="501805" y="2110073"/>
            <a:ext cx="4549697" cy="3677410"/>
          </a:xfrm>
          <a:ln>
            <a:solidFill>
              <a:schemeClr val="accent1">
                <a:lumMod val="50000"/>
              </a:schemeClr>
            </a:solidFill>
          </a:ln>
        </p:spPr>
        <p:txBody>
          <a:bodyPr>
            <a:normAutofit fontScale="92500" lnSpcReduction="20000"/>
          </a:bodyPr>
          <a:lstStyle/>
          <a:p>
            <a:pPr marL="288925" indent="-207963">
              <a:buFont typeface="Wingdings" panose="05000000000000000000" pitchFamily="2" charset="2"/>
              <a:buChar char="§"/>
            </a:pPr>
            <a:r>
              <a:rPr lang="en-US" sz="2800" dirty="0">
                <a:solidFill>
                  <a:schemeClr val="tx1"/>
                </a:solidFill>
              </a:rPr>
              <a:t>Density-independent model where recruitment is assumed constant</a:t>
            </a:r>
          </a:p>
          <a:p>
            <a:pPr marL="288925" indent="-207963">
              <a:buFont typeface="Wingdings" panose="05000000000000000000" pitchFamily="2" charset="2"/>
              <a:buChar char="§"/>
            </a:pPr>
            <a:r>
              <a:rPr lang="en-US" sz="2800" dirty="0">
                <a:solidFill>
                  <a:schemeClr val="tx1"/>
                </a:solidFill>
              </a:rPr>
              <a:t>Exploiting the stock at the age/size when the cohort’s biomass reaches a maximum</a:t>
            </a:r>
          </a:p>
          <a:p>
            <a:pPr marL="288925" indent="-207963">
              <a:buFont typeface="Wingdings" panose="05000000000000000000" pitchFamily="2" charset="2"/>
              <a:buChar char="§"/>
            </a:pPr>
            <a:r>
              <a:rPr lang="en-US" sz="2800" dirty="0">
                <a:solidFill>
                  <a:schemeClr val="tx1"/>
                </a:solidFill>
              </a:rPr>
              <a:t>Depends on: </a:t>
            </a:r>
          </a:p>
          <a:p>
            <a:pPr marL="581533" lvl="1" indent="-207963">
              <a:buFont typeface="Wingdings" panose="05000000000000000000" pitchFamily="2" charset="2"/>
              <a:buChar char="§"/>
            </a:pPr>
            <a:r>
              <a:rPr lang="en-US" sz="2600" dirty="0">
                <a:solidFill>
                  <a:schemeClr val="tx1"/>
                </a:solidFill>
              </a:rPr>
              <a:t>Natural mortality</a:t>
            </a:r>
          </a:p>
          <a:p>
            <a:pPr marL="581533" lvl="1" indent="-207963">
              <a:buFont typeface="Wingdings" panose="05000000000000000000" pitchFamily="2" charset="2"/>
              <a:buChar char="§"/>
            </a:pPr>
            <a:r>
              <a:rPr lang="en-US" sz="2600" dirty="0">
                <a:solidFill>
                  <a:schemeClr val="tx1"/>
                </a:solidFill>
              </a:rPr>
              <a:t>Growth rate</a:t>
            </a:r>
          </a:p>
          <a:p>
            <a:pPr marL="581533" lvl="1" indent="-207963">
              <a:buFont typeface="Wingdings" panose="05000000000000000000" pitchFamily="2" charset="2"/>
              <a:buChar char="§"/>
            </a:pPr>
            <a:r>
              <a:rPr lang="en-US" sz="2600" dirty="0">
                <a:solidFill>
                  <a:schemeClr val="tx1"/>
                </a:solidFill>
              </a:rPr>
              <a:t>Age at first capture or selectivity</a:t>
            </a:r>
          </a:p>
        </p:txBody>
      </p:sp>
      <p:pic>
        <p:nvPicPr>
          <p:cNvPr id="5" name="Picture 4">
            <a:extLst>
              <a:ext uri="{FF2B5EF4-FFF2-40B4-BE49-F238E27FC236}">
                <a16:creationId xmlns:a16="http://schemas.microsoft.com/office/drawing/2014/main" id="{1C1DC1F5-6134-4CC0-803E-66D9B5EF7857}"/>
              </a:ext>
            </a:extLst>
          </p:cNvPr>
          <p:cNvPicPr>
            <a:picLocks noChangeAspect="1"/>
          </p:cNvPicPr>
          <p:nvPr/>
        </p:nvPicPr>
        <p:blipFill>
          <a:blip r:embed="rId2"/>
          <a:stretch>
            <a:fillRect/>
          </a:stretch>
        </p:blipFill>
        <p:spPr>
          <a:xfrm>
            <a:off x="5227435" y="2110073"/>
            <a:ext cx="6462760" cy="3792764"/>
          </a:xfrm>
          <a:prstGeom prst="rect">
            <a:avLst/>
          </a:prstGeom>
          <a:ln>
            <a:solidFill>
              <a:schemeClr val="accent1">
                <a:lumMod val="50000"/>
              </a:schemeClr>
            </a:solidFill>
          </a:ln>
        </p:spPr>
      </p:pic>
    </p:spTree>
    <p:extLst>
      <p:ext uri="{BB962C8B-B14F-4D97-AF65-F5344CB8AC3E}">
        <p14:creationId xmlns:p14="http://schemas.microsoft.com/office/powerpoint/2010/main" val="405185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B974-4B13-4EFE-9520-1AE81861BBF3}"/>
              </a:ext>
            </a:extLst>
          </p:cNvPr>
          <p:cNvSpPr>
            <a:spLocks noGrp="1"/>
          </p:cNvSpPr>
          <p:nvPr>
            <p:ph type="title"/>
          </p:nvPr>
        </p:nvSpPr>
        <p:spPr/>
        <p:txBody>
          <a:bodyPr/>
          <a:lstStyle/>
          <a:p>
            <a:pPr algn="ctr"/>
            <a:r>
              <a:rPr lang="en-US" sz="4800" dirty="0">
                <a:solidFill>
                  <a:schemeClr val="accent2">
                    <a:lumMod val="75000"/>
                  </a:schemeClr>
                </a:solidFill>
              </a:rPr>
              <a:t>Spawner-Biomass-Per-Recruit </a:t>
            </a:r>
            <a:br>
              <a:rPr lang="en-US" sz="4800" dirty="0">
                <a:solidFill>
                  <a:schemeClr val="accent2">
                    <a:lumMod val="75000"/>
                  </a:schemeClr>
                </a:solidFill>
              </a:rPr>
            </a:br>
            <a:r>
              <a:rPr lang="en-US" sz="4800" dirty="0">
                <a:solidFill>
                  <a:schemeClr val="accent2">
                    <a:lumMod val="75000"/>
                  </a:schemeClr>
                </a:solidFill>
              </a:rPr>
              <a:t>(% SPR Reference Points) </a:t>
            </a: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6444FCA9-786C-4D23-9468-8C18BE455B1F}"/>
              </a:ext>
            </a:extLst>
          </p:cNvPr>
          <p:cNvSpPr>
            <a:spLocks noGrp="1"/>
          </p:cNvSpPr>
          <p:nvPr>
            <p:ph idx="1"/>
          </p:nvPr>
        </p:nvSpPr>
        <p:spPr>
          <a:xfrm>
            <a:off x="524107" y="2080723"/>
            <a:ext cx="4270917" cy="3818533"/>
          </a:xfrm>
          <a:ln>
            <a:solidFill>
              <a:schemeClr val="accent1">
                <a:lumMod val="50000"/>
              </a:schemeClr>
            </a:solidFill>
          </a:ln>
        </p:spPr>
        <p:txBody>
          <a:bodyPr>
            <a:normAutofit fontScale="85000" lnSpcReduction="20000"/>
          </a:bodyPr>
          <a:lstStyle/>
          <a:p>
            <a:pPr marL="288925" indent="-207963">
              <a:buFont typeface="Wingdings" panose="05000000000000000000" pitchFamily="2" charset="2"/>
              <a:buChar char="§"/>
            </a:pPr>
            <a:r>
              <a:rPr lang="en-US" sz="2800" dirty="0">
                <a:solidFill>
                  <a:schemeClr val="tx1"/>
                </a:solidFill>
              </a:rPr>
              <a:t>Fishing mortality rate that reduces unfished spawner biomass per recruit to a given percentage</a:t>
            </a:r>
          </a:p>
          <a:p>
            <a:pPr marL="288925" indent="-207963">
              <a:buFont typeface="Wingdings" panose="05000000000000000000" pitchFamily="2" charset="2"/>
              <a:buChar char="§"/>
            </a:pPr>
            <a:r>
              <a:rPr lang="en-US" sz="2800" dirty="0">
                <a:solidFill>
                  <a:schemeClr val="tx1"/>
                </a:solidFill>
              </a:rPr>
              <a:t>Exploiting the stock at a specific percentage of recruits that survive to spawn. </a:t>
            </a:r>
          </a:p>
          <a:p>
            <a:pPr marL="288925" indent="-207963">
              <a:buFont typeface="Wingdings" panose="05000000000000000000" pitchFamily="2" charset="2"/>
              <a:buChar char="§"/>
            </a:pPr>
            <a:r>
              <a:rPr lang="en-US" sz="2800" dirty="0">
                <a:solidFill>
                  <a:schemeClr val="tx1"/>
                </a:solidFill>
              </a:rPr>
              <a:t>Depends on: </a:t>
            </a:r>
          </a:p>
          <a:p>
            <a:pPr marL="581533" lvl="1" indent="-207963">
              <a:buFont typeface="Wingdings" panose="05000000000000000000" pitchFamily="2" charset="2"/>
              <a:buChar char="§"/>
            </a:pPr>
            <a:r>
              <a:rPr lang="en-US" sz="2600" dirty="0">
                <a:solidFill>
                  <a:schemeClr val="tx1"/>
                </a:solidFill>
              </a:rPr>
              <a:t>Gear selectivity</a:t>
            </a:r>
          </a:p>
          <a:p>
            <a:pPr marL="581533" lvl="1" indent="-207963">
              <a:buFont typeface="Wingdings" panose="05000000000000000000" pitchFamily="2" charset="2"/>
              <a:buChar char="§"/>
            </a:pPr>
            <a:r>
              <a:rPr lang="en-US" sz="2600" dirty="0">
                <a:solidFill>
                  <a:schemeClr val="tx1"/>
                </a:solidFill>
              </a:rPr>
              <a:t>Growth</a:t>
            </a:r>
          </a:p>
          <a:p>
            <a:pPr marL="581533" lvl="1" indent="-207963">
              <a:buFont typeface="Wingdings" panose="05000000000000000000" pitchFamily="2" charset="2"/>
              <a:buChar char="§"/>
            </a:pPr>
            <a:r>
              <a:rPr lang="en-US" sz="2600" dirty="0" err="1">
                <a:solidFill>
                  <a:schemeClr val="tx1"/>
                </a:solidFill>
              </a:rPr>
              <a:t>Fecunity</a:t>
            </a:r>
            <a:r>
              <a:rPr lang="en-US" sz="2600" dirty="0">
                <a:solidFill>
                  <a:schemeClr val="tx1"/>
                </a:solidFill>
              </a:rPr>
              <a:t> at age</a:t>
            </a:r>
          </a:p>
          <a:p>
            <a:pPr marL="581533" lvl="1" indent="-207963">
              <a:buFont typeface="Wingdings" panose="05000000000000000000" pitchFamily="2" charset="2"/>
              <a:buChar char="§"/>
            </a:pPr>
            <a:r>
              <a:rPr lang="en-US" sz="2600" dirty="0">
                <a:solidFill>
                  <a:schemeClr val="tx1"/>
                </a:solidFill>
              </a:rPr>
              <a:t>Natural mortality</a:t>
            </a:r>
          </a:p>
        </p:txBody>
      </p:sp>
      <p:pic>
        <p:nvPicPr>
          <p:cNvPr id="6" name="Picture 5">
            <a:extLst>
              <a:ext uri="{FF2B5EF4-FFF2-40B4-BE49-F238E27FC236}">
                <a16:creationId xmlns:a16="http://schemas.microsoft.com/office/drawing/2014/main" id="{60E4DFC9-BE3D-4A23-BE9B-3424CA06C89C}"/>
              </a:ext>
            </a:extLst>
          </p:cNvPr>
          <p:cNvPicPr>
            <a:picLocks noChangeAspect="1"/>
          </p:cNvPicPr>
          <p:nvPr/>
        </p:nvPicPr>
        <p:blipFill>
          <a:blip r:embed="rId2"/>
          <a:stretch>
            <a:fillRect/>
          </a:stretch>
        </p:blipFill>
        <p:spPr>
          <a:xfrm>
            <a:off x="5137781" y="1980101"/>
            <a:ext cx="6426033" cy="4019779"/>
          </a:xfrm>
          <a:prstGeom prst="rect">
            <a:avLst/>
          </a:prstGeom>
          <a:ln>
            <a:solidFill>
              <a:schemeClr val="accent1">
                <a:lumMod val="50000"/>
              </a:schemeClr>
            </a:solidFill>
          </a:ln>
        </p:spPr>
      </p:pic>
    </p:spTree>
    <p:extLst>
      <p:ext uri="{BB962C8B-B14F-4D97-AF65-F5344CB8AC3E}">
        <p14:creationId xmlns:p14="http://schemas.microsoft.com/office/powerpoint/2010/main" val="87699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B974-4B13-4EFE-9520-1AE81861BBF3}"/>
              </a:ext>
            </a:extLst>
          </p:cNvPr>
          <p:cNvSpPr>
            <a:spLocks noGrp="1"/>
          </p:cNvSpPr>
          <p:nvPr>
            <p:ph type="title"/>
          </p:nvPr>
        </p:nvSpPr>
        <p:spPr/>
        <p:txBody>
          <a:bodyPr/>
          <a:lstStyle/>
          <a:p>
            <a:pPr algn="ctr"/>
            <a:r>
              <a:rPr lang="en-US" dirty="0">
                <a:solidFill>
                  <a:schemeClr val="accent2">
                    <a:lumMod val="75000"/>
                  </a:schemeClr>
                </a:solidFill>
              </a:rPr>
              <a:t>Maximum Sustainable Yield </a:t>
            </a:r>
            <a:br>
              <a:rPr lang="en-US" dirty="0">
                <a:solidFill>
                  <a:schemeClr val="accent2">
                    <a:lumMod val="75000"/>
                  </a:schemeClr>
                </a:solidFill>
              </a:rPr>
            </a:br>
            <a:r>
              <a:rPr lang="en-US" dirty="0">
                <a:solidFill>
                  <a:schemeClr val="accent2">
                    <a:lumMod val="75000"/>
                  </a:schemeClr>
                </a:solidFill>
              </a:rPr>
              <a:t>(</a:t>
            </a:r>
            <a:r>
              <a:rPr lang="en-US" dirty="0" err="1">
                <a:solidFill>
                  <a:schemeClr val="accent2">
                    <a:lumMod val="75000"/>
                  </a:schemeClr>
                </a:solidFill>
              </a:rPr>
              <a:t>Fmsy</a:t>
            </a:r>
            <a:r>
              <a:rPr lang="en-US" dirty="0">
                <a:solidFill>
                  <a:schemeClr val="accent2">
                    <a:lumMod val="75000"/>
                  </a:schemeClr>
                </a:solidFill>
              </a:rPr>
              <a:t> and </a:t>
            </a:r>
            <a:r>
              <a:rPr lang="en-US" dirty="0" err="1">
                <a:solidFill>
                  <a:schemeClr val="accent2">
                    <a:lumMod val="75000"/>
                  </a:schemeClr>
                </a:solidFill>
              </a:rPr>
              <a:t>Bmsy</a:t>
            </a:r>
            <a:r>
              <a:rPr lang="en-US" dirty="0">
                <a:solidFill>
                  <a:schemeClr val="accent2">
                    <a:lumMod val="75000"/>
                  </a:schemeClr>
                </a:solidFill>
              </a:rPr>
              <a:t> Reference Points)</a:t>
            </a:r>
          </a:p>
        </p:txBody>
      </p:sp>
      <p:sp>
        <p:nvSpPr>
          <p:cNvPr id="3" name="Content Placeholder 2">
            <a:extLst>
              <a:ext uri="{FF2B5EF4-FFF2-40B4-BE49-F238E27FC236}">
                <a16:creationId xmlns:a16="http://schemas.microsoft.com/office/drawing/2014/main" id="{6444FCA9-786C-4D23-9468-8C18BE455B1F}"/>
              </a:ext>
            </a:extLst>
          </p:cNvPr>
          <p:cNvSpPr>
            <a:spLocks noGrp="1"/>
          </p:cNvSpPr>
          <p:nvPr>
            <p:ph idx="1"/>
          </p:nvPr>
        </p:nvSpPr>
        <p:spPr>
          <a:xfrm>
            <a:off x="1097280" y="2035857"/>
            <a:ext cx="10058400" cy="3685933"/>
          </a:xfrm>
          <a:ln>
            <a:solidFill>
              <a:schemeClr val="accent1">
                <a:lumMod val="50000"/>
              </a:schemeClr>
            </a:solidFill>
          </a:ln>
        </p:spPr>
        <p:txBody>
          <a:bodyPr>
            <a:normAutofit/>
          </a:bodyPr>
          <a:lstStyle/>
          <a:p>
            <a:pPr marL="288925" indent="-207963">
              <a:buFont typeface="Wingdings" panose="05000000000000000000" pitchFamily="2" charset="2"/>
              <a:buChar char="§"/>
            </a:pPr>
            <a:r>
              <a:rPr lang="en-US" sz="2800" dirty="0"/>
              <a:t>The maximum level at which a natural resource can be routinely exploited without long-term depletion</a:t>
            </a:r>
          </a:p>
          <a:p>
            <a:pPr marL="288925" indent="-207963">
              <a:buFont typeface="Wingdings" panose="05000000000000000000" pitchFamily="2" charset="2"/>
              <a:buChar char="§"/>
            </a:pPr>
            <a:r>
              <a:rPr lang="en-US" sz="2800" dirty="0"/>
              <a:t>The size of a natural population at which it produces a </a:t>
            </a:r>
            <a:r>
              <a:rPr lang="en-US" sz="2800" b="1" dirty="0">
                <a:solidFill>
                  <a:srgbClr val="FF0000"/>
                </a:solidFill>
              </a:rPr>
              <a:t>maximum rate of increase</a:t>
            </a:r>
            <a:r>
              <a:rPr lang="en-US" sz="2800" dirty="0"/>
              <a:t>, typically at half of </a:t>
            </a:r>
            <a:r>
              <a:rPr lang="en-US" sz="2800" b="1" dirty="0">
                <a:solidFill>
                  <a:srgbClr val="FF0000"/>
                </a:solidFill>
              </a:rPr>
              <a:t>carrying capacity</a:t>
            </a:r>
          </a:p>
        </p:txBody>
      </p:sp>
      <p:pic>
        <p:nvPicPr>
          <p:cNvPr id="5" name="Picture 4">
            <a:extLst>
              <a:ext uri="{FF2B5EF4-FFF2-40B4-BE49-F238E27FC236}">
                <a16:creationId xmlns:a16="http://schemas.microsoft.com/office/drawing/2014/main" id="{B66C40B6-1D1E-4666-9846-0D30CF6B9D65}"/>
              </a:ext>
            </a:extLst>
          </p:cNvPr>
          <p:cNvPicPr>
            <a:picLocks noChangeAspect="1"/>
          </p:cNvPicPr>
          <p:nvPr/>
        </p:nvPicPr>
        <p:blipFill>
          <a:blip r:embed="rId2"/>
          <a:stretch>
            <a:fillRect/>
          </a:stretch>
        </p:blipFill>
        <p:spPr>
          <a:xfrm>
            <a:off x="645039" y="3937681"/>
            <a:ext cx="4944165" cy="2638793"/>
          </a:xfrm>
          <a:prstGeom prst="rect">
            <a:avLst/>
          </a:prstGeom>
        </p:spPr>
      </p:pic>
      <p:pic>
        <p:nvPicPr>
          <p:cNvPr id="7" name="Picture 6">
            <a:extLst>
              <a:ext uri="{FF2B5EF4-FFF2-40B4-BE49-F238E27FC236}">
                <a16:creationId xmlns:a16="http://schemas.microsoft.com/office/drawing/2014/main" id="{580C669E-6390-4C27-92A4-6BA14EFE31FF}"/>
              </a:ext>
            </a:extLst>
          </p:cNvPr>
          <p:cNvPicPr>
            <a:picLocks noChangeAspect="1"/>
          </p:cNvPicPr>
          <p:nvPr/>
        </p:nvPicPr>
        <p:blipFill>
          <a:blip r:embed="rId3"/>
          <a:stretch>
            <a:fillRect/>
          </a:stretch>
        </p:blipFill>
        <p:spPr>
          <a:xfrm>
            <a:off x="6126480" y="3932604"/>
            <a:ext cx="5420481" cy="2753109"/>
          </a:xfrm>
          <a:prstGeom prst="rect">
            <a:avLst/>
          </a:prstGeom>
          <a:ln>
            <a:solidFill>
              <a:schemeClr val="accent1">
                <a:lumMod val="50000"/>
              </a:schemeClr>
            </a:solidFill>
          </a:ln>
        </p:spPr>
      </p:pic>
    </p:spTree>
    <p:extLst>
      <p:ext uri="{BB962C8B-B14F-4D97-AF65-F5344CB8AC3E}">
        <p14:creationId xmlns:p14="http://schemas.microsoft.com/office/powerpoint/2010/main" val="4177313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B974-4B13-4EFE-9520-1AE81861BBF3}"/>
              </a:ext>
            </a:extLst>
          </p:cNvPr>
          <p:cNvSpPr>
            <a:spLocks noGrp="1"/>
          </p:cNvSpPr>
          <p:nvPr>
            <p:ph type="title"/>
          </p:nvPr>
        </p:nvSpPr>
        <p:spPr/>
        <p:txBody>
          <a:bodyPr/>
          <a:lstStyle/>
          <a:p>
            <a:r>
              <a:rPr lang="en-US" dirty="0">
                <a:solidFill>
                  <a:schemeClr val="accent2">
                    <a:lumMod val="75000"/>
                  </a:schemeClr>
                </a:solidFill>
              </a:rPr>
              <a:t>Setting Harvest Levels at MSY</a:t>
            </a:r>
          </a:p>
        </p:txBody>
      </p:sp>
      <p:sp>
        <p:nvSpPr>
          <p:cNvPr id="3" name="Content Placeholder 2">
            <a:extLst>
              <a:ext uri="{FF2B5EF4-FFF2-40B4-BE49-F238E27FC236}">
                <a16:creationId xmlns:a16="http://schemas.microsoft.com/office/drawing/2014/main" id="{6444FCA9-786C-4D23-9468-8C18BE455B1F}"/>
              </a:ext>
            </a:extLst>
          </p:cNvPr>
          <p:cNvSpPr>
            <a:spLocks noGrp="1"/>
          </p:cNvSpPr>
          <p:nvPr>
            <p:ph idx="1"/>
          </p:nvPr>
        </p:nvSpPr>
        <p:spPr>
          <a:xfrm>
            <a:off x="487378" y="1981536"/>
            <a:ext cx="4166103" cy="3685933"/>
          </a:xfrm>
          <a:ln>
            <a:solidFill>
              <a:schemeClr val="accent1">
                <a:lumMod val="50000"/>
              </a:schemeClr>
            </a:solidFill>
          </a:ln>
        </p:spPr>
        <p:txBody>
          <a:bodyPr>
            <a:normAutofit fontScale="85000" lnSpcReduction="10000"/>
          </a:bodyPr>
          <a:lstStyle/>
          <a:p>
            <a:pPr marL="288925" indent="-207963">
              <a:buFont typeface="Wingdings" panose="05000000000000000000" pitchFamily="2" charset="2"/>
              <a:buChar char="§"/>
            </a:pPr>
            <a:r>
              <a:rPr lang="en-US" sz="2800" dirty="0"/>
              <a:t>Consider a population with no age structure</a:t>
            </a:r>
          </a:p>
          <a:p>
            <a:pPr marL="288925" indent="-207963">
              <a:buFont typeface="Wingdings" panose="05000000000000000000" pitchFamily="2" charset="2"/>
              <a:buChar char="§"/>
            </a:pPr>
            <a:endParaRPr lang="en-US" sz="2800" dirty="0"/>
          </a:p>
          <a:p>
            <a:pPr marL="288925" indent="-207963">
              <a:buFont typeface="Wingdings" panose="05000000000000000000" pitchFamily="2" charset="2"/>
              <a:buChar char="§"/>
            </a:pPr>
            <a:endParaRPr lang="en-US" sz="2800" dirty="0"/>
          </a:p>
          <a:p>
            <a:pPr marL="288925" indent="-207963">
              <a:buFont typeface="Wingdings" panose="05000000000000000000" pitchFamily="2" charset="2"/>
              <a:buChar char="§"/>
            </a:pPr>
            <a:r>
              <a:rPr lang="en-US" sz="2800" dirty="0"/>
              <a:t>Equilibrium</a:t>
            </a:r>
          </a:p>
          <a:p>
            <a:pPr marL="288925" indent="-207963">
              <a:buFont typeface="Wingdings" panose="05000000000000000000" pitchFamily="2" charset="2"/>
              <a:buChar char="§"/>
            </a:pPr>
            <a:endParaRPr lang="en-US" sz="2800" dirty="0"/>
          </a:p>
          <a:p>
            <a:pPr marL="288925" indent="-207963">
              <a:buFont typeface="Wingdings" panose="05000000000000000000" pitchFamily="2" charset="2"/>
              <a:buChar char="§"/>
            </a:pPr>
            <a:r>
              <a:rPr lang="en-US" sz="2800" dirty="0"/>
              <a:t>Harvesting at H</a:t>
            </a:r>
            <a:r>
              <a:rPr lang="en-US" sz="2400" dirty="0"/>
              <a:t>2</a:t>
            </a:r>
            <a:r>
              <a:rPr lang="en-US" sz="2800" dirty="0"/>
              <a:t> = </a:t>
            </a:r>
            <a:r>
              <a:rPr lang="en-US" sz="2800" dirty="0" err="1"/>
              <a:t>Nmsy</a:t>
            </a:r>
            <a:r>
              <a:rPr lang="en-US" sz="2800" dirty="0"/>
              <a:t>; population size that produces the maximum growth rate</a:t>
            </a:r>
          </a:p>
        </p:txBody>
      </p:sp>
      <p:pic>
        <p:nvPicPr>
          <p:cNvPr id="6" name="Picture 5">
            <a:extLst>
              <a:ext uri="{FF2B5EF4-FFF2-40B4-BE49-F238E27FC236}">
                <a16:creationId xmlns:a16="http://schemas.microsoft.com/office/drawing/2014/main" id="{DCC67A0C-8943-4122-933B-695F47FFE9DA}"/>
              </a:ext>
            </a:extLst>
          </p:cNvPr>
          <p:cNvPicPr>
            <a:picLocks noChangeAspect="1"/>
          </p:cNvPicPr>
          <p:nvPr/>
        </p:nvPicPr>
        <p:blipFill>
          <a:blip r:embed="rId3"/>
          <a:stretch>
            <a:fillRect/>
          </a:stretch>
        </p:blipFill>
        <p:spPr>
          <a:xfrm>
            <a:off x="4898731" y="2613799"/>
            <a:ext cx="6990523" cy="3957598"/>
          </a:xfrm>
          <a:prstGeom prst="rect">
            <a:avLst/>
          </a:prstGeom>
          <a:ln>
            <a:solidFill>
              <a:schemeClr val="accent1">
                <a:lumMod val="50000"/>
              </a:schemeClr>
            </a:solidFill>
          </a:ln>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923DB95-739D-4B91-90EB-147F7CAF46C1}"/>
                  </a:ext>
                </a:extLst>
              </p:cNvPr>
              <p:cNvSpPr txBox="1"/>
              <p:nvPr/>
            </p:nvSpPr>
            <p:spPr>
              <a:xfrm>
                <a:off x="1162695" y="2808532"/>
                <a:ext cx="2424190" cy="624145"/>
              </a:xfrm>
              <a:prstGeom prst="rect">
                <a:avLst/>
              </a:prstGeom>
              <a:solidFill>
                <a:schemeClr val="bg1"/>
              </a:solid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b="0" i="1" smtClean="0">
                              <a:latin typeface="Cambria Math"/>
                            </a:rPr>
                            <m:t>𝑑𝑁</m:t>
                          </m:r>
                        </m:num>
                        <m:den>
                          <m:r>
                            <a:rPr lang="en-CA" b="0" i="1" smtClean="0">
                              <a:latin typeface="Cambria Math"/>
                            </a:rPr>
                            <m:t>𝑑𝑇</m:t>
                          </m:r>
                        </m:den>
                      </m:f>
                      <m:r>
                        <a:rPr lang="en-CA" b="0" i="1" smtClean="0">
                          <a:latin typeface="Cambria Math"/>
                        </a:rPr>
                        <m:t>=</m:t>
                      </m:r>
                      <m:r>
                        <a:rPr lang="en-CA" b="0" i="1" smtClean="0">
                          <a:latin typeface="Cambria Math"/>
                        </a:rPr>
                        <m:t>𝑟𝑁</m:t>
                      </m:r>
                      <m:d>
                        <m:dPr>
                          <m:ctrlPr>
                            <a:rPr lang="en-CA" b="0" i="1" smtClean="0">
                              <a:latin typeface="Cambria Math" panose="02040503050406030204" pitchFamily="18" charset="0"/>
                            </a:rPr>
                          </m:ctrlPr>
                        </m:dPr>
                        <m:e>
                          <m:r>
                            <a:rPr lang="en-CA" b="0" i="1" smtClean="0">
                              <a:latin typeface="Cambria Math"/>
                            </a:rPr>
                            <m:t>1−</m:t>
                          </m:r>
                          <m:f>
                            <m:fPr>
                              <m:ctrlPr>
                                <a:rPr lang="en-CA" b="0" i="1" smtClean="0">
                                  <a:latin typeface="Cambria Math" panose="02040503050406030204" pitchFamily="18" charset="0"/>
                                </a:rPr>
                              </m:ctrlPr>
                            </m:fPr>
                            <m:num>
                              <m:r>
                                <a:rPr lang="en-CA" b="0" i="1" smtClean="0">
                                  <a:latin typeface="Cambria Math"/>
                                </a:rPr>
                                <m:t>𝑁</m:t>
                              </m:r>
                            </m:num>
                            <m:den>
                              <m:r>
                                <a:rPr lang="en-CA" b="0" i="1" smtClean="0">
                                  <a:latin typeface="Cambria Math"/>
                                </a:rPr>
                                <m:t>𝐾</m:t>
                              </m:r>
                            </m:den>
                          </m:f>
                        </m:e>
                      </m:d>
                      <m:r>
                        <a:rPr lang="en-US" b="0" i="1" smtClean="0">
                          <a:latin typeface="Cambria Math" panose="02040503050406030204" pitchFamily="18" charset="0"/>
                        </a:rPr>
                        <m:t>−</m:t>
                      </m:r>
                      <m:r>
                        <a:rPr lang="en-US" b="0" i="1" smtClean="0">
                          <a:latin typeface="Cambria Math" panose="02040503050406030204" pitchFamily="18" charset="0"/>
                        </a:rPr>
                        <m:t>𝐻</m:t>
                      </m:r>
                    </m:oMath>
                  </m:oMathPara>
                </a14:m>
                <a:endParaRPr lang="en-CA" dirty="0"/>
              </a:p>
            </p:txBody>
          </p:sp>
        </mc:Choice>
        <mc:Fallback>
          <p:sp>
            <p:nvSpPr>
              <p:cNvPr id="8" name="TextBox 7">
                <a:extLst>
                  <a:ext uri="{FF2B5EF4-FFF2-40B4-BE49-F238E27FC236}">
                    <a16:creationId xmlns:a16="http://schemas.microsoft.com/office/drawing/2014/main" id="{7923DB95-739D-4B91-90EB-147F7CAF46C1}"/>
                  </a:ext>
                </a:extLst>
              </p:cNvPr>
              <p:cNvSpPr txBox="1">
                <a:spLocks noRot="1" noChangeAspect="1" noMove="1" noResize="1" noEditPoints="1" noAdjustHandles="1" noChangeArrowheads="1" noChangeShapeType="1" noTextEdit="1"/>
              </p:cNvSpPr>
              <p:nvPr/>
            </p:nvSpPr>
            <p:spPr>
              <a:xfrm>
                <a:off x="1162695" y="2808532"/>
                <a:ext cx="2424190" cy="624145"/>
              </a:xfrm>
              <a:prstGeom prst="rect">
                <a:avLst/>
              </a:prstGeom>
              <a:blipFill>
                <a:blip r:embed="rId4"/>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F79CB48-FA22-4D94-92AE-668C6F500088}"/>
                  </a:ext>
                </a:extLst>
              </p:cNvPr>
              <p:cNvSpPr txBox="1"/>
              <p:nvPr/>
            </p:nvSpPr>
            <p:spPr>
              <a:xfrm>
                <a:off x="2570429" y="3524304"/>
                <a:ext cx="1841466" cy="616772"/>
              </a:xfrm>
              <a:prstGeom prst="rect">
                <a:avLst/>
              </a:prstGeom>
              <a:solidFill>
                <a:schemeClr val="bg1"/>
              </a:solid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𝑟𝑁</m:t>
                      </m:r>
                      <m:d>
                        <m:dPr>
                          <m:ctrlPr>
                            <a:rPr lang="en-CA" b="0" i="1" smtClean="0">
                              <a:latin typeface="Cambria Math" panose="02040503050406030204" pitchFamily="18" charset="0"/>
                            </a:rPr>
                          </m:ctrlPr>
                        </m:dPr>
                        <m:e>
                          <m:r>
                            <a:rPr lang="en-CA" b="0" i="1" smtClean="0">
                              <a:latin typeface="Cambria Math"/>
                            </a:rPr>
                            <m:t>1−</m:t>
                          </m:r>
                          <m:f>
                            <m:fPr>
                              <m:ctrlPr>
                                <a:rPr lang="en-CA" b="0" i="1" smtClean="0">
                                  <a:latin typeface="Cambria Math" panose="02040503050406030204" pitchFamily="18" charset="0"/>
                                </a:rPr>
                              </m:ctrlPr>
                            </m:fPr>
                            <m:num>
                              <m:r>
                                <a:rPr lang="en-CA" b="0" i="1" smtClean="0">
                                  <a:latin typeface="Cambria Math"/>
                                </a:rPr>
                                <m:t>𝑁</m:t>
                              </m:r>
                            </m:num>
                            <m:den>
                              <m:r>
                                <a:rPr lang="en-CA" b="0" i="1" smtClean="0">
                                  <a:latin typeface="Cambria Math"/>
                                </a:rPr>
                                <m:t>𝐾</m:t>
                              </m:r>
                            </m:den>
                          </m:f>
                        </m:e>
                      </m:d>
                      <m:r>
                        <a:rPr lang="en-US" b="0" i="1" smtClean="0">
                          <a:latin typeface="Cambria Math" panose="02040503050406030204" pitchFamily="18" charset="0"/>
                        </a:rPr>
                        <m:t>=</m:t>
                      </m:r>
                      <m:r>
                        <a:rPr lang="en-US" b="0" i="1" smtClean="0">
                          <a:latin typeface="Cambria Math" panose="02040503050406030204" pitchFamily="18" charset="0"/>
                        </a:rPr>
                        <m:t>𝐻</m:t>
                      </m:r>
                    </m:oMath>
                  </m:oMathPara>
                </a14:m>
                <a:endParaRPr lang="en-CA" dirty="0"/>
              </a:p>
            </p:txBody>
          </p:sp>
        </mc:Choice>
        <mc:Fallback>
          <p:sp>
            <p:nvSpPr>
              <p:cNvPr id="9" name="TextBox 8">
                <a:extLst>
                  <a:ext uri="{FF2B5EF4-FFF2-40B4-BE49-F238E27FC236}">
                    <a16:creationId xmlns:a16="http://schemas.microsoft.com/office/drawing/2014/main" id="{DF79CB48-FA22-4D94-92AE-668C6F500088}"/>
                  </a:ext>
                </a:extLst>
              </p:cNvPr>
              <p:cNvSpPr txBox="1">
                <a:spLocks noRot="1" noChangeAspect="1" noMove="1" noResize="1" noEditPoints="1" noAdjustHandles="1" noChangeArrowheads="1" noChangeShapeType="1" noTextEdit="1"/>
              </p:cNvSpPr>
              <p:nvPr/>
            </p:nvSpPr>
            <p:spPr>
              <a:xfrm>
                <a:off x="2570429" y="3524304"/>
                <a:ext cx="1841466" cy="616772"/>
              </a:xfrm>
              <a:prstGeom prst="rect">
                <a:avLst/>
              </a:prstGeom>
              <a:blipFill>
                <a:blip r:embed="rId5"/>
                <a:stretch>
                  <a:fillRect/>
                </a:stretch>
              </a:blipFill>
              <a:ln>
                <a:solidFill>
                  <a:srgbClr val="FF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1700CAF-D439-451E-A24E-66D000D040E6}"/>
                  </a:ext>
                </a:extLst>
              </p:cNvPr>
              <p:cNvSpPr txBox="1"/>
              <p:nvPr/>
            </p:nvSpPr>
            <p:spPr>
              <a:xfrm>
                <a:off x="1933900" y="5607106"/>
                <a:ext cx="881780" cy="609077"/>
              </a:xfrm>
              <a:prstGeom prst="rect">
                <a:avLst/>
              </a:prstGeom>
              <a:solidFill>
                <a:schemeClr val="bg1"/>
              </a:solidFill>
              <a:ln>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2</m:t>
                          </m:r>
                        </m:den>
                      </m:f>
                    </m:oMath>
                  </m:oMathPara>
                </a14:m>
                <a:endParaRPr lang="en-CA" dirty="0"/>
              </a:p>
            </p:txBody>
          </p:sp>
        </mc:Choice>
        <mc:Fallback>
          <p:sp>
            <p:nvSpPr>
              <p:cNvPr id="10" name="TextBox 9">
                <a:extLst>
                  <a:ext uri="{FF2B5EF4-FFF2-40B4-BE49-F238E27FC236}">
                    <a16:creationId xmlns:a16="http://schemas.microsoft.com/office/drawing/2014/main" id="{F1700CAF-D439-451E-A24E-66D000D040E6}"/>
                  </a:ext>
                </a:extLst>
              </p:cNvPr>
              <p:cNvSpPr txBox="1">
                <a:spLocks noRot="1" noChangeAspect="1" noMove="1" noResize="1" noEditPoints="1" noAdjustHandles="1" noChangeArrowheads="1" noChangeShapeType="1" noTextEdit="1"/>
              </p:cNvSpPr>
              <p:nvPr/>
            </p:nvSpPr>
            <p:spPr>
              <a:xfrm>
                <a:off x="1933900" y="5607106"/>
                <a:ext cx="881780" cy="609077"/>
              </a:xfrm>
              <a:prstGeom prst="rect">
                <a:avLst/>
              </a:prstGeom>
              <a:blipFill>
                <a:blip r:embed="rId6"/>
                <a:stretch>
                  <a:fillRect/>
                </a:stretch>
              </a:blipFill>
              <a:ln>
                <a:solidFill>
                  <a:srgbClr val="FF0000"/>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36E1A335-3A64-47F8-8660-3A6F1F7F5751}"/>
              </a:ext>
            </a:extLst>
          </p:cNvPr>
          <p:cNvSpPr txBox="1"/>
          <p:nvPr/>
        </p:nvSpPr>
        <p:spPr>
          <a:xfrm>
            <a:off x="5099226" y="1981536"/>
            <a:ext cx="6432658" cy="646331"/>
          </a:xfrm>
          <a:prstGeom prst="rect">
            <a:avLst/>
          </a:prstGeom>
          <a:noFill/>
        </p:spPr>
        <p:txBody>
          <a:bodyPr wrap="none" rtlCol="0">
            <a:spAutoFit/>
          </a:bodyPr>
          <a:lstStyle/>
          <a:p>
            <a:pPr algn="ctr"/>
            <a:r>
              <a:rPr lang="en-US" dirty="0"/>
              <a:t>Functional Form depends on Assumed Model for stock assessment</a:t>
            </a:r>
          </a:p>
          <a:p>
            <a:pPr algn="ctr"/>
            <a:r>
              <a:rPr lang="en-US" b="1" dirty="0">
                <a:solidFill>
                  <a:srgbClr val="FF0000"/>
                </a:solidFill>
              </a:rPr>
              <a:t>Schaefer</a:t>
            </a:r>
          </a:p>
        </p:txBody>
      </p:sp>
    </p:spTree>
    <p:extLst>
      <p:ext uri="{BB962C8B-B14F-4D97-AF65-F5344CB8AC3E}">
        <p14:creationId xmlns:p14="http://schemas.microsoft.com/office/powerpoint/2010/main" val="2340757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99AC-F1D3-4BD1-ABF2-E4C20887DD59}"/>
              </a:ext>
            </a:extLst>
          </p:cNvPr>
          <p:cNvSpPr>
            <a:spLocks noGrp="1"/>
          </p:cNvSpPr>
          <p:nvPr>
            <p:ph type="title"/>
          </p:nvPr>
        </p:nvSpPr>
        <p:spPr>
          <a:xfrm>
            <a:off x="896293" y="286603"/>
            <a:ext cx="10465806" cy="1450757"/>
          </a:xfrm>
        </p:spPr>
        <p:txBody>
          <a:bodyPr/>
          <a:lstStyle/>
          <a:p>
            <a:r>
              <a:rPr lang="en-US" dirty="0">
                <a:solidFill>
                  <a:schemeClr val="accent2">
                    <a:lumMod val="75000"/>
                  </a:schemeClr>
                </a:solidFill>
              </a:rPr>
              <a:t>YPR and SPR vs. MSY</a:t>
            </a:r>
          </a:p>
        </p:txBody>
      </p:sp>
      <p:sp>
        <p:nvSpPr>
          <p:cNvPr id="3" name="Content Placeholder 2">
            <a:extLst>
              <a:ext uri="{FF2B5EF4-FFF2-40B4-BE49-F238E27FC236}">
                <a16:creationId xmlns:a16="http://schemas.microsoft.com/office/drawing/2014/main" id="{82118EAD-8BD9-4977-BBA1-C1B653AAB8B6}"/>
              </a:ext>
            </a:extLst>
          </p:cNvPr>
          <p:cNvSpPr>
            <a:spLocks noGrp="1"/>
          </p:cNvSpPr>
          <p:nvPr>
            <p:ph idx="1"/>
          </p:nvPr>
        </p:nvSpPr>
        <p:spPr>
          <a:xfrm>
            <a:off x="1066800" y="1945322"/>
            <a:ext cx="10058400" cy="3857949"/>
          </a:xfrm>
          <a:ln>
            <a:solidFill>
              <a:schemeClr val="accent1">
                <a:lumMod val="50000"/>
              </a:schemeClr>
            </a:solidFill>
          </a:ln>
        </p:spPr>
        <p:txBody>
          <a:bodyPr>
            <a:normAutofit fontScale="92500"/>
          </a:bodyPr>
          <a:lstStyle/>
          <a:p>
            <a:pPr marL="227013" indent="-227013">
              <a:buFont typeface="Wingdings" panose="05000000000000000000" pitchFamily="2" charset="2"/>
              <a:buChar char="§"/>
            </a:pPr>
            <a:r>
              <a:rPr lang="en-US" sz="3200" dirty="0"/>
              <a:t>YPR and SPR do not incorporate compensatory dynamics</a:t>
            </a:r>
          </a:p>
          <a:p>
            <a:pPr marL="519621" lvl="1" indent="-227013">
              <a:buFont typeface="Wingdings" panose="05000000000000000000" pitchFamily="2" charset="2"/>
              <a:buChar char="§"/>
            </a:pPr>
            <a:r>
              <a:rPr lang="en-US" sz="3000" dirty="0"/>
              <a:t>Typically, they do not account for recruitment variability</a:t>
            </a:r>
          </a:p>
          <a:p>
            <a:pPr marL="519621" lvl="1" indent="-227013">
              <a:buFont typeface="Wingdings" panose="05000000000000000000" pitchFamily="2" charset="2"/>
              <a:buChar char="§"/>
            </a:pPr>
            <a:r>
              <a:rPr lang="en-US" sz="3000" dirty="0"/>
              <a:t>Do not intrinsically protect biomass and reproductive potential </a:t>
            </a:r>
          </a:p>
          <a:p>
            <a:pPr marL="227013" indent="-227013">
              <a:buFont typeface="Wingdings" panose="05000000000000000000" pitchFamily="2" charset="2"/>
              <a:buChar char="§"/>
            </a:pPr>
            <a:r>
              <a:rPr lang="en-US" sz="3200" dirty="0"/>
              <a:t>MSY relies on compensatory dynamics (density dependence)</a:t>
            </a:r>
          </a:p>
          <a:p>
            <a:pPr marL="519621" lvl="1" indent="-227013">
              <a:buFont typeface="Wingdings" panose="05000000000000000000" pitchFamily="2" charset="2"/>
              <a:buChar char="§"/>
            </a:pPr>
            <a:r>
              <a:rPr lang="en-US" sz="3000" dirty="0"/>
              <a:t>At smaller stock sizes, the rate at which spawners produce recruits will be higher than at large stock sizes</a:t>
            </a:r>
          </a:p>
          <a:p>
            <a:pPr marL="519621" lvl="1" indent="-227013">
              <a:buFont typeface="Wingdings" panose="05000000000000000000" pitchFamily="2" charset="2"/>
              <a:buChar char="§"/>
            </a:pPr>
            <a:r>
              <a:rPr lang="en-US" sz="3000" dirty="0"/>
              <a:t>Ideally requires the ability to estimate carrying capacity (virgin biomass) and steepness/slope at the origin of an S-R curve</a:t>
            </a:r>
          </a:p>
        </p:txBody>
      </p:sp>
    </p:spTree>
    <p:extLst>
      <p:ext uri="{BB962C8B-B14F-4D97-AF65-F5344CB8AC3E}">
        <p14:creationId xmlns:p14="http://schemas.microsoft.com/office/powerpoint/2010/main" val="63902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26341E-12EA-4063-96D6-5FB33664A88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E1803E3-2A6B-4D0F-B3CE-FD50CC41B19E}"/>
              </a:ext>
            </a:extLst>
          </p:cNvPr>
          <p:cNvPicPr>
            <a:picLocks noGrp="1" noChangeAspect="1"/>
          </p:cNvPicPr>
          <p:nvPr>
            <p:ph idx="1"/>
          </p:nvPr>
        </p:nvPicPr>
        <p:blipFill>
          <a:blip r:embed="rId2"/>
          <a:stretch>
            <a:fillRect/>
          </a:stretch>
        </p:blipFill>
        <p:spPr>
          <a:xfrm>
            <a:off x="234837" y="286603"/>
            <a:ext cx="11783285" cy="6365683"/>
          </a:xfrm>
        </p:spPr>
      </p:pic>
    </p:spTree>
    <p:extLst>
      <p:ext uri="{BB962C8B-B14F-4D97-AF65-F5344CB8AC3E}">
        <p14:creationId xmlns:p14="http://schemas.microsoft.com/office/powerpoint/2010/main" val="96779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Assessment Relative to Reference Points</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a:xfrm>
            <a:off x="1507457" y="4455621"/>
            <a:ext cx="8958349" cy="1143000"/>
          </a:xfrm>
        </p:spPr>
        <p:txBody>
          <a:bodyPr/>
          <a:lstStyle/>
          <a:p>
            <a:pPr algn="ctr"/>
            <a:r>
              <a:rPr lang="en-US" dirty="0"/>
              <a:t>An exceptionally brief introduction</a:t>
            </a:r>
          </a:p>
        </p:txBody>
      </p:sp>
    </p:spTree>
    <p:extLst>
      <p:ext uri="{BB962C8B-B14F-4D97-AF65-F5344CB8AC3E}">
        <p14:creationId xmlns:p14="http://schemas.microsoft.com/office/powerpoint/2010/main" val="7520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C96E-36F3-443B-AA26-94CDD1CA16DF}"/>
              </a:ext>
            </a:extLst>
          </p:cNvPr>
          <p:cNvSpPr>
            <a:spLocks noGrp="1"/>
          </p:cNvSpPr>
          <p:nvPr>
            <p:ph type="title"/>
          </p:nvPr>
        </p:nvSpPr>
        <p:spPr>
          <a:xfrm>
            <a:off x="283237" y="-304412"/>
            <a:ext cx="5568715" cy="2755150"/>
          </a:xfrm>
        </p:spPr>
        <p:txBody>
          <a:bodyPr>
            <a:normAutofit/>
          </a:bodyPr>
          <a:lstStyle/>
          <a:p>
            <a:pPr algn="ctr"/>
            <a:r>
              <a:rPr lang="en-US" dirty="0">
                <a:solidFill>
                  <a:schemeClr val="accent2">
                    <a:lumMod val="75000"/>
                  </a:schemeClr>
                </a:solidFill>
              </a:rPr>
              <a:t>Interpreting Stock Assessments Relative to Reference Points: 1</a:t>
            </a:r>
          </a:p>
        </p:txBody>
      </p:sp>
      <p:sp>
        <p:nvSpPr>
          <p:cNvPr id="3" name="Content Placeholder 2">
            <a:extLst>
              <a:ext uri="{FF2B5EF4-FFF2-40B4-BE49-F238E27FC236}">
                <a16:creationId xmlns:a16="http://schemas.microsoft.com/office/drawing/2014/main" id="{965E556F-0E75-4AE9-A890-D424DAF087C5}"/>
              </a:ext>
            </a:extLst>
          </p:cNvPr>
          <p:cNvSpPr>
            <a:spLocks noGrp="1"/>
          </p:cNvSpPr>
          <p:nvPr>
            <p:ph idx="1"/>
          </p:nvPr>
        </p:nvSpPr>
        <p:spPr>
          <a:xfrm>
            <a:off x="541444" y="2573402"/>
            <a:ext cx="5554556" cy="3470559"/>
          </a:xfrm>
          <a:ln>
            <a:solidFill>
              <a:srgbClr val="0070C0"/>
            </a:solidFill>
          </a:ln>
        </p:spPr>
        <p:txBody>
          <a:bodyPr>
            <a:normAutofit fontScale="92500" lnSpcReduction="10000"/>
          </a:bodyPr>
          <a:lstStyle/>
          <a:p>
            <a:pPr marL="344488" indent="-227013">
              <a:buFont typeface="Wingdings" panose="05000000000000000000" pitchFamily="2" charset="2"/>
              <a:buChar char="§"/>
            </a:pPr>
            <a:r>
              <a:rPr lang="en-US" sz="2800" dirty="0"/>
              <a:t>Various models are typically used to explain the observed data</a:t>
            </a:r>
          </a:p>
          <a:p>
            <a:pPr marL="637096" lvl="1" indent="-227013">
              <a:buFont typeface="Wingdings" panose="05000000000000000000" pitchFamily="2" charset="2"/>
              <a:buChar char="§"/>
            </a:pPr>
            <a:r>
              <a:rPr lang="en-US" sz="2600" dirty="0"/>
              <a:t>Example from Porbeagle Shark</a:t>
            </a:r>
          </a:p>
          <a:p>
            <a:pPr marL="344488" indent="-227013">
              <a:buFont typeface="Wingdings" panose="05000000000000000000" pitchFamily="2" charset="2"/>
              <a:buChar char="§"/>
            </a:pPr>
            <a:r>
              <a:rPr lang="en-US" sz="2800" dirty="0"/>
              <a:t>Evaluate parameters, residuals, overall fit, residual deviance/AIC etc. </a:t>
            </a:r>
          </a:p>
          <a:p>
            <a:pPr marL="344488" indent="-227013">
              <a:buFont typeface="Wingdings" panose="05000000000000000000" pitchFamily="2" charset="2"/>
              <a:buChar char="§"/>
            </a:pPr>
            <a:r>
              <a:rPr lang="en-US" sz="2800" dirty="0"/>
              <a:t>Note that the model predictions typically lag by one year.</a:t>
            </a:r>
          </a:p>
          <a:p>
            <a:pPr marL="637096" lvl="1" indent="-227013">
              <a:buFont typeface="Wingdings" panose="05000000000000000000" pitchFamily="2" charset="2"/>
              <a:buChar char="§"/>
            </a:pPr>
            <a:r>
              <a:rPr lang="en-US" sz="2600" dirty="0"/>
              <a:t>Assessment in </a:t>
            </a:r>
            <a:r>
              <a:rPr lang="en-US" sz="2600" b="1" dirty="0"/>
              <a:t>2020 </a:t>
            </a:r>
            <a:r>
              <a:rPr lang="en-US" sz="2600" dirty="0"/>
              <a:t>using data until </a:t>
            </a:r>
            <a:r>
              <a:rPr lang="en-US" sz="2600" b="1" dirty="0"/>
              <a:t>2019</a:t>
            </a:r>
            <a:r>
              <a:rPr lang="en-US" sz="2600" dirty="0"/>
              <a:t>; but deriving advice for </a:t>
            </a:r>
            <a:r>
              <a:rPr lang="en-US" sz="2600" b="1" dirty="0"/>
              <a:t>2021</a:t>
            </a:r>
            <a:r>
              <a:rPr lang="en-US" sz="2600" dirty="0"/>
              <a:t>.</a:t>
            </a:r>
          </a:p>
          <a:p>
            <a:pPr>
              <a:buFont typeface="Wingdings" panose="05000000000000000000" pitchFamily="2" charset="2"/>
              <a:buChar char="§"/>
            </a:pPr>
            <a:endParaRPr lang="en-US" dirty="0"/>
          </a:p>
        </p:txBody>
      </p:sp>
      <p:pic>
        <p:nvPicPr>
          <p:cNvPr id="10" name="Picture 9">
            <a:extLst>
              <a:ext uri="{FF2B5EF4-FFF2-40B4-BE49-F238E27FC236}">
                <a16:creationId xmlns:a16="http://schemas.microsoft.com/office/drawing/2014/main" id="{55D10245-9ADF-4350-898B-E2356108584A}"/>
              </a:ext>
            </a:extLst>
          </p:cNvPr>
          <p:cNvPicPr>
            <a:picLocks noChangeAspect="1"/>
          </p:cNvPicPr>
          <p:nvPr/>
        </p:nvPicPr>
        <p:blipFill>
          <a:blip r:embed="rId3"/>
          <a:stretch>
            <a:fillRect/>
          </a:stretch>
        </p:blipFill>
        <p:spPr>
          <a:xfrm>
            <a:off x="6451558" y="0"/>
            <a:ext cx="5334978" cy="6858000"/>
          </a:xfrm>
          <a:prstGeom prst="rect">
            <a:avLst/>
          </a:prstGeom>
          <a:ln>
            <a:solidFill>
              <a:schemeClr val="accent1">
                <a:lumMod val="50000"/>
              </a:schemeClr>
            </a:solidFill>
          </a:ln>
        </p:spPr>
      </p:pic>
    </p:spTree>
    <p:extLst>
      <p:ext uri="{BB962C8B-B14F-4D97-AF65-F5344CB8AC3E}">
        <p14:creationId xmlns:p14="http://schemas.microsoft.com/office/powerpoint/2010/main" val="227447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AA9684-CA31-48BF-9F55-7345CB52EC5B}"/>
              </a:ext>
            </a:extLst>
          </p:cNvPr>
          <p:cNvPicPr>
            <a:picLocks noChangeAspect="1"/>
          </p:cNvPicPr>
          <p:nvPr/>
        </p:nvPicPr>
        <p:blipFill>
          <a:blip r:embed="rId3"/>
          <a:stretch>
            <a:fillRect/>
          </a:stretch>
        </p:blipFill>
        <p:spPr>
          <a:xfrm>
            <a:off x="5774577" y="305559"/>
            <a:ext cx="6417424" cy="5738402"/>
          </a:xfrm>
          <a:prstGeom prst="rect">
            <a:avLst/>
          </a:prstGeom>
        </p:spPr>
      </p:pic>
      <p:sp>
        <p:nvSpPr>
          <p:cNvPr id="2" name="Title 1">
            <a:extLst>
              <a:ext uri="{FF2B5EF4-FFF2-40B4-BE49-F238E27FC236}">
                <a16:creationId xmlns:a16="http://schemas.microsoft.com/office/drawing/2014/main" id="{3E31C96E-36F3-443B-AA26-94CDD1CA16DF}"/>
              </a:ext>
            </a:extLst>
          </p:cNvPr>
          <p:cNvSpPr>
            <a:spLocks noGrp="1"/>
          </p:cNvSpPr>
          <p:nvPr>
            <p:ph type="title"/>
          </p:nvPr>
        </p:nvSpPr>
        <p:spPr>
          <a:xfrm>
            <a:off x="283237" y="-304412"/>
            <a:ext cx="5568715" cy="2755150"/>
          </a:xfrm>
        </p:spPr>
        <p:txBody>
          <a:bodyPr>
            <a:normAutofit/>
          </a:bodyPr>
          <a:lstStyle/>
          <a:p>
            <a:pPr algn="ctr"/>
            <a:r>
              <a:rPr lang="en-US" dirty="0">
                <a:solidFill>
                  <a:schemeClr val="accent2">
                    <a:lumMod val="75000"/>
                  </a:schemeClr>
                </a:solidFill>
              </a:rPr>
              <a:t>Interpreting Stock Assessments Relative to Reference Points: 2</a:t>
            </a:r>
          </a:p>
        </p:txBody>
      </p:sp>
      <p:sp>
        <p:nvSpPr>
          <p:cNvPr id="3" name="Content Placeholder 2">
            <a:extLst>
              <a:ext uri="{FF2B5EF4-FFF2-40B4-BE49-F238E27FC236}">
                <a16:creationId xmlns:a16="http://schemas.microsoft.com/office/drawing/2014/main" id="{965E556F-0E75-4AE9-A890-D424DAF087C5}"/>
              </a:ext>
            </a:extLst>
          </p:cNvPr>
          <p:cNvSpPr>
            <a:spLocks noGrp="1"/>
          </p:cNvSpPr>
          <p:nvPr>
            <p:ph idx="1"/>
          </p:nvPr>
        </p:nvSpPr>
        <p:spPr>
          <a:xfrm>
            <a:off x="831375" y="2635742"/>
            <a:ext cx="5134527" cy="3543042"/>
          </a:xfrm>
          <a:ln>
            <a:solidFill>
              <a:srgbClr val="0070C0"/>
            </a:solidFill>
          </a:ln>
        </p:spPr>
        <p:txBody>
          <a:bodyPr>
            <a:normAutofit fontScale="77500" lnSpcReduction="20000"/>
          </a:bodyPr>
          <a:lstStyle/>
          <a:p>
            <a:pPr marL="344488" indent="-227013">
              <a:buFont typeface="Wingdings" panose="05000000000000000000" pitchFamily="2" charset="2"/>
              <a:buChar char="§"/>
            </a:pPr>
            <a:r>
              <a:rPr lang="en-US" sz="2800" dirty="0"/>
              <a:t>Evaluate the ‘terminal year’ predictions for F and SSB</a:t>
            </a:r>
          </a:p>
          <a:p>
            <a:pPr marL="637096" lvl="1" indent="-227013">
              <a:buFont typeface="Wingdings" panose="05000000000000000000" pitchFamily="2" charset="2"/>
              <a:buChar char="§"/>
            </a:pPr>
            <a:r>
              <a:rPr lang="en-US" sz="2600" dirty="0"/>
              <a:t>How close/far are we from the reference point?</a:t>
            </a:r>
          </a:p>
          <a:p>
            <a:pPr marL="637096" lvl="1" indent="-227013">
              <a:buFont typeface="Wingdings" panose="05000000000000000000" pitchFamily="2" charset="2"/>
              <a:buChar char="§"/>
            </a:pPr>
            <a:r>
              <a:rPr lang="en-US" sz="2600" dirty="0"/>
              <a:t>Example is relative to MSY</a:t>
            </a:r>
          </a:p>
          <a:p>
            <a:pPr marL="344488" indent="-227013">
              <a:buFont typeface="Wingdings" panose="05000000000000000000" pitchFamily="2" charset="2"/>
              <a:buChar char="§"/>
            </a:pPr>
            <a:r>
              <a:rPr lang="en-US" sz="2800" dirty="0"/>
              <a:t>From multiple models, this is done probabilistically: </a:t>
            </a:r>
          </a:p>
          <a:p>
            <a:pPr marL="637096" lvl="1" indent="-227013">
              <a:buFont typeface="Wingdings" panose="05000000000000000000" pitchFamily="2" charset="2"/>
              <a:buChar char="§"/>
            </a:pPr>
            <a:r>
              <a:rPr lang="en-US" sz="2600" dirty="0"/>
              <a:t>Showing individual predictions of the stock and harvest</a:t>
            </a:r>
          </a:p>
          <a:p>
            <a:pPr marL="344488" indent="-227013">
              <a:buFont typeface="Wingdings" panose="05000000000000000000" pitchFamily="2" charset="2"/>
              <a:buChar char="§"/>
            </a:pPr>
            <a:r>
              <a:rPr lang="en-US" sz="2800" dirty="0"/>
              <a:t>This gives </a:t>
            </a:r>
            <a:r>
              <a:rPr lang="en-US" sz="2800" b="1" dirty="0">
                <a:solidFill>
                  <a:srgbClr val="FF0000"/>
                </a:solidFill>
              </a:rPr>
              <a:t>Status</a:t>
            </a:r>
            <a:r>
              <a:rPr lang="en-US" sz="2800" dirty="0"/>
              <a:t> right now.</a:t>
            </a:r>
          </a:p>
          <a:p>
            <a:pPr marL="637096" lvl="1" indent="-227013">
              <a:buFont typeface="Wingdings" panose="05000000000000000000" pitchFamily="2" charset="2"/>
              <a:buChar char="§"/>
            </a:pPr>
            <a:r>
              <a:rPr lang="en-US" sz="2400" dirty="0"/>
              <a:t>Probability overfished (</a:t>
            </a:r>
            <a:r>
              <a:rPr lang="en-US" sz="2400" b="1" dirty="0">
                <a:solidFill>
                  <a:srgbClr val="FF0000"/>
                </a:solidFill>
              </a:rPr>
              <a:t>F</a:t>
            </a:r>
            <a:r>
              <a:rPr lang="en-US" sz="2400" dirty="0"/>
              <a:t> too high)</a:t>
            </a:r>
          </a:p>
          <a:p>
            <a:pPr marL="637096" lvl="1" indent="-227013">
              <a:buFont typeface="Wingdings" panose="05000000000000000000" pitchFamily="2" charset="2"/>
              <a:buChar char="§"/>
            </a:pPr>
            <a:r>
              <a:rPr lang="en-US" sz="2400" dirty="0"/>
              <a:t>Probability of overfishing (</a:t>
            </a:r>
            <a:r>
              <a:rPr lang="en-US" sz="2400" b="1" dirty="0">
                <a:solidFill>
                  <a:srgbClr val="FF0000"/>
                </a:solidFill>
              </a:rPr>
              <a:t>B</a:t>
            </a:r>
            <a:r>
              <a:rPr lang="en-US" sz="2400" dirty="0"/>
              <a:t> too low)</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56440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C96E-36F3-443B-AA26-94CDD1CA16DF}"/>
              </a:ext>
            </a:extLst>
          </p:cNvPr>
          <p:cNvSpPr>
            <a:spLocks noGrp="1"/>
          </p:cNvSpPr>
          <p:nvPr>
            <p:ph type="title"/>
          </p:nvPr>
        </p:nvSpPr>
        <p:spPr>
          <a:xfrm>
            <a:off x="283237" y="-304412"/>
            <a:ext cx="5568715" cy="2755150"/>
          </a:xfrm>
        </p:spPr>
        <p:txBody>
          <a:bodyPr>
            <a:normAutofit/>
          </a:bodyPr>
          <a:lstStyle/>
          <a:p>
            <a:pPr algn="ctr"/>
            <a:r>
              <a:rPr lang="en-US" dirty="0">
                <a:solidFill>
                  <a:schemeClr val="accent2">
                    <a:lumMod val="75000"/>
                  </a:schemeClr>
                </a:solidFill>
              </a:rPr>
              <a:t>Interpreting Stock Assessments Relative to Reference Points: 3</a:t>
            </a:r>
          </a:p>
        </p:txBody>
      </p:sp>
      <p:sp>
        <p:nvSpPr>
          <p:cNvPr id="3" name="Content Placeholder 2">
            <a:extLst>
              <a:ext uri="{FF2B5EF4-FFF2-40B4-BE49-F238E27FC236}">
                <a16:creationId xmlns:a16="http://schemas.microsoft.com/office/drawing/2014/main" id="{965E556F-0E75-4AE9-A890-D424DAF087C5}"/>
              </a:ext>
            </a:extLst>
          </p:cNvPr>
          <p:cNvSpPr>
            <a:spLocks noGrp="1"/>
          </p:cNvSpPr>
          <p:nvPr>
            <p:ph idx="1"/>
          </p:nvPr>
        </p:nvSpPr>
        <p:spPr>
          <a:xfrm>
            <a:off x="344210" y="2537822"/>
            <a:ext cx="5310508" cy="3321340"/>
          </a:xfrm>
          <a:ln>
            <a:solidFill>
              <a:srgbClr val="0070C0"/>
            </a:solidFill>
          </a:ln>
        </p:spPr>
        <p:txBody>
          <a:bodyPr>
            <a:normAutofit fontScale="92500" lnSpcReduction="10000"/>
          </a:bodyPr>
          <a:lstStyle/>
          <a:p>
            <a:pPr marL="344488" indent="-227013">
              <a:buFont typeface="Wingdings" panose="05000000000000000000" pitchFamily="2" charset="2"/>
              <a:buChar char="§"/>
            </a:pPr>
            <a:r>
              <a:rPr lang="en-US" sz="2800" dirty="0"/>
              <a:t>How do we set limits for the </a:t>
            </a:r>
            <a:r>
              <a:rPr lang="en-US" sz="2800" b="1" dirty="0">
                <a:solidFill>
                  <a:srgbClr val="FF0000"/>
                </a:solidFill>
              </a:rPr>
              <a:t>future</a:t>
            </a:r>
            <a:r>
              <a:rPr lang="en-US" sz="2800" dirty="0"/>
              <a:t>?</a:t>
            </a:r>
          </a:p>
          <a:p>
            <a:pPr marL="344488" indent="-227013">
              <a:buFont typeface="Wingdings" panose="05000000000000000000" pitchFamily="2" charset="2"/>
              <a:buChar char="§"/>
            </a:pPr>
            <a:r>
              <a:rPr lang="en-US" sz="2800" dirty="0"/>
              <a:t>Make an assumption about removals in the current year (i.e. 2020)</a:t>
            </a:r>
          </a:p>
          <a:p>
            <a:pPr marL="344488" indent="-227013">
              <a:buFont typeface="Wingdings" panose="05000000000000000000" pitchFamily="2" charset="2"/>
              <a:buChar char="§"/>
            </a:pPr>
            <a:r>
              <a:rPr lang="en-US" sz="2800" dirty="0"/>
              <a:t>Project the population forward on the basis of its biology</a:t>
            </a:r>
          </a:p>
          <a:p>
            <a:pPr marL="637096" lvl="1" indent="-227013">
              <a:buFont typeface="Wingdings" panose="05000000000000000000" pitchFamily="2" charset="2"/>
              <a:buChar char="§"/>
            </a:pPr>
            <a:r>
              <a:rPr lang="en-US" sz="2600" dirty="0"/>
              <a:t>Assuming different levels for F</a:t>
            </a:r>
          </a:p>
          <a:p>
            <a:pPr marL="344488" indent="-227013">
              <a:buFont typeface="Wingdings" panose="05000000000000000000" pitchFamily="2" charset="2"/>
              <a:buChar char="§"/>
            </a:pPr>
            <a:r>
              <a:rPr lang="en-US" sz="2800" dirty="0"/>
              <a:t>Determine how the predictions behave relative to reference points</a:t>
            </a:r>
            <a:endParaRPr lang="en-US" sz="2600" dirty="0"/>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44157251-5C48-4620-996B-AE0FBE709203}"/>
              </a:ext>
            </a:extLst>
          </p:cNvPr>
          <p:cNvPicPr>
            <a:picLocks noChangeAspect="1"/>
          </p:cNvPicPr>
          <p:nvPr/>
        </p:nvPicPr>
        <p:blipFill>
          <a:blip r:embed="rId3"/>
          <a:stretch>
            <a:fillRect/>
          </a:stretch>
        </p:blipFill>
        <p:spPr>
          <a:xfrm>
            <a:off x="5715691" y="814039"/>
            <a:ext cx="6193072" cy="5132207"/>
          </a:xfrm>
          <a:prstGeom prst="rect">
            <a:avLst/>
          </a:prstGeom>
        </p:spPr>
      </p:pic>
    </p:spTree>
    <p:extLst>
      <p:ext uri="{BB962C8B-B14F-4D97-AF65-F5344CB8AC3E}">
        <p14:creationId xmlns:p14="http://schemas.microsoft.com/office/powerpoint/2010/main" val="14292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01B1-FC90-45A0-BC77-138426C7E053}"/>
              </a:ext>
            </a:extLst>
          </p:cNvPr>
          <p:cNvSpPr>
            <a:spLocks noGrp="1"/>
          </p:cNvSpPr>
          <p:nvPr>
            <p:ph type="title"/>
          </p:nvPr>
        </p:nvSpPr>
        <p:spPr/>
        <p:txBody>
          <a:bodyPr/>
          <a:lstStyle/>
          <a:p>
            <a:pPr algn="ctr"/>
            <a:r>
              <a:rPr lang="en-US" dirty="0">
                <a:solidFill>
                  <a:schemeClr val="accent2">
                    <a:lumMod val="75000"/>
                  </a:schemeClr>
                </a:solidFill>
              </a:rPr>
              <a:t>Do Catches Tell Us About a Population?</a:t>
            </a:r>
          </a:p>
        </p:txBody>
      </p:sp>
      <p:sp>
        <p:nvSpPr>
          <p:cNvPr id="7" name="Content Placeholder 6">
            <a:extLst>
              <a:ext uri="{FF2B5EF4-FFF2-40B4-BE49-F238E27FC236}">
                <a16:creationId xmlns:a16="http://schemas.microsoft.com/office/drawing/2014/main" id="{B9BF0B2B-E657-4F46-A346-2EF8224AAD69}"/>
              </a:ext>
            </a:extLst>
          </p:cNvPr>
          <p:cNvSpPr>
            <a:spLocks noGrp="1"/>
          </p:cNvSpPr>
          <p:nvPr>
            <p:ph idx="1"/>
          </p:nvPr>
        </p:nvSpPr>
        <p:spPr>
          <a:xfrm>
            <a:off x="6663351" y="1837716"/>
            <a:ext cx="4855860" cy="4262001"/>
          </a:xfrm>
          <a:ln>
            <a:solidFill>
              <a:schemeClr val="accent1">
                <a:lumMod val="50000"/>
              </a:schemeClr>
            </a:solidFill>
          </a:ln>
        </p:spPr>
        <p:txBody>
          <a:bodyPr>
            <a:normAutofit fontScale="92500" lnSpcReduction="20000"/>
          </a:bodyPr>
          <a:lstStyle/>
          <a:p>
            <a:pPr marL="457200" lvl="1" indent="-457200">
              <a:buFont typeface="Wingdings" panose="05000000000000000000" pitchFamily="2" charset="2"/>
              <a:buChar char="§"/>
            </a:pPr>
            <a:r>
              <a:rPr lang="en-US" sz="3600" dirty="0"/>
              <a:t>Catch is proportional to abundance under Baranov’s catch equation</a:t>
            </a:r>
          </a:p>
          <a:p>
            <a:pPr marL="457200" lvl="1" indent="-457200">
              <a:buFont typeface="Wingdings" panose="05000000000000000000" pitchFamily="2" charset="2"/>
              <a:buChar char="§"/>
            </a:pPr>
            <a:endParaRPr lang="en-US" sz="3600" dirty="0"/>
          </a:p>
          <a:p>
            <a:pPr marL="346075" lvl="1" indent="-282575">
              <a:buFont typeface="Wingdings" panose="05000000000000000000" pitchFamily="2" charset="2"/>
              <a:buChar char="§"/>
            </a:pPr>
            <a:r>
              <a:rPr lang="en-US" sz="3600" dirty="0"/>
              <a:t>Factors affecting the amount of fish caught</a:t>
            </a:r>
          </a:p>
          <a:p>
            <a:pPr marL="457200" lvl="2" indent="-171450">
              <a:buFont typeface="Wingdings" panose="05000000000000000000" pitchFamily="2" charset="2"/>
              <a:buChar char="§"/>
            </a:pPr>
            <a:r>
              <a:rPr lang="en-US" sz="2400" dirty="0"/>
              <a:t>Number of vessels </a:t>
            </a:r>
          </a:p>
          <a:p>
            <a:pPr marL="457200" lvl="2" indent="-171450">
              <a:buFont typeface="Wingdings" panose="05000000000000000000" pitchFamily="2" charset="2"/>
              <a:buChar char="§"/>
            </a:pPr>
            <a:r>
              <a:rPr lang="en-US" sz="2400" dirty="0"/>
              <a:t>Characteristics of vessels</a:t>
            </a:r>
          </a:p>
          <a:p>
            <a:pPr marL="457200" lvl="2" indent="-171450">
              <a:buFont typeface="Wingdings" panose="05000000000000000000" pitchFamily="2" charset="2"/>
              <a:buChar char="§"/>
            </a:pPr>
            <a:r>
              <a:rPr lang="en-US" sz="2400" dirty="0"/>
              <a:t>Spatial distribution of fishery relative to stock</a:t>
            </a:r>
          </a:p>
          <a:p>
            <a:pPr marL="457200" lvl="2" indent="-171450">
              <a:buFont typeface="Wingdings" panose="05000000000000000000" pitchFamily="2" charset="2"/>
              <a:buChar char="§"/>
            </a:pPr>
            <a:r>
              <a:rPr lang="en-US" sz="2400" dirty="0"/>
              <a:t>Selectivity and Gear</a:t>
            </a:r>
          </a:p>
          <a:p>
            <a:pPr marL="457200" lvl="2" indent="-171450">
              <a:buFont typeface="Wingdings" panose="05000000000000000000" pitchFamily="2" charset="2"/>
              <a:buChar char="§"/>
            </a:pPr>
            <a:r>
              <a:rPr lang="en-US" sz="2400" dirty="0"/>
              <a:t>Abundance</a:t>
            </a:r>
          </a:p>
          <a:p>
            <a:pPr marL="764413" lvl="2" indent="-171450">
              <a:buFont typeface="Wingdings" panose="05000000000000000000" pitchFamily="2" charset="2"/>
              <a:buChar char="§"/>
            </a:pPr>
            <a:endParaRPr lang="en-US" sz="2400" dirty="0"/>
          </a:p>
        </p:txBody>
      </p:sp>
      <p:pic>
        <p:nvPicPr>
          <p:cNvPr id="4" name="Picture 3">
            <a:extLst>
              <a:ext uri="{FF2B5EF4-FFF2-40B4-BE49-F238E27FC236}">
                <a16:creationId xmlns:a16="http://schemas.microsoft.com/office/drawing/2014/main" id="{75533741-FC2B-4870-B5AA-60BDFEE331E2}"/>
              </a:ext>
            </a:extLst>
          </p:cNvPr>
          <p:cNvPicPr>
            <a:picLocks noChangeAspect="1"/>
          </p:cNvPicPr>
          <p:nvPr/>
        </p:nvPicPr>
        <p:blipFill>
          <a:blip r:embed="rId3"/>
          <a:stretch>
            <a:fillRect/>
          </a:stretch>
        </p:blipFill>
        <p:spPr>
          <a:xfrm>
            <a:off x="422673" y="1737360"/>
            <a:ext cx="5994234" cy="4971176"/>
          </a:xfrm>
          <a:prstGeom prst="rect">
            <a:avLst/>
          </a:prstGeom>
          <a:ln w="28575">
            <a:solidFill>
              <a:schemeClr val="tx1"/>
            </a:solidFill>
          </a:ln>
        </p:spPr>
      </p:pic>
    </p:spTree>
    <p:extLst>
      <p:ext uri="{BB962C8B-B14F-4D97-AF65-F5344CB8AC3E}">
        <p14:creationId xmlns:p14="http://schemas.microsoft.com/office/powerpoint/2010/main" val="1405081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97CE-B469-4DFF-9E21-8EB19B427DD1}"/>
              </a:ext>
            </a:extLst>
          </p:cNvPr>
          <p:cNvSpPr>
            <a:spLocks noGrp="1"/>
          </p:cNvSpPr>
          <p:nvPr>
            <p:ph type="title"/>
          </p:nvPr>
        </p:nvSpPr>
        <p:spPr>
          <a:xfrm>
            <a:off x="509985" y="342360"/>
            <a:ext cx="5292368" cy="1450757"/>
          </a:xfrm>
        </p:spPr>
        <p:txBody>
          <a:bodyPr/>
          <a:lstStyle/>
          <a:p>
            <a:pPr algn="ctr"/>
            <a:r>
              <a:rPr lang="en-US" dirty="0">
                <a:solidFill>
                  <a:schemeClr val="accent2">
                    <a:lumMod val="75000"/>
                  </a:schemeClr>
                </a:solidFill>
              </a:rPr>
              <a:t>Produce Probabilistic Catch Advice</a:t>
            </a:r>
          </a:p>
        </p:txBody>
      </p:sp>
      <p:sp>
        <p:nvSpPr>
          <p:cNvPr id="3" name="Content Placeholder 2">
            <a:extLst>
              <a:ext uri="{FF2B5EF4-FFF2-40B4-BE49-F238E27FC236}">
                <a16:creationId xmlns:a16="http://schemas.microsoft.com/office/drawing/2014/main" id="{C2CB68AD-7538-484A-B7EA-A2D1773E40A4}"/>
              </a:ext>
            </a:extLst>
          </p:cNvPr>
          <p:cNvSpPr>
            <a:spLocks noGrp="1"/>
          </p:cNvSpPr>
          <p:nvPr>
            <p:ph idx="1"/>
          </p:nvPr>
        </p:nvSpPr>
        <p:spPr>
          <a:xfrm>
            <a:off x="721858" y="1990700"/>
            <a:ext cx="5374142" cy="4023360"/>
          </a:xfrm>
          <a:ln>
            <a:solidFill>
              <a:schemeClr val="accent1">
                <a:lumMod val="50000"/>
              </a:schemeClr>
            </a:solidFill>
          </a:ln>
        </p:spPr>
        <p:txBody>
          <a:bodyPr>
            <a:normAutofit/>
          </a:bodyPr>
          <a:lstStyle/>
          <a:p>
            <a:pPr marL="234950" indent="-214313">
              <a:buFont typeface="Wingdings" panose="05000000000000000000" pitchFamily="2" charset="2"/>
              <a:buChar char="§"/>
            </a:pPr>
            <a:r>
              <a:rPr lang="en-US" sz="2400" dirty="0"/>
              <a:t>If we set TAC at level X, what is the likelihood that we would maintain the stock at an appropriate level?</a:t>
            </a:r>
          </a:p>
          <a:p>
            <a:pPr lvl="1">
              <a:buFont typeface="Wingdings" panose="05000000000000000000" pitchFamily="2" charset="2"/>
              <a:buChar char="§"/>
            </a:pPr>
            <a:r>
              <a:rPr lang="en-US" sz="2200" dirty="0"/>
              <a:t>Example is from Shortfin Mako in the North Atlantic</a:t>
            </a:r>
          </a:p>
          <a:p>
            <a:pPr lvl="1">
              <a:buFont typeface="Wingdings" panose="05000000000000000000" pitchFamily="2" charset="2"/>
              <a:buChar char="§"/>
            </a:pPr>
            <a:r>
              <a:rPr lang="en-US" sz="2200" dirty="0"/>
              <a:t>Managed relative to MSY (</a:t>
            </a:r>
            <a:r>
              <a:rPr lang="en-US" sz="2200" dirty="0" err="1"/>
              <a:t>Fmsy</a:t>
            </a:r>
            <a:r>
              <a:rPr lang="en-US" sz="2200" dirty="0"/>
              <a:t> and a proxy for </a:t>
            </a:r>
            <a:r>
              <a:rPr lang="en-US" sz="2200" dirty="0" err="1"/>
              <a:t>Bmsy</a:t>
            </a:r>
            <a:r>
              <a:rPr lang="en-US" sz="2200" dirty="0"/>
              <a:t> called </a:t>
            </a:r>
            <a:r>
              <a:rPr lang="en-US" sz="2200" dirty="0" err="1"/>
              <a:t>SSFmsy</a:t>
            </a:r>
            <a:r>
              <a:rPr lang="en-US" sz="2200" dirty="0"/>
              <a:t>)</a:t>
            </a:r>
          </a:p>
          <a:p>
            <a:pPr lvl="1">
              <a:buFont typeface="Wingdings" panose="05000000000000000000" pitchFamily="2" charset="2"/>
              <a:buChar char="§"/>
            </a:pPr>
            <a:r>
              <a:rPr lang="en-US" sz="2200" dirty="0"/>
              <a:t>Interesting characteristics: </a:t>
            </a:r>
          </a:p>
          <a:p>
            <a:pPr lvl="2">
              <a:buFont typeface="Wingdings" panose="05000000000000000000" pitchFamily="2" charset="2"/>
              <a:buChar char="§"/>
            </a:pPr>
            <a:r>
              <a:rPr lang="en-US" sz="1800" dirty="0"/>
              <a:t>Growth overfishing shown SSF table</a:t>
            </a:r>
          </a:p>
          <a:p>
            <a:pPr lvl="2">
              <a:buFont typeface="Wingdings" panose="05000000000000000000" pitchFamily="2" charset="2"/>
              <a:buChar char="§"/>
            </a:pPr>
            <a:r>
              <a:rPr lang="en-US" sz="1800" dirty="0"/>
              <a:t>Extremely long timelines for ‘recovery’ to MSY due to life history characteristics</a:t>
            </a:r>
          </a:p>
        </p:txBody>
      </p:sp>
      <p:pic>
        <p:nvPicPr>
          <p:cNvPr id="5" name="Picture 4">
            <a:extLst>
              <a:ext uri="{FF2B5EF4-FFF2-40B4-BE49-F238E27FC236}">
                <a16:creationId xmlns:a16="http://schemas.microsoft.com/office/drawing/2014/main" id="{D16609A0-1FA0-4AA1-9E58-0290064016CD}"/>
              </a:ext>
            </a:extLst>
          </p:cNvPr>
          <p:cNvPicPr>
            <a:picLocks noChangeAspect="1"/>
          </p:cNvPicPr>
          <p:nvPr/>
        </p:nvPicPr>
        <p:blipFill>
          <a:blip r:embed="rId2"/>
          <a:stretch>
            <a:fillRect/>
          </a:stretch>
        </p:blipFill>
        <p:spPr>
          <a:xfrm>
            <a:off x="6389648" y="98096"/>
            <a:ext cx="5635083" cy="6681847"/>
          </a:xfrm>
          <a:prstGeom prst="rect">
            <a:avLst/>
          </a:prstGeom>
        </p:spPr>
      </p:pic>
    </p:spTree>
    <p:extLst>
      <p:ext uri="{BB962C8B-B14F-4D97-AF65-F5344CB8AC3E}">
        <p14:creationId xmlns:p14="http://schemas.microsoft.com/office/powerpoint/2010/main" val="390749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A92B-1864-45DB-870F-4A56285A84F2}"/>
              </a:ext>
            </a:extLst>
          </p:cNvPr>
          <p:cNvSpPr>
            <a:spLocks noGrp="1"/>
          </p:cNvSpPr>
          <p:nvPr>
            <p:ph type="title"/>
          </p:nvPr>
        </p:nvSpPr>
        <p:spPr>
          <a:xfrm>
            <a:off x="605883" y="222473"/>
            <a:ext cx="5341434" cy="1450757"/>
          </a:xfrm>
        </p:spPr>
        <p:txBody>
          <a:bodyPr>
            <a:normAutofit fontScale="90000"/>
          </a:bodyPr>
          <a:lstStyle/>
          <a:p>
            <a:r>
              <a:rPr lang="en-US" dirty="0">
                <a:solidFill>
                  <a:schemeClr val="accent2">
                    <a:lumMod val="75000"/>
                  </a:schemeClr>
                </a:solidFill>
              </a:rPr>
              <a:t>A Final Comment: </a:t>
            </a:r>
            <a:br>
              <a:rPr lang="en-US" dirty="0">
                <a:solidFill>
                  <a:schemeClr val="accent2">
                    <a:lumMod val="75000"/>
                  </a:schemeClr>
                </a:solidFill>
              </a:rPr>
            </a:br>
            <a:r>
              <a:rPr lang="en-US" dirty="0">
                <a:solidFill>
                  <a:schemeClr val="accent2">
                    <a:lumMod val="75000"/>
                  </a:schemeClr>
                </a:solidFill>
              </a:rPr>
              <a:t>Retrospective Patterns</a:t>
            </a:r>
          </a:p>
        </p:txBody>
      </p:sp>
      <p:sp>
        <p:nvSpPr>
          <p:cNvPr id="4" name="Content Placeholder 3">
            <a:extLst>
              <a:ext uri="{FF2B5EF4-FFF2-40B4-BE49-F238E27FC236}">
                <a16:creationId xmlns:a16="http://schemas.microsoft.com/office/drawing/2014/main" id="{2C733973-FE54-464E-8964-C8F0608D6458}"/>
              </a:ext>
            </a:extLst>
          </p:cNvPr>
          <p:cNvSpPr>
            <a:spLocks noGrp="1"/>
          </p:cNvSpPr>
          <p:nvPr>
            <p:ph sz="half" idx="1"/>
          </p:nvPr>
        </p:nvSpPr>
        <p:spPr>
          <a:xfrm>
            <a:off x="605883" y="2068760"/>
            <a:ext cx="5806068" cy="3841388"/>
          </a:xfrm>
          <a:ln>
            <a:solidFill>
              <a:schemeClr val="accent1">
                <a:lumMod val="50000"/>
              </a:schemeClr>
            </a:solidFill>
          </a:ln>
        </p:spPr>
        <p:txBody>
          <a:bodyPr>
            <a:normAutofit/>
          </a:bodyPr>
          <a:lstStyle/>
          <a:p>
            <a:pPr marL="290513" indent="-290513">
              <a:buFont typeface="Wingdings" panose="05000000000000000000" pitchFamily="2" charset="2"/>
              <a:buChar char="§"/>
            </a:pPr>
            <a:r>
              <a:rPr lang="en-US" sz="2800" dirty="0"/>
              <a:t>Very powerful diagnostic tool</a:t>
            </a:r>
          </a:p>
          <a:p>
            <a:pPr marL="583121" lvl="1" indent="-290513">
              <a:buFont typeface="Wingdings" panose="05000000000000000000" pitchFamily="2" charset="2"/>
              <a:buChar char="§"/>
            </a:pPr>
            <a:r>
              <a:rPr lang="en-US" sz="2600" dirty="0"/>
              <a:t>Shows systematic bias in the estimate of biomass and fishing mortality</a:t>
            </a:r>
          </a:p>
          <a:p>
            <a:pPr marL="290513" indent="-290513">
              <a:buFont typeface="Wingdings" panose="05000000000000000000" pitchFamily="2" charset="2"/>
              <a:buChar char="§"/>
            </a:pPr>
            <a:r>
              <a:rPr lang="en-US" sz="2400" dirty="0"/>
              <a:t>Compare model fits as the terminal year of data is ‘peeled’ (i.e. remove 2019, then 2018, then….)</a:t>
            </a:r>
          </a:p>
          <a:p>
            <a:pPr marL="290513" indent="-290513">
              <a:buFont typeface="Wingdings" panose="05000000000000000000" pitchFamily="2" charset="2"/>
              <a:buChar char="§"/>
            </a:pPr>
            <a:r>
              <a:rPr lang="en-US" sz="2400" dirty="0"/>
              <a:t>Generally arise from:</a:t>
            </a:r>
          </a:p>
          <a:p>
            <a:pPr marL="583121" lvl="1" indent="-290513">
              <a:buFont typeface="Wingdings" panose="05000000000000000000" pitchFamily="2" charset="2"/>
              <a:buChar char="§"/>
            </a:pPr>
            <a:r>
              <a:rPr lang="en-US" sz="2200" dirty="0"/>
              <a:t>Time-varying processes are unaccounted for</a:t>
            </a:r>
          </a:p>
          <a:p>
            <a:pPr marL="583121" lvl="1" indent="-290513">
              <a:buFont typeface="Wingdings" panose="05000000000000000000" pitchFamily="2" charset="2"/>
              <a:buChar char="§"/>
            </a:pPr>
            <a:r>
              <a:rPr lang="en-US" sz="2200" dirty="0"/>
              <a:t>Data are contradictory or incomplete</a:t>
            </a:r>
          </a:p>
        </p:txBody>
      </p:sp>
      <p:pic>
        <p:nvPicPr>
          <p:cNvPr id="7" name="Content Placeholder 6">
            <a:extLst>
              <a:ext uri="{FF2B5EF4-FFF2-40B4-BE49-F238E27FC236}">
                <a16:creationId xmlns:a16="http://schemas.microsoft.com/office/drawing/2014/main" id="{871FF1EF-E3CD-4EAF-912A-07D4F65FA913}"/>
              </a:ext>
            </a:extLst>
          </p:cNvPr>
          <p:cNvPicPr>
            <a:picLocks noGrp="1" noChangeAspect="1"/>
          </p:cNvPicPr>
          <p:nvPr>
            <p:ph sz="half" idx="2"/>
          </p:nvPr>
        </p:nvPicPr>
        <p:blipFill>
          <a:blip r:embed="rId2"/>
          <a:stretch>
            <a:fillRect/>
          </a:stretch>
        </p:blipFill>
        <p:spPr>
          <a:xfrm>
            <a:off x="6873613" y="0"/>
            <a:ext cx="4801714" cy="6879116"/>
          </a:xfrm>
        </p:spPr>
      </p:pic>
    </p:spTree>
    <p:extLst>
      <p:ext uri="{BB962C8B-B14F-4D97-AF65-F5344CB8AC3E}">
        <p14:creationId xmlns:p14="http://schemas.microsoft.com/office/powerpoint/2010/main" val="3969684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BA3B-185D-4E93-9951-658D906D802A}"/>
              </a:ext>
            </a:extLst>
          </p:cNvPr>
          <p:cNvSpPr>
            <a:spLocks noGrp="1"/>
          </p:cNvSpPr>
          <p:nvPr>
            <p:ph type="title"/>
          </p:nvPr>
        </p:nvSpPr>
        <p:spPr/>
        <p:txBody>
          <a:bodyPr/>
          <a:lstStyle/>
          <a:p>
            <a:r>
              <a:rPr lang="en-US" dirty="0"/>
              <a:t>Dusky Scallop Shark</a:t>
            </a:r>
          </a:p>
        </p:txBody>
      </p:sp>
      <p:sp>
        <p:nvSpPr>
          <p:cNvPr id="3" name="Content Placeholder 2">
            <a:extLst>
              <a:ext uri="{FF2B5EF4-FFF2-40B4-BE49-F238E27FC236}">
                <a16:creationId xmlns:a16="http://schemas.microsoft.com/office/drawing/2014/main" id="{4A77F55D-B160-4D3C-AFC5-E167D4A0F69C}"/>
              </a:ext>
            </a:extLst>
          </p:cNvPr>
          <p:cNvSpPr>
            <a:spLocks noGrp="1"/>
          </p:cNvSpPr>
          <p:nvPr>
            <p:ph idx="1"/>
          </p:nvPr>
        </p:nvSpPr>
        <p:spPr>
          <a:xfrm>
            <a:off x="1097280" y="5120640"/>
            <a:ext cx="10058400" cy="1149283"/>
          </a:xfrm>
        </p:spPr>
        <p:txBody>
          <a:bodyPr>
            <a:noAutofit/>
          </a:bodyPr>
          <a:lstStyle/>
          <a:p>
            <a:r>
              <a:rPr lang="en-US" sz="2800" dirty="0"/>
              <a:t>Determine life history; sample some data; develop a model; account for F from removals; determine status; project future status relative to future potential catch.</a:t>
            </a:r>
          </a:p>
        </p:txBody>
      </p:sp>
      <p:pic>
        <p:nvPicPr>
          <p:cNvPr id="4" name="Picture 3">
            <a:extLst>
              <a:ext uri="{FF2B5EF4-FFF2-40B4-BE49-F238E27FC236}">
                <a16:creationId xmlns:a16="http://schemas.microsoft.com/office/drawing/2014/main" id="{946A80F8-9DE4-48F0-BCF5-0AB81B3F92C9}"/>
              </a:ext>
            </a:extLst>
          </p:cNvPr>
          <p:cNvPicPr>
            <a:picLocks noChangeAspect="1"/>
          </p:cNvPicPr>
          <p:nvPr/>
        </p:nvPicPr>
        <p:blipFill>
          <a:blip r:embed="rId3"/>
          <a:stretch>
            <a:fillRect/>
          </a:stretch>
        </p:blipFill>
        <p:spPr>
          <a:xfrm>
            <a:off x="1518598" y="1785708"/>
            <a:ext cx="9154803" cy="3286584"/>
          </a:xfrm>
          <a:prstGeom prst="rect">
            <a:avLst/>
          </a:prstGeom>
        </p:spPr>
      </p:pic>
      <p:pic>
        <p:nvPicPr>
          <p:cNvPr id="5" name="Picture 4">
            <a:extLst>
              <a:ext uri="{FF2B5EF4-FFF2-40B4-BE49-F238E27FC236}">
                <a16:creationId xmlns:a16="http://schemas.microsoft.com/office/drawing/2014/main" id="{5D2FA95A-4C25-4FB9-B71E-9DB95D2C7610}"/>
              </a:ext>
            </a:extLst>
          </p:cNvPr>
          <p:cNvPicPr>
            <a:picLocks noChangeAspect="1"/>
          </p:cNvPicPr>
          <p:nvPr/>
        </p:nvPicPr>
        <p:blipFill>
          <a:blip r:embed="rId4"/>
          <a:stretch>
            <a:fillRect/>
          </a:stretch>
        </p:blipFill>
        <p:spPr>
          <a:xfrm>
            <a:off x="5098202" y="2172208"/>
            <a:ext cx="1995596" cy="1971110"/>
          </a:xfrm>
          <a:prstGeom prst="ellipse">
            <a:avLst/>
          </a:prstGeom>
          <a:effectLst>
            <a:outerShdw blurRad="50800" dist="50800" dir="5400000" algn="ctr" rotWithShape="0">
              <a:srgbClr val="000000">
                <a:alpha val="46000"/>
              </a:srgbClr>
            </a:outerShdw>
          </a:effectLst>
        </p:spPr>
      </p:pic>
      <p:pic>
        <p:nvPicPr>
          <p:cNvPr id="6" name="Picture 5">
            <a:extLst>
              <a:ext uri="{FF2B5EF4-FFF2-40B4-BE49-F238E27FC236}">
                <a16:creationId xmlns:a16="http://schemas.microsoft.com/office/drawing/2014/main" id="{FA1732D7-DD4B-488B-B072-580DCFEC2129}"/>
              </a:ext>
            </a:extLst>
          </p:cNvPr>
          <p:cNvPicPr>
            <a:picLocks noChangeAspect="1"/>
          </p:cNvPicPr>
          <p:nvPr/>
        </p:nvPicPr>
        <p:blipFill>
          <a:blip r:embed="rId4"/>
          <a:stretch>
            <a:fillRect/>
          </a:stretch>
        </p:blipFill>
        <p:spPr>
          <a:xfrm>
            <a:off x="3375506" y="2983339"/>
            <a:ext cx="493968" cy="487907"/>
          </a:xfrm>
          <a:prstGeom prst="ellipse">
            <a:avLst/>
          </a:prstGeom>
          <a:effectLst>
            <a:outerShdw blurRad="50800" dist="50800" dir="5400000" algn="ctr" rotWithShape="0">
              <a:srgbClr val="000000">
                <a:alpha val="46000"/>
              </a:srgbClr>
            </a:outerShdw>
          </a:effectLst>
        </p:spPr>
      </p:pic>
    </p:spTree>
    <p:extLst>
      <p:ext uri="{BB962C8B-B14F-4D97-AF65-F5344CB8AC3E}">
        <p14:creationId xmlns:p14="http://schemas.microsoft.com/office/powerpoint/2010/main" val="177231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01B1-FC90-45A0-BC77-138426C7E053}"/>
              </a:ext>
            </a:extLst>
          </p:cNvPr>
          <p:cNvSpPr>
            <a:spLocks noGrp="1"/>
          </p:cNvSpPr>
          <p:nvPr>
            <p:ph type="title"/>
          </p:nvPr>
        </p:nvSpPr>
        <p:spPr/>
        <p:txBody>
          <a:bodyPr/>
          <a:lstStyle/>
          <a:p>
            <a:r>
              <a:rPr lang="en-US" dirty="0">
                <a:solidFill>
                  <a:schemeClr val="accent2">
                    <a:lumMod val="75000"/>
                  </a:schemeClr>
                </a:solidFill>
              </a:rPr>
              <a:t>What is Management Supposed to Do?</a:t>
            </a:r>
          </a:p>
        </p:txBody>
      </p:sp>
      <p:sp>
        <p:nvSpPr>
          <p:cNvPr id="7" name="Content Placeholder 6">
            <a:extLst>
              <a:ext uri="{FF2B5EF4-FFF2-40B4-BE49-F238E27FC236}">
                <a16:creationId xmlns:a16="http://schemas.microsoft.com/office/drawing/2014/main" id="{B9BF0B2B-E657-4F46-A346-2EF8224AAD69}"/>
              </a:ext>
            </a:extLst>
          </p:cNvPr>
          <p:cNvSpPr>
            <a:spLocks noGrp="1"/>
          </p:cNvSpPr>
          <p:nvPr>
            <p:ph idx="1"/>
          </p:nvPr>
        </p:nvSpPr>
        <p:spPr>
          <a:xfrm>
            <a:off x="6545655" y="1983046"/>
            <a:ext cx="4917564" cy="4101137"/>
          </a:xfrm>
          <a:ln>
            <a:solidFill>
              <a:schemeClr val="accent1">
                <a:lumMod val="50000"/>
              </a:schemeClr>
            </a:solidFill>
          </a:ln>
        </p:spPr>
        <p:txBody>
          <a:bodyPr>
            <a:normAutofit fontScale="85000" lnSpcReduction="20000"/>
          </a:bodyPr>
          <a:lstStyle/>
          <a:p>
            <a:pPr marL="398463" indent="-280988">
              <a:buFont typeface="Wingdings" panose="05000000000000000000" pitchFamily="2" charset="2"/>
              <a:buChar char="§"/>
            </a:pPr>
            <a:r>
              <a:rPr lang="en-US" sz="3600" dirty="0"/>
              <a:t>When catches are declining, management is supposed to be more restrictive</a:t>
            </a:r>
          </a:p>
          <a:p>
            <a:pPr marL="691071" lvl="1" indent="-280988">
              <a:buFont typeface="Wingdings" panose="05000000000000000000" pitchFamily="2" charset="2"/>
              <a:buChar char="§"/>
            </a:pPr>
            <a:r>
              <a:rPr lang="en-US" sz="3400" dirty="0"/>
              <a:t>Changes implemented in 1976</a:t>
            </a:r>
          </a:p>
          <a:p>
            <a:pPr marL="398463" indent="-280988">
              <a:buFont typeface="Wingdings" panose="05000000000000000000" pitchFamily="2" charset="2"/>
              <a:buChar char="§"/>
            </a:pPr>
            <a:r>
              <a:rPr lang="en-US" sz="3600" dirty="0"/>
              <a:t>Intention of management is to promote population increase</a:t>
            </a:r>
          </a:p>
          <a:p>
            <a:pPr marL="691071" lvl="1" indent="-280988">
              <a:buFont typeface="Wingdings" panose="05000000000000000000" pitchFamily="2" charset="2"/>
              <a:buChar char="§"/>
            </a:pPr>
            <a:r>
              <a:rPr lang="en-US" sz="3400" dirty="0"/>
              <a:t>Catches started climbing</a:t>
            </a:r>
          </a:p>
          <a:p>
            <a:pPr marL="691071" lvl="1" indent="-280988">
              <a:buFont typeface="Wingdings" panose="05000000000000000000" pitchFamily="2" charset="2"/>
              <a:buChar char="§"/>
            </a:pPr>
            <a:r>
              <a:rPr lang="en-US" sz="3400" dirty="0"/>
              <a:t>Levels similar to ~1950s</a:t>
            </a:r>
          </a:p>
          <a:p>
            <a:pPr marL="691071" lvl="1" indent="-280988">
              <a:buFont typeface="Wingdings" panose="05000000000000000000" pitchFamily="2" charset="2"/>
              <a:buChar char="§"/>
            </a:pPr>
            <a:r>
              <a:rPr lang="en-US" sz="3400" dirty="0"/>
              <a:t>Success??</a:t>
            </a:r>
          </a:p>
        </p:txBody>
      </p:sp>
      <p:pic>
        <p:nvPicPr>
          <p:cNvPr id="5" name="Picture 4">
            <a:extLst>
              <a:ext uri="{FF2B5EF4-FFF2-40B4-BE49-F238E27FC236}">
                <a16:creationId xmlns:a16="http://schemas.microsoft.com/office/drawing/2014/main" id="{99FAF94D-E28B-419A-ABA1-A0DC1AAFDFD3}"/>
              </a:ext>
            </a:extLst>
          </p:cNvPr>
          <p:cNvPicPr>
            <a:picLocks noChangeAspect="1"/>
          </p:cNvPicPr>
          <p:nvPr/>
        </p:nvPicPr>
        <p:blipFill>
          <a:blip r:embed="rId3"/>
          <a:stretch>
            <a:fillRect/>
          </a:stretch>
        </p:blipFill>
        <p:spPr>
          <a:xfrm>
            <a:off x="728781" y="1893838"/>
            <a:ext cx="5527164" cy="4755932"/>
          </a:xfrm>
          <a:prstGeom prst="rect">
            <a:avLst/>
          </a:prstGeom>
          <a:ln w="28575">
            <a:solidFill>
              <a:schemeClr val="tx1"/>
            </a:solidFill>
          </a:ln>
        </p:spPr>
      </p:pic>
    </p:spTree>
    <p:extLst>
      <p:ext uri="{BB962C8B-B14F-4D97-AF65-F5344CB8AC3E}">
        <p14:creationId xmlns:p14="http://schemas.microsoft.com/office/powerpoint/2010/main" val="25893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DD7906-5168-40AE-8F97-6DE9BF38A872}"/>
              </a:ext>
            </a:extLst>
          </p:cNvPr>
          <p:cNvSpPr>
            <a:spLocks noGrp="1"/>
          </p:cNvSpPr>
          <p:nvPr>
            <p:ph type="title"/>
          </p:nvPr>
        </p:nvSpPr>
        <p:spPr/>
        <p:txBody>
          <a:bodyPr/>
          <a:lstStyle/>
          <a:p>
            <a:r>
              <a:rPr lang="en-US" dirty="0">
                <a:solidFill>
                  <a:schemeClr val="accent2">
                    <a:lumMod val="75000"/>
                  </a:schemeClr>
                </a:solidFill>
              </a:rPr>
              <a:t>Everyone Knows How This Story Ends</a:t>
            </a:r>
          </a:p>
        </p:txBody>
      </p:sp>
      <p:pic>
        <p:nvPicPr>
          <p:cNvPr id="8" name="Content Placeholder 7">
            <a:extLst>
              <a:ext uri="{FF2B5EF4-FFF2-40B4-BE49-F238E27FC236}">
                <a16:creationId xmlns:a16="http://schemas.microsoft.com/office/drawing/2014/main" id="{D4014868-0E9F-4F6F-A2C9-906699E9E5E9}"/>
              </a:ext>
            </a:extLst>
          </p:cNvPr>
          <p:cNvPicPr>
            <a:picLocks noGrp="1" noChangeAspect="1"/>
          </p:cNvPicPr>
          <p:nvPr>
            <p:ph sz="half" idx="1"/>
          </p:nvPr>
        </p:nvPicPr>
        <p:blipFill>
          <a:blip r:embed="rId2"/>
          <a:stretch>
            <a:fillRect/>
          </a:stretch>
        </p:blipFill>
        <p:spPr>
          <a:xfrm>
            <a:off x="565903" y="1845735"/>
            <a:ext cx="6100465" cy="4777941"/>
          </a:xfrm>
          <a:ln w="28575">
            <a:solidFill>
              <a:schemeClr val="tx1"/>
            </a:solidFill>
          </a:ln>
        </p:spPr>
      </p:pic>
      <p:sp>
        <p:nvSpPr>
          <p:cNvPr id="6" name="Content Placeholder 5">
            <a:extLst>
              <a:ext uri="{FF2B5EF4-FFF2-40B4-BE49-F238E27FC236}">
                <a16:creationId xmlns:a16="http://schemas.microsoft.com/office/drawing/2014/main" id="{0A1F9C18-A995-4BD0-AB1D-F79441887F5F}"/>
              </a:ext>
            </a:extLst>
          </p:cNvPr>
          <p:cNvSpPr>
            <a:spLocks noGrp="1"/>
          </p:cNvSpPr>
          <p:nvPr>
            <p:ph sz="half" idx="2"/>
          </p:nvPr>
        </p:nvSpPr>
        <p:spPr>
          <a:xfrm>
            <a:off x="6826314" y="1845734"/>
            <a:ext cx="4799784" cy="4383049"/>
          </a:xfrm>
          <a:ln>
            <a:solidFill>
              <a:schemeClr val="accent1">
                <a:lumMod val="50000"/>
              </a:schemeClr>
            </a:solidFill>
          </a:ln>
        </p:spPr>
        <p:txBody>
          <a:bodyPr>
            <a:normAutofit fontScale="92500" lnSpcReduction="10000"/>
          </a:bodyPr>
          <a:lstStyle/>
          <a:p>
            <a:r>
              <a:rPr lang="en-US" sz="2600" dirty="0"/>
              <a:t>Obvious that landings do not tell the correct story about the state of the stock</a:t>
            </a:r>
          </a:p>
          <a:p>
            <a:pPr marL="227013" indent="-227013">
              <a:buFont typeface="Wingdings" panose="05000000000000000000" pitchFamily="2" charset="2"/>
              <a:buChar char="§"/>
            </a:pPr>
            <a:r>
              <a:rPr lang="en-US" dirty="0"/>
              <a:t>1949 Newfoundland joined Canada</a:t>
            </a:r>
          </a:p>
          <a:p>
            <a:pPr marL="227013" indent="-227013">
              <a:buFont typeface="Wingdings" panose="05000000000000000000" pitchFamily="2" charset="2"/>
              <a:buChar char="§"/>
            </a:pPr>
            <a:r>
              <a:rPr lang="en-US" dirty="0"/>
              <a:t>1960s Factory trawlers entered fishery</a:t>
            </a:r>
          </a:p>
          <a:p>
            <a:pPr marL="227013" indent="-227013">
              <a:buFont typeface="Wingdings" panose="05000000000000000000" pitchFamily="2" charset="2"/>
              <a:buChar char="§"/>
            </a:pPr>
            <a:r>
              <a:rPr lang="en-US" dirty="0"/>
              <a:t>1969 Canada claimed 200 nm EEZ under UNCLOS</a:t>
            </a:r>
          </a:p>
          <a:p>
            <a:pPr marL="227013" indent="-227013">
              <a:buFont typeface="Wingdings" panose="05000000000000000000" pitchFamily="2" charset="2"/>
              <a:buChar char="§"/>
            </a:pPr>
            <a:r>
              <a:rPr lang="en-US" dirty="0"/>
              <a:t>1976 Canada declared right to manage within 200 </a:t>
            </a:r>
            <a:r>
              <a:rPr lang="en-US" dirty="0" err="1"/>
              <a:t>mn</a:t>
            </a:r>
            <a:r>
              <a:rPr lang="en-US" dirty="0"/>
              <a:t> EEZ</a:t>
            </a:r>
          </a:p>
          <a:p>
            <a:pPr marL="227013" indent="-227013">
              <a:buFont typeface="Wingdings" panose="05000000000000000000" pitchFamily="2" charset="2"/>
              <a:buChar char="§"/>
            </a:pPr>
            <a:r>
              <a:rPr lang="en-US" dirty="0"/>
              <a:t>1986 Stock assessment: recommended TAC be cut in half</a:t>
            </a:r>
          </a:p>
          <a:p>
            <a:pPr lvl="1">
              <a:buFont typeface="Wingdings" panose="05000000000000000000" pitchFamily="2" charset="2"/>
              <a:buChar char="§"/>
            </a:pPr>
            <a:r>
              <a:rPr lang="en-US" dirty="0"/>
              <a:t>limited knowledge of cod biology</a:t>
            </a:r>
          </a:p>
          <a:p>
            <a:pPr marL="288925" lvl="1" indent="-88900">
              <a:buFont typeface="Wingdings" panose="05000000000000000000" pitchFamily="2" charset="2"/>
              <a:buChar char="§"/>
            </a:pPr>
            <a:r>
              <a:rPr lang="en-US" dirty="0"/>
              <a:t> no change in management</a:t>
            </a:r>
          </a:p>
        </p:txBody>
      </p:sp>
    </p:spTree>
    <p:extLst>
      <p:ext uri="{BB962C8B-B14F-4D97-AF65-F5344CB8AC3E}">
        <p14:creationId xmlns:p14="http://schemas.microsoft.com/office/powerpoint/2010/main" val="78085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F026-C978-4F9F-9958-1BBDA610B855}"/>
              </a:ext>
            </a:extLst>
          </p:cNvPr>
          <p:cNvSpPr>
            <a:spLocks noGrp="1"/>
          </p:cNvSpPr>
          <p:nvPr>
            <p:ph type="title"/>
          </p:nvPr>
        </p:nvSpPr>
        <p:spPr/>
        <p:txBody>
          <a:bodyPr/>
          <a:lstStyle/>
          <a:p>
            <a:r>
              <a:rPr lang="en-US" dirty="0">
                <a:solidFill>
                  <a:schemeClr val="accent2">
                    <a:lumMod val="75000"/>
                  </a:schemeClr>
                </a:solidFill>
              </a:rPr>
              <a:t>Hindsight Truly is 20:20</a:t>
            </a:r>
          </a:p>
        </p:txBody>
      </p:sp>
      <p:sp>
        <p:nvSpPr>
          <p:cNvPr id="5" name="Content Placeholder 4">
            <a:extLst>
              <a:ext uri="{FF2B5EF4-FFF2-40B4-BE49-F238E27FC236}">
                <a16:creationId xmlns:a16="http://schemas.microsoft.com/office/drawing/2014/main" id="{01651912-6CEA-4D56-8AAB-ACA8292C5F0A}"/>
              </a:ext>
            </a:extLst>
          </p:cNvPr>
          <p:cNvSpPr>
            <a:spLocks noGrp="1"/>
          </p:cNvSpPr>
          <p:nvPr>
            <p:ph idx="1"/>
          </p:nvPr>
        </p:nvSpPr>
        <p:spPr>
          <a:ln>
            <a:solidFill>
              <a:schemeClr val="accent1">
                <a:lumMod val="50000"/>
              </a:schemeClr>
            </a:solidFill>
          </a:ln>
        </p:spPr>
        <p:txBody>
          <a:bodyPr>
            <a:normAutofit lnSpcReduction="10000"/>
          </a:bodyPr>
          <a:lstStyle/>
          <a:p>
            <a:pPr marL="227013" indent="-173038">
              <a:buFont typeface="Wingdings" panose="05000000000000000000" pitchFamily="2" charset="2"/>
              <a:buChar char="§"/>
            </a:pPr>
            <a:r>
              <a:rPr lang="en-US" sz="2800" dirty="0"/>
              <a:t>Managers can only use the information that they have available</a:t>
            </a:r>
          </a:p>
          <a:p>
            <a:pPr marL="227013" indent="-173038">
              <a:buFont typeface="Wingdings" panose="05000000000000000000" pitchFamily="2" charset="2"/>
              <a:buChar char="§"/>
            </a:pPr>
            <a:r>
              <a:rPr lang="en-US" sz="2800" dirty="0"/>
              <a:t>Cod example: </a:t>
            </a:r>
          </a:p>
          <a:p>
            <a:pPr marL="519621" lvl="1" indent="-173038">
              <a:buFont typeface="Wingdings" panose="05000000000000000000" pitchFamily="2" charset="2"/>
              <a:buChar char="§"/>
            </a:pPr>
            <a:r>
              <a:rPr lang="en-US" sz="2400" dirty="0"/>
              <a:t>Canadian research survey was in its infancy (short timeseries)</a:t>
            </a:r>
          </a:p>
          <a:p>
            <a:pPr marL="519621" lvl="1" indent="-173038">
              <a:buFont typeface="Wingdings" panose="05000000000000000000" pitchFamily="2" charset="2"/>
              <a:buChar char="§"/>
            </a:pPr>
            <a:r>
              <a:rPr lang="en-US" sz="2400" dirty="0"/>
              <a:t>Limited biological knowledge (lifespan, population structure)</a:t>
            </a:r>
          </a:p>
          <a:p>
            <a:pPr marL="519621" lvl="1" indent="-173038">
              <a:buFont typeface="Wingdings" panose="05000000000000000000" pitchFamily="2" charset="2"/>
              <a:buChar char="§"/>
            </a:pPr>
            <a:r>
              <a:rPr lang="en-US" sz="2400" dirty="0"/>
              <a:t>Scientific basis for decision-making was overly optimistic (retrospective patterns)</a:t>
            </a:r>
          </a:p>
          <a:p>
            <a:pPr marL="519621" lvl="1" indent="-173038">
              <a:buFont typeface="Wingdings" panose="05000000000000000000" pitchFamily="2" charset="2"/>
              <a:buChar char="§"/>
            </a:pPr>
            <a:endParaRPr lang="en-US" sz="2400" dirty="0"/>
          </a:p>
          <a:p>
            <a:pPr marL="519621" lvl="1" indent="-173038">
              <a:buFont typeface="Wingdings" panose="05000000000000000000" pitchFamily="2" charset="2"/>
              <a:buChar char="§"/>
            </a:pPr>
            <a:r>
              <a:rPr lang="en-US" sz="2400" dirty="0"/>
              <a:t>Foreign vessels left Canadian waters resulting in an apparent increase CPUE; </a:t>
            </a:r>
          </a:p>
          <a:p>
            <a:pPr marL="519621" lvl="1" indent="-173038">
              <a:buFont typeface="Wingdings" panose="05000000000000000000" pitchFamily="2" charset="2"/>
              <a:buChar char="§"/>
            </a:pPr>
            <a:r>
              <a:rPr lang="en-US" sz="2400" dirty="0"/>
              <a:t>Historical inertia and socioeconomic considerations</a:t>
            </a:r>
          </a:p>
          <a:p>
            <a:pPr marL="519621" lvl="1" indent="-173038">
              <a:buFont typeface="Wingdings" panose="05000000000000000000" pitchFamily="2" charset="2"/>
              <a:buChar char="§"/>
            </a:pPr>
            <a:r>
              <a:rPr lang="en-US" sz="2400" dirty="0"/>
              <a:t>Unwillingness to take drastic/unpopular [and </a:t>
            </a:r>
            <a:r>
              <a:rPr lang="en-US" sz="2400" dirty="0">
                <a:solidFill>
                  <a:srgbClr val="FF0000"/>
                </a:solidFill>
              </a:rPr>
              <a:t>unprecedented</a:t>
            </a:r>
            <a:r>
              <a:rPr lang="en-US" sz="2400" dirty="0"/>
              <a:t>] steps</a:t>
            </a:r>
          </a:p>
          <a:p>
            <a:pPr marL="519621" lvl="1" indent="-173038">
              <a:buFont typeface="Wingdings" panose="05000000000000000000" pitchFamily="2" charset="2"/>
              <a:buChar char="§"/>
            </a:pPr>
            <a:endParaRPr lang="en-US" sz="2400" dirty="0"/>
          </a:p>
          <a:p>
            <a:endParaRPr lang="en-US" dirty="0"/>
          </a:p>
        </p:txBody>
      </p:sp>
    </p:spTree>
    <p:extLst>
      <p:ext uri="{BB962C8B-B14F-4D97-AF65-F5344CB8AC3E}">
        <p14:creationId xmlns:p14="http://schemas.microsoft.com/office/powerpoint/2010/main" val="184396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78DC-3F69-46EC-AE6C-5F78386471DC}"/>
              </a:ext>
            </a:extLst>
          </p:cNvPr>
          <p:cNvSpPr>
            <a:spLocks noGrp="1"/>
          </p:cNvSpPr>
          <p:nvPr>
            <p:ph type="title"/>
          </p:nvPr>
        </p:nvSpPr>
        <p:spPr/>
        <p:txBody>
          <a:bodyPr/>
          <a:lstStyle/>
          <a:p>
            <a:r>
              <a:rPr lang="en-US" dirty="0">
                <a:solidFill>
                  <a:schemeClr val="accent2">
                    <a:lumMod val="75000"/>
                  </a:schemeClr>
                </a:solidFill>
              </a:rPr>
              <a:t>Precautionary Approach</a:t>
            </a:r>
          </a:p>
        </p:txBody>
      </p:sp>
      <p:sp>
        <p:nvSpPr>
          <p:cNvPr id="3" name="Content Placeholder 2">
            <a:extLst>
              <a:ext uri="{FF2B5EF4-FFF2-40B4-BE49-F238E27FC236}">
                <a16:creationId xmlns:a16="http://schemas.microsoft.com/office/drawing/2014/main" id="{2039F03D-772D-4416-9FE8-A6B2471C2B6B}"/>
              </a:ext>
            </a:extLst>
          </p:cNvPr>
          <p:cNvSpPr>
            <a:spLocks noGrp="1"/>
          </p:cNvSpPr>
          <p:nvPr>
            <p:ph idx="1"/>
          </p:nvPr>
        </p:nvSpPr>
        <p:spPr>
          <a:xfrm>
            <a:off x="676303" y="2317074"/>
            <a:ext cx="4838377" cy="3404996"/>
          </a:xfrm>
          <a:ln>
            <a:solidFill>
              <a:schemeClr val="accent1">
                <a:lumMod val="50000"/>
              </a:schemeClr>
            </a:solidFill>
          </a:ln>
        </p:spPr>
        <p:txBody>
          <a:bodyPr/>
          <a:lstStyle/>
          <a:p>
            <a:r>
              <a:rPr lang="en-US" sz="2800" b="1" dirty="0"/>
              <a:t>Being cautious when scientific knowledge is uncertain, and not using the absence of adequate scientific information as a reason to postpone action or failure to take action to avoid serious harm to fish stocks of their ecosystem</a:t>
            </a:r>
            <a:r>
              <a:rPr lang="en-US" dirty="0"/>
              <a:t>.</a:t>
            </a:r>
          </a:p>
        </p:txBody>
      </p:sp>
      <p:pic>
        <p:nvPicPr>
          <p:cNvPr id="7" name="Picture 6">
            <a:extLst>
              <a:ext uri="{FF2B5EF4-FFF2-40B4-BE49-F238E27FC236}">
                <a16:creationId xmlns:a16="http://schemas.microsoft.com/office/drawing/2014/main" id="{C484ABE8-0655-40E4-B668-5E570480CD34}"/>
              </a:ext>
            </a:extLst>
          </p:cNvPr>
          <p:cNvPicPr>
            <a:picLocks noChangeAspect="1"/>
          </p:cNvPicPr>
          <p:nvPr/>
        </p:nvPicPr>
        <p:blipFill>
          <a:blip r:embed="rId2"/>
          <a:stretch>
            <a:fillRect/>
          </a:stretch>
        </p:blipFill>
        <p:spPr>
          <a:xfrm>
            <a:off x="5864399" y="1845734"/>
            <a:ext cx="6254893" cy="4725663"/>
          </a:xfrm>
          <a:prstGeom prst="rect">
            <a:avLst/>
          </a:prstGeom>
        </p:spPr>
      </p:pic>
      <p:sp>
        <p:nvSpPr>
          <p:cNvPr id="8" name="TextBox 7">
            <a:extLst>
              <a:ext uri="{FF2B5EF4-FFF2-40B4-BE49-F238E27FC236}">
                <a16:creationId xmlns:a16="http://schemas.microsoft.com/office/drawing/2014/main" id="{293B9B82-BCB9-4CDE-8687-3E4C18693EC3}"/>
              </a:ext>
            </a:extLst>
          </p:cNvPr>
          <p:cNvSpPr txBox="1"/>
          <p:nvPr/>
        </p:nvSpPr>
        <p:spPr>
          <a:xfrm>
            <a:off x="9225480" y="2688879"/>
            <a:ext cx="958917" cy="369332"/>
          </a:xfrm>
          <a:prstGeom prst="rect">
            <a:avLst/>
          </a:prstGeom>
          <a:noFill/>
          <a:ln>
            <a:solidFill>
              <a:schemeClr val="accent1">
                <a:lumMod val="50000"/>
              </a:schemeClr>
            </a:solidFill>
          </a:ln>
        </p:spPr>
        <p:txBody>
          <a:bodyPr wrap="none" rtlCol="0">
            <a:spAutoFit/>
          </a:bodyPr>
          <a:lstStyle/>
          <a:p>
            <a:r>
              <a:rPr lang="en-US" dirty="0"/>
              <a:t>Biomass</a:t>
            </a:r>
          </a:p>
        </p:txBody>
      </p:sp>
      <p:sp>
        <p:nvSpPr>
          <p:cNvPr id="10" name="TextBox 9">
            <a:extLst>
              <a:ext uri="{FF2B5EF4-FFF2-40B4-BE49-F238E27FC236}">
                <a16:creationId xmlns:a16="http://schemas.microsoft.com/office/drawing/2014/main" id="{ED680D3D-1432-4456-96B4-0F946B55170B}"/>
              </a:ext>
            </a:extLst>
          </p:cNvPr>
          <p:cNvSpPr txBox="1"/>
          <p:nvPr/>
        </p:nvSpPr>
        <p:spPr>
          <a:xfrm>
            <a:off x="9368826" y="4630138"/>
            <a:ext cx="290464" cy="369332"/>
          </a:xfrm>
          <a:prstGeom prst="rect">
            <a:avLst/>
          </a:prstGeom>
          <a:noFill/>
          <a:ln>
            <a:solidFill>
              <a:schemeClr val="accent1">
                <a:lumMod val="50000"/>
              </a:schemeClr>
            </a:solidFill>
          </a:ln>
        </p:spPr>
        <p:txBody>
          <a:bodyPr wrap="none" rtlCol="0">
            <a:spAutoFit/>
          </a:bodyPr>
          <a:lstStyle/>
          <a:p>
            <a:r>
              <a:rPr lang="en-US" dirty="0"/>
              <a:t>F</a:t>
            </a:r>
          </a:p>
        </p:txBody>
      </p:sp>
    </p:spTree>
    <p:extLst>
      <p:ext uri="{BB962C8B-B14F-4D97-AF65-F5344CB8AC3E}">
        <p14:creationId xmlns:p14="http://schemas.microsoft.com/office/powerpoint/2010/main" val="237467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B974-4B13-4EFE-9520-1AE81861BBF3}"/>
              </a:ext>
            </a:extLst>
          </p:cNvPr>
          <p:cNvSpPr>
            <a:spLocks noGrp="1"/>
          </p:cNvSpPr>
          <p:nvPr>
            <p:ph type="title"/>
          </p:nvPr>
        </p:nvSpPr>
        <p:spPr/>
        <p:txBody>
          <a:bodyPr/>
          <a:lstStyle/>
          <a:p>
            <a:r>
              <a:rPr lang="en-US" dirty="0">
                <a:solidFill>
                  <a:schemeClr val="accent2">
                    <a:lumMod val="75000"/>
                  </a:schemeClr>
                </a:solidFill>
              </a:rPr>
              <a:t>Key Ideas Under PA Framework</a:t>
            </a:r>
          </a:p>
        </p:txBody>
      </p:sp>
      <p:sp>
        <p:nvSpPr>
          <p:cNvPr id="3" name="Content Placeholder 2">
            <a:extLst>
              <a:ext uri="{FF2B5EF4-FFF2-40B4-BE49-F238E27FC236}">
                <a16:creationId xmlns:a16="http://schemas.microsoft.com/office/drawing/2014/main" id="{6444FCA9-786C-4D23-9468-8C18BE455B1F}"/>
              </a:ext>
            </a:extLst>
          </p:cNvPr>
          <p:cNvSpPr>
            <a:spLocks noGrp="1"/>
          </p:cNvSpPr>
          <p:nvPr>
            <p:ph idx="1"/>
          </p:nvPr>
        </p:nvSpPr>
        <p:spPr>
          <a:xfrm>
            <a:off x="1097280" y="2035857"/>
            <a:ext cx="10058400" cy="4097314"/>
          </a:xfrm>
          <a:ln>
            <a:solidFill>
              <a:schemeClr val="accent1">
                <a:lumMod val="50000"/>
              </a:schemeClr>
            </a:solidFill>
          </a:ln>
        </p:spPr>
        <p:txBody>
          <a:bodyPr>
            <a:normAutofit/>
          </a:bodyPr>
          <a:lstStyle/>
          <a:p>
            <a:r>
              <a:rPr lang="en-US" sz="2200" b="1" dirty="0">
                <a:solidFill>
                  <a:srgbClr val="FF0000"/>
                </a:solidFill>
              </a:rPr>
              <a:t>LRP</a:t>
            </a:r>
            <a:r>
              <a:rPr lang="en-US" sz="2200" dirty="0"/>
              <a:t>: stock level below which productivity is sufficiently impaired to cause series harm but above the level where the risk of extinction becomes a concern; </a:t>
            </a:r>
            <a:r>
              <a:rPr lang="en-US" sz="2200" b="1" dirty="0"/>
              <a:t>Critical</a:t>
            </a:r>
            <a:r>
              <a:rPr lang="en-US" sz="2200" dirty="0"/>
              <a:t> Zone</a:t>
            </a:r>
          </a:p>
          <a:p>
            <a:r>
              <a:rPr lang="en-US" sz="2200" b="1" dirty="0">
                <a:solidFill>
                  <a:srgbClr val="FF0000"/>
                </a:solidFill>
              </a:rPr>
              <a:t>USR</a:t>
            </a:r>
            <a:r>
              <a:rPr lang="en-US" sz="2200" dirty="0"/>
              <a:t>: threshold below which the removal rate is reduced; above is the </a:t>
            </a:r>
            <a:r>
              <a:rPr lang="en-US" sz="2200" b="1" dirty="0"/>
              <a:t>Healthy</a:t>
            </a:r>
            <a:r>
              <a:rPr lang="en-US" sz="2200" dirty="0"/>
              <a:t> Zone</a:t>
            </a:r>
          </a:p>
          <a:p>
            <a:r>
              <a:rPr lang="en-US" sz="2200" dirty="0"/>
              <a:t>Between LRP and USR: </a:t>
            </a:r>
            <a:r>
              <a:rPr lang="en-US" sz="2200" b="1" dirty="0"/>
              <a:t>Cautious</a:t>
            </a:r>
            <a:r>
              <a:rPr lang="en-US" sz="2200" dirty="0"/>
              <a:t> Zone</a:t>
            </a:r>
          </a:p>
          <a:p>
            <a:r>
              <a:rPr lang="en-US" sz="2200" b="1" dirty="0">
                <a:solidFill>
                  <a:srgbClr val="FF0000"/>
                </a:solidFill>
              </a:rPr>
              <a:t>Removal Reference</a:t>
            </a:r>
            <a:r>
              <a:rPr lang="en-US" sz="2200" dirty="0"/>
              <a:t>: maximum acceptable removal rate; ratio of all human-induced removals to total exploitable stock size</a:t>
            </a:r>
          </a:p>
          <a:p>
            <a:r>
              <a:rPr lang="en-US" sz="2200" dirty="0"/>
              <a:t>Management: Cautious Zone = actions taken to promote stock rebuilding. Cannot exceed </a:t>
            </a:r>
            <a:r>
              <a:rPr lang="en-US" sz="2200" b="1" dirty="0">
                <a:solidFill>
                  <a:srgbClr val="FF0000"/>
                </a:solidFill>
              </a:rPr>
              <a:t>RR</a:t>
            </a:r>
          </a:p>
          <a:p>
            <a:r>
              <a:rPr lang="en-US" sz="2200" dirty="0"/>
              <a:t>Management: Critical Zone = actions </a:t>
            </a:r>
            <a:r>
              <a:rPr lang="en-US" sz="2200" b="1" u="sng" dirty="0"/>
              <a:t>must</a:t>
            </a:r>
            <a:r>
              <a:rPr lang="en-US" sz="2200" b="1" dirty="0"/>
              <a:t> </a:t>
            </a:r>
            <a:r>
              <a:rPr lang="en-US" sz="2200" dirty="0"/>
              <a:t>promote stock growth; Removals kept to lowest possible level</a:t>
            </a:r>
          </a:p>
        </p:txBody>
      </p:sp>
    </p:spTree>
    <p:extLst>
      <p:ext uri="{BB962C8B-B14F-4D97-AF65-F5344CB8AC3E}">
        <p14:creationId xmlns:p14="http://schemas.microsoft.com/office/powerpoint/2010/main" val="384158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8BA862-8FCB-4701-9703-6B7038B61D69}"/>
              </a:ext>
            </a:extLst>
          </p:cNvPr>
          <p:cNvSpPr>
            <a:spLocks noGrp="1"/>
          </p:cNvSpPr>
          <p:nvPr>
            <p:ph type="ctrTitle"/>
          </p:nvPr>
        </p:nvSpPr>
        <p:spPr/>
        <p:txBody>
          <a:bodyPr/>
          <a:lstStyle/>
          <a:p>
            <a:pPr algn="ctr"/>
            <a:r>
              <a:rPr lang="en-US" dirty="0">
                <a:solidFill>
                  <a:schemeClr val="accent2">
                    <a:lumMod val="75000"/>
                  </a:schemeClr>
                </a:solidFill>
              </a:rPr>
              <a:t>Reference Points</a:t>
            </a:r>
          </a:p>
        </p:txBody>
      </p:sp>
      <p:sp>
        <p:nvSpPr>
          <p:cNvPr id="5" name="Subtitle 4">
            <a:extLst>
              <a:ext uri="{FF2B5EF4-FFF2-40B4-BE49-F238E27FC236}">
                <a16:creationId xmlns:a16="http://schemas.microsoft.com/office/drawing/2014/main" id="{D09F0E06-8D50-4D39-B2B4-6D14FACF018C}"/>
              </a:ext>
            </a:extLst>
          </p:cNvPr>
          <p:cNvSpPr>
            <a:spLocks noGrp="1"/>
          </p:cNvSpPr>
          <p:nvPr>
            <p:ph type="subTitle" idx="1"/>
          </p:nvPr>
        </p:nvSpPr>
        <p:spPr>
          <a:xfrm>
            <a:off x="1507457" y="4455621"/>
            <a:ext cx="8958349" cy="1143000"/>
          </a:xfrm>
        </p:spPr>
        <p:txBody>
          <a:bodyPr/>
          <a:lstStyle/>
          <a:p>
            <a:pPr algn="ctr"/>
            <a:r>
              <a:rPr lang="en-US" dirty="0"/>
              <a:t>An exceptionally brief introduction to the most </a:t>
            </a:r>
            <a:r>
              <a:rPr lang="en-US" b="1" dirty="0">
                <a:solidFill>
                  <a:srgbClr val="FF0000"/>
                </a:solidFill>
              </a:rPr>
              <a:t>under-appreciated</a:t>
            </a:r>
            <a:r>
              <a:rPr lang="en-US" dirty="0"/>
              <a:t> component of stock assessment</a:t>
            </a:r>
          </a:p>
        </p:txBody>
      </p:sp>
    </p:spTree>
    <p:extLst>
      <p:ext uri="{BB962C8B-B14F-4D97-AF65-F5344CB8AC3E}">
        <p14:creationId xmlns:p14="http://schemas.microsoft.com/office/powerpoint/2010/main" val="133459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2D43-51D4-40CD-BE55-2B5DE0D879BC}"/>
              </a:ext>
            </a:extLst>
          </p:cNvPr>
          <p:cNvSpPr>
            <a:spLocks noGrp="1"/>
          </p:cNvSpPr>
          <p:nvPr>
            <p:ph type="title"/>
          </p:nvPr>
        </p:nvSpPr>
        <p:spPr/>
        <p:txBody>
          <a:bodyPr/>
          <a:lstStyle/>
          <a:p>
            <a:r>
              <a:rPr lang="en-US" dirty="0">
                <a:solidFill>
                  <a:schemeClr val="accent2">
                    <a:lumMod val="75000"/>
                  </a:schemeClr>
                </a:solidFill>
              </a:rPr>
              <a:t>Types of Overfishing</a:t>
            </a:r>
          </a:p>
        </p:txBody>
      </p:sp>
      <p:sp>
        <p:nvSpPr>
          <p:cNvPr id="3" name="Content Placeholder 2">
            <a:extLst>
              <a:ext uri="{FF2B5EF4-FFF2-40B4-BE49-F238E27FC236}">
                <a16:creationId xmlns:a16="http://schemas.microsoft.com/office/drawing/2014/main" id="{3E66E23D-212A-498B-8B6A-AE2146269809}"/>
              </a:ext>
            </a:extLst>
          </p:cNvPr>
          <p:cNvSpPr>
            <a:spLocks noGrp="1"/>
          </p:cNvSpPr>
          <p:nvPr>
            <p:ph idx="1"/>
          </p:nvPr>
        </p:nvSpPr>
        <p:spPr>
          <a:xfrm>
            <a:off x="1066800" y="1946096"/>
            <a:ext cx="10058400" cy="4265134"/>
          </a:xfrm>
          <a:ln>
            <a:solidFill>
              <a:schemeClr val="accent1">
                <a:lumMod val="50000"/>
              </a:schemeClr>
            </a:solidFill>
          </a:ln>
        </p:spPr>
        <p:txBody>
          <a:bodyPr>
            <a:normAutofit fontScale="92500" lnSpcReduction="10000"/>
          </a:bodyPr>
          <a:lstStyle/>
          <a:p>
            <a:r>
              <a:rPr lang="en-US" sz="2800" b="1" dirty="0">
                <a:solidFill>
                  <a:srgbClr val="FF0000"/>
                </a:solidFill>
              </a:rPr>
              <a:t>Growth Overfishing</a:t>
            </a:r>
            <a:r>
              <a:rPr lang="en-US" sz="2800" dirty="0"/>
              <a:t>: too many fish are caught while they are very small and haven’t had a chance to reproduce</a:t>
            </a:r>
          </a:p>
          <a:p>
            <a:pPr marL="290513" indent="-214313">
              <a:buFont typeface="Wingdings" panose="05000000000000000000" pitchFamily="2" charset="2"/>
              <a:buChar char="§"/>
            </a:pPr>
            <a:r>
              <a:rPr lang="en-US" sz="2800" dirty="0"/>
              <a:t>Fish are harvested at a size that is smaller than the size that would maximize yield</a:t>
            </a:r>
          </a:p>
          <a:p>
            <a:r>
              <a:rPr lang="en-US" sz="2800" b="1" dirty="0">
                <a:solidFill>
                  <a:srgbClr val="FF0000"/>
                </a:solidFill>
              </a:rPr>
              <a:t>Recruitment Overfishing</a:t>
            </a:r>
            <a:r>
              <a:rPr lang="en-US" sz="2800" dirty="0"/>
              <a:t>: exploitation reduces spawning biomass to the point where recruitment is significantly impaired. </a:t>
            </a:r>
          </a:p>
          <a:p>
            <a:pPr marL="346075" indent="-269875">
              <a:buFont typeface="Wingdings" panose="05000000000000000000" pitchFamily="2" charset="2"/>
              <a:buChar char="§"/>
            </a:pPr>
            <a:r>
              <a:rPr lang="en-US" sz="2800" dirty="0"/>
              <a:t>The population is too small to maintain high reproductive rates. </a:t>
            </a:r>
          </a:p>
          <a:p>
            <a:pPr marL="346075" indent="-269875">
              <a:buFont typeface="Wingdings" panose="05000000000000000000" pitchFamily="2" charset="2"/>
              <a:buChar char="§"/>
            </a:pPr>
            <a:endParaRPr lang="en-US" sz="2800" dirty="0"/>
          </a:p>
          <a:p>
            <a:pPr marL="346075" indent="-269875">
              <a:buFont typeface="Wingdings" panose="05000000000000000000" pitchFamily="2" charset="2"/>
              <a:buChar char="§"/>
            </a:pPr>
            <a:r>
              <a:rPr lang="en-US" sz="2800" dirty="0"/>
              <a:t>Both types of overfishing pre-suppose that reference points are </a:t>
            </a:r>
            <a:r>
              <a:rPr lang="en-US" sz="2800" b="1" dirty="0">
                <a:solidFill>
                  <a:srgbClr val="FF0000"/>
                </a:solidFill>
              </a:rPr>
              <a:t>biologically-based</a:t>
            </a:r>
            <a:r>
              <a:rPr lang="en-US" sz="2800" dirty="0"/>
              <a:t> (i.e. appropriate for the life history of the animal)</a:t>
            </a:r>
          </a:p>
        </p:txBody>
      </p:sp>
    </p:spTree>
    <p:extLst>
      <p:ext uri="{BB962C8B-B14F-4D97-AF65-F5344CB8AC3E}">
        <p14:creationId xmlns:p14="http://schemas.microsoft.com/office/powerpoint/2010/main" val="32842142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1645</TotalTime>
  <Words>1251</Words>
  <Application>Microsoft Office PowerPoint</Application>
  <PresentationFormat>Widescreen</PresentationFormat>
  <Paragraphs>148</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Cambria Math</vt:lpstr>
      <vt:lpstr>Wingdings</vt:lpstr>
      <vt:lpstr>Retrospect</vt:lpstr>
      <vt:lpstr>A Taste of Fisheries Science</vt:lpstr>
      <vt:lpstr>Do Catches Tell Us About a Population?</vt:lpstr>
      <vt:lpstr>What is Management Supposed to Do?</vt:lpstr>
      <vt:lpstr>Everyone Knows How This Story Ends</vt:lpstr>
      <vt:lpstr>Hindsight Truly is 20:20</vt:lpstr>
      <vt:lpstr>Precautionary Approach</vt:lpstr>
      <vt:lpstr>Key Ideas Under PA Framework</vt:lpstr>
      <vt:lpstr>Reference Points</vt:lpstr>
      <vt:lpstr>Types of Overfishing</vt:lpstr>
      <vt:lpstr>Yield-Per-Recruit (F-based Reference Points) </vt:lpstr>
      <vt:lpstr>Spawner-Biomass-Per-Recruit  (% SPR Reference Points) </vt:lpstr>
      <vt:lpstr>Maximum Sustainable Yield  (Fmsy and Bmsy Reference Points)</vt:lpstr>
      <vt:lpstr>Setting Harvest Levels at MSY</vt:lpstr>
      <vt:lpstr>YPR and SPR vs. MSY</vt:lpstr>
      <vt:lpstr>PowerPoint Presentation</vt:lpstr>
      <vt:lpstr>Assessment Relative to Reference Points</vt:lpstr>
      <vt:lpstr>Interpreting Stock Assessments Relative to Reference Points: 1</vt:lpstr>
      <vt:lpstr>Interpreting Stock Assessments Relative to Reference Points: 2</vt:lpstr>
      <vt:lpstr>Interpreting Stock Assessments Relative to Reference Points: 3</vt:lpstr>
      <vt:lpstr>Produce Probabilistic Catch Advice</vt:lpstr>
      <vt:lpstr>A Final Comment:  Retrospective Patterns</vt:lpstr>
      <vt:lpstr>Dusky Scallop Shark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Fisheries Science</dc:title>
  <dc:creator>Bowlby, Heather</dc:creator>
  <cp:lastModifiedBy>Bowlby, Heather</cp:lastModifiedBy>
  <cp:revision>108</cp:revision>
  <dcterms:created xsi:type="dcterms:W3CDTF">2021-11-24T17:50:02Z</dcterms:created>
  <dcterms:modified xsi:type="dcterms:W3CDTF">2022-02-22T18:57:02Z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2021-11-24T17:50:01Z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87c9e40f-c66b-4c59-936b-0b5d7a1c5d41</vt:lpwstr>
  </property>
  <property fmtid="{D5CDD505-2E9C-101B-9397-08002B2CF9AE}" pid="8" name="MSIP_Label_1bfb733f-faef-464c-9b6d-731b56f94973_ContentBits">
    <vt:lpwstr>0</vt:lpwstr>
  </property>
</Properties>
</file>