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301" r:id="rId6"/>
    <p:sldId id="278" r:id="rId7"/>
    <p:sldId id="303" r:id="rId8"/>
    <p:sldId id="314" r:id="rId9"/>
    <p:sldId id="304" r:id="rId10"/>
    <p:sldId id="306" r:id="rId11"/>
    <p:sldId id="302" r:id="rId12"/>
    <p:sldId id="307" r:id="rId13"/>
    <p:sldId id="308" r:id="rId14"/>
    <p:sldId id="309" r:id="rId15"/>
    <p:sldId id="310" r:id="rId16"/>
    <p:sldId id="311" r:id="rId17"/>
    <p:sldId id="313" r:id="rId18"/>
    <p:sldId id="312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088" autoAdjust="0"/>
  </p:normalViewPr>
  <p:slideViewPr>
    <p:cSldViewPr snapToGrid="0">
      <p:cViewPr>
        <p:scale>
          <a:sx n="81" d="100"/>
          <a:sy n="81" d="100"/>
        </p:scale>
        <p:origin x="146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2T22:08:42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7073,'8'-6,"0"0,0-1,-1 1,8-12,24-32,-23 29,27-36,68-96,-80 106,99-146,-76 113,-26 37,14-9,-32 41,-1-1,0 1,0-1,-1-1,7-16,-3 5,0 1,18-25,-22 36,29-47,-9 10,-17 31,0-1,11-27,1-8,-12 30,9-30,66-204,-16 48,-49 146,12-38,47-240,-12 81,-66 257,49-150,-35 117,29-48,-29 58,-1-1,-1-1,15-47,-14 33,1 1,2 1,2 0,41-61,-43 74,-5 8,18-35,-3-10,-16 35,1 0,21-34,18-27,-32 55,-5 12,32-39,-20 30,99-126,-33 42,-18 18,53-66,-99 133,-7 7,23-32,-35 42,45-71,-46 69,0 1,-1-1,7-27,-5 13,1 0,2 0,23-40,-19 37,-10 19,1 1,15-21,-4 12,2 2,39-33,-13 13,112-113,12-11,91-99,-230 224,-23 28,1 0,0 0,22-19,-19 19,1 0,-1-1,-1-1,11-15,35-65,-52 85,0 0,0 0,16-15,-14 16,-1 0,1-1,8-15,-7 11,0-1,0 1,1 1,22-21,-22 22,-1-1,0 0,0-1,-1 1,12-28,14-23,109-121,19 13,-134 143,-9 8,40-33,-44 41,25-26,6-6,-35 37,0-1,0 1,1 1,14-6,34-19,-25 12,-10 5,-18 9,0 1,0 1,0-1,1 1,-1 0,13-2,7 2,0 1,52 3,-24 1,483-2,-526 0,0 2,0-1,-1 2,14 3,-11-2,0 0,18 1,-3-3,53-3,-72-1,-1 0,0-1,0 0,0 0,0-1,10-6,17-6,160-41,-169 49,0-1,0-2,26-14,-41 19,1 1,0 1,0 0,0 0,1 1,-1 1,22-1,-21 2,0-1,26-8,-26 6,1 1,19-2,21 2,58 6,-105-3,-1 1,1-1,-1 2,1-1,-1 1,1 0,-1 1,0 0,0 0,0 0,-1 1,1 0,-1 0,7 7,-1-1,2 0,-1-1,27 14,-29-17,-3-1,0 0,-1 0,0 1,0-1,-1 2,1-1,6 10,3 6,14 26,-13-21,-9-12,-1 0,7 18,6 12,-3-14,2 0,33 40,-32-47,-8-9,0 0,-1 1,15 28,-5-2,1 0,30 42,-38-67,1 0,1-1,21 17,-31-26,0-1,0 1,-1 0,1 1,-2-1,6 11,-5-9,0 0,0-1,0 0,13 14,27 20,11 10,30 31,130 95,-203-166,1 1,-2 0,0 1,12 19,-22-31,43 67,-26-39,10 20,-18-30,1 1,23 27,-14-20,-1 1,30 60,-30-52,35 50,44 62,-67-107,-22-31,-1 1,9 16,0 1,35 44,-13-21,119 179,-104-140,-9-13,-35-62,0 0,23 23,-24-29,-4-5,0 1,-1 0,1 1,-1-1,0 1,4 8,17 29,-17-30,11 21,15 33,5 11,5 16,-38-81,10 17,-10-18,11 23,-14-26,1-1,0 0,0 0,1 0,1-1,6 9,6 2,23 21,-36-35,-1 0,0 0,0 1,-1 0,0 0,5 8,16 41,-11-20,68 170,-16-32,-48-133,2 0,31 44,-38-61,0 0,12 33,-15-33,1 0,19 31,0-4,-20-31,1-1,15 17,-16-20,0 0,-1 0,10 24,0-2,11 20,41 79,-38-68,-22-46,-2 1,7 25,-12-37,10 36,21 55,-14-45,10 20,-27-67,0 1,-1-1,0 1,-1-1,0 1,1 17,-1-6,1-9,0 1,7 21,-1-5,33 108,11 41,-10-17,-34-138,0-1,2 0,0 0,2-1,0-1,18 22,-23-31,-1 0,7 14,2 5,24 49,-15-26,6 10,-26-52,0 0,-1 0,-1 0,0 1,0 0,1 23,-1-8,-1-17,1-1,0 1,7 15,-5-14,-1-1,4 19,0 43,-4-34,-2 14,1 6,-2-51,1 0,1 0,3 8,-3-8,0 0,2 14,-1 10,-3 1,-2 45,0-19,1-22,0-23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0T12:21:03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1,'17'1,"0"1,0 1,-1 1,1 0,-1 1,0 0,0 2,28 15,-13-7,39 13,271 52,-168-46,-98-22,0-4,1-3,117-8,-73 1,820 1,-921 2,-1-1,1-1,-1 0,1-1,-1-1,0-1,0-1,18-7,-12-2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0T12:21:07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1,'0'1268,"16"-1015,0 12,-14-215,13 76,-7-74,1 64,-5-71,1 0,2 0,19 61,-5-18,-7-33,-8-35,-1 1,-1-1,2 26,24 182,-28-200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0T12:21:08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8E56C-5B4E-4C10-84AF-04B7AE478AB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F4CBC-60E7-457C-887D-CB60373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3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3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8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5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1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6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with the group.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critical for stock assessment? I contend that unlike ecology, the terminology used in fisheries science has specific definitions and these matter when trying to assess a stock. For example: </a:t>
            </a:r>
          </a:p>
          <a:p>
            <a:r>
              <a:rPr lang="en-US" dirty="0"/>
              <a:t>Is a stock the same as a population? The answer to this will tell you if emigration and immigration can be ignored in your assessment model.</a:t>
            </a:r>
          </a:p>
          <a:p>
            <a:r>
              <a:rPr lang="en-US" dirty="0"/>
              <a:t>Does a cohort describe biomass? </a:t>
            </a:r>
          </a:p>
          <a:p>
            <a:r>
              <a:rPr lang="en-US" dirty="0"/>
              <a:t>Is catch composition the same as age structure? No – the catch composition depends on the age structure, but is modified by selectivity</a:t>
            </a:r>
          </a:p>
          <a:p>
            <a:r>
              <a:rPr lang="en-US" dirty="0"/>
              <a:t>How is F related to U; how is S related to M? Fishing mortality and exploitation are not synonymous and we will tell you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1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1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86604"/>
            <a:ext cx="12192000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45734"/>
            <a:ext cx="603504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9740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46052"/>
            <a:ext cx="603504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582335"/>
            <a:ext cx="603504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5974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582334"/>
            <a:ext cx="5974079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6604"/>
            <a:ext cx="12188824" cy="688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30041"/>
            <a:ext cx="12192000" cy="5001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8BE0D3-E4A9-48BC-9171-F8D206744B4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0" y="1008172"/>
            <a:ext cx="121888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6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customXml" Target="../ink/ink2.xml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DBDA-38B9-4B9B-8974-365D5BDAA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381" y="758952"/>
            <a:ext cx="11237719" cy="35661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Taste of Fisheries Science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#4: A Population Dynamics Prelude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17835-251A-4611-AAD5-929DD32A4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Dr. Heather Bowlby and Dr. David Keith</a:t>
            </a:r>
          </a:p>
          <a:p>
            <a:pPr algn="ctr"/>
            <a:r>
              <a:rPr lang="en-US" dirty="0"/>
              <a:t>Fisheries and Oceans, Canada</a:t>
            </a:r>
          </a:p>
        </p:txBody>
      </p:sp>
    </p:spTree>
    <p:extLst>
      <p:ext uri="{BB962C8B-B14F-4D97-AF65-F5344CB8AC3E}">
        <p14:creationId xmlns:p14="http://schemas.microsoft.com/office/powerpoint/2010/main" val="333918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Demographic Moment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1"/>
            <a:ext cx="6096001" cy="485378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Japanese demographics example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Declining population growth rate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But population kept growing (until around 2000)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Population increased and growth rate declined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This is negative density dependence</a:t>
            </a:r>
          </a:p>
          <a:p>
            <a:pPr lvl="4"/>
            <a:r>
              <a:rPr lang="en-US" sz="1800" dirty="0">
                <a:solidFill>
                  <a:schemeClr val="tx1"/>
                </a:solidFill>
              </a:rPr>
              <a:t>Population grows, rate declines (or vice versa)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Currently, the population is declining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The population growth rate is still declining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This is positive density dependence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Positive density dependence is often ‘unstable’</a:t>
            </a:r>
            <a:endParaRPr lang="en-US" sz="2200" dirty="0">
              <a:solidFill>
                <a:schemeClr val="tx1"/>
              </a:solidFill>
            </a:endParaRPr>
          </a:p>
          <a:p>
            <a:pPr lvl="3"/>
            <a:endParaRPr lang="en-US" sz="2000" dirty="0">
              <a:solidFill>
                <a:schemeClr val="tx1"/>
              </a:solidFill>
            </a:endParaRPr>
          </a:p>
          <a:p>
            <a:pPr lvl="3"/>
            <a:endParaRPr lang="en-US" sz="1800" dirty="0">
              <a:solidFill>
                <a:schemeClr val="tx1"/>
              </a:solidFill>
            </a:endParaRPr>
          </a:p>
          <a:p>
            <a:pPr lvl="3"/>
            <a:endParaRPr lang="en-US" sz="22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3C77A-7C7A-46DF-A552-7B9FD7F5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1009"/>
            <a:ext cx="6013601" cy="377598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2623D9B-FF9A-48A2-A13F-2F5B64E79E29}"/>
              </a:ext>
            </a:extLst>
          </p:cNvPr>
          <p:cNvSpPr/>
          <p:nvPr/>
        </p:nvSpPr>
        <p:spPr>
          <a:xfrm>
            <a:off x="7051250" y="1972561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F3DDCC-AAB1-4FBA-AFA0-75A2881E4D29}"/>
              </a:ext>
            </a:extLst>
          </p:cNvPr>
          <p:cNvSpPr/>
          <p:nvPr/>
        </p:nvSpPr>
        <p:spPr>
          <a:xfrm>
            <a:off x="7121080" y="3805570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703F2-C328-4935-A3A0-267603F1E2E2}"/>
              </a:ext>
            </a:extLst>
          </p:cNvPr>
          <p:cNvSpPr/>
          <p:nvPr/>
        </p:nvSpPr>
        <p:spPr>
          <a:xfrm>
            <a:off x="8691514" y="4091509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4388E2-0F3D-4071-AF7E-397DD6E457E2}"/>
              </a:ext>
            </a:extLst>
          </p:cNvPr>
          <p:cNvSpPr/>
          <p:nvPr/>
        </p:nvSpPr>
        <p:spPr>
          <a:xfrm>
            <a:off x="8691514" y="1744194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76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A natural extension of the exponential model</a:t>
                </a:r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  <a:blipFill>
                <a:blip r:embed="rId3"/>
                <a:stretch>
                  <a:fillRect l="-100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569"/>
            <a:ext cx="4100666" cy="30754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3262488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A natural extension of the exponential model</a:t>
                </a:r>
              </a:p>
              <a:p>
                <a:pPr lvl="3"/>
                <a:r>
                  <a:rPr lang="en-US" sz="2200" dirty="0"/>
                  <a:t>Effectively the term is the brackets are the brakes on growth</a:t>
                </a:r>
              </a:p>
              <a:p>
                <a:pPr lvl="3"/>
                <a:r>
                  <a:rPr lang="en-US" sz="2200" dirty="0"/>
                  <a:t>One new parameter… </a:t>
                </a:r>
                <a:r>
                  <a:rPr lang="en-US" sz="2200" i="1" dirty="0"/>
                  <a:t>K</a:t>
                </a:r>
              </a:p>
              <a:p>
                <a:pPr lvl="4"/>
                <a:r>
                  <a:rPr lang="en-US" sz="2200" dirty="0"/>
                  <a:t>Here we have the origins of carrying capacity (</a:t>
                </a:r>
                <a:r>
                  <a:rPr lang="en-US" sz="2200" i="1" dirty="0"/>
                  <a:t>K</a:t>
                </a:r>
                <a:r>
                  <a:rPr lang="en-US" sz="2200" dirty="0"/>
                  <a:t>) </a:t>
                </a:r>
              </a:p>
              <a:p>
                <a:pPr lvl="3"/>
                <a:endParaRPr lang="en-US" sz="2200" dirty="0"/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3262488"/>
              </a:xfrm>
              <a:blipFill>
                <a:blip r:embed="rId4"/>
                <a:stretch>
                  <a:fillRect l="-100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AE0049C-5101-421C-BA25-F448357BCC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0"/>
          <a:stretch/>
        </p:blipFill>
        <p:spPr>
          <a:xfrm>
            <a:off x="8348617" y="1050739"/>
            <a:ext cx="3651711" cy="253200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7418B6-131B-42FE-8746-3A3241CC37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7550382" y="3557438"/>
            <a:ext cx="3994317" cy="27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326403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our population growth rate?</a:t>
                </a:r>
              </a:p>
              <a:p>
                <a:pPr lvl="3"/>
                <a:r>
                  <a:rPr lang="en-US" sz="2200" dirty="0"/>
                  <a:t>Think about the right hand side of this equation</a:t>
                </a:r>
              </a:p>
              <a:p>
                <a:pPr lvl="4"/>
                <a:r>
                  <a:rPr lang="en-US" sz="2200" dirty="0"/>
                  <a:t>Notice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here, now the population growth rate depends on population size</a:t>
                </a:r>
              </a:p>
              <a:p>
                <a:pPr lvl="4"/>
                <a:r>
                  <a:rPr lang="en-US" sz="2200" dirty="0"/>
                  <a:t>What is going on with the Population Growth curve??</a:t>
                </a:r>
              </a:p>
              <a:p>
                <a:pPr marL="749808" lvl="4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3264036"/>
              </a:xfrm>
              <a:blipFill>
                <a:blip r:embed="rId3"/>
                <a:stretch>
                  <a:fillRect l="-100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88" y="1024256"/>
            <a:ext cx="1938026" cy="1453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F27B344-BE79-485D-8FD1-74C3DAF3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90" y="2950590"/>
            <a:ext cx="4352049" cy="326403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A94EEE-15DA-4A10-A0A6-A880E516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" y="3155623"/>
            <a:ext cx="3805293" cy="28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3"/>
            <a:ext cx="12191999" cy="7023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Population size vs Population growth rate vs Population Growth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" y="3131751"/>
            <a:ext cx="4023362" cy="301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F27B344-BE79-485D-8FD1-74C3DAF3A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80" y="3101281"/>
            <a:ext cx="4023362" cy="301752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A94EEE-15DA-4A10-A0A6-A880E516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21" y="3110530"/>
            <a:ext cx="4023359" cy="3017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0514E-4F8A-4751-80CA-9667442F071A}"/>
                  </a:ext>
                </a:extLst>
              </p:cNvPr>
              <p:cNvSpPr txBox="1"/>
              <p:nvPr/>
            </p:nvSpPr>
            <p:spPr>
              <a:xfrm>
                <a:off x="4645495" y="2497693"/>
                <a:ext cx="3531906" cy="93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0514E-4F8A-4751-80CA-9667442F0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95" y="2497693"/>
                <a:ext cx="3531906" cy="934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287A5-F484-4BE2-AD4D-35A15765C144}"/>
                  </a:ext>
                </a:extLst>
              </p:cNvPr>
              <p:cNvSpPr txBox="1"/>
              <p:nvPr/>
            </p:nvSpPr>
            <p:spPr>
              <a:xfrm>
                <a:off x="8196135" y="2514979"/>
                <a:ext cx="3905051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287A5-F484-4BE2-AD4D-35A15765C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135" y="2514979"/>
                <a:ext cx="3905051" cy="616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CE8FA2-4F1C-4709-8542-F2A4F42143E8}"/>
                  </a:ext>
                </a:extLst>
              </p:cNvPr>
              <p:cNvSpPr txBox="1"/>
              <p:nvPr/>
            </p:nvSpPr>
            <p:spPr>
              <a:xfrm>
                <a:off x="208570" y="2711598"/>
                <a:ext cx="390505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CE8FA2-4F1C-4709-8542-F2A4F4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0" y="2711598"/>
                <a:ext cx="3905051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7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17DA51-FAE7-4F4C-833F-8FF2016AF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26" y="2646849"/>
            <a:ext cx="4867373" cy="36505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09511"/>
            <a:ext cx="7649376" cy="36159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Focusing on this population growth curve</a:t>
            </a:r>
          </a:p>
          <a:p>
            <a:pPr lvl="3"/>
            <a:r>
              <a:rPr lang="en-US" sz="2200" dirty="0"/>
              <a:t>What happens if we harvest individuals in this population?</a:t>
            </a:r>
          </a:p>
          <a:p>
            <a:pPr lvl="4"/>
            <a:r>
              <a:rPr lang="en-US" sz="2200" dirty="0"/>
              <a:t>If you harvest this population</a:t>
            </a:r>
          </a:p>
          <a:p>
            <a:pPr lvl="5"/>
            <a:r>
              <a:rPr lang="en-US" sz="2200" dirty="0"/>
              <a:t>Above the curve the population declines</a:t>
            </a:r>
          </a:p>
          <a:p>
            <a:pPr lvl="5"/>
            <a:r>
              <a:rPr lang="en-US" sz="2200" dirty="0"/>
              <a:t>Below the curve the population increases</a:t>
            </a:r>
          </a:p>
          <a:p>
            <a:pPr lvl="5"/>
            <a:r>
              <a:rPr lang="en-US" sz="2200" dirty="0"/>
              <a:t>On the curve population doesn’t change</a:t>
            </a:r>
          </a:p>
          <a:p>
            <a:pPr lvl="3"/>
            <a:r>
              <a:rPr lang="en-US" sz="2200" dirty="0"/>
              <a:t>How would you ‘maximize’ the number harvested?</a:t>
            </a:r>
          </a:p>
          <a:p>
            <a:pPr lvl="3"/>
            <a:endParaRPr lang="en-US" sz="2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88" y="1024256"/>
            <a:ext cx="1938026" cy="1453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7D773-D77E-4E91-932D-EC9F79A4B41A}"/>
              </a:ext>
            </a:extLst>
          </p:cNvPr>
          <p:cNvSpPr/>
          <p:nvPr/>
        </p:nvSpPr>
        <p:spPr>
          <a:xfrm>
            <a:off x="9387999" y="4102052"/>
            <a:ext cx="11607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Increases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90DCE76-F7D5-48D3-BAE6-B17BF6039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91" y="1054894"/>
            <a:ext cx="2034622" cy="1525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86FFF8-799F-41B7-97A0-25907AF7D585}"/>
                  </a:ext>
                </a:extLst>
              </p:cNvPr>
              <p:cNvSpPr txBox="1"/>
              <p:nvPr/>
            </p:nvSpPr>
            <p:spPr>
              <a:xfrm>
                <a:off x="937181" y="4502162"/>
                <a:ext cx="6216976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86FFF8-799F-41B7-97A0-25907AF7D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81" y="4502162"/>
                <a:ext cx="6216976" cy="791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328E2DB-424F-452B-8DB4-AE14E042F292}"/>
              </a:ext>
            </a:extLst>
          </p:cNvPr>
          <p:cNvGrpSpPr/>
          <p:nvPr/>
        </p:nvGrpSpPr>
        <p:grpSpPr>
          <a:xfrm>
            <a:off x="8318633" y="2658359"/>
            <a:ext cx="3497038" cy="1570360"/>
            <a:chOff x="8318633" y="2658359"/>
            <a:chExt cx="3497038" cy="15703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3A0CE9-5090-4E49-8611-B318AD5BE50B}"/>
                </a:ext>
              </a:extLst>
            </p:cNvPr>
            <p:cNvSpPr/>
            <p:nvPr/>
          </p:nvSpPr>
          <p:spPr>
            <a:xfrm rot="3144208">
              <a:off x="11084861" y="3378610"/>
              <a:ext cx="106150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Declines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0BD637-5AE0-472D-864F-F808F71C6686}"/>
                </a:ext>
              </a:extLst>
            </p:cNvPr>
            <p:cNvGrpSpPr/>
            <p:nvPr/>
          </p:nvGrpSpPr>
          <p:grpSpPr>
            <a:xfrm>
              <a:off x="8318633" y="2658359"/>
              <a:ext cx="2407209" cy="1570360"/>
              <a:chOff x="8318633" y="2658359"/>
              <a:chExt cx="2407209" cy="157036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B46E95F-5FAA-4932-A2AE-567FA3947BEA}"/>
                  </a:ext>
                </a:extLst>
              </p:cNvPr>
              <p:cNvSpPr/>
              <p:nvPr/>
            </p:nvSpPr>
            <p:spPr>
              <a:xfrm rot="18478448">
                <a:off x="7987933" y="3497910"/>
                <a:ext cx="1061509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Declines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7E2619D-9A6B-43B7-B016-3FC999AA9685}"/>
                  </a:ext>
                </a:extLst>
              </p:cNvPr>
              <p:cNvSpPr/>
              <p:nvPr/>
            </p:nvSpPr>
            <p:spPr>
              <a:xfrm>
                <a:off x="9664333" y="2658359"/>
                <a:ext cx="1061509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Declines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D28463-D7F8-43ED-98E5-C5E344FE5A1D}"/>
                  </a:ext>
                </a:extLst>
              </p14:cNvPr>
              <p14:cNvContentPartPr/>
              <p14:nvPr/>
            </p14:nvContentPartPr>
            <p14:xfrm>
              <a:off x="8158598" y="3039194"/>
              <a:ext cx="3715560" cy="256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D28463-D7F8-43ED-98E5-C5E344FE5A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4598" y="2931194"/>
                <a:ext cx="3823200" cy="27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7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17DA51-FAE7-4F4C-833F-8FF2016AF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71" y="2815079"/>
            <a:ext cx="4570429" cy="342782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1"/>
            <a:ext cx="8616099" cy="36159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Why would harvesting at the maximum be poor form?</a:t>
            </a:r>
          </a:p>
          <a:p>
            <a:pPr lvl="3"/>
            <a:r>
              <a:rPr lang="en-US" sz="2200" dirty="0"/>
              <a:t>Harvesting can can never be perfectly controlled</a:t>
            </a:r>
          </a:p>
          <a:p>
            <a:pPr lvl="3"/>
            <a:r>
              <a:rPr lang="en-US" sz="2200" dirty="0"/>
              <a:t>There is always variability in the system</a:t>
            </a:r>
          </a:p>
          <a:p>
            <a:pPr lvl="4"/>
            <a:r>
              <a:rPr lang="en-US" sz="2000" dirty="0"/>
              <a:t>There is uncertainty in the estimate of numbers</a:t>
            </a:r>
          </a:p>
          <a:p>
            <a:pPr lvl="4"/>
            <a:r>
              <a:rPr lang="en-US" sz="2000" dirty="0"/>
              <a:t>Parts of the population will have different growth rates</a:t>
            </a:r>
          </a:p>
          <a:p>
            <a:pPr lvl="4"/>
            <a:r>
              <a:rPr lang="en-US" sz="2000" dirty="0"/>
              <a:t>Population size is not the only influence on population growth</a:t>
            </a:r>
          </a:p>
          <a:p>
            <a:pPr lvl="3"/>
            <a:r>
              <a:rPr lang="en-US" sz="2200" dirty="0"/>
              <a:t>Your model is ALWAYS wrong</a:t>
            </a:r>
          </a:p>
          <a:p>
            <a:pPr lvl="2"/>
            <a:r>
              <a:rPr lang="en-US" sz="2200" dirty="0"/>
              <a:t>Would you implement a harvest based on this concept?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88" y="1024256"/>
            <a:ext cx="1938026" cy="1453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B9551-7902-4DA3-83EC-82598FB8E923}"/>
              </a:ext>
            </a:extLst>
          </p:cNvPr>
          <p:cNvSpPr/>
          <p:nvPr/>
        </p:nvSpPr>
        <p:spPr>
          <a:xfrm rot="18478448">
            <a:off x="8372967" y="3560569"/>
            <a:ext cx="1061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46FA1-C3E9-4749-9752-FED3F3074329}"/>
              </a:ext>
            </a:extLst>
          </p:cNvPr>
          <p:cNvSpPr/>
          <p:nvPr/>
        </p:nvSpPr>
        <p:spPr>
          <a:xfrm rot="3144208">
            <a:off x="11084860" y="3559468"/>
            <a:ext cx="1061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84E8D-0B9D-4D07-9A8E-109B2593BB9F}"/>
              </a:ext>
            </a:extLst>
          </p:cNvPr>
          <p:cNvSpPr/>
          <p:nvPr/>
        </p:nvSpPr>
        <p:spPr>
          <a:xfrm>
            <a:off x="9729892" y="2836026"/>
            <a:ext cx="1061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7D773-D77E-4E91-932D-EC9F79A4B41A}"/>
              </a:ext>
            </a:extLst>
          </p:cNvPr>
          <p:cNvSpPr/>
          <p:nvPr/>
        </p:nvSpPr>
        <p:spPr>
          <a:xfrm>
            <a:off x="9605520" y="4248167"/>
            <a:ext cx="11607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2C1803-3732-40C7-A27A-2E15F1917229}"/>
                  </a:ext>
                </a:extLst>
              </p:cNvPr>
              <p:cNvSpPr txBox="1"/>
              <p:nvPr/>
            </p:nvSpPr>
            <p:spPr>
              <a:xfrm>
                <a:off x="937181" y="4497449"/>
                <a:ext cx="6216976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2C1803-3732-40C7-A27A-2E15F1917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81" y="4497449"/>
                <a:ext cx="6216976" cy="791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08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E914D64D-1A7B-4CB0-B533-342DBA12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15" y="1060108"/>
            <a:ext cx="3716674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1"/>
                <a:ext cx="8616099" cy="3615993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Maximum Population Growth (MPG)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sz="2800" dirty="0">
                    <a:solidFill>
                      <a:srgbClr val="0070C0"/>
                    </a:solidFill>
                  </a:rPr>
                  <a:t>Population Size at MPG=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Harvesting related</a:t>
                </a:r>
              </a:p>
              <a:p>
                <a:pPr lvl="2"/>
                <a:r>
                  <a:rPr lang="en-US" sz="2800" dirty="0">
                    <a:solidFill>
                      <a:srgbClr val="FFC000"/>
                    </a:solidFill>
                  </a:rPr>
                  <a:t>Exploitation rate at MPG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C000"/>
                  </a:solidFill>
                </a:endParaRPr>
              </a:p>
              <a:p>
                <a:pPr lvl="2"/>
                <a:r>
                  <a:rPr lang="en-US" sz="2800" dirty="0">
                    <a:solidFill>
                      <a:schemeClr val="tx1"/>
                    </a:solidFill>
                  </a:rPr>
                  <a:t>Maximum exploitation rate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1"/>
                <a:ext cx="8616099" cy="3615993"/>
              </a:xfrm>
              <a:blipFill>
                <a:blip r:embed="rId4"/>
                <a:stretch>
                  <a:fillRect l="-142" t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Some fun Logistic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Maths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24F44E2-D0AB-4283-8CA7-9C310AB36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" y="4103030"/>
            <a:ext cx="2851093" cy="2138319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C8ABAC1-44B0-4556-BAC8-A5BA754B68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01" y="3553904"/>
            <a:ext cx="3598213" cy="2743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A9A38-BA12-4497-AD0B-4FDE0AF7A4D4}"/>
              </a:ext>
            </a:extLst>
          </p:cNvPr>
          <p:cNvCxnSpPr>
            <a:cxnSpLocks/>
          </p:cNvCxnSpPr>
          <p:nvPr/>
        </p:nvCxnSpPr>
        <p:spPr>
          <a:xfrm flipH="1">
            <a:off x="8804635" y="3723589"/>
            <a:ext cx="1574276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A2FF9-B491-4B2A-81C8-97F0E3CD9AE0}"/>
              </a:ext>
            </a:extLst>
          </p:cNvPr>
          <p:cNvCxnSpPr>
            <a:cxnSpLocks/>
          </p:cNvCxnSpPr>
          <p:nvPr/>
        </p:nvCxnSpPr>
        <p:spPr>
          <a:xfrm flipV="1">
            <a:off x="10378911" y="3723588"/>
            <a:ext cx="0" cy="214459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C5B301-C9F3-498D-A224-4F6072D1089A}"/>
              </a:ext>
            </a:extLst>
          </p:cNvPr>
          <p:cNvCxnSpPr>
            <a:cxnSpLocks/>
          </p:cNvCxnSpPr>
          <p:nvPr/>
        </p:nvCxnSpPr>
        <p:spPr>
          <a:xfrm flipH="1">
            <a:off x="8804635" y="2207444"/>
            <a:ext cx="162141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D4FC0B-A787-4948-AC9B-E45918DBC7F5}"/>
              </a:ext>
            </a:extLst>
          </p:cNvPr>
          <p:cNvCxnSpPr>
            <a:cxnSpLocks/>
          </p:cNvCxnSpPr>
          <p:nvPr/>
        </p:nvCxnSpPr>
        <p:spPr>
          <a:xfrm>
            <a:off x="10378911" y="2207444"/>
            <a:ext cx="0" cy="118384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1"/>
                <a:ext cx="8616099" cy="5020588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Surplus Production Models</a:t>
                </a:r>
              </a:p>
              <a:p>
                <a:pPr lvl="3"/>
                <a:r>
                  <a:rPr lang="en-US" sz="2200" dirty="0"/>
                  <a:t>Belong to a class of models called “Biomass Dynamics Models”</a:t>
                </a:r>
              </a:p>
              <a:p>
                <a:pPr lvl="3"/>
                <a:r>
                  <a:rPr lang="en-US" sz="2200" dirty="0"/>
                  <a:t>Effectively variants of the logistic model</a:t>
                </a:r>
              </a:p>
              <a:p>
                <a:pPr lvl="3"/>
                <a:r>
                  <a:rPr lang="en-US" sz="2200" dirty="0"/>
                  <a:t>Schaefer model</a:t>
                </a: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  <a:p>
                <a:pPr lvl="3"/>
                <a:r>
                  <a:rPr lang="en-US" sz="2200" dirty="0"/>
                  <a:t>Pella-Tomlinson</a:t>
                </a: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  <a:p>
                <a:pPr lvl="4"/>
                <a:endParaRPr lang="en-US" sz="2000" dirty="0"/>
              </a:p>
              <a:p>
                <a:pPr lvl="3"/>
                <a:r>
                  <a:rPr lang="en-US" sz="2200" dirty="0"/>
                  <a:t>The underlying dynamics are analogous to the logistic model</a:t>
                </a:r>
              </a:p>
              <a:p>
                <a:pPr lvl="4"/>
                <a:r>
                  <a:rPr lang="en-US" sz="2200" dirty="0"/>
                  <a:t>Notice these models are biomass based</a:t>
                </a:r>
              </a:p>
              <a:p>
                <a:pPr lvl="4"/>
                <a:r>
                  <a:rPr lang="en-US" sz="2200" dirty="0"/>
                  <a:t>Some subtle fun fishery complications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1"/>
                <a:ext cx="8616099" cy="5020588"/>
              </a:xfrm>
              <a:blipFill>
                <a:blip r:embed="rId3"/>
                <a:stretch>
                  <a:fillRect l="-14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Fisheries Analogies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C1847D-CA5F-4AFD-8C81-DEE64A353A3F}"/>
              </a:ext>
            </a:extLst>
          </p:cNvPr>
          <p:cNvGrpSpPr/>
          <p:nvPr/>
        </p:nvGrpSpPr>
        <p:grpSpPr>
          <a:xfrm>
            <a:off x="7931157" y="1228937"/>
            <a:ext cx="3762079" cy="2811511"/>
            <a:chOff x="7931157" y="1228937"/>
            <a:chExt cx="3762079" cy="28115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2139F-A928-4A65-8E0E-C2DB92B46CF3}"/>
                </a:ext>
              </a:extLst>
            </p:cNvPr>
            <p:cNvGrpSpPr/>
            <p:nvPr/>
          </p:nvGrpSpPr>
          <p:grpSpPr>
            <a:xfrm>
              <a:off x="7931157" y="1228937"/>
              <a:ext cx="3762079" cy="2811511"/>
              <a:chOff x="7931157" y="1228937"/>
              <a:chExt cx="3762079" cy="28115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488E055-472E-43FC-B9CD-2F112C916752}"/>
                  </a:ext>
                </a:extLst>
              </p:cNvPr>
              <p:cNvGrpSpPr/>
              <p:nvPr/>
            </p:nvGrpSpPr>
            <p:grpSpPr>
              <a:xfrm>
                <a:off x="7931157" y="1228937"/>
                <a:ext cx="3762079" cy="2811511"/>
                <a:chOff x="7931157" y="1228937"/>
                <a:chExt cx="3762079" cy="2811511"/>
              </a:xfrm>
            </p:grpSpPr>
            <p:pic>
              <p:nvPicPr>
                <p:cNvPr id="15" name="Picture 14" descr="Chart&#10;&#10;Description automatically generated">
                  <a:extLst>
                    <a:ext uri="{FF2B5EF4-FFF2-40B4-BE49-F238E27FC236}">
                      <a16:creationId xmlns:a16="http://schemas.microsoft.com/office/drawing/2014/main" id="{E3565A14-F923-4891-809F-506AB9C584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95203" y="1228937"/>
                  <a:ext cx="3498033" cy="2623525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B325082-B877-49C4-A006-014A40B1A652}"/>
                    </a:ext>
                  </a:extLst>
                </p:cNvPr>
                <p:cNvSpPr txBox="1"/>
                <p:nvPr/>
              </p:nvSpPr>
              <p:spPr>
                <a:xfrm rot="16200000">
                  <a:off x="7134080" y="2194149"/>
                  <a:ext cx="1963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Surplus Production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AF9C79-275E-494D-8E70-A4F3DF876AD0}"/>
                    </a:ext>
                  </a:extLst>
                </p:cNvPr>
                <p:cNvSpPr txBox="1"/>
                <p:nvPr/>
              </p:nvSpPr>
              <p:spPr>
                <a:xfrm>
                  <a:off x="9396606" y="3671116"/>
                  <a:ext cx="1516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Stock Biomass</a:t>
                  </a:r>
                </a:p>
              </p:txBody>
            </p:sp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521C42D6-70C8-48CD-AE74-28DFC823710B}"/>
                      </a:ext>
                    </a:extLst>
                  </p14:cNvPr>
                  <p14:cNvContentPartPr/>
                  <p14:nvPr/>
                </p14:nvContentPartPr>
                <p14:xfrm>
                  <a:off x="9685131" y="3664375"/>
                  <a:ext cx="892080" cy="8496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521C42D6-70C8-48CD-AE74-28DFC823710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76491" y="3655735"/>
                    <a:ext cx="90972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76A7DC-1B9B-4B51-8651-E29C7239C5CD}"/>
                    </a:ext>
                  </a:extLst>
                </p14:cNvPr>
                <p14:cNvContentPartPr/>
                <p14:nvPr/>
              </p14:nvContentPartPr>
              <p14:xfrm>
                <a:off x="8283291" y="1860775"/>
                <a:ext cx="70920" cy="1036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76A7DC-1B9B-4B51-8651-E29C7239C5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4651" y="1852135"/>
                  <a:ext cx="88560" cy="10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E3DE4A-DFD0-4A76-925B-22FB43F5CB77}"/>
                  </a:ext>
                </a:extLst>
              </p14:cNvPr>
              <p14:cNvContentPartPr/>
              <p14:nvPr/>
            </p14:nvContentPartPr>
            <p14:xfrm>
              <a:off x="10368771" y="520769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E3DE4A-DFD0-4A76-925B-22FB43F5CB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0131" y="51986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6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Tutorial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2"/>
            <a:ext cx="12191999" cy="502355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Exploring Exponential and Logistic models</a:t>
            </a:r>
          </a:p>
          <a:p>
            <a:pPr lvl="2"/>
            <a:r>
              <a:rPr lang="en-US" sz="2000" dirty="0"/>
              <a:t>This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542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Quick reminder of what we are trying to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2"/>
            <a:ext cx="12191999" cy="502355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What are the objectives of traditional Fisheries Science?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 the area you want to go fishing, how many fish are there</a:t>
            </a:r>
            <a:r>
              <a:rPr lang="en-US" sz="2600" dirty="0">
                <a:solidFill>
                  <a:schemeClr val="tx1"/>
                </a:solidFill>
              </a:rPr>
              <a:t>?</a:t>
            </a:r>
            <a:endParaRPr lang="en-US" sz="22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Should be we happy or worried about this number?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How many can you sustainably (optimally) remove via a fishery?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How do we achieve this objective?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 theory, it’s pretty simple…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Go out and count your species in the area of interest (Survey – Fishery Independent data).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Go out and count how many fish were removed by the fishery (Fishery Dependent data)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</a:rPr>
              <a:t>Plug (1) and (2) into a (sometimes) fancy statistical model (Stock Assessment Model).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Figure out what a safe number of fish to harvest is (Precautionary Approach – Reference Points, </a:t>
            </a:r>
            <a:r>
              <a:rPr lang="en-US" sz="2200" dirty="0" err="1">
                <a:solidFill>
                  <a:schemeClr val="tx1"/>
                </a:solidFill>
              </a:rPr>
              <a:t>etc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841248" lvl="2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6292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BA862-8FCB-4701-9703-6B7038B61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Step 3a: A Population Dynamics Prelude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9F0E06-8D50-4D39-B2B4-6D14FACF0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 exceptionally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59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AA41-50D3-4D33-A77A-CB51A33D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Populations Dynamics Lingo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E2956-B244-44D4-A6A2-672E4924C041}"/>
              </a:ext>
            </a:extLst>
          </p:cNvPr>
          <p:cNvSpPr txBox="1"/>
          <p:nvPr/>
        </p:nvSpPr>
        <p:spPr>
          <a:xfrm>
            <a:off x="98527" y="2151110"/>
            <a:ext cx="887887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Population viability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E026E-4C5B-4A45-ADFE-70DAAE55224D}"/>
              </a:ext>
            </a:extLst>
          </p:cNvPr>
          <p:cNvSpPr txBox="1"/>
          <p:nvPr/>
        </p:nvSpPr>
        <p:spPr>
          <a:xfrm>
            <a:off x="8725328" y="2855067"/>
            <a:ext cx="327506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Elephant" panose="02020904090505020303" pitchFamily="18" charset="0"/>
              </a:rPr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8E411-2E6F-41DD-8EDF-F777728A98CF}"/>
              </a:ext>
            </a:extLst>
          </p:cNvPr>
          <p:cNvSpPr txBox="1"/>
          <p:nvPr/>
        </p:nvSpPr>
        <p:spPr>
          <a:xfrm>
            <a:off x="7769088" y="4005690"/>
            <a:ext cx="4419736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Logistic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F27F5-1BDC-4ECC-BE14-A22CCCBD9FE0}"/>
              </a:ext>
            </a:extLst>
          </p:cNvPr>
          <p:cNvSpPr txBox="1"/>
          <p:nvPr/>
        </p:nvSpPr>
        <p:spPr>
          <a:xfrm>
            <a:off x="139009" y="3147090"/>
            <a:ext cx="307648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Demographics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42837-E2DB-4784-BD8F-3F90FA4AE795}"/>
              </a:ext>
            </a:extLst>
          </p:cNvPr>
          <p:cNvSpPr txBox="1"/>
          <p:nvPr/>
        </p:nvSpPr>
        <p:spPr>
          <a:xfrm>
            <a:off x="8165155" y="1421321"/>
            <a:ext cx="383523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Fecundity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4C785-A6F0-445A-8C6B-67B043AEF6DC}"/>
              </a:ext>
            </a:extLst>
          </p:cNvPr>
          <p:cNvSpPr txBox="1"/>
          <p:nvPr/>
        </p:nvSpPr>
        <p:spPr>
          <a:xfrm>
            <a:off x="166791" y="3937396"/>
            <a:ext cx="594284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Elephant" panose="02020904090505020303" pitchFamily="18" charset="0"/>
              </a:rPr>
              <a:t>Density Dependence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E5E7A-CC21-4805-9E43-CA5D99D7FC46}"/>
              </a:ext>
            </a:extLst>
          </p:cNvPr>
          <p:cNvSpPr txBox="1"/>
          <p:nvPr/>
        </p:nvSpPr>
        <p:spPr>
          <a:xfrm>
            <a:off x="248526" y="5213499"/>
            <a:ext cx="51024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Leslie Population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E5244-6A44-445B-9B33-DD91C0BD92B6}"/>
              </a:ext>
            </a:extLst>
          </p:cNvPr>
          <p:cNvSpPr txBox="1"/>
          <p:nvPr/>
        </p:nvSpPr>
        <p:spPr>
          <a:xfrm>
            <a:off x="9073094" y="2262882"/>
            <a:ext cx="19768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Mortality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2B5C7-AFED-403E-A523-9C0000810120}"/>
              </a:ext>
            </a:extLst>
          </p:cNvPr>
          <p:cNvSpPr txBox="1"/>
          <p:nvPr/>
        </p:nvSpPr>
        <p:spPr>
          <a:xfrm>
            <a:off x="4537962" y="4521428"/>
            <a:ext cx="336823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Aharoni" panose="02010803020104030203" pitchFamily="2" charset="-79"/>
              </a:rPr>
              <a:t>Projection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7F558-F228-4BF0-8F86-0D8609C35FAA}"/>
              </a:ext>
            </a:extLst>
          </p:cNvPr>
          <p:cNvSpPr txBox="1"/>
          <p:nvPr/>
        </p:nvSpPr>
        <p:spPr>
          <a:xfrm>
            <a:off x="2680882" y="2877245"/>
            <a:ext cx="371416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Elasticity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5565AE-4164-44BC-86A9-2B6299EE866F}"/>
              </a:ext>
            </a:extLst>
          </p:cNvPr>
          <p:cNvSpPr txBox="1"/>
          <p:nvPr/>
        </p:nvSpPr>
        <p:spPr>
          <a:xfrm>
            <a:off x="0" y="1163101"/>
            <a:ext cx="572253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Exponential Growth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1CFE6-4963-4B0A-AFA1-9D179814D99B}"/>
              </a:ext>
            </a:extLst>
          </p:cNvPr>
          <p:cNvSpPr txBox="1"/>
          <p:nvPr/>
        </p:nvSpPr>
        <p:spPr>
          <a:xfrm>
            <a:off x="6447537" y="5045526"/>
            <a:ext cx="57444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Density Independence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F5659-3DE8-407E-B202-7A88260057C0}"/>
              </a:ext>
            </a:extLst>
          </p:cNvPr>
          <p:cNvSpPr txBox="1"/>
          <p:nvPr/>
        </p:nvSpPr>
        <p:spPr>
          <a:xfrm>
            <a:off x="5153530" y="5643134"/>
            <a:ext cx="53544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 Cond" panose="020B0606030402020204" pitchFamily="34" charset="0"/>
              </a:rPr>
              <a:t>Intrinsic rate of 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43972-C7E2-4796-8755-A14954D27951}"/>
              </a:ext>
            </a:extLst>
          </p:cNvPr>
          <p:cNvSpPr txBox="1"/>
          <p:nvPr/>
        </p:nvSpPr>
        <p:spPr>
          <a:xfrm>
            <a:off x="6408252" y="3350133"/>
            <a:ext cx="342112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  <a:cs typeface="Aharoni" panose="02010803020104030203" pitchFamily="2" charset="-79"/>
              </a:rPr>
              <a:t>Carrying Capacity</a:t>
            </a:r>
          </a:p>
        </p:txBody>
      </p:sp>
    </p:spTree>
    <p:extLst>
      <p:ext uri="{BB962C8B-B14F-4D97-AF65-F5344CB8AC3E}">
        <p14:creationId xmlns:p14="http://schemas.microsoft.com/office/powerpoint/2010/main" val="26254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2"/>
            <a:ext cx="12191999" cy="17400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need to lay a bit of mathematical background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Stock Assessment models often are generalizations of ecological population dynamics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Often fisheries scientists and ecologists do almost the exact same thing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But for historical reasons they have very different terminology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Prelude to Stock Assessment</a:t>
            </a:r>
          </a:p>
        </p:txBody>
      </p:sp>
      <p:sp>
        <p:nvSpPr>
          <p:cNvPr id="3" name="AutoShape 2" descr="Chinook helicopter flying in fog | Stock Video | Pond5">
            <a:extLst>
              <a:ext uri="{FF2B5EF4-FFF2-40B4-BE49-F238E27FC236}">
                <a16:creationId xmlns:a16="http://schemas.microsoft.com/office/drawing/2014/main" id="{2C91CAD1-1FFE-487F-B86F-D993B182B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0A4E8B60-C9F7-4636-B4BC-7FE2E0D99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Exponential growth &amp;amp; logistic growth (article) | Khan Academy">
            <a:extLst>
              <a:ext uri="{FF2B5EF4-FFF2-40B4-BE49-F238E27FC236}">
                <a16:creationId xmlns:a16="http://schemas.microsoft.com/office/drawing/2014/main" id="{FFA5249E-3498-462A-AB8A-E2335962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58" y="3363279"/>
            <a:ext cx="2720189" cy="24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xponential growth &amp;amp; logistic growth (article) | Khan Academy">
            <a:extLst>
              <a:ext uri="{FF2B5EF4-FFF2-40B4-BE49-F238E27FC236}">
                <a16:creationId xmlns:a16="http://schemas.microsoft.com/office/drawing/2014/main" id="{F5A2B611-3421-4E66-92B8-07C10BFB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06" y="3370177"/>
            <a:ext cx="2720188" cy="243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6F68A56-5FDA-454F-80DD-8E23B9B66B5C}"/>
              </a:ext>
            </a:extLst>
          </p:cNvPr>
          <p:cNvGrpSpPr/>
          <p:nvPr/>
        </p:nvGrpSpPr>
        <p:grpSpPr>
          <a:xfrm>
            <a:off x="8305552" y="3334990"/>
            <a:ext cx="2720188" cy="2472583"/>
            <a:chOff x="8305552" y="3334990"/>
            <a:chExt cx="2720188" cy="2472583"/>
          </a:xfrm>
        </p:grpSpPr>
        <p:pic>
          <p:nvPicPr>
            <p:cNvPr id="9" name="Picture 4" descr="Exponential growth &amp;amp; logistic growth (article) | Khan Academy">
              <a:extLst>
                <a:ext uri="{FF2B5EF4-FFF2-40B4-BE49-F238E27FC236}">
                  <a16:creationId xmlns:a16="http://schemas.microsoft.com/office/drawing/2014/main" id="{937C9E10-4333-4E43-A8F3-063415197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552" y="3370177"/>
              <a:ext cx="2720188" cy="2437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2E35AC-B26F-424B-AB7E-5D5643151280}"/>
                </a:ext>
              </a:extLst>
            </p:cNvPr>
            <p:cNvGrpSpPr/>
            <p:nvPr/>
          </p:nvGrpSpPr>
          <p:grpSpPr>
            <a:xfrm>
              <a:off x="8383255" y="3334990"/>
              <a:ext cx="2197658" cy="2125013"/>
              <a:chOff x="8383255" y="3334990"/>
              <a:chExt cx="2197658" cy="21250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75A61E-79FD-4736-86FC-1FC1AB0B8AD6}"/>
                  </a:ext>
                </a:extLst>
              </p:cNvPr>
              <p:cNvSpPr txBox="1"/>
              <p:nvPr/>
            </p:nvSpPr>
            <p:spPr>
              <a:xfrm>
                <a:off x="8816188" y="3334990"/>
                <a:ext cx="1764725" cy="307777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Schaefer Model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FE62A-E4D7-4898-B1F2-0C6761784F89}"/>
                  </a:ext>
                </a:extLst>
              </p:cNvPr>
              <p:cNvSpPr txBox="1"/>
              <p:nvPr/>
            </p:nvSpPr>
            <p:spPr>
              <a:xfrm>
                <a:off x="8816188" y="3642767"/>
                <a:ext cx="176472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Unfished biomass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04F8CE-0690-407E-9F0A-FB55FE5D4139}"/>
                  </a:ext>
                </a:extLst>
              </p:cNvPr>
              <p:cNvSpPr txBox="1"/>
              <p:nvPr/>
            </p:nvSpPr>
            <p:spPr>
              <a:xfrm rot="16200000">
                <a:off x="7619806" y="4458727"/>
                <a:ext cx="1764725" cy="2378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Spawning Stock Biomass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7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The most basic concept in population dynamics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Many of the models build off the concept of exponential growth</a:t>
                </a:r>
              </a:p>
              <a:p>
                <a:pPr lvl="3"/>
                <a:r>
                  <a:rPr lang="en-US" sz="1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800" dirty="0">
                    <a:solidFill>
                      <a:schemeClr val="tx1"/>
                    </a:solidFill>
                  </a:rPr>
                  <a:t>  controls the rate of growth of the population</a:t>
                </a:r>
              </a:p>
              <a:p>
                <a:pPr lvl="3"/>
                <a:r>
                  <a:rPr lang="en-US" sz="1800" dirty="0">
                    <a:solidFill>
                      <a:schemeClr val="tx1"/>
                    </a:solidFill>
                  </a:rPr>
                  <a:t>What is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3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  <a:blipFill>
                <a:blip r:embed="rId3"/>
                <a:stretch>
                  <a:fillRect l="-100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99B1CC7-0AEA-4951-BAFB-219D97636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18" y="3710145"/>
            <a:ext cx="3215348" cy="2411511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1AB45A5-16F3-425E-B8D3-2C020B563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12" y="3721344"/>
            <a:ext cx="3200416" cy="2400312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A7117FF-5128-4252-B72E-FFD0C0267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02" y="1115472"/>
            <a:ext cx="3459564" cy="2594673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84DFC8A6-5637-4F8C-A2FC-FD789435EF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" y="2900371"/>
            <a:ext cx="3117954" cy="23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This r is the intrinsic 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rate</a:t>
                </a:r>
                <a:r>
                  <a:rPr lang="en-US" sz="2800" dirty="0">
                    <a:solidFill>
                      <a:schemeClr val="tx1"/>
                    </a:solidFill>
                  </a:rPr>
                  <a:t> of growth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Remember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… well it’s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kinda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important!</a:t>
                </a:r>
              </a:p>
              <a:p>
                <a:pPr lvl="3"/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it’s most basic it is a measure of Birth </a:t>
                </a:r>
                <a:r>
                  <a:rPr lang="en-US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Death </a:t>
                </a:r>
                <a:r>
                  <a:rPr lang="en-US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If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1800" dirty="0">
                    <a:solidFill>
                      <a:schemeClr val="tx1"/>
                    </a:solidFill>
                  </a:rPr>
                  <a:t> = 0 then Birth rate = Death rate</a:t>
                </a: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If r &lt; 0 then Birth rate &lt; Death rate</a:t>
                </a: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If r &gt; 0 then Birth rate &gt; Death rate</a:t>
                </a:r>
              </a:p>
              <a:p>
                <a:pPr lvl="4"/>
                <a:endParaRPr lang="en-US" sz="1800" dirty="0">
                  <a:solidFill>
                    <a:schemeClr val="tx1"/>
                  </a:solidFill>
                </a:endParaRPr>
              </a:p>
              <a:p>
                <a:pPr lvl="3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  <a:blipFill>
                <a:blip r:embed="rId3"/>
                <a:stretch>
                  <a:fillRect l="-100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1948252-5244-41FE-B9CC-A74B62169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7" y="3624163"/>
            <a:ext cx="3200416" cy="240031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941060C-E97F-42BC-9E1A-7844B3F29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30" y="3624163"/>
            <a:ext cx="3459564" cy="259467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F03C65-1119-456A-9C9B-6A945E444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1" y="1120878"/>
            <a:ext cx="2147907" cy="16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11160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The exponential model is ‘density independent’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What do we mean by that?</a:t>
                </a:r>
              </a:p>
              <a:p>
                <a:pPr lvl="3"/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population growth </a:t>
                </a:r>
                <a:r>
                  <a:rPr lang="en-US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doesn’t change with density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Remember population growth rate is ≈ Birth rate – Death rate</a:t>
                </a: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So that means Birth rate and Death rate don’t depend on population size</a:t>
                </a:r>
              </a:p>
              <a:p>
                <a:pPr lvl="5"/>
                <a:r>
                  <a:rPr lang="en-US" sz="1800" dirty="0">
                    <a:solidFill>
                      <a:schemeClr val="tx1"/>
                    </a:solidFill>
                  </a:rPr>
                  <a:t>But wait… as the Population size increases so does Population Growth!?!?</a:t>
                </a:r>
              </a:p>
              <a:p>
                <a:pPr lvl="5"/>
                <a:endParaRPr lang="en-US" sz="1800" dirty="0">
                  <a:solidFill>
                    <a:schemeClr val="tx1"/>
                  </a:solidFill>
                </a:endParaRPr>
              </a:p>
              <a:p>
                <a:pPr lvl="5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8714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11160"/>
              </a:xfrm>
              <a:blipFill>
                <a:blip r:embed="rId3"/>
                <a:stretch>
                  <a:fillRect l="-100" t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AAB0F28-B56B-4FFC-AAA7-49FFBE38D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9" y="3429000"/>
            <a:ext cx="3737727" cy="2803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E61F2A7-F541-45B1-8BC3-820B98751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1" y="1120878"/>
            <a:ext cx="2147907" cy="16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AD937D3-FB5A-4521-BED7-BE28BD12A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828" y="3124201"/>
            <a:ext cx="4022172" cy="3016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4799"/>
                <a:ext cx="12191999" cy="5011160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The exponential model is ‘density independent’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What do we mean by that?</a:t>
                </a:r>
              </a:p>
              <a:p>
                <a:pPr lvl="3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population growth </a:t>
                </a:r>
                <a:r>
                  <a:rPr lang="en-US" sz="18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doesn’t change with density</a:t>
                </a:r>
                <a:endParaRPr lang="en-US" sz="18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4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Remember population growth rate is ≈ Birth rate – Death rate</a:t>
                </a:r>
              </a:p>
              <a:p>
                <a:pPr lvl="4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So that means Birth rate and Death rate don’t depend on population size</a:t>
                </a:r>
              </a:p>
              <a:p>
                <a:pPr lvl="5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But wait… as the Population size increases so does Population Growth!?!?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5"/>
                <a:r>
                  <a:rPr lang="en-US" sz="1800" dirty="0">
                    <a:solidFill>
                      <a:schemeClr val="tx1"/>
                    </a:solidFill>
                  </a:rPr>
                  <a:t>IT IS THE RATE OF GROWTH THAT DOESN’T CHANGE</a:t>
                </a:r>
              </a:p>
              <a:p>
                <a:pPr lvl="6"/>
                <a:r>
                  <a:rPr lang="en-US" sz="1800" dirty="0">
                    <a:solidFill>
                      <a:schemeClr val="tx1"/>
                    </a:solidFill>
                  </a:rPr>
                  <a:t>In this example the population grows at 2% a year no matter what!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4799"/>
                <a:ext cx="12191999" cy="5011160"/>
              </a:xfrm>
              <a:blipFill>
                <a:blip r:embed="rId4"/>
                <a:stretch>
                  <a:fillRect l="-100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E61F2A7-F541-45B1-8BC3-820B98751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1" y="1120878"/>
            <a:ext cx="2147907" cy="161093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AAB0F28-B56B-4FFC-AAA7-49FFBE38D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" y="4163855"/>
            <a:ext cx="2769908" cy="207743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81848C-82E6-4C41-9140-3FD70C71FF21}"/>
              </a:ext>
            </a:extLst>
          </p:cNvPr>
          <p:cNvSpPr/>
          <p:nvPr/>
        </p:nvSpPr>
        <p:spPr>
          <a:xfrm>
            <a:off x="749431" y="4063399"/>
            <a:ext cx="2436829" cy="207743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9AF0C-2E41-49FA-968B-2958754B4734}"/>
              </a:ext>
            </a:extLst>
          </p:cNvPr>
          <p:cNvCxnSpPr/>
          <p:nvPr/>
        </p:nvCxnSpPr>
        <p:spPr>
          <a:xfrm>
            <a:off x="749431" y="4126193"/>
            <a:ext cx="2482391" cy="1780564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64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17054</TotalTime>
  <Words>1575</Words>
  <Application>Microsoft Office PowerPoint</Application>
  <PresentationFormat>Widescreen</PresentationFormat>
  <Paragraphs>258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Aharoni</vt:lpstr>
      <vt:lpstr>Algerian</vt:lpstr>
      <vt:lpstr>Arial</vt:lpstr>
      <vt:lpstr>Arial Rounded MT Bold</vt:lpstr>
      <vt:lpstr>Bahnschrift</vt:lpstr>
      <vt:lpstr>Calibri</vt:lpstr>
      <vt:lpstr>Calibri Light</vt:lpstr>
      <vt:lpstr>Cambria Math</vt:lpstr>
      <vt:lpstr>Elephant</vt:lpstr>
      <vt:lpstr>Franklin Gothic Medium Cond</vt:lpstr>
      <vt:lpstr>Retrospect</vt:lpstr>
      <vt:lpstr>A Taste of Fisheries Science #4: A Population Dynamics Prelude</vt:lpstr>
      <vt:lpstr>Quick reminder of what we are trying to do</vt:lpstr>
      <vt:lpstr>Step 3a: A Population Dynamics Prelude</vt:lpstr>
      <vt:lpstr>Populations Dynamics Lingo</vt:lpstr>
      <vt:lpstr>Prelude to Stock Assessment</vt:lpstr>
      <vt:lpstr>The Exponential Model</vt:lpstr>
      <vt:lpstr>The Exponential Model</vt:lpstr>
      <vt:lpstr>The Exponential Model</vt:lpstr>
      <vt:lpstr>The Exponential Model</vt:lpstr>
      <vt:lpstr>A Demographic Moment</vt:lpstr>
      <vt:lpstr>The Logistic Model</vt:lpstr>
      <vt:lpstr>The Logistic Model</vt:lpstr>
      <vt:lpstr>The Logistic Model</vt:lpstr>
      <vt:lpstr>The Logistic Model</vt:lpstr>
      <vt:lpstr>The Logistic Model</vt:lpstr>
      <vt:lpstr>The Logistic Model</vt:lpstr>
      <vt:lpstr>Some fun Logistic Maths</vt:lpstr>
      <vt:lpstr>Fisheries Analogies</vt:lpstr>
      <vt:lpstr>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Fisheries Science</dc:title>
  <dc:creator>Bowlby, Heather</dc:creator>
  <cp:lastModifiedBy>Keith, David</cp:lastModifiedBy>
  <cp:revision>233</cp:revision>
  <dcterms:created xsi:type="dcterms:W3CDTF">2021-11-24T17:50:02Z</dcterms:created>
  <dcterms:modified xsi:type="dcterms:W3CDTF">2023-02-22T22:32:22Z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2021-11-24T17:50:01Z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87c9e40f-c66b-4c59-936b-0b5d7a1c5d41</vt:lpwstr>
  </property>
  <property fmtid="{D5CDD505-2E9C-101B-9397-08002B2CF9AE}" pid="8" name="MSIP_Label_1bfb733f-faef-464c-9b6d-731b56f94973_ContentBits">
    <vt:lpwstr>0</vt:lpwstr>
  </property>
</Properties>
</file>