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0" r:id="rId4"/>
    <p:sldId id="290" r:id="rId5"/>
    <p:sldId id="278" r:id="rId6"/>
    <p:sldId id="261" r:id="rId7"/>
    <p:sldId id="273" r:id="rId8"/>
    <p:sldId id="279" r:id="rId9"/>
    <p:sldId id="280" r:id="rId10"/>
    <p:sldId id="286" r:id="rId11"/>
    <p:sldId id="282" r:id="rId12"/>
    <p:sldId id="287" r:id="rId13"/>
    <p:sldId id="281" r:id="rId14"/>
    <p:sldId id="28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088" autoAdjust="0"/>
  </p:normalViewPr>
  <p:slideViewPr>
    <p:cSldViewPr snapToGrid="0">
      <p:cViewPr varScale="1">
        <p:scale>
          <a:sx n="105" d="100"/>
          <a:sy n="105" d="100"/>
        </p:scale>
        <p:origin x="192"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8E56C-5B4E-4C10-84AF-04B7AE478ABE}" type="datetimeFigureOut">
              <a:rPr lang="en-US" smtClean="0"/>
              <a:t>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F4CBC-60E7-457C-887D-CB603736E17C}" type="slidenum">
              <a:rPr lang="en-US" smtClean="0"/>
              <a:t>‹#›</a:t>
            </a:fld>
            <a:endParaRPr lang="en-US"/>
          </a:p>
        </p:txBody>
      </p:sp>
    </p:spTree>
    <p:extLst>
      <p:ext uri="{BB962C8B-B14F-4D97-AF65-F5344CB8AC3E}">
        <p14:creationId xmlns:p14="http://schemas.microsoft.com/office/powerpoint/2010/main" val="135227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2</a:t>
            </a:fld>
            <a:endParaRPr lang="en-US"/>
          </a:p>
        </p:txBody>
      </p:sp>
    </p:spTree>
    <p:extLst>
      <p:ext uri="{BB962C8B-B14F-4D97-AF65-F5344CB8AC3E}">
        <p14:creationId xmlns:p14="http://schemas.microsoft.com/office/powerpoint/2010/main" val="232250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11</a:t>
            </a:fld>
            <a:endParaRPr lang="en-US"/>
          </a:p>
        </p:txBody>
      </p:sp>
    </p:spTree>
    <p:extLst>
      <p:ext uri="{BB962C8B-B14F-4D97-AF65-F5344CB8AC3E}">
        <p14:creationId xmlns:p14="http://schemas.microsoft.com/office/powerpoint/2010/main" val="342703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12</a:t>
            </a:fld>
            <a:endParaRPr lang="en-US"/>
          </a:p>
        </p:txBody>
      </p:sp>
    </p:spTree>
    <p:extLst>
      <p:ext uri="{BB962C8B-B14F-4D97-AF65-F5344CB8AC3E}">
        <p14:creationId xmlns:p14="http://schemas.microsoft.com/office/powerpoint/2010/main" val="143614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13</a:t>
            </a:fld>
            <a:endParaRPr lang="en-US"/>
          </a:p>
        </p:txBody>
      </p:sp>
    </p:spTree>
    <p:extLst>
      <p:ext uri="{BB962C8B-B14F-4D97-AF65-F5344CB8AC3E}">
        <p14:creationId xmlns:p14="http://schemas.microsoft.com/office/powerpoint/2010/main" val="372088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14</a:t>
            </a:fld>
            <a:endParaRPr lang="en-US"/>
          </a:p>
        </p:txBody>
      </p:sp>
    </p:spTree>
    <p:extLst>
      <p:ext uri="{BB962C8B-B14F-4D97-AF65-F5344CB8AC3E}">
        <p14:creationId xmlns:p14="http://schemas.microsoft.com/office/powerpoint/2010/main" val="255691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with the group.</a:t>
            </a:r>
          </a:p>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3</a:t>
            </a:fld>
            <a:endParaRPr lang="en-US"/>
          </a:p>
        </p:txBody>
      </p:sp>
    </p:spTree>
    <p:extLst>
      <p:ext uri="{BB962C8B-B14F-4D97-AF65-F5344CB8AC3E}">
        <p14:creationId xmlns:p14="http://schemas.microsoft.com/office/powerpoint/2010/main" val="234569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4</a:t>
            </a:fld>
            <a:endParaRPr lang="en-US"/>
          </a:p>
        </p:txBody>
      </p:sp>
    </p:spTree>
    <p:extLst>
      <p:ext uri="{BB962C8B-B14F-4D97-AF65-F5344CB8AC3E}">
        <p14:creationId xmlns:p14="http://schemas.microsoft.com/office/powerpoint/2010/main" val="196821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5</a:t>
            </a:fld>
            <a:endParaRPr lang="en-US"/>
          </a:p>
        </p:txBody>
      </p:sp>
    </p:spTree>
    <p:extLst>
      <p:ext uri="{BB962C8B-B14F-4D97-AF65-F5344CB8AC3E}">
        <p14:creationId xmlns:p14="http://schemas.microsoft.com/office/powerpoint/2010/main" val="390881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critical for stock assessment? I contend that unlike ecology, the terminology used in fisheries science has specific definitions and these matter when trying to assess a stock. For example: </a:t>
            </a:r>
          </a:p>
          <a:p>
            <a:r>
              <a:rPr lang="en-US" dirty="0"/>
              <a:t>Is a stock the same as a population? The answer to this will tell you if emigration and immigration can be ignored in your assessment model.</a:t>
            </a:r>
          </a:p>
          <a:p>
            <a:r>
              <a:rPr lang="en-US" dirty="0"/>
              <a:t>Does a cohort describe biomass? </a:t>
            </a:r>
          </a:p>
          <a:p>
            <a:r>
              <a:rPr lang="en-US" dirty="0"/>
              <a:t>Is catch composition the same as age structure? No – the catch composition depends on the age structure, but is modified by selectivity</a:t>
            </a:r>
          </a:p>
          <a:p>
            <a:r>
              <a:rPr lang="en-US" dirty="0"/>
              <a:t>How is F related to U; how is S related to M? Fishing mortality and exploitation are not synonymous and we will tell you why.</a:t>
            </a:r>
          </a:p>
        </p:txBody>
      </p:sp>
      <p:sp>
        <p:nvSpPr>
          <p:cNvPr id="4" name="Slide Number Placeholder 3"/>
          <p:cNvSpPr>
            <a:spLocks noGrp="1"/>
          </p:cNvSpPr>
          <p:nvPr>
            <p:ph type="sldNum" sz="quarter" idx="5"/>
          </p:nvPr>
        </p:nvSpPr>
        <p:spPr/>
        <p:txBody>
          <a:bodyPr/>
          <a:lstStyle/>
          <a:p>
            <a:fld id="{6D2F4CBC-60E7-457C-887D-CB603736E17C}" type="slidenum">
              <a:rPr lang="en-US" smtClean="0"/>
              <a:t>6</a:t>
            </a:fld>
            <a:endParaRPr lang="en-US"/>
          </a:p>
        </p:txBody>
      </p:sp>
    </p:spTree>
    <p:extLst>
      <p:ext uri="{BB962C8B-B14F-4D97-AF65-F5344CB8AC3E}">
        <p14:creationId xmlns:p14="http://schemas.microsoft.com/office/powerpoint/2010/main" val="2123072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7</a:t>
            </a:fld>
            <a:endParaRPr lang="en-US"/>
          </a:p>
        </p:txBody>
      </p:sp>
    </p:spTree>
    <p:extLst>
      <p:ext uri="{BB962C8B-B14F-4D97-AF65-F5344CB8AC3E}">
        <p14:creationId xmlns:p14="http://schemas.microsoft.com/office/powerpoint/2010/main" val="248818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8</a:t>
            </a:fld>
            <a:endParaRPr lang="en-US"/>
          </a:p>
        </p:txBody>
      </p:sp>
    </p:spTree>
    <p:extLst>
      <p:ext uri="{BB962C8B-B14F-4D97-AF65-F5344CB8AC3E}">
        <p14:creationId xmlns:p14="http://schemas.microsoft.com/office/powerpoint/2010/main" val="167915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9</a:t>
            </a:fld>
            <a:endParaRPr lang="en-US"/>
          </a:p>
        </p:txBody>
      </p:sp>
    </p:spTree>
    <p:extLst>
      <p:ext uri="{BB962C8B-B14F-4D97-AF65-F5344CB8AC3E}">
        <p14:creationId xmlns:p14="http://schemas.microsoft.com/office/powerpoint/2010/main" val="160055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10</a:t>
            </a:fld>
            <a:endParaRPr lang="en-US"/>
          </a:p>
        </p:txBody>
      </p:sp>
    </p:spTree>
    <p:extLst>
      <p:ext uri="{BB962C8B-B14F-4D97-AF65-F5344CB8AC3E}">
        <p14:creationId xmlns:p14="http://schemas.microsoft.com/office/powerpoint/2010/main" val="87249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81644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0013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627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BE0D3-E4A9-48BC-9171-F8D206744B4D}"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4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0" y="286604"/>
            <a:ext cx="12192000" cy="70230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0" y="1845734"/>
            <a:ext cx="603504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59740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BE0D3-E4A9-48BC-9171-F8D206744B4D}"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53198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023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0" y="1846052"/>
            <a:ext cx="603504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0" y="2582335"/>
            <a:ext cx="603504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597408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2582334"/>
            <a:ext cx="5974079"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BE0D3-E4A9-48BC-9171-F8D206744B4D}"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9165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BE0D3-E4A9-48BC-9171-F8D206744B4D}"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1561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BE0D3-E4A9-48BC-9171-F8D206744B4D}" type="datetimeFigureOut">
              <a:rPr lang="en-US" smtClean="0"/>
              <a:t>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529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BE0D3-E4A9-48BC-9171-F8D206744B4D}" type="datetimeFigureOut">
              <a:rPr lang="en-US" smtClean="0"/>
              <a:t>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79B24-6B95-40FB-BCD4-F4596B81FA27}" type="slidenum">
              <a:rPr lang="en-US" smtClean="0"/>
              <a:t>‹#›</a:t>
            </a:fld>
            <a:endParaRPr lang="en-US"/>
          </a:p>
        </p:txBody>
      </p:sp>
    </p:spTree>
    <p:extLst>
      <p:ext uri="{BB962C8B-B14F-4D97-AF65-F5344CB8AC3E}">
        <p14:creationId xmlns:p14="http://schemas.microsoft.com/office/powerpoint/2010/main" val="192982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BE0D3-E4A9-48BC-9171-F8D206744B4D}"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245883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286604"/>
            <a:ext cx="12188824" cy="68847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0" y="1330041"/>
            <a:ext cx="12192000" cy="500179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BE0D3-E4A9-48BC-9171-F8D206744B4D}" type="datetimeFigureOut">
              <a:rPr lang="en-US" smtClean="0"/>
              <a:t>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79B24-6B95-40FB-BCD4-F4596B81FA27}" type="slidenum">
              <a:rPr lang="en-US" smtClean="0"/>
              <a:t>‹#›</a:t>
            </a:fld>
            <a:endParaRPr lang="en-US"/>
          </a:p>
        </p:txBody>
      </p:sp>
      <p:cxnSp>
        <p:nvCxnSpPr>
          <p:cNvPr id="10" name="Straight Connector 9"/>
          <p:cNvCxnSpPr>
            <a:cxnSpLocks/>
          </p:cNvCxnSpPr>
          <p:nvPr userDrawn="1"/>
        </p:nvCxnSpPr>
        <p:spPr>
          <a:xfrm>
            <a:off x="0" y="1008172"/>
            <a:ext cx="121888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960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BDA-38B9-4B9B-8974-365D5BDAAB96}"/>
              </a:ext>
            </a:extLst>
          </p:cNvPr>
          <p:cNvSpPr>
            <a:spLocks noGrp="1"/>
          </p:cNvSpPr>
          <p:nvPr>
            <p:ph type="ctrTitle"/>
          </p:nvPr>
        </p:nvSpPr>
        <p:spPr>
          <a:xfrm>
            <a:off x="444381" y="758952"/>
            <a:ext cx="11237719" cy="3566160"/>
          </a:xfrm>
        </p:spPr>
        <p:txBody>
          <a:bodyPr/>
          <a:lstStyle/>
          <a:p>
            <a:pPr algn="ctr"/>
            <a:r>
              <a:rPr lang="en-US" dirty="0">
                <a:solidFill>
                  <a:schemeClr val="accent2">
                    <a:lumMod val="75000"/>
                  </a:schemeClr>
                </a:solidFill>
              </a:rPr>
              <a:t>A Taste of Fisheries Science</a:t>
            </a:r>
            <a:br>
              <a:rPr lang="en-US" dirty="0">
                <a:solidFill>
                  <a:schemeClr val="accent2">
                    <a:lumMod val="75000"/>
                  </a:schemeClr>
                </a:solidFill>
              </a:rPr>
            </a:br>
            <a:r>
              <a:rPr lang="en-US" sz="6000" dirty="0">
                <a:solidFill>
                  <a:schemeClr val="accent2">
                    <a:lumMod val="75000"/>
                  </a:schemeClr>
                </a:solidFill>
              </a:rPr>
              <a:t>Lecture 3: Survey says?</a:t>
            </a:r>
            <a:endParaRPr lang="en-US" dirty="0">
              <a:solidFill>
                <a:schemeClr val="accent2">
                  <a:lumMod val="75000"/>
                </a:schemeClr>
              </a:solidFill>
            </a:endParaRPr>
          </a:p>
        </p:txBody>
      </p:sp>
      <p:sp>
        <p:nvSpPr>
          <p:cNvPr id="3" name="Subtitle 2">
            <a:extLst>
              <a:ext uri="{FF2B5EF4-FFF2-40B4-BE49-F238E27FC236}">
                <a16:creationId xmlns:a16="http://schemas.microsoft.com/office/drawing/2014/main" id="{B2617835-251A-4611-AAD5-929DD32A4805}"/>
              </a:ext>
            </a:extLst>
          </p:cNvPr>
          <p:cNvSpPr>
            <a:spLocks noGrp="1"/>
          </p:cNvSpPr>
          <p:nvPr>
            <p:ph type="subTitle" idx="1"/>
          </p:nvPr>
        </p:nvSpPr>
        <p:spPr/>
        <p:txBody>
          <a:bodyPr/>
          <a:lstStyle/>
          <a:p>
            <a:pPr algn="ctr"/>
            <a:r>
              <a:rPr lang="en-US" dirty="0"/>
              <a:t>Dr. Heather Bowlby and Dr. David Keith</a:t>
            </a:r>
          </a:p>
          <a:p>
            <a:pPr algn="ctr"/>
            <a:r>
              <a:rPr lang="en-US" dirty="0"/>
              <a:t>Fisheries and Oceans, Canada</a:t>
            </a:r>
          </a:p>
        </p:txBody>
      </p:sp>
    </p:spTree>
    <p:extLst>
      <p:ext uri="{BB962C8B-B14F-4D97-AF65-F5344CB8AC3E}">
        <p14:creationId xmlns:p14="http://schemas.microsoft.com/office/powerpoint/2010/main" val="333918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Random allocation</a:t>
            </a:r>
          </a:p>
          <a:p>
            <a:pPr marL="1172718" lvl="3" indent="-514350"/>
            <a:r>
              <a:rPr lang="en-US" sz="2000" dirty="0">
                <a:solidFill>
                  <a:schemeClr val="tx1"/>
                </a:solidFill>
              </a:rPr>
              <a:t>Pros</a:t>
            </a:r>
          </a:p>
          <a:p>
            <a:pPr marL="1355598" lvl="4" indent="-514350"/>
            <a:r>
              <a:rPr lang="en-US" sz="2000" dirty="0">
                <a:solidFill>
                  <a:schemeClr val="tx1"/>
                </a:solidFill>
              </a:rPr>
              <a:t>Easy to implement</a:t>
            </a:r>
          </a:p>
          <a:p>
            <a:pPr marL="1355598" lvl="4" indent="-514350"/>
            <a:r>
              <a:rPr lang="en-US" sz="2000" dirty="0">
                <a:solidFill>
                  <a:schemeClr val="tx1"/>
                </a:solidFill>
              </a:rPr>
              <a:t>Statistics to generate indices are easy to calculate</a:t>
            </a:r>
          </a:p>
          <a:p>
            <a:pPr marL="1172718" lvl="3" indent="-514350"/>
            <a:r>
              <a:rPr lang="en-US" sz="2000" dirty="0">
                <a:solidFill>
                  <a:schemeClr val="tx1"/>
                </a:solidFill>
              </a:rPr>
              <a:t>Cons</a:t>
            </a:r>
          </a:p>
          <a:p>
            <a:pPr marL="1355598" lvl="4" indent="-514350"/>
            <a:r>
              <a:rPr lang="en-US" sz="2000" dirty="0">
                <a:solidFill>
                  <a:schemeClr val="tx1"/>
                </a:solidFill>
              </a:rPr>
              <a:t>Coverage often suboptimal</a:t>
            </a:r>
          </a:p>
          <a:p>
            <a:pPr marL="1355598" lvl="4" indent="-514350"/>
            <a:r>
              <a:rPr lang="en-US" sz="2000" dirty="0">
                <a:solidFill>
                  <a:schemeClr val="tx1"/>
                </a:solidFill>
              </a:rPr>
              <a:t>Generally, less precise than other methods</a:t>
            </a:r>
          </a:p>
          <a:p>
            <a:pPr marL="1355598" lvl="4" indent="-514350"/>
            <a:endParaRPr lang="en-US" sz="2000" dirty="0">
              <a:solidFill>
                <a:schemeClr val="tx1"/>
              </a:solidFill>
            </a:endParaRP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pic>
        <p:nvPicPr>
          <p:cNvPr id="7" name="Picture" descr="Figure 4: Biomass distribution with the random survey stations overlain">
            <a:extLst>
              <a:ext uri="{FF2B5EF4-FFF2-40B4-BE49-F238E27FC236}">
                <a16:creationId xmlns:a16="http://schemas.microsoft.com/office/drawing/2014/main" id="{451A1524-8143-4968-AC20-9E607C3662B7}"/>
              </a:ext>
            </a:extLst>
          </p:cNvPr>
          <p:cNvPicPr/>
          <p:nvPr/>
        </p:nvPicPr>
        <p:blipFill rotWithShape="1">
          <a:blip r:embed="rId3"/>
          <a:srcRect t="3942" r="50000" b="51333"/>
          <a:stretch/>
        </p:blipFill>
        <p:spPr bwMode="auto">
          <a:xfrm>
            <a:off x="7594599" y="2246696"/>
            <a:ext cx="3165763" cy="3701521"/>
          </a:xfrm>
          <a:prstGeom prst="rect">
            <a:avLst/>
          </a:prstGeom>
          <a:noFill/>
          <a:ln w="9525">
            <a:noFill/>
            <a:headEnd/>
            <a:tailEnd/>
          </a:ln>
        </p:spPr>
      </p:pic>
    </p:spTree>
    <p:extLst>
      <p:ext uri="{BB962C8B-B14F-4D97-AF65-F5344CB8AC3E}">
        <p14:creationId xmlns:p14="http://schemas.microsoft.com/office/powerpoint/2010/main" val="135091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Fixed station (often in a grid)</a:t>
            </a:r>
          </a:p>
          <a:p>
            <a:pPr marL="1172718" lvl="3" indent="-514350"/>
            <a:r>
              <a:rPr lang="en-US" sz="2000" dirty="0">
                <a:solidFill>
                  <a:schemeClr val="tx1"/>
                </a:solidFill>
              </a:rPr>
              <a:t>Pros</a:t>
            </a:r>
          </a:p>
          <a:p>
            <a:pPr marL="1355598" lvl="4" indent="-514350"/>
            <a:r>
              <a:rPr lang="en-US" sz="2000" dirty="0">
                <a:solidFill>
                  <a:schemeClr val="tx1"/>
                </a:solidFill>
              </a:rPr>
              <a:t>Good for monitoring a location</a:t>
            </a:r>
          </a:p>
          <a:p>
            <a:pPr marL="1355598" lvl="4" indent="-514350"/>
            <a:r>
              <a:rPr lang="en-US" sz="2000" dirty="0">
                <a:solidFill>
                  <a:schemeClr val="tx1"/>
                </a:solidFill>
              </a:rPr>
              <a:t>Simple to implement</a:t>
            </a:r>
          </a:p>
          <a:p>
            <a:pPr marL="1172718" lvl="3" indent="-514350"/>
            <a:r>
              <a:rPr lang="en-US" sz="2000" dirty="0">
                <a:solidFill>
                  <a:schemeClr val="tx1"/>
                </a:solidFill>
              </a:rPr>
              <a:t>Cons</a:t>
            </a:r>
          </a:p>
          <a:p>
            <a:pPr marL="1355598" lvl="4" indent="-514350"/>
            <a:r>
              <a:rPr lang="en-US" sz="2000" dirty="0">
                <a:solidFill>
                  <a:schemeClr val="tx1"/>
                </a:solidFill>
              </a:rPr>
              <a:t>Statistically dubious for some people</a:t>
            </a:r>
          </a:p>
          <a:p>
            <a:pPr marL="1355598" lvl="4" indent="-514350"/>
            <a:r>
              <a:rPr lang="en-US" sz="2000" dirty="0">
                <a:solidFill>
                  <a:schemeClr val="tx1"/>
                </a:solidFill>
              </a:rPr>
              <a:t>Are you sampling the ‘same’ location each year?</a:t>
            </a: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grpSp>
        <p:nvGrpSpPr>
          <p:cNvPr id="237" name="Group 236">
            <a:extLst>
              <a:ext uri="{FF2B5EF4-FFF2-40B4-BE49-F238E27FC236}">
                <a16:creationId xmlns:a16="http://schemas.microsoft.com/office/drawing/2014/main" id="{112DDB01-0791-4A35-8ADE-3F30DAFC86F9}"/>
              </a:ext>
            </a:extLst>
          </p:cNvPr>
          <p:cNvGrpSpPr/>
          <p:nvPr/>
        </p:nvGrpSpPr>
        <p:grpSpPr>
          <a:xfrm>
            <a:off x="7823202" y="2009422"/>
            <a:ext cx="4368798" cy="4323646"/>
            <a:chOff x="7823202" y="2009422"/>
            <a:chExt cx="4368798" cy="4323646"/>
          </a:xfrm>
        </p:grpSpPr>
        <p:pic>
          <p:nvPicPr>
            <p:cNvPr id="5" name="Picture" descr="Figure 1: The assessment area for the Dusky Scalloped Shark (Dustious maximus) is outlined by the thick grey line. The thin black lines are the NAFO subareas in the region. The red line divides shows the division between the economic exclusive zone (EEZs) for Canada and the United States. The bathymetry in the region is also shown.">
              <a:extLst>
                <a:ext uri="{FF2B5EF4-FFF2-40B4-BE49-F238E27FC236}">
                  <a16:creationId xmlns:a16="http://schemas.microsoft.com/office/drawing/2014/main" id="{CA5CF06B-967E-4D66-8017-FAA91E4D9FFF}"/>
                </a:ext>
              </a:extLst>
            </p:cNvPr>
            <p:cNvPicPr/>
            <p:nvPr/>
          </p:nvPicPr>
          <p:blipFill>
            <a:blip r:embed="rId3"/>
            <a:stretch>
              <a:fillRect/>
            </a:stretch>
          </p:blipFill>
          <p:spPr bwMode="auto">
            <a:xfrm>
              <a:off x="7823202" y="2009422"/>
              <a:ext cx="4368798" cy="4323646"/>
            </a:xfrm>
            <a:prstGeom prst="rect">
              <a:avLst/>
            </a:prstGeom>
            <a:noFill/>
            <a:ln w="9525">
              <a:noFill/>
              <a:headEnd/>
              <a:tailEnd/>
            </a:ln>
          </p:spPr>
        </p:pic>
        <p:grpSp>
          <p:nvGrpSpPr>
            <p:cNvPr id="20" name="Group 19">
              <a:extLst>
                <a:ext uri="{FF2B5EF4-FFF2-40B4-BE49-F238E27FC236}">
                  <a16:creationId xmlns:a16="http://schemas.microsoft.com/office/drawing/2014/main" id="{8BDF0B46-7F7B-4B1B-9DA6-3549287ABB36}"/>
                </a:ext>
              </a:extLst>
            </p:cNvPr>
            <p:cNvGrpSpPr/>
            <p:nvPr/>
          </p:nvGrpSpPr>
          <p:grpSpPr>
            <a:xfrm>
              <a:off x="9906000" y="3157158"/>
              <a:ext cx="1233042" cy="128513"/>
              <a:chOff x="5273963" y="3225800"/>
              <a:chExt cx="1233042" cy="128513"/>
            </a:xfrm>
          </p:grpSpPr>
          <p:grpSp>
            <p:nvGrpSpPr>
              <p:cNvPr id="21" name="Group 20">
                <a:extLst>
                  <a:ext uri="{FF2B5EF4-FFF2-40B4-BE49-F238E27FC236}">
                    <a16:creationId xmlns:a16="http://schemas.microsoft.com/office/drawing/2014/main" id="{BF4B4356-0724-4643-AFBB-D095576695EE}"/>
                  </a:ext>
                </a:extLst>
              </p:cNvPr>
              <p:cNvGrpSpPr/>
              <p:nvPr/>
            </p:nvGrpSpPr>
            <p:grpSpPr>
              <a:xfrm>
                <a:off x="5273963" y="3225800"/>
                <a:ext cx="591124" cy="127358"/>
                <a:chOff x="5273963" y="3225800"/>
                <a:chExt cx="591124" cy="127358"/>
              </a:xfrm>
            </p:grpSpPr>
            <p:sp>
              <p:nvSpPr>
                <p:cNvPr id="26" name="Oval 25">
                  <a:extLst>
                    <a:ext uri="{FF2B5EF4-FFF2-40B4-BE49-F238E27FC236}">
                      <a16:creationId xmlns:a16="http://schemas.microsoft.com/office/drawing/2014/main" id="{FAAD44C0-D695-41CB-823A-29309D4F3924}"/>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AACCAE9-22A3-476A-93D3-14DA02C0078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FF22B4E-2EFF-4FC2-8C8B-16C9B5FCE6D6}"/>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665F183-F8D3-430B-AB53-F4FFF694C8AA}"/>
                  </a:ext>
                </a:extLst>
              </p:cNvPr>
              <p:cNvGrpSpPr/>
              <p:nvPr/>
            </p:nvGrpSpPr>
            <p:grpSpPr>
              <a:xfrm>
                <a:off x="5999011" y="3226158"/>
                <a:ext cx="507994" cy="128155"/>
                <a:chOff x="5999011" y="3226158"/>
                <a:chExt cx="507994" cy="128155"/>
              </a:xfrm>
            </p:grpSpPr>
            <p:sp>
              <p:nvSpPr>
                <p:cNvPr id="23" name="Oval 22">
                  <a:extLst>
                    <a:ext uri="{FF2B5EF4-FFF2-40B4-BE49-F238E27FC236}">
                      <a16:creationId xmlns:a16="http://schemas.microsoft.com/office/drawing/2014/main" id="{5F1E11A3-32C8-44A0-8EA1-F0CCBF4CA3DC}"/>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AA531E-6980-4C01-8D07-5F7B107A362E}"/>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2E0C5EF-CD93-4BBB-9B0C-70D0AF825278}"/>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0" name="Group 109">
              <a:extLst>
                <a:ext uri="{FF2B5EF4-FFF2-40B4-BE49-F238E27FC236}">
                  <a16:creationId xmlns:a16="http://schemas.microsoft.com/office/drawing/2014/main" id="{CE8426F0-C7FB-482D-9CA4-8FC8E6874FBF}"/>
                </a:ext>
              </a:extLst>
            </p:cNvPr>
            <p:cNvGrpSpPr/>
            <p:nvPr/>
          </p:nvGrpSpPr>
          <p:grpSpPr>
            <a:xfrm>
              <a:off x="9222507" y="3420111"/>
              <a:ext cx="1930387" cy="131576"/>
              <a:chOff x="5181599" y="3427404"/>
              <a:chExt cx="1930387" cy="131576"/>
            </a:xfrm>
          </p:grpSpPr>
          <p:grpSp>
            <p:nvGrpSpPr>
              <p:cNvPr id="18" name="Group 17">
                <a:extLst>
                  <a:ext uri="{FF2B5EF4-FFF2-40B4-BE49-F238E27FC236}">
                    <a16:creationId xmlns:a16="http://schemas.microsoft.com/office/drawing/2014/main" id="{5A8FE210-D25E-4405-BBF7-9201FDC236AE}"/>
                  </a:ext>
                </a:extLst>
              </p:cNvPr>
              <p:cNvGrpSpPr/>
              <p:nvPr/>
            </p:nvGrpSpPr>
            <p:grpSpPr>
              <a:xfrm>
                <a:off x="5181599" y="3430467"/>
                <a:ext cx="1233042" cy="128513"/>
                <a:chOff x="5273963" y="3225800"/>
                <a:chExt cx="1233042" cy="128513"/>
              </a:xfrm>
            </p:grpSpPr>
            <p:grpSp>
              <p:nvGrpSpPr>
                <p:cNvPr id="16" name="Group 15">
                  <a:extLst>
                    <a:ext uri="{FF2B5EF4-FFF2-40B4-BE49-F238E27FC236}">
                      <a16:creationId xmlns:a16="http://schemas.microsoft.com/office/drawing/2014/main" id="{3C2D687D-3D59-4A13-BC94-3BFEAB272A34}"/>
                    </a:ext>
                  </a:extLst>
                </p:cNvPr>
                <p:cNvGrpSpPr/>
                <p:nvPr/>
              </p:nvGrpSpPr>
              <p:grpSpPr>
                <a:xfrm>
                  <a:off x="5273963" y="3225800"/>
                  <a:ext cx="591124" cy="127358"/>
                  <a:chOff x="5273963" y="3225800"/>
                  <a:chExt cx="591124" cy="127358"/>
                </a:xfrm>
              </p:grpSpPr>
              <p:sp>
                <p:nvSpPr>
                  <p:cNvPr id="9" name="Oval 8">
                    <a:extLst>
                      <a:ext uri="{FF2B5EF4-FFF2-40B4-BE49-F238E27FC236}">
                        <a16:creationId xmlns:a16="http://schemas.microsoft.com/office/drawing/2014/main" id="{A984BF7F-4440-4463-A8D1-FC42C1699858}"/>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7611CC2-546A-4B26-9B5A-38CC12E5674D}"/>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5682C8-ABF6-4CF8-B808-0AAC4CFE500B}"/>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969B2B6-B3AF-40AA-AE17-129C7E66211C}"/>
                    </a:ext>
                  </a:extLst>
                </p:cNvPr>
                <p:cNvGrpSpPr/>
                <p:nvPr/>
              </p:nvGrpSpPr>
              <p:grpSpPr>
                <a:xfrm>
                  <a:off x="5999011" y="3226158"/>
                  <a:ext cx="507994" cy="128155"/>
                  <a:chOff x="5999011" y="3226158"/>
                  <a:chExt cx="507994" cy="128155"/>
                </a:xfrm>
              </p:grpSpPr>
              <p:sp>
                <p:nvSpPr>
                  <p:cNvPr id="13" name="Oval 12">
                    <a:extLst>
                      <a:ext uri="{FF2B5EF4-FFF2-40B4-BE49-F238E27FC236}">
                        <a16:creationId xmlns:a16="http://schemas.microsoft.com/office/drawing/2014/main" id="{50EDA98E-A1BC-4B34-9CE6-FC581396E0C9}"/>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DD9E56-BB97-4618-9949-CB18B60CB3A9}"/>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4B083EE-10A8-4CE0-A654-5F3B7E971A33}"/>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101">
                <a:extLst>
                  <a:ext uri="{FF2B5EF4-FFF2-40B4-BE49-F238E27FC236}">
                    <a16:creationId xmlns:a16="http://schemas.microsoft.com/office/drawing/2014/main" id="{D687BE0E-88FC-460D-918F-3A42F63F4598}"/>
                  </a:ext>
                </a:extLst>
              </p:cNvPr>
              <p:cNvGrpSpPr/>
              <p:nvPr/>
            </p:nvGrpSpPr>
            <p:grpSpPr>
              <a:xfrm>
                <a:off x="6520862" y="3427404"/>
                <a:ext cx="591124" cy="127358"/>
                <a:chOff x="5273963" y="3225800"/>
                <a:chExt cx="591124" cy="127358"/>
              </a:xfrm>
            </p:grpSpPr>
            <p:sp>
              <p:nvSpPr>
                <p:cNvPr id="107" name="Oval 106">
                  <a:extLst>
                    <a:ext uri="{FF2B5EF4-FFF2-40B4-BE49-F238E27FC236}">
                      <a16:creationId xmlns:a16="http://schemas.microsoft.com/office/drawing/2014/main" id="{73FE34FB-AA2D-47CB-9A13-4F387DD7A59E}"/>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24FBAC6-A87E-48E0-8F24-6F3C41AB85C8}"/>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B2E455F-110F-4526-91FD-D7DA42E00025}"/>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a:extLst>
                <a:ext uri="{FF2B5EF4-FFF2-40B4-BE49-F238E27FC236}">
                  <a16:creationId xmlns:a16="http://schemas.microsoft.com/office/drawing/2014/main" id="{8F328602-5B3F-47BA-8438-A6029A00A82B}"/>
                </a:ext>
              </a:extLst>
            </p:cNvPr>
            <p:cNvGrpSpPr/>
            <p:nvPr/>
          </p:nvGrpSpPr>
          <p:grpSpPr>
            <a:xfrm>
              <a:off x="10478652" y="2942001"/>
              <a:ext cx="507994" cy="128155"/>
              <a:chOff x="5999011" y="3226158"/>
              <a:chExt cx="507994" cy="128155"/>
            </a:xfrm>
          </p:grpSpPr>
          <p:sp>
            <p:nvSpPr>
              <p:cNvPr id="104" name="Oval 103">
                <a:extLst>
                  <a:ext uri="{FF2B5EF4-FFF2-40B4-BE49-F238E27FC236}">
                    <a16:creationId xmlns:a16="http://schemas.microsoft.com/office/drawing/2014/main" id="{5E625652-99A4-45AE-BD24-C1E434365D26}"/>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EAC84E74-F372-41A7-BFA3-48EA148B26BA}"/>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583BB17-1C5A-43C3-841B-0FB76FC0A221}"/>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04B6D19B-84F3-4EB3-98A1-D33365A7CA11}"/>
                </a:ext>
              </a:extLst>
            </p:cNvPr>
            <p:cNvGrpSpPr/>
            <p:nvPr/>
          </p:nvGrpSpPr>
          <p:grpSpPr>
            <a:xfrm>
              <a:off x="9268685" y="3703123"/>
              <a:ext cx="1930387" cy="131576"/>
              <a:chOff x="5181599" y="3427404"/>
              <a:chExt cx="1930387" cy="131576"/>
            </a:xfrm>
          </p:grpSpPr>
          <p:grpSp>
            <p:nvGrpSpPr>
              <p:cNvPr id="126" name="Group 125">
                <a:extLst>
                  <a:ext uri="{FF2B5EF4-FFF2-40B4-BE49-F238E27FC236}">
                    <a16:creationId xmlns:a16="http://schemas.microsoft.com/office/drawing/2014/main" id="{220E57F4-9433-44F8-AB48-B173382EA0EE}"/>
                  </a:ext>
                </a:extLst>
              </p:cNvPr>
              <p:cNvGrpSpPr/>
              <p:nvPr/>
            </p:nvGrpSpPr>
            <p:grpSpPr>
              <a:xfrm>
                <a:off x="5181599" y="3430467"/>
                <a:ext cx="1233042" cy="128513"/>
                <a:chOff x="5273963" y="3225800"/>
                <a:chExt cx="1233042" cy="128513"/>
              </a:xfrm>
            </p:grpSpPr>
            <p:grpSp>
              <p:nvGrpSpPr>
                <p:cNvPr id="131" name="Group 130">
                  <a:extLst>
                    <a:ext uri="{FF2B5EF4-FFF2-40B4-BE49-F238E27FC236}">
                      <a16:creationId xmlns:a16="http://schemas.microsoft.com/office/drawing/2014/main" id="{5978DE3F-30B0-4644-AD1F-93021C0524F9}"/>
                    </a:ext>
                  </a:extLst>
                </p:cNvPr>
                <p:cNvGrpSpPr/>
                <p:nvPr/>
              </p:nvGrpSpPr>
              <p:grpSpPr>
                <a:xfrm>
                  <a:off x="5273963" y="3225800"/>
                  <a:ext cx="591124" cy="127358"/>
                  <a:chOff x="5273963" y="3225800"/>
                  <a:chExt cx="591124" cy="127358"/>
                </a:xfrm>
              </p:grpSpPr>
              <p:sp>
                <p:nvSpPr>
                  <p:cNvPr id="136" name="Oval 135">
                    <a:extLst>
                      <a:ext uri="{FF2B5EF4-FFF2-40B4-BE49-F238E27FC236}">
                        <a16:creationId xmlns:a16="http://schemas.microsoft.com/office/drawing/2014/main" id="{D336731E-25B8-4931-A0EE-8734A8A1D5F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id="{78988859-233D-48AB-9182-45EFDA75A01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A218B4A-5F02-4760-B7AA-5B1ADC63F464}"/>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7A7A9368-FDCD-4085-8831-573EAA3CD92F}"/>
                    </a:ext>
                  </a:extLst>
                </p:cNvPr>
                <p:cNvGrpSpPr/>
                <p:nvPr/>
              </p:nvGrpSpPr>
              <p:grpSpPr>
                <a:xfrm>
                  <a:off x="5999011" y="3226158"/>
                  <a:ext cx="507994" cy="128155"/>
                  <a:chOff x="5999011" y="3226158"/>
                  <a:chExt cx="507994" cy="128155"/>
                </a:xfrm>
              </p:grpSpPr>
              <p:sp>
                <p:nvSpPr>
                  <p:cNvPr id="133" name="Oval 132">
                    <a:extLst>
                      <a:ext uri="{FF2B5EF4-FFF2-40B4-BE49-F238E27FC236}">
                        <a16:creationId xmlns:a16="http://schemas.microsoft.com/office/drawing/2014/main" id="{803E8D0F-22D0-4BFE-BDD8-150D2CCCE9DD}"/>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9F575AB3-0264-4B87-9CB9-23F0D2F1CA53}"/>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1C1A2B2C-8CCA-4DC3-A8B9-563A200031F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26">
                <a:extLst>
                  <a:ext uri="{FF2B5EF4-FFF2-40B4-BE49-F238E27FC236}">
                    <a16:creationId xmlns:a16="http://schemas.microsoft.com/office/drawing/2014/main" id="{8F07C471-7D6D-45A9-8772-97657288722A}"/>
                  </a:ext>
                </a:extLst>
              </p:cNvPr>
              <p:cNvGrpSpPr/>
              <p:nvPr/>
            </p:nvGrpSpPr>
            <p:grpSpPr>
              <a:xfrm>
                <a:off x="6520862" y="3427404"/>
                <a:ext cx="591124" cy="127358"/>
                <a:chOff x="5273963" y="3225800"/>
                <a:chExt cx="591124" cy="127358"/>
              </a:xfrm>
            </p:grpSpPr>
            <p:sp>
              <p:nvSpPr>
                <p:cNvPr id="128" name="Oval 127">
                  <a:extLst>
                    <a:ext uri="{FF2B5EF4-FFF2-40B4-BE49-F238E27FC236}">
                      <a16:creationId xmlns:a16="http://schemas.microsoft.com/office/drawing/2014/main" id="{869A1AC7-254F-4250-BDAC-B717B4F203BD}"/>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9DA6BC0-A0D0-48A6-9841-8F638D59E8B2}"/>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BF37E92C-9FFF-4FD9-817A-D4EF39BFC905}"/>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FB4AE290-4864-40D5-80F9-EA13C67A3E9B}"/>
                </a:ext>
              </a:extLst>
            </p:cNvPr>
            <p:cNvGrpSpPr/>
            <p:nvPr/>
          </p:nvGrpSpPr>
          <p:grpSpPr>
            <a:xfrm>
              <a:off x="9342570" y="3935792"/>
              <a:ext cx="1930387" cy="131576"/>
              <a:chOff x="5181599" y="3427404"/>
              <a:chExt cx="1930387" cy="131576"/>
            </a:xfrm>
          </p:grpSpPr>
          <p:grpSp>
            <p:nvGrpSpPr>
              <p:cNvPr id="140" name="Group 139">
                <a:extLst>
                  <a:ext uri="{FF2B5EF4-FFF2-40B4-BE49-F238E27FC236}">
                    <a16:creationId xmlns:a16="http://schemas.microsoft.com/office/drawing/2014/main" id="{1493CFC0-EB2B-46E8-9DA5-AFF987C6B0E6}"/>
                  </a:ext>
                </a:extLst>
              </p:cNvPr>
              <p:cNvGrpSpPr/>
              <p:nvPr/>
            </p:nvGrpSpPr>
            <p:grpSpPr>
              <a:xfrm>
                <a:off x="5181599" y="3430467"/>
                <a:ext cx="1233042" cy="128513"/>
                <a:chOff x="5273963" y="3225800"/>
                <a:chExt cx="1233042" cy="128513"/>
              </a:xfrm>
            </p:grpSpPr>
            <p:grpSp>
              <p:nvGrpSpPr>
                <p:cNvPr id="145" name="Group 144">
                  <a:extLst>
                    <a:ext uri="{FF2B5EF4-FFF2-40B4-BE49-F238E27FC236}">
                      <a16:creationId xmlns:a16="http://schemas.microsoft.com/office/drawing/2014/main" id="{A2B89589-745F-41E3-A1C5-E5288A4B746D}"/>
                    </a:ext>
                  </a:extLst>
                </p:cNvPr>
                <p:cNvGrpSpPr/>
                <p:nvPr/>
              </p:nvGrpSpPr>
              <p:grpSpPr>
                <a:xfrm>
                  <a:off x="5273963" y="3225800"/>
                  <a:ext cx="591124" cy="127358"/>
                  <a:chOff x="5273963" y="3225800"/>
                  <a:chExt cx="591124" cy="127358"/>
                </a:xfrm>
              </p:grpSpPr>
              <p:sp>
                <p:nvSpPr>
                  <p:cNvPr id="150" name="Oval 149">
                    <a:extLst>
                      <a:ext uri="{FF2B5EF4-FFF2-40B4-BE49-F238E27FC236}">
                        <a16:creationId xmlns:a16="http://schemas.microsoft.com/office/drawing/2014/main" id="{409E9F43-A290-4C66-99C2-782FDAD85B12}"/>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E2ACDED1-6ECB-454E-A784-ECEA5AD37B5E}"/>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A82BC70C-63E0-44FE-B151-F08026AAD183}"/>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583061C6-7A20-43A1-95FF-A27BFA4F4AFB}"/>
                    </a:ext>
                  </a:extLst>
                </p:cNvPr>
                <p:cNvGrpSpPr/>
                <p:nvPr/>
              </p:nvGrpSpPr>
              <p:grpSpPr>
                <a:xfrm>
                  <a:off x="5999011" y="3226158"/>
                  <a:ext cx="507994" cy="128155"/>
                  <a:chOff x="5999011" y="3226158"/>
                  <a:chExt cx="507994" cy="128155"/>
                </a:xfrm>
              </p:grpSpPr>
              <p:sp>
                <p:nvSpPr>
                  <p:cNvPr id="147" name="Oval 146">
                    <a:extLst>
                      <a:ext uri="{FF2B5EF4-FFF2-40B4-BE49-F238E27FC236}">
                        <a16:creationId xmlns:a16="http://schemas.microsoft.com/office/drawing/2014/main" id="{9E7066DF-49A4-4F62-971D-78721B7D2B07}"/>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CE2AB28-D11A-4CB9-BB7E-31889E605D59}"/>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43F71439-C19C-41BB-9B6D-2A6EC83C649E}"/>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1" name="Group 140">
                <a:extLst>
                  <a:ext uri="{FF2B5EF4-FFF2-40B4-BE49-F238E27FC236}">
                    <a16:creationId xmlns:a16="http://schemas.microsoft.com/office/drawing/2014/main" id="{8AA348B1-329D-42E2-B0DF-DB8E0D85B9C3}"/>
                  </a:ext>
                </a:extLst>
              </p:cNvPr>
              <p:cNvGrpSpPr/>
              <p:nvPr/>
            </p:nvGrpSpPr>
            <p:grpSpPr>
              <a:xfrm>
                <a:off x="6520862" y="3427404"/>
                <a:ext cx="591124" cy="127358"/>
                <a:chOff x="5273963" y="3225800"/>
                <a:chExt cx="591124" cy="127358"/>
              </a:xfrm>
            </p:grpSpPr>
            <p:sp>
              <p:nvSpPr>
                <p:cNvPr id="142" name="Oval 141">
                  <a:extLst>
                    <a:ext uri="{FF2B5EF4-FFF2-40B4-BE49-F238E27FC236}">
                      <a16:creationId xmlns:a16="http://schemas.microsoft.com/office/drawing/2014/main" id="{11488855-2792-4169-AB0A-19CC7DCA69F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CE4EDA77-09BD-443B-B513-CCF80B274B7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6ABB7D7-3C98-4AD8-9A4F-0B29ED3EFF17}"/>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3" name="Group 152">
              <a:extLst>
                <a:ext uri="{FF2B5EF4-FFF2-40B4-BE49-F238E27FC236}">
                  <a16:creationId xmlns:a16="http://schemas.microsoft.com/office/drawing/2014/main" id="{26B2335F-CE7B-4972-84B2-74D201AEBF5F}"/>
                </a:ext>
              </a:extLst>
            </p:cNvPr>
            <p:cNvGrpSpPr/>
            <p:nvPr/>
          </p:nvGrpSpPr>
          <p:grpSpPr>
            <a:xfrm>
              <a:off x="9453395" y="4189989"/>
              <a:ext cx="1930387" cy="131576"/>
              <a:chOff x="5181599" y="3427404"/>
              <a:chExt cx="1930387" cy="131576"/>
            </a:xfrm>
          </p:grpSpPr>
          <p:grpSp>
            <p:nvGrpSpPr>
              <p:cNvPr id="154" name="Group 153">
                <a:extLst>
                  <a:ext uri="{FF2B5EF4-FFF2-40B4-BE49-F238E27FC236}">
                    <a16:creationId xmlns:a16="http://schemas.microsoft.com/office/drawing/2014/main" id="{C479078B-8A95-4BDC-B14F-1BF54BEDBA0A}"/>
                  </a:ext>
                </a:extLst>
              </p:cNvPr>
              <p:cNvGrpSpPr/>
              <p:nvPr/>
            </p:nvGrpSpPr>
            <p:grpSpPr>
              <a:xfrm>
                <a:off x="5181599" y="3430467"/>
                <a:ext cx="1233042" cy="128513"/>
                <a:chOff x="5273963" y="3225800"/>
                <a:chExt cx="1233042" cy="128513"/>
              </a:xfrm>
            </p:grpSpPr>
            <p:grpSp>
              <p:nvGrpSpPr>
                <p:cNvPr id="159" name="Group 158">
                  <a:extLst>
                    <a:ext uri="{FF2B5EF4-FFF2-40B4-BE49-F238E27FC236}">
                      <a16:creationId xmlns:a16="http://schemas.microsoft.com/office/drawing/2014/main" id="{19BCFE25-1DA6-4C76-B182-9FD6517C8326}"/>
                    </a:ext>
                  </a:extLst>
                </p:cNvPr>
                <p:cNvGrpSpPr/>
                <p:nvPr/>
              </p:nvGrpSpPr>
              <p:grpSpPr>
                <a:xfrm>
                  <a:off x="5273963" y="3225800"/>
                  <a:ext cx="591124" cy="127358"/>
                  <a:chOff x="5273963" y="3225800"/>
                  <a:chExt cx="591124" cy="127358"/>
                </a:xfrm>
              </p:grpSpPr>
              <p:sp>
                <p:nvSpPr>
                  <p:cNvPr id="164" name="Oval 163">
                    <a:extLst>
                      <a:ext uri="{FF2B5EF4-FFF2-40B4-BE49-F238E27FC236}">
                        <a16:creationId xmlns:a16="http://schemas.microsoft.com/office/drawing/2014/main" id="{A30F1A16-AFAE-4302-A102-805357EAD31A}"/>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49BFB3DA-11BA-4BDC-8249-68759C86E14E}"/>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9B111A5-85F7-42F6-96EB-650D63B976BF}"/>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8597D4CB-660A-431C-847F-106B8DF21AF7}"/>
                    </a:ext>
                  </a:extLst>
                </p:cNvPr>
                <p:cNvGrpSpPr/>
                <p:nvPr/>
              </p:nvGrpSpPr>
              <p:grpSpPr>
                <a:xfrm>
                  <a:off x="5999011" y="3226158"/>
                  <a:ext cx="507994" cy="128155"/>
                  <a:chOff x="5999011" y="3226158"/>
                  <a:chExt cx="507994" cy="128155"/>
                </a:xfrm>
              </p:grpSpPr>
              <p:sp>
                <p:nvSpPr>
                  <p:cNvPr id="161" name="Oval 160">
                    <a:extLst>
                      <a:ext uri="{FF2B5EF4-FFF2-40B4-BE49-F238E27FC236}">
                        <a16:creationId xmlns:a16="http://schemas.microsoft.com/office/drawing/2014/main" id="{22CC892F-0415-4996-BACB-1E3B0A82E969}"/>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FC770F79-A104-4B2F-B70A-A24EB57B4B5B}"/>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8E3E7F14-4C62-4D82-A8FC-78E803507282}"/>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5" name="Group 154">
                <a:extLst>
                  <a:ext uri="{FF2B5EF4-FFF2-40B4-BE49-F238E27FC236}">
                    <a16:creationId xmlns:a16="http://schemas.microsoft.com/office/drawing/2014/main" id="{CF2042D1-9A15-4E32-AF85-7E5B29E54066}"/>
                  </a:ext>
                </a:extLst>
              </p:cNvPr>
              <p:cNvGrpSpPr/>
              <p:nvPr/>
            </p:nvGrpSpPr>
            <p:grpSpPr>
              <a:xfrm>
                <a:off x="6520862" y="3427404"/>
                <a:ext cx="591124" cy="127358"/>
                <a:chOff x="5273963" y="3225800"/>
                <a:chExt cx="591124" cy="127358"/>
              </a:xfrm>
            </p:grpSpPr>
            <p:sp>
              <p:nvSpPr>
                <p:cNvPr id="156" name="Oval 155">
                  <a:extLst>
                    <a:ext uri="{FF2B5EF4-FFF2-40B4-BE49-F238E27FC236}">
                      <a16:creationId xmlns:a16="http://schemas.microsoft.com/office/drawing/2014/main" id="{0AA22210-A6EF-46F1-B062-7E0C72A30BC5}"/>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B67F8DC-73F2-451A-9A1C-A52C1A98D67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DDB0F3D-1327-4BF1-9AB9-CD7447B21768}"/>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7" name="Group 166">
              <a:extLst>
                <a:ext uri="{FF2B5EF4-FFF2-40B4-BE49-F238E27FC236}">
                  <a16:creationId xmlns:a16="http://schemas.microsoft.com/office/drawing/2014/main" id="{87EC6420-4C73-4F42-B7AB-5B1EFAE90C8D}"/>
                </a:ext>
              </a:extLst>
            </p:cNvPr>
            <p:cNvGrpSpPr/>
            <p:nvPr/>
          </p:nvGrpSpPr>
          <p:grpSpPr>
            <a:xfrm>
              <a:off x="9458004" y="4477484"/>
              <a:ext cx="1930387" cy="131576"/>
              <a:chOff x="5181599" y="3427404"/>
              <a:chExt cx="1930387" cy="131576"/>
            </a:xfrm>
          </p:grpSpPr>
          <p:grpSp>
            <p:nvGrpSpPr>
              <p:cNvPr id="168" name="Group 167">
                <a:extLst>
                  <a:ext uri="{FF2B5EF4-FFF2-40B4-BE49-F238E27FC236}">
                    <a16:creationId xmlns:a16="http://schemas.microsoft.com/office/drawing/2014/main" id="{0D6B9D92-2530-443F-94C7-8A8E477D6F7A}"/>
                  </a:ext>
                </a:extLst>
              </p:cNvPr>
              <p:cNvGrpSpPr/>
              <p:nvPr/>
            </p:nvGrpSpPr>
            <p:grpSpPr>
              <a:xfrm>
                <a:off x="5181599" y="3430467"/>
                <a:ext cx="1233042" cy="128513"/>
                <a:chOff x="5273963" y="3225800"/>
                <a:chExt cx="1233042" cy="128513"/>
              </a:xfrm>
            </p:grpSpPr>
            <p:grpSp>
              <p:nvGrpSpPr>
                <p:cNvPr id="173" name="Group 172">
                  <a:extLst>
                    <a:ext uri="{FF2B5EF4-FFF2-40B4-BE49-F238E27FC236}">
                      <a16:creationId xmlns:a16="http://schemas.microsoft.com/office/drawing/2014/main" id="{49933F80-2997-42D4-AB95-9E65BD4392DF}"/>
                    </a:ext>
                  </a:extLst>
                </p:cNvPr>
                <p:cNvGrpSpPr/>
                <p:nvPr/>
              </p:nvGrpSpPr>
              <p:grpSpPr>
                <a:xfrm>
                  <a:off x="5273963" y="3225800"/>
                  <a:ext cx="591124" cy="127358"/>
                  <a:chOff x="5273963" y="3225800"/>
                  <a:chExt cx="591124" cy="127358"/>
                </a:xfrm>
              </p:grpSpPr>
              <p:sp>
                <p:nvSpPr>
                  <p:cNvPr id="178" name="Oval 177">
                    <a:extLst>
                      <a:ext uri="{FF2B5EF4-FFF2-40B4-BE49-F238E27FC236}">
                        <a16:creationId xmlns:a16="http://schemas.microsoft.com/office/drawing/2014/main" id="{7787C1ED-AB36-444E-B12B-06D2725346A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a:extLst>
                      <a:ext uri="{FF2B5EF4-FFF2-40B4-BE49-F238E27FC236}">
                        <a16:creationId xmlns:a16="http://schemas.microsoft.com/office/drawing/2014/main" id="{2E7233FF-68F9-4CC4-A08E-E681D5CCF31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B71B19B2-6F08-45D5-8C92-9556BD114A63}"/>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a:extLst>
                    <a:ext uri="{FF2B5EF4-FFF2-40B4-BE49-F238E27FC236}">
                      <a16:creationId xmlns:a16="http://schemas.microsoft.com/office/drawing/2014/main" id="{9BDBA209-3CA6-40B3-A439-12EE182F8C70}"/>
                    </a:ext>
                  </a:extLst>
                </p:cNvPr>
                <p:cNvGrpSpPr/>
                <p:nvPr/>
              </p:nvGrpSpPr>
              <p:grpSpPr>
                <a:xfrm>
                  <a:off x="5999011" y="3226158"/>
                  <a:ext cx="507994" cy="128155"/>
                  <a:chOff x="5999011" y="3226158"/>
                  <a:chExt cx="507994" cy="128155"/>
                </a:xfrm>
              </p:grpSpPr>
              <p:sp>
                <p:nvSpPr>
                  <p:cNvPr id="175" name="Oval 174">
                    <a:extLst>
                      <a:ext uri="{FF2B5EF4-FFF2-40B4-BE49-F238E27FC236}">
                        <a16:creationId xmlns:a16="http://schemas.microsoft.com/office/drawing/2014/main" id="{A24355B1-ACCE-4C30-B4DA-5B129ECD0F02}"/>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602BF25-DE9B-46E8-9F4E-A274632DA070}"/>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5489ADC4-4A60-4ADE-AF58-EE95DEC0B289}"/>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9" name="Group 168">
                <a:extLst>
                  <a:ext uri="{FF2B5EF4-FFF2-40B4-BE49-F238E27FC236}">
                    <a16:creationId xmlns:a16="http://schemas.microsoft.com/office/drawing/2014/main" id="{5C321001-B65C-4CFA-BBA9-640769D5CB84}"/>
                  </a:ext>
                </a:extLst>
              </p:cNvPr>
              <p:cNvGrpSpPr/>
              <p:nvPr/>
            </p:nvGrpSpPr>
            <p:grpSpPr>
              <a:xfrm>
                <a:off x="6520862" y="3427404"/>
                <a:ext cx="591124" cy="127358"/>
                <a:chOff x="5273963" y="3225800"/>
                <a:chExt cx="591124" cy="127358"/>
              </a:xfrm>
            </p:grpSpPr>
            <p:sp>
              <p:nvSpPr>
                <p:cNvPr id="170" name="Oval 169">
                  <a:extLst>
                    <a:ext uri="{FF2B5EF4-FFF2-40B4-BE49-F238E27FC236}">
                      <a16:creationId xmlns:a16="http://schemas.microsoft.com/office/drawing/2014/main" id="{264DC5A5-D3CF-4890-A3D8-24F5D7D6C1B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08F9879-E009-434F-98D4-612B0D9DAA5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CC01562D-3AC1-4D83-9106-51DCD77EF539}"/>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1" name="Group 180">
              <a:extLst>
                <a:ext uri="{FF2B5EF4-FFF2-40B4-BE49-F238E27FC236}">
                  <a16:creationId xmlns:a16="http://schemas.microsoft.com/office/drawing/2014/main" id="{0F246BB6-7681-4CAD-A7F4-7F554A877D80}"/>
                </a:ext>
              </a:extLst>
            </p:cNvPr>
            <p:cNvGrpSpPr/>
            <p:nvPr/>
          </p:nvGrpSpPr>
          <p:grpSpPr>
            <a:xfrm>
              <a:off x="9481129" y="4778069"/>
              <a:ext cx="1930387" cy="131576"/>
              <a:chOff x="5181599" y="3427404"/>
              <a:chExt cx="1930387" cy="131576"/>
            </a:xfrm>
          </p:grpSpPr>
          <p:grpSp>
            <p:nvGrpSpPr>
              <p:cNvPr id="182" name="Group 181">
                <a:extLst>
                  <a:ext uri="{FF2B5EF4-FFF2-40B4-BE49-F238E27FC236}">
                    <a16:creationId xmlns:a16="http://schemas.microsoft.com/office/drawing/2014/main" id="{894C80CF-9B9F-472C-88BA-E0DC14F19121}"/>
                  </a:ext>
                </a:extLst>
              </p:cNvPr>
              <p:cNvGrpSpPr/>
              <p:nvPr/>
            </p:nvGrpSpPr>
            <p:grpSpPr>
              <a:xfrm>
                <a:off x="5181599" y="3430467"/>
                <a:ext cx="1233042" cy="128513"/>
                <a:chOff x="5273963" y="3225800"/>
                <a:chExt cx="1233042" cy="128513"/>
              </a:xfrm>
            </p:grpSpPr>
            <p:grpSp>
              <p:nvGrpSpPr>
                <p:cNvPr id="187" name="Group 186">
                  <a:extLst>
                    <a:ext uri="{FF2B5EF4-FFF2-40B4-BE49-F238E27FC236}">
                      <a16:creationId xmlns:a16="http://schemas.microsoft.com/office/drawing/2014/main" id="{CD417067-C6E9-4A1A-A44C-078324FDD594}"/>
                    </a:ext>
                  </a:extLst>
                </p:cNvPr>
                <p:cNvGrpSpPr/>
                <p:nvPr/>
              </p:nvGrpSpPr>
              <p:grpSpPr>
                <a:xfrm>
                  <a:off x="5273963" y="3225800"/>
                  <a:ext cx="591124" cy="127358"/>
                  <a:chOff x="5273963" y="3225800"/>
                  <a:chExt cx="591124" cy="127358"/>
                </a:xfrm>
              </p:grpSpPr>
              <p:sp>
                <p:nvSpPr>
                  <p:cNvPr id="192" name="Oval 191">
                    <a:extLst>
                      <a:ext uri="{FF2B5EF4-FFF2-40B4-BE49-F238E27FC236}">
                        <a16:creationId xmlns:a16="http://schemas.microsoft.com/office/drawing/2014/main" id="{D6F581C0-CB42-4856-AEF7-C6E55F185228}"/>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B7BA5E63-E165-425C-A623-6E0E9A1FC52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741CBA12-ADCC-43BD-96CD-117A733268DA}"/>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a:extLst>
                    <a:ext uri="{FF2B5EF4-FFF2-40B4-BE49-F238E27FC236}">
                      <a16:creationId xmlns:a16="http://schemas.microsoft.com/office/drawing/2014/main" id="{45046440-7216-4D16-BF8C-D8291E19A796}"/>
                    </a:ext>
                  </a:extLst>
                </p:cNvPr>
                <p:cNvGrpSpPr/>
                <p:nvPr/>
              </p:nvGrpSpPr>
              <p:grpSpPr>
                <a:xfrm>
                  <a:off x="5999011" y="3226158"/>
                  <a:ext cx="507994" cy="128155"/>
                  <a:chOff x="5999011" y="3226158"/>
                  <a:chExt cx="507994" cy="128155"/>
                </a:xfrm>
              </p:grpSpPr>
              <p:sp>
                <p:nvSpPr>
                  <p:cNvPr id="189" name="Oval 188">
                    <a:extLst>
                      <a:ext uri="{FF2B5EF4-FFF2-40B4-BE49-F238E27FC236}">
                        <a16:creationId xmlns:a16="http://schemas.microsoft.com/office/drawing/2014/main" id="{3477D5B3-92D9-46CB-9FE7-76B0B704570F}"/>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35C6B044-0D1D-4A76-A434-B4E766553271}"/>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BE7AD74-562D-4CA9-8195-BFAD8347B292}"/>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3" name="Group 182">
                <a:extLst>
                  <a:ext uri="{FF2B5EF4-FFF2-40B4-BE49-F238E27FC236}">
                    <a16:creationId xmlns:a16="http://schemas.microsoft.com/office/drawing/2014/main" id="{4994A483-D4D1-4F34-B990-2E8960CB15D0}"/>
                  </a:ext>
                </a:extLst>
              </p:cNvPr>
              <p:cNvGrpSpPr/>
              <p:nvPr/>
            </p:nvGrpSpPr>
            <p:grpSpPr>
              <a:xfrm>
                <a:off x="6520862" y="3427404"/>
                <a:ext cx="591124" cy="127358"/>
                <a:chOff x="5273963" y="3225800"/>
                <a:chExt cx="591124" cy="127358"/>
              </a:xfrm>
            </p:grpSpPr>
            <p:sp>
              <p:nvSpPr>
                <p:cNvPr id="184" name="Oval 183">
                  <a:extLst>
                    <a:ext uri="{FF2B5EF4-FFF2-40B4-BE49-F238E27FC236}">
                      <a16:creationId xmlns:a16="http://schemas.microsoft.com/office/drawing/2014/main" id="{810A995D-DAC9-4BA7-963C-FDB616941FB0}"/>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73A7F19B-F1D4-4B26-B3F6-3483DBE86DE0}"/>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ADE3D01-2B97-479A-AB1F-719797D5359B}"/>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5" name="Group 194">
              <a:extLst>
                <a:ext uri="{FF2B5EF4-FFF2-40B4-BE49-F238E27FC236}">
                  <a16:creationId xmlns:a16="http://schemas.microsoft.com/office/drawing/2014/main" id="{8053ECA5-36CA-4B00-A86E-FBAD99F7C11F}"/>
                </a:ext>
              </a:extLst>
            </p:cNvPr>
            <p:cNvGrpSpPr/>
            <p:nvPr/>
          </p:nvGrpSpPr>
          <p:grpSpPr>
            <a:xfrm>
              <a:off x="9513448" y="5089731"/>
              <a:ext cx="1930387" cy="131576"/>
              <a:chOff x="5181599" y="3427404"/>
              <a:chExt cx="1930387" cy="131576"/>
            </a:xfrm>
          </p:grpSpPr>
          <p:grpSp>
            <p:nvGrpSpPr>
              <p:cNvPr id="196" name="Group 195">
                <a:extLst>
                  <a:ext uri="{FF2B5EF4-FFF2-40B4-BE49-F238E27FC236}">
                    <a16:creationId xmlns:a16="http://schemas.microsoft.com/office/drawing/2014/main" id="{BFA0AF06-CF85-4375-ABF3-B3A9DA5BE2CC}"/>
                  </a:ext>
                </a:extLst>
              </p:cNvPr>
              <p:cNvGrpSpPr/>
              <p:nvPr/>
            </p:nvGrpSpPr>
            <p:grpSpPr>
              <a:xfrm>
                <a:off x="5181599" y="3430467"/>
                <a:ext cx="1233042" cy="128513"/>
                <a:chOff x="5273963" y="3225800"/>
                <a:chExt cx="1233042" cy="128513"/>
              </a:xfrm>
            </p:grpSpPr>
            <p:grpSp>
              <p:nvGrpSpPr>
                <p:cNvPr id="201" name="Group 200">
                  <a:extLst>
                    <a:ext uri="{FF2B5EF4-FFF2-40B4-BE49-F238E27FC236}">
                      <a16:creationId xmlns:a16="http://schemas.microsoft.com/office/drawing/2014/main" id="{CE779FB6-0662-4195-A634-A3A0066A16A6}"/>
                    </a:ext>
                  </a:extLst>
                </p:cNvPr>
                <p:cNvGrpSpPr/>
                <p:nvPr/>
              </p:nvGrpSpPr>
              <p:grpSpPr>
                <a:xfrm>
                  <a:off x="5273963" y="3225800"/>
                  <a:ext cx="591124" cy="127358"/>
                  <a:chOff x="5273963" y="3225800"/>
                  <a:chExt cx="591124" cy="127358"/>
                </a:xfrm>
              </p:grpSpPr>
              <p:sp>
                <p:nvSpPr>
                  <p:cNvPr id="206" name="Oval 205">
                    <a:extLst>
                      <a:ext uri="{FF2B5EF4-FFF2-40B4-BE49-F238E27FC236}">
                        <a16:creationId xmlns:a16="http://schemas.microsoft.com/office/drawing/2014/main" id="{43E5C72E-3BCC-48A6-8EB9-967128DD50B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22C96D4A-FF75-4C2C-9469-73F9F5577B44}"/>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D26D5E5-8FC9-4568-B2F8-2A04A8D354E2}"/>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0BC1E90-3FFC-48EB-9EA9-1F4866D2D51F}"/>
                    </a:ext>
                  </a:extLst>
                </p:cNvPr>
                <p:cNvGrpSpPr/>
                <p:nvPr/>
              </p:nvGrpSpPr>
              <p:grpSpPr>
                <a:xfrm>
                  <a:off x="5999011" y="3226158"/>
                  <a:ext cx="507994" cy="128155"/>
                  <a:chOff x="5999011" y="3226158"/>
                  <a:chExt cx="507994" cy="128155"/>
                </a:xfrm>
              </p:grpSpPr>
              <p:sp>
                <p:nvSpPr>
                  <p:cNvPr id="203" name="Oval 202">
                    <a:extLst>
                      <a:ext uri="{FF2B5EF4-FFF2-40B4-BE49-F238E27FC236}">
                        <a16:creationId xmlns:a16="http://schemas.microsoft.com/office/drawing/2014/main" id="{411EBA5F-1C7B-4375-BF04-F50A612FAD60}"/>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881DFACE-C6D9-433E-9927-933D3363099F}"/>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5DACB1C4-7891-4160-8936-C9641BE4DBA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7" name="Group 196">
                <a:extLst>
                  <a:ext uri="{FF2B5EF4-FFF2-40B4-BE49-F238E27FC236}">
                    <a16:creationId xmlns:a16="http://schemas.microsoft.com/office/drawing/2014/main" id="{DFAFF517-8CB4-4EA4-94BF-C650B047A3D1}"/>
                  </a:ext>
                </a:extLst>
              </p:cNvPr>
              <p:cNvGrpSpPr/>
              <p:nvPr/>
            </p:nvGrpSpPr>
            <p:grpSpPr>
              <a:xfrm>
                <a:off x="6520862" y="3427404"/>
                <a:ext cx="591124" cy="127358"/>
                <a:chOff x="5273963" y="3225800"/>
                <a:chExt cx="591124" cy="127358"/>
              </a:xfrm>
            </p:grpSpPr>
            <p:sp>
              <p:nvSpPr>
                <p:cNvPr id="198" name="Oval 197">
                  <a:extLst>
                    <a:ext uri="{FF2B5EF4-FFF2-40B4-BE49-F238E27FC236}">
                      <a16:creationId xmlns:a16="http://schemas.microsoft.com/office/drawing/2014/main" id="{70E212EC-5094-49D8-AF76-F5EC83B2AAED}"/>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8DDE4A7-C6AB-43E4-9D72-E9427EC0AA0F}"/>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228F0E8F-2964-48F2-844F-0AFFBF5D3D7C}"/>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9" name="Group 208">
              <a:extLst>
                <a:ext uri="{FF2B5EF4-FFF2-40B4-BE49-F238E27FC236}">
                  <a16:creationId xmlns:a16="http://schemas.microsoft.com/office/drawing/2014/main" id="{B3D6B5DA-01AA-4072-844D-7BCC1E7437CE}"/>
                </a:ext>
              </a:extLst>
            </p:cNvPr>
            <p:cNvGrpSpPr/>
            <p:nvPr/>
          </p:nvGrpSpPr>
          <p:grpSpPr>
            <a:xfrm>
              <a:off x="9513448" y="5392606"/>
              <a:ext cx="1930387" cy="131576"/>
              <a:chOff x="5181599" y="3427404"/>
              <a:chExt cx="1930387" cy="131576"/>
            </a:xfrm>
          </p:grpSpPr>
          <p:grpSp>
            <p:nvGrpSpPr>
              <p:cNvPr id="210" name="Group 209">
                <a:extLst>
                  <a:ext uri="{FF2B5EF4-FFF2-40B4-BE49-F238E27FC236}">
                    <a16:creationId xmlns:a16="http://schemas.microsoft.com/office/drawing/2014/main" id="{166CDAE0-8B7C-463A-8A2A-0CE26AF4EA06}"/>
                  </a:ext>
                </a:extLst>
              </p:cNvPr>
              <p:cNvGrpSpPr/>
              <p:nvPr/>
            </p:nvGrpSpPr>
            <p:grpSpPr>
              <a:xfrm>
                <a:off x="5181599" y="3430467"/>
                <a:ext cx="1233042" cy="128513"/>
                <a:chOff x="5273963" y="3225800"/>
                <a:chExt cx="1233042" cy="128513"/>
              </a:xfrm>
            </p:grpSpPr>
            <p:grpSp>
              <p:nvGrpSpPr>
                <p:cNvPr id="215" name="Group 214">
                  <a:extLst>
                    <a:ext uri="{FF2B5EF4-FFF2-40B4-BE49-F238E27FC236}">
                      <a16:creationId xmlns:a16="http://schemas.microsoft.com/office/drawing/2014/main" id="{65C9062B-FF99-4D35-BE39-7788808893FE}"/>
                    </a:ext>
                  </a:extLst>
                </p:cNvPr>
                <p:cNvGrpSpPr/>
                <p:nvPr/>
              </p:nvGrpSpPr>
              <p:grpSpPr>
                <a:xfrm>
                  <a:off x="5273963" y="3225800"/>
                  <a:ext cx="591124" cy="127358"/>
                  <a:chOff x="5273963" y="3225800"/>
                  <a:chExt cx="591124" cy="127358"/>
                </a:xfrm>
              </p:grpSpPr>
              <p:sp>
                <p:nvSpPr>
                  <p:cNvPr id="220" name="Oval 219">
                    <a:extLst>
                      <a:ext uri="{FF2B5EF4-FFF2-40B4-BE49-F238E27FC236}">
                        <a16:creationId xmlns:a16="http://schemas.microsoft.com/office/drawing/2014/main" id="{36D5D34F-6636-489B-8A3B-D3CBA0F6B5CC}"/>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a:extLst>
                      <a:ext uri="{FF2B5EF4-FFF2-40B4-BE49-F238E27FC236}">
                        <a16:creationId xmlns:a16="http://schemas.microsoft.com/office/drawing/2014/main" id="{C27D6761-4788-4686-B5C3-7831E2F2CD6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7CE64414-3C97-4191-A2F4-E3B5560BA551}"/>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a:extLst>
                    <a:ext uri="{FF2B5EF4-FFF2-40B4-BE49-F238E27FC236}">
                      <a16:creationId xmlns:a16="http://schemas.microsoft.com/office/drawing/2014/main" id="{53EB0A8F-FB30-48B3-B514-10B5511D5760}"/>
                    </a:ext>
                  </a:extLst>
                </p:cNvPr>
                <p:cNvGrpSpPr/>
                <p:nvPr/>
              </p:nvGrpSpPr>
              <p:grpSpPr>
                <a:xfrm>
                  <a:off x="5999011" y="3226158"/>
                  <a:ext cx="507994" cy="128155"/>
                  <a:chOff x="5999011" y="3226158"/>
                  <a:chExt cx="507994" cy="128155"/>
                </a:xfrm>
              </p:grpSpPr>
              <p:sp>
                <p:nvSpPr>
                  <p:cNvPr id="217" name="Oval 216">
                    <a:extLst>
                      <a:ext uri="{FF2B5EF4-FFF2-40B4-BE49-F238E27FC236}">
                        <a16:creationId xmlns:a16="http://schemas.microsoft.com/office/drawing/2014/main" id="{910E4252-1A22-4474-9480-00D0028BFD73}"/>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D9B4AB-D396-4D4B-B296-E69848660744}"/>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D87B6346-CC0E-486B-9911-67A7F7999C5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1" name="Group 210">
                <a:extLst>
                  <a:ext uri="{FF2B5EF4-FFF2-40B4-BE49-F238E27FC236}">
                    <a16:creationId xmlns:a16="http://schemas.microsoft.com/office/drawing/2014/main" id="{1FA04FB6-39CF-4BCF-A053-2190C5A17C13}"/>
                  </a:ext>
                </a:extLst>
              </p:cNvPr>
              <p:cNvGrpSpPr/>
              <p:nvPr/>
            </p:nvGrpSpPr>
            <p:grpSpPr>
              <a:xfrm>
                <a:off x="6520862" y="3427404"/>
                <a:ext cx="591124" cy="127358"/>
                <a:chOff x="5273963" y="3225800"/>
                <a:chExt cx="591124" cy="127358"/>
              </a:xfrm>
            </p:grpSpPr>
            <p:sp>
              <p:nvSpPr>
                <p:cNvPr id="212" name="Oval 211">
                  <a:extLst>
                    <a:ext uri="{FF2B5EF4-FFF2-40B4-BE49-F238E27FC236}">
                      <a16:creationId xmlns:a16="http://schemas.microsoft.com/office/drawing/2014/main" id="{5517D382-EAE9-4030-B8FD-F7C0393A113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EFF4EC7-097E-4C3F-AD07-C65100FAB327}"/>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72C7939E-EF94-4911-9035-24F853F2AEE2}"/>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3" name="Group 222">
              <a:extLst>
                <a:ext uri="{FF2B5EF4-FFF2-40B4-BE49-F238E27FC236}">
                  <a16:creationId xmlns:a16="http://schemas.microsoft.com/office/drawing/2014/main" id="{51040EBA-E8CB-44ED-8BDA-0171F22EF088}"/>
                </a:ext>
              </a:extLst>
            </p:cNvPr>
            <p:cNvGrpSpPr/>
            <p:nvPr/>
          </p:nvGrpSpPr>
          <p:grpSpPr>
            <a:xfrm>
              <a:off x="9545781" y="5661890"/>
              <a:ext cx="1930387" cy="131576"/>
              <a:chOff x="5181599" y="3427404"/>
              <a:chExt cx="1930387" cy="131576"/>
            </a:xfrm>
          </p:grpSpPr>
          <p:grpSp>
            <p:nvGrpSpPr>
              <p:cNvPr id="224" name="Group 223">
                <a:extLst>
                  <a:ext uri="{FF2B5EF4-FFF2-40B4-BE49-F238E27FC236}">
                    <a16:creationId xmlns:a16="http://schemas.microsoft.com/office/drawing/2014/main" id="{1A3C1FF9-5444-44F2-9D63-69BD92891AD9}"/>
                  </a:ext>
                </a:extLst>
              </p:cNvPr>
              <p:cNvGrpSpPr/>
              <p:nvPr/>
            </p:nvGrpSpPr>
            <p:grpSpPr>
              <a:xfrm>
                <a:off x="5181599" y="3430467"/>
                <a:ext cx="1233042" cy="128513"/>
                <a:chOff x="5273963" y="3225800"/>
                <a:chExt cx="1233042" cy="128513"/>
              </a:xfrm>
            </p:grpSpPr>
            <p:grpSp>
              <p:nvGrpSpPr>
                <p:cNvPr id="229" name="Group 228">
                  <a:extLst>
                    <a:ext uri="{FF2B5EF4-FFF2-40B4-BE49-F238E27FC236}">
                      <a16:creationId xmlns:a16="http://schemas.microsoft.com/office/drawing/2014/main" id="{C5DE8FF4-DFF2-446D-9D0D-DE1A8C8A22EF}"/>
                    </a:ext>
                  </a:extLst>
                </p:cNvPr>
                <p:cNvGrpSpPr/>
                <p:nvPr/>
              </p:nvGrpSpPr>
              <p:grpSpPr>
                <a:xfrm>
                  <a:off x="5273963" y="3225800"/>
                  <a:ext cx="591124" cy="127358"/>
                  <a:chOff x="5273963" y="3225800"/>
                  <a:chExt cx="591124" cy="127358"/>
                </a:xfrm>
              </p:grpSpPr>
              <p:sp>
                <p:nvSpPr>
                  <p:cNvPr id="234" name="Oval 233">
                    <a:extLst>
                      <a:ext uri="{FF2B5EF4-FFF2-40B4-BE49-F238E27FC236}">
                        <a16:creationId xmlns:a16="http://schemas.microsoft.com/office/drawing/2014/main" id="{308949D6-CE9C-4AB7-9DF8-8DDFD127DBB5}"/>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FD881206-CB10-4AF9-96FC-6A5083C24BB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966AF3AD-7C01-4729-9EB3-AB4B0A43C986}"/>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EA6363CA-FB99-46CD-9C96-6DEE3E1D6341}"/>
                    </a:ext>
                  </a:extLst>
                </p:cNvPr>
                <p:cNvGrpSpPr/>
                <p:nvPr/>
              </p:nvGrpSpPr>
              <p:grpSpPr>
                <a:xfrm>
                  <a:off x="5999011" y="3226158"/>
                  <a:ext cx="507994" cy="128155"/>
                  <a:chOff x="5999011" y="3226158"/>
                  <a:chExt cx="507994" cy="128155"/>
                </a:xfrm>
              </p:grpSpPr>
              <p:sp>
                <p:nvSpPr>
                  <p:cNvPr id="231" name="Oval 230">
                    <a:extLst>
                      <a:ext uri="{FF2B5EF4-FFF2-40B4-BE49-F238E27FC236}">
                        <a16:creationId xmlns:a16="http://schemas.microsoft.com/office/drawing/2014/main" id="{A52071DA-D7C5-4006-BE77-D6B580C9484F}"/>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A5D5C674-5339-4EF2-A280-F97CA992C808}"/>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A82B16A7-E5CD-4C5D-9665-AA990838E92C}"/>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9A48B89A-743D-4061-B424-3F95767CCBA6}"/>
                  </a:ext>
                </a:extLst>
              </p:cNvPr>
              <p:cNvGrpSpPr/>
              <p:nvPr/>
            </p:nvGrpSpPr>
            <p:grpSpPr>
              <a:xfrm>
                <a:off x="6520862" y="3427404"/>
                <a:ext cx="591124" cy="127358"/>
                <a:chOff x="5273963" y="3225800"/>
                <a:chExt cx="591124" cy="127358"/>
              </a:xfrm>
            </p:grpSpPr>
            <p:sp>
              <p:nvSpPr>
                <p:cNvPr id="226" name="Oval 225">
                  <a:extLst>
                    <a:ext uri="{FF2B5EF4-FFF2-40B4-BE49-F238E27FC236}">
                      <a16:creationId xmlns:a16="http://schemas.microsoft.com/office/drawing/2014/main" id="{D496B532-C279-4307-B37C-B79372A46E11}"/>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F11A3E6-496C-49D4-8ED1-B957E657DA85}"/>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F848CB69-C5BE-4F94-B53A-C83CDDAE5C60}"/>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25820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Picture" descr="Figure 3: The Depth stratification polygons used for stratification.">
            <a:extLst>
              <a:ext uri="{FF2B5EF4-FFF2-40B4-BE49-F238E27FC236}">
                <a16:creationId xmlns:a16="http://schemas.microsoft.com/office/drawing/2014/main" id="{A680B25E-E0AE-425F-979E-43B90735CFAE}"/>
              </a:ext>
            </a:extLst>
          </p:cNvPr>
          <p:cNvPicPr/>
          <p:nvPr/>
        </p:nvPicPr>
        <p:blipFill>
          <a:blip r:embed="rId3"/>
          <a:stretch>
            <a:fillRect/>
          </a:stretch>
        </p:blipFill>
        <p:spPr bwMode="auto">
          <a:xfrm>
            <a:off x="7082492" y="3548814"/>
            <a:ext cx="2597217" cy="2784254"/>
          </a:xfrm>
          <a:prstGeom prst="rect">
            <a:avLst/>
          </a:prstGeom>
          <a:noFill/>
          <a:ln w="9525">
            <a:noFill/>
            <a:headEnd/>
            <a:tailEnd/>
          </a:ln>
        </p:spPr>
      </p:pic>
      <p:pic>
        <p:nvPicPr>
          <p:cNvPr id="238" name="Picture" descr="Figure 2: The NAFO stratification polygons used for stratification.">
            <a:extLst>
              <a:ext uri="{FF2B5EF4-FFF2-40B4-BE49-F238E27FC236}">
                <a16:creationId xmlns:a16="http://schemas.microsoft.com/office/drawing/2014/main" id="{E8B247BD-563E-4906-AC3B-5F3DFF8D2E90}"/>
              </a:ext>
            </a:extLst>
          </p:cNvPr>
          <p:cNvPicPr/>
          <p:nvPr/>
        </p:nvPicPr>
        <p:blipFill>
          <a:blip r:embed="rId4"/>
          <a:stretch>
            <a:fillRect/>
          </a:stretch>
        </p:blipFill>
        <p:spPr bwMode="auto">
          <a:xfrm>
            <a:off x="9062156" y="1601327"/>
            <a:ext cx="3129844" cy="2647244"/>
          </a:xfrm>
          <a:prstGeom prst="rect">
            <a:avLst/>
          </a:prstGeom>
          <a:noFill/>
          <a:ln w="9525">
            <a:noFill/>
            <a:headEnd/>
            <a:tailEnd/>
          </a:ln>
        </p:spPr>
      </p:pic>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fontScale="92500" lnSpcReduction="10000"/>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Stratified Survey</a:t>
            </a:r>
          </a:p>
          <a:p>
            <a:pPr marL="1172718" lvl="3" indent="-514350"/>
            <a:r>
              <a:rPr lang="en-US" sz="2000" dirty="0">
                <a:solidFill>
                  <a:schemeClr val="tx1"/>
                </a:solidFill>
              </a:rPr>
              <a:t>Concept is to break the survey domain up into ‘homogenous’ bits (strata)</a:t>
            </a:r>
          </a:p>
          <a:p>
            <a:pPr marL="1172718" lvl="3" indent="-514350"/>
            <a:r>
              <a:rPr lang="en-US" sz="2000" dirty="0">
                <a:solidFill>
                  <a:schemeClr val="tx1"/>
                </a:solidFill>
              </a:rPr>
              <a:t>Depth is a common stratifying variable</a:t>
            </a:r>
          </a:p>
          <a:p>
            <a:pPr marL="1172718" lvl="3" indent="-514350"/>
            <a:r>
              <a:rPr lang="en-US" sz="2000" dirty="0">
                <a:solidFill>
                  <a:schemeClr val="tx1"/>
                </a:solidFill>
              </a:rPr>
              <a:t>Pros</a:t>
            </a:r>
          </a:p>
          <a:p>
            <a:pPr marL="1355598" lvl="4" indent="-514350"/>
            <a:r>
              <a:rPr lang="en-US" sz="2000" dirty="0">
                <a:solidFill>
                  <a:schemeClr val="tx1"/>
                </a:solidFill>
              </a:rPr>
              <a:t>Should result in more precise estimates</a:t>
            </a:r>
          </a:p>
          <a:p>
            <a:pPr marL="1355598" lvl="4" indent="-514350"/>
            <a:r>
              <a:rPr lang="en-US" sz="2000" dirty="0">
                <a:solidFill>
                  <a:schemeClr val="tx1"/>
                </a:solidFill>
              </a:rPr>
              <a:t>Often leads to better coverage than random designs</a:t>
            </a:r>
          </a:p>
          <a:p>
            <a:pPr marL="1172718" lvl="3" indent="-514350"/>
            <a:r>
              <a:rPr lang="en-US" sz="2000" dirty="0">
                <a:solidFill>
                  <a:schemeClr val="tx1"/>
                </a:solidFill>
              </a:rPr>
              <a:t>Cons</a:t>
            </a:r>
          </a:p>
          <a:p>
            <a:pPr marL="1355598" lvl="4" indent="-514350"/>
            <a:r>
              <a:rPr lang="en-US" sz="2000" dirty="0">
                <a:solidFill>
                  <a:schemeClr val="tx1"/>
                </a:solidFill>
              </a:rPr>
              <a:t>How do you define a ‘homogeneous’ strata?</a:t>
            </a:r>
          </a:p>
          <a:p>
            <a:pPr marL="1355598" lvl="4" indent="-514350"/>
            <a:r>
              <a:rPr lang="en-US" sz="2000" dirty="0">
                <a:solidFill>
                  <a:schemeClr val="tx1"/>
                </a:solidFill>
              </a:rPr>
              <a:t>Statistics are more complex </a:t>
            </a:r>
          </a:p>
          <a:p>
            <a:pPr marL="1355598" lvl="4" indent="-514350"/>
            <a:r>
              <a:rPr lang="en-US" sz="2000" dirty="0">
                <a:solidFill>
                  <a:schemeClr val="tx1"/>
                </a:solidFill>
              </a:rPr>
              <a:t>Need to decide how many stations go in each strata</a:t>
            </a:r>
          </a:p>
          <a:p>
            <a:pPr marL="1355598" lvl="4" indent="-514350"/>
            <a:r>
              <a:rPr lang="en-US" sz="2000" dirty="0">
                <a:solidFill>
                  <a:schemeClr val="tx1"/>
                </a:solidFill>
              </a:rPr>
              <a:t>Need coverage in all the ‘strata’</a:t>
            </a: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Tree>
    <p:extLst>
      <p:ext uri="{BB962C8B-B14F-4D97-AF65-F5344CB8AC3E}">
        <p14:creationId xmlns:p14="http://schemas.microsoft.com/office/powerpoint/2010/main" val="174739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3"/>
            </a:pPr>
            <a:r>
              <a:rPr lang="en-US" sz="3000" dirty="0">
                <a:solidFill>
                  <a:schemeClr val="tx1"/>
                </a:solidFill>
              </a:rPr>
              <a:t>How many stations</a:t>
            </a:r>
          </a:p>
          <a:p>
            <a:pPr marL="806958" lvl="1" indent="-514350"/>
            <a:r>
              <a:rPr lang="en-US" sz="2400" dirty="0">
                <a:solidFill>
                  <a:schemeClr val="tx1"/>
                </a:solidFill>
              </a:rPr>
              <a:t>How many sampling stations do you need?</a:t>
            </a:r>
          </a:p>
          <a:p>
            <a:pPr marL="989838" lvl="2" indent="-514350"/>
            <a:r>
              <a:rPr lang="en-US" sz="2000" dirty="0">
                <a:solidFill>
                  <a:schemeClr val="tx1"/>
                </a:solidFill>
              </a:rPr>
              <a:t>More stations = more $$, what is your budget?</a:t>
            </a:r>
          </a:p>
          <a:p>
            <a:pPr marL="514350" indent="-514350">
              <a:buFont typeface="+mj-lt"/>
              <a:buAutoNum type="arabicPeriod" startAt="4"/>
            </a:pPr>
            <a:r>
              <a:rPr lang="en-US" sz="2600" dirty="0">
                <a:solidFill>
                  <a:schemeClr val="tx1"/>
                </a:solidFill>
              </a:rPr>
              <a:t>When should you survey? </a:t>
            </a:r>
          </a:p>
          <a:p>
            <a:pPr marL="806958" lvl="1" indent="-514350"/>
            <a:r>
              <a:rPr lang="en-US" sz="2400" dirty="0">
                <a:solidFill>
                  <a:schemeClr val="tx1"/>
                </a:solidFill>
              </a:rPr>
              <a:t>During spawning, before spawning?</a:t>
            </a:r>
          </a:p>
          <a:p>
            <a:pPr marL="806958" lvl="1" indent="-514350"/>
            <a:r>
              <a:rPr lang="en-US" sz="2400" dirty="0">
                <a:solidFill>
                  <a:schemeClr val="tx1"/>
                </a:solidFill>
              </a:rPr>
              <a:t>Conflicts with other fisheries/users</a:t>
            </a:r>
          </a:p>
          <a:p>
            <a:pPr marL="806958" lvl="1" indent="-514350"/>
            <a:r>
              <a:rPr lang="en-US" sz="2400" dirty="0">
                <a:solidFill>
                  <a:schemeClr val="tx1"/>
                </a:solidFill>
              </a:rPr>
              <a:t>Seasonal variability</a:t>
            </a:r>
            <a:endParaRPr lang="en-US" sz="2800" dirty="0"/>
          </a:p>
          <a:p>
            <a:pPr marL="806958" lvl="1" indent="-514350"/>
            <a:endParaRPr lang="en-US" sz="2400" dirty="0">
              <a:solidFill>
                <a:schemeClr val="tx1"/>
              </a:solidFill>
            </a:endParaRPr>
          </a:p>
          <a:p>
            <a:pPr marL="989838" lvl="2" indent="-514350"/>
            <a:endParaRPr lang="en-US" sz="2400" dirty="0">
              <a:solidFill>
                <a:schemeClr val="tx1"/>
              </a:solidFill>
            </a:endParaRPr>
          </a:p>
          <a:p>
            <a:pPr marL="989838" lvl="2" indent="-514350"/>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5862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Tutorial</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658368" lvl="1" indent="-457200">
              <a:buFont typeface="+mj-lt"/>
              <a:buAutoNum type="arabicPeriod"/>
            </a:pPr>
            <a:r>
              <a:rPr lang="en-US" sz="2000" dirty="0">
                <a:solidFill>
                  <a:schemeClr val="tx1"/>
                </a:solidFill>
              </a:rPr>
              <a:t>Open the file </a:t>
            </a:r>
            <a:r>
              <a:rPr lang="en-US" sz="2000" dirty="0" err="1">
                <a:solidFill>
                  <a:schemeClr val="tx1"/>
                </a:solidFill>
              </a:rPr>
              <a:t>Survey_tutorial_basic.Rmd</a:t>
            </a:r>
            <a:r>
              <a:rPr lang="en-US" sz="2000" dirty="0">
                <a:solidFill>
                  <a:schemeClr val="tx1"/>
                </a:solidFill>
              </a:rPr>
              <a:t> and pop down to line 76</a:t>
            </a:r>
          </a:p>
          <a:p>
            <a:pPr marL="658368" lvl="1" indent="-457200">
              <a:buFont typeface="+mj-lt"/>
              <a:buAutoNum type="arabicPeriod"/>
            </a:pPr>
            <a:r>
              <a:rPr lang="en-US" sz="2000" dirty="0">
                <a:solidFill>
                  <a:schemeClr val="tx1"/>
                </a:solidFill>
              </a:rPr>
              <a:t>Change the number of stations in the survey and explore how this impacts your estimates </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n.tows</a:t>
            </a:r>
            <a:r>
              <a:rPr lang="en-US" sz="1400" dirty="0">
                <a:solidFill>
                  <a:schemeClr val="tx1"/>
                </a:solidFill>
                <a:latin typeface="Courier New" panose="02070309020205020404" pitchFamily="49" charset="0"/>
                <a:cs typeface="Courier New" panose="02070309020205020404" pitchFamily="49" charset="0"/>
              </a:rPr>
              <a:t>)</a:t>
            </a:r>
          </a:p>
          <a:p>
            <a:pPr lvl="2"/>
            <a:r>
              <a:rPr lang="en-US" sz="1600" dirty="0">
                <a:solidFill>
                  <a:schemeClr val="tx1"/>
                </a:solidFill>
              </a:rPr>
              <a:t>Note that we compare 3 different survey allocation schemes in the results</a:t>
            </a:r>
          </a:p>
          <a:p>
            <a:pPr lvl="3"/>
            <a:r>
              <a:rPr lang="en-US" sz="1600" dirty="0">
                <a:solidFill>
                  <a:schemeClr val="tx1"/>
                </a:solidFill>
              </a:rPr>
              <a:t>Random allocation where the stations randomly get placed inside the survey domain</a:t>
            </a:r>
          </a:p>
          <a:p>
            <a:pPr lvl="3"/>
            <a:r>
              <a:rPr lang="en-US" sz="1600" dirty="0">
                <a:solidFill>
                  <a:schemeClr val="tx1"/>
                </a:solidFill>
              </a:rPr>
              <a:t>NAFO allocation where stations are located inside the NAFO strata</a:t>
            </a:r>
          </a:p>
          <a:p>
            <a:pPr lvl="3"/>
            <a:r>
              <a:rPr lang="en-US" sz="1600" dirty="0">
                <a:solidFill>
                  <a:schemeClr val="tx1"/>
                </a:solidFill>
              </a:rPr>
              <a:t>Depth allocation where stations are located inside ‘depth’ strata</a:t>
            </a:r>
          </a:p>
          <a:p>
            <a:pPr lvl="4"/>
            <a:r>
              <a:rPr lang="en-US" sz="1600" dirty="0">
                <a:solidFill>
                  <a:schemeClr val="tx1"/>
                </a:solidFill>
              </a:rPr>
              <a:t>For example, 0-25 meters is one strata, 26-50 meters is another strata</a:t>
            </a:r>
          </a:p>
          <a:p>
            <a:pPr marL="658368" lvl="1" indent="-457200">
              <a:buFont typeface="+mj-lt"/>
              <a:buAutoNum type="arabicPeriod"/>
            </a:pPr>
            <a:r>
              <a:rPr lang="en-US" sz="2200" dirty="0"/>
              <a:t>There are some other options you can explore on your own if you’d like</a:t>
            </a:r>
          </a:p>
          <a:p>
            <a:pPr lvl="2"/>
            <a:r>
              <a:rPr lang="en-US" sz="1800" dirty="0"/>
              <a:t>Look inside the ‘chunk’ </a:t>
            </a:r>
            <a:r>
              <a:rPr lang="en-US" dirty="0">
                <a:latin typeface="Courier New" panose="02070309020205020404" pitchFamily="49" charset="0"/>
                <a:cs typeface="Courier New" panose="02070309020205020404" pitchFamily="49" charset="0"/>
              </a:rPr>
              <a:t>{r other-parameters, echo=F}</a:t>
            </a:r>
            <a:endParaRPr lang="en-US" sz="1800" dirty="0">
              <a:latin typeface="Courier New" panose="02070309020205020404" pitchFamily="49" charset="0"/>
              <a:cs typeface="Courier New" panose="02070309020205020404" pitchFamily="49" charset="0"/>
            </a:endParaRPr>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336844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Quick overview of what we are trying to do</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What are the objectives of traditional Fisheries Science?</a:t>
            </a:r>
          </a:p>
          <a:p>
            <a:pPr lvl="1"/>
            <a:r>
              <a:rPr lang="en-US" sz="2400" dirty="0"/>
              <a:t>In the area you want to go fishing, how many fish are there</a:t>
            </a:r>
            <a:r>
              <a:rPr lang="en-US" sz="2600" dirty="0"/>
              <a:t>?</a:t>
            </a:r>
            <a:endParaRPr lang="en-US" sz="2200" dirty="0"/>
          </a:p>
          <a:p>
            <a:pPr lvl="2"/>
            <a:r>
              <a:rPr lang="en-US" sz="2200" dirty="0"/>
              <a:t>Should be we happy or worried about this number?</a:t>
            </a:r>
          </a:p>
          <a:p>
            <a:pPr lvl="2"/>
            <a:r>
              <a:rPr lang="en-US" sz="2200" dirty="0"/>
              <a:t>Given this number, how many can you sustainably (optimally) remove via a fishery?</a:t>
            </a:r>
          </a:p>
          <a:p>
            <a:r>
              <a:rPr lang="en-US" sz="2800" dirty="0"/>
              <a:t>How do we achieve this objective?</a:t>
            </a:r>
          </a:p>
          <a:p>
            <a:pPr lvl="1"/>
            <a:r>
              <a:rPr lang="en-US" sz="2600" dirty="0"/>
              <a:t>In theory, it’s pretty simple…</a:t>
            </a:r>
          </a:p>
          <a:p>
            <a:pPr marL="841248" lvl="2" indent="-457200">
              <a:buFont typeface="+mj-lt"/>
              <a:buAutoNum type="arabicPeriod"/>
            </a:pPr>
            <a:r>
              <a:rPr lang="en-US" sz="2200" b="1" dirty="0"/>
              <a:t>Go out and count your species in the area of interest (Survey – Fishery Independent data).</a:t>
            </a:r>
          </a:p>
          <a:p>
            <a:pPr marL="841248" lvl="2" indent="-457200">
              <a:buFont typeface="+mj-lt"/>
              <a:buAutoNum type="arabicPeriod"/>
            </a:pPr>
            <a:r>
              <a:rPr lang="en-US" sz="2200" dirty="0"/>
              <a:t>Go out and count how many fish were removed by the fishery (Fishery Dependent data)</a:t>
            </a:r>
          </a:p>
          <a:p>
            <a:pPr marL="841248" lvl="2" indent="-457200">
              <a:buFont typeface="+mj-lt"/>
              <a:buAutoNum type="arabicPeriod"/>
            </a:pPr>
            <a:r>
              <a:rPr lang="en-US" sz="2200" dirty="0"/>
              <a:t>Plug (1) and (2) into a (sometimes) fancy statistical model (Stock Assessment Model).</a:t>
            </a:r>
          </a:p>
          <a:p>
            <a:pPr marL="841248" lvl="2" indent="-457200">
              <a:buFont typeface="+mj-lt"/>
              <a:buAutoNum type="arabicPeriod"/>
            </a:pPr>
            <a:r>
              <a:rPr lang="en-US" sz="2200" dirty="0"/>
              <a:t>Figure out what a safe number of fish to harvest is (Precautionary Approach – Reference Points, </a:t>
            </a:r>
            <a:r>
              <a:rPr lang="en-US" sz="2200" dirty="0" err="1"/>
              <a:t>etc</a:t>
            </a:r>
            <a:r>
              <a:rPr lang="en-US" sz="2200" dirty="0"/>
              <a:t>)</a:t>
            </a:r>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1629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BA862-8FCB-4701-9703-6B7038B61D69}"/>
              </a:ext>
            </a:extLst>
          </p:cNvPr>
          <p:cNvSpPr>
            <a:spLocks noGrp="1"/>
          </p:cNvSpPr>
          <p:nvPr>
            <p:ph type="ctrTitle"/>
          </p:nvPr>
        </p:nvSpPr>
        <p:spPr/>
        <p:txBody>
          <a:bodyPr/>
          <a:lstStyle/>
          <a:p>
            <a:pPr algn="ctr"/>
            <a:r>
              <a:rPr lang="en-US" dirty="0">
                <a:solidFill>
                  <a:schemeClr val="accent2">
                    <a:lumMod val="75000"/>
                  </a:schemeClr>
                </a:solidFill>
              </a:rPr>
              <a:t>Step 1: Surveys</a:t>
            </a:r>
          </a:p>
        </p:txBody>
      </p:sp>
      <p:sp>
        <p:nvSpPr>
          <p:cNvPr id="5" name="Subtitle 4">
            <a:extLst>
              <a:ext uri="{FF2B5EF4-FFF2-40B4-BE49-F238E27FC236}">
                <a16:creationId xmlns:a16="http://schemas.microsoft.com/office/drawing/2014/main" id="{D09F0E06-8D50-4D39-B2B4-6D14FACF018C}"/>
              </a:ext>
            </a:extLst>
          </p:cNvPr>
          <p:cNvSpPr>
            <a:spLocks noGrp="1"/>
          </p:cNvSpPr>
          <p:nvPr>
            <p:ph type="subTitle" idx="1"/>
          </p:nvPr>
        </p:nvSpPr>
        <p:spPr/>
        <p:txBody>
          <a:bodyPr/>
          <a:lstStyle/>
          <a:p>
            <a:pPr algn="ctr"/>
            <a:r>
              <a:rPr lang="en-US" dirty="0"/>
              <a:t>An exceptionally brief introduction</a:t>
            </a:r>
          </a:p>
        </p:txBody>
      </p:sp>
    </p:spTree>
    <p:extLst>
      <p:ext uri="{BB962C8B-B14F-4D97-AF65-F5344CB8AC3E}">
        <p14:creationId xmlns:p14="http://schemas.microsoft.com/office/powerpoint/2010/main" val="13345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0" indent="0">
              <a:buNone/>
            </a:pPr>
            <a:r>
              <a:rPr lang="en-US" sz="2800" dirty="0"/>
              <a:t>Why fisheries surveys are so much harder than terrestrial surveys…</a:t>
            </a:r>
          </a:p>
          <a:p>
            <a:r>
              <a:rPr lang="en-US" dirty="0"/>
              <a:t>Imagine you are tasked with surveying mushrooms in the forest</a:t>
            </a:r>
          </a:p>
          <a:p>
            <a:pPr lvl="1"/>
            <a:r>
              <a:rPr lang="en-US" sz="2000" dirty="0"/>
              <a:t>Unfortunately, you have a few constraints this year.</a:t>
            </a:r>
          </a:p>
          <a:p>
            <a:pPr marL="514350" indent="-514350">
              <a:buFont typeface="+mj-lt"/>
              <a:buAutoNum type="arabicPeriod"/>
            </a:pPr>
            <a:r>
              <a:rPr lang="en-US" dirty="0"/>
              <a:t>You are flying over the area in a helicopter </a:t>
            </a:r>
          </a:p>
          <a:p>
            <a:pPr marL="806958" lvl="1" indent="-514350"/>
            <a:r>
              <a:rPr lang="en-US" sz="2000" dirty="0"/>
              <a:t>Note you have to pay for the flight time and the crew</a:t>
            </a:r>
          </a:p>
          <a:p>
            <a:pPr marL="514350" indent="-514350">
              <a:buFont typeface="+mj-lt"/>
              <a:buAutoNum type="arabicPeriod"/>
            </a:pPr>
            <a:r>
              <a:rPr lang="en-US" dirty="0"/>
              <a:t>You can only survey when it is so foggy you can’t see the forest </a:t>
            </a:r>
          </a:p>
          <a:p>
            <a:pPr marL="806958" lvl="1" indent="-514350"/>
            <a:r>
              <a:rPr lang="en-US" sz="2000" dirty="0"/>
              <a:t>Or you must be blindfolded</a:t>
            </a:r>
          </a:p>
          <a:p>
            <a:pPr marL="514350" indent="-514350">
              <a:buFont typeface="+mj-lt"/>
              <a:buAutoNum type="arabicPeriod"/>
            </a:pPr>
            <a:r>
              <a:rPr lang="en-US" dirty="0"/>
              <a:t>You have a large butterfly net to do your sampling</a:t>
            </a:r>
          </a:p>
          <a:p>
            <a:pPr marL="0" indent="0">
              <a:buNone/>
            </a:pPr>
            <a:r>
              <a:rPr lang="en-US" sz="2800" dirty="0"/>
              <a:t>Good luck and have fun!</a:t>
            </a:r>
          </a:p>
          <a:p>
            <a:pPr marL="0" indent="0">
              <a:buNone/>
            </a:pPr>
            <a:endParaRPr lang="en-US" sz="28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fisheries independent survey?</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Butterfly Net PNG Images, Transparent Butterfly Net Image Download - PNGitem">
            <a:extLst>
              <a:ext uri="{FF2B5EF4-FFF2-40B4-BE49-F238E27FC236}">
                <a16:creationId xmlns:a16="http://schemas.microsoft.com/office/drawing/2014/main" id="{669919D3-F01C-4C5A-9DC8-CA6A574C4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074010">
            <a:off x="8080122" y="2798638"/>
            <a:ext cx="1171802" cy="34638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uper Mushroom - Super Mario Wiki, the Mario encyclopedia">
            <a:extLst>
              <a:ext uri="{FF2B5EF4-FFF2-40B4-BE49-F238E27FC236}">
                <a16:creationId xmlns:a16="http://schemas.microsoft.com/office/drawing/2014/main" id="{5D2363D9-8C83-4561-8D6F-A52C58D0FA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0878" y="5807084"/>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Super Mushroom - Super Mario Wiki, the Mario encyclopedia">
            <a:extLst>
              <a:ext uri="{FF2B5EF4-FFF2-40B4-BE49-F238E27FC236}">
                <a16:creationId xmlns:a16="http://schemas.microsoft.com/office/drawing/2014/main" id="{7F22C948-7525-41EC-85C4-A9904E550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2855" y="5842514"/>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Super Mushroom - Super Mario Wiki, the Mario encyclopedia">
            <a:extLst>
              <a:ext uri="{FF2B5EF4-FFF2-40B4-BE49-F238E27FC236}">
                <a16:creationId xmlns:a16="http://schemas.microsoft.com/office/drawing/2014/main" id="{2CA8F50D-F3AC-4673-9564-8DDAA1E41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6967" y="5825221"/>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ree Flower | Fantendo - Game Ideas &amp;amp; More | Fandom">
            <a:extLst>
              <a:ext uri="{FF2B5EF4-FFF2-40B4-BE49-F238E27FC236}">
                <a16:creationId xmlns:a16="http://schemas.microsoft.com/office/drawing/2014/main" id="{4CEFF03D-FFEE-4E14-BB17-6C5B1C90FF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8251" y="5432429"/>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descr="Tree Flower | Fantendo - Game Ideas &amp;amp; More | Fandom">
            <a:extLst>
              <a:ext uri="{FF2B5EF4-FFF2-40B4-BE49-F238E27FC236}">
                <a16:creationId xmlns:a16="http://schemas.microsoft.com/office/drawing/2014/main" id="{1875EAF9-CFDC-4F3A-91C2-5F036F3947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15303" y="5379248"/>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Tree Flower | Fantendo - Game Ideas &amp;amp; More | Fandom">
            <a:extLst>
              <a:ext uri="{FF2B5EF4-FFF2-40B4-BE49-F238E27FC236}">
                <a16:creationId xmlns:a16="http://schemas.microsoft.com/office/drawing/2014/main" id="{840C8C70-53C5-4FA8-AEE4-AEC824E0E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2576" y="5425636"/>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ropeller Mario - Super Mario Wiki, the Mario encyclopedia">
            <a:extLst>
              <a:ext uri="{FF2B5EF4-FFF2-40B4-BE49-F238E27FC236}">
                <a16:creationId xmlns:a16="http://schemas.microsoft.com/office/drawing/2014/main" id="{B64E950A-AB7E-4D56-A1F1-B224D3C6F2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4222" y="1489119"/>
            <a:ext cx="142875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Bowser - Super Mario Wiki, the Mario encyclopedia">
            <a:extLst>
              <a:ext uri="{FF2B5EF4-FFF2-40B4-BE49-F238E27FC236}">
                <a16:creationId xmlns:a16="http://schemas.microsoft.com/office/drawing/2014/main" id="{2CBD1E73-632E-41A6-96F1-C7626BB6AC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4514818"/>
            <a:ext cx="1488353" cy="175503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Fog | Newer Super Mario Bros. Wiki | Fandom">
            <a:extLst>
              <a:ext uri="{FF2B5EF4-FFF2-40B4-BE49-F238E27FC236}">
                <a16:creationId xmlns:a16="http://schemas.microsoft.com/office/drawing/2014/main" id="{B3969ABF-B5CB-4C7B-9DF5-B9ECBCBBEF03}"/>
              </a:ext>
            </a:extLst>
          </p:cNvPr>
          <p:cNvPicPr>
            <a:picLocks noChangeAspect="1" noChangeArrowheads="1"/>
          </p:cNvPicPr>
          <p:nvPr/>
        </p:nvPicPr>
        <p:blipFill>
          <a:blip r:embed="rId8">
            <a:alphaModFix amt="80000"/>
            <a:extLst>
              <a:ext uri="{28A0092B-C50C-407E-A947-70E740481C1C}">
                <a14:useLocalDpi xmlns:a14="http://schemas.microsoft.com/office/drawing/2010/main" val="0"/>
              </a:ext>
            </a:extLst>
          </a:blip>
          <a:srcRect/>
          <a:stretch>
            <a:fillRect/>
          </a:stretch>
        </p:blipFill>
        <p:spPr bwMode="auto">
          <a:xfrm>
            <a:off x="6096001" y="4153980"/>
            <a:ext cx="6095998" cy="219267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Fog | Newer Super Mario Bros. Wiki | Fandom">
            <a:extLst>
              <a:ext uri="{FF2B5EF4-FFF2-40B4-BE49-F238E27FC236}">
                <a16:creationId xmlns:a16="http://schemas.microsoft.com/office/drawing/2014/main" id="{542BF66F-8DE9-44F1-9D95-16E7755314CA}"/>
              </a:ext>
            </a:extLst>
          </p:cNvPr>
          <p:cNvPicPr>
            <a:picLocks noChangeAspect="1" noChangeArrowheads="1"/>
          </p:cNvPicPr>
          <p:nvPr/>
        </p:nvPicPr>
        <p:blipFill>
          <a:blip r:embed="rId8">
            <a:alphaModFix/>
            <a:extLst>
              <a:ext uri="{28A0092B-C50C-407E-A947-70E740481C1C}">
                <a14:useLocalDpi xmlns:a14="http://schemas.microsoft.com/office/drawing/2010/main" val="0"/>
              </a:ext>
            </a:extLst>
          </a:blip>
          <a:srcRect/>
          <a:stretch>
            <a:fillRect/>
          </a:stretch>
        </p:blipFill>
        <p:spPr bwMode="auto">
          <a:xfrm>
            <a:off x="6098176" y="4143384"/>
            <a:ext cx="6095998" cy="46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73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fisheries independent survey?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Remember our objective is to get a count of a species in an area</a:t>
                </a:r>
              </a:p>
              <a:p>
                <a:pPr lvl="1"/>
                <a:r>
                  <a:rPr lang="en-US" sz="2400" dirty="0"/>
                  <a:t>But in fisheries, the fishery removals are typically in terms of ‘biomass’</a:t>
                </a:r>
              </a:p>
              <a:p>
                <a:pPr lvl="2"/>
                <a:r>
                  <a:rPr lang="en-US" sz="2000" dirty="0"/>
                  <a:t>What do we mean by biomass?</a:t>
                </a:r>
              </a:p>
              <a:p>
                <a:pPr lvl="3"/>
                <a:r>
                  <a:rPr lang="en-US" sz="2000" dirty="0"/>
                  <a:t>The total weight of the population</a:t>
                </a:r>
              </a:p>
              <a:p>
                <a:pPr lvl="3"/>
                <a:r>
                  <a:rPr lang="en-US" sz="2000" dirty="0"/>
                  <a:t>Most simply: </a:t>
                </a:r>
                <a14:m>
                  <m:oMath xmlns:m="http://schemas.openxmlformats.org/officeDocument/2006/math">
                    <m:r>
                      <a:rPr lang="en-US" sz="2000" b="0" i="1" smtClean="0">
                        <a:latin typeface="Cambria Math" panose="02040503050406030204" pitchFamily="18" charset="0"/>
                      </a:rPr>
                      <m:t>𝐵𝑖𝑜𝑚𝑎𝑠𝑠</m:t>
                    </m:r>
                    <m:r>
                      <a:rPr lang="en-US" sz="2000" b="0" i="1" smtClean="0">
                        <a:latin typeface="Cambria Math" panose="02040503050406030204" pitchFamily="18" charset="0"/>
                      </a:rPr>
                      <m:t>=</m:t>
                    </m:r>
                    <m:r>
                      <a:rPr lang="en-US" sz="2000" b="0" i="1" smtClean="0">
                        <a:latin typeface="Cambria Math" panose="02040503050406030204" pitchFamily="18" charset="0"/>
                      </a:rPr>
                      <m:t>𝐴𝑏𝑢𝑛𝑑𝑎𝑛𝑐𝑒</m:t>
                    </m:r>
                    <m:r>
                      <a:rPr lang="en-US" sz="2000" b="0" i="1" smtClean="0">
                        <a:latin typeface="Cambria Math" panose="02040503050406030204" pitchFamily="18" charset="0"/>
                      </a:rPr>
                      <m:t>×</m:t>
                    </m:r>
                    <m:r>
                      <a:rPr lang="en-US" sz="2000" b="0" i="1" smtClean="0">
                        <a:latin typeface="Cambria Math" panose="02040503050406030204" pitchFamily="18" charset="0"/>
                      </a:rPr>
                      <m:t>𝑎𝑣𝑒𝑟𝑎𝑔𝑒</m:t>
                    </m:r>
                    <m:r>
                      <a:rPr lang="en-US" sz="2000" b="0" i="1" smtClean="0">
                        <a:latin typeface="Cambria Math" panose="02040503050406030204" pitchFamily="18" charset="0"/>
                      </a:rPr>
                      <m:t> </m:t>
                    </m:r>
                    <m:r>
                      <a:rPr lang="en-US" sz="2000" b="0" i="1" smtClean="0">
                        <a:latin typeface="Cambria Math" panose="02040503050406030204" pitchFamily="18" charset="0"/>
                      </a:rPr>
                      <m:t>𝑤𝑒𝑖𝑔h𝑡</m:t>
                    </m:r>
                    <m:r>
                      <a:rPr lang="en-US" sz="2000" b="0" i="1" smtClean="0">
                        <a:latin typeface="Cambria Math" panose="02040503050406030204" pitchFamily="18" charset="0"/>
                      </a:rPr>
                      <m:t> </m:t>
                    </m:r>
                  </m:oMath>
                </a14:m>
                <a:endParaRPr lang="en-US" sz="2000" dirty="0"/>
              </a:p>
              <a:p>
                <a:pPr lvl="2"/>
                <a:r>
                  <a:rPr lang="en-US" sz="2000" dirty="0"/>
                  <a:t>Usually we talk about “Spawning Stock Biomass” (SSB)</a:t>
                </a:r>
              </a:p>
              <a:p>
                <a:pPr lvl="3"/>
                <a:r>
                  <a:rPr lang="en-US" sz="2000" dirty="0"/>
                  <a:t>This is simply the biomass of individuals that we believe are mature</a:t>
                </a:r>
              </a:p>
              <a:p>
                <a:pPr lvl="1"/>
                <a:r>
                  <a:rPr lang="en-US" sz="2400" dirty="0"/>
                  <a:t>So to get Spawning Stock Biomass we need a survey that can estimate</a:t>
                </a:r>
              </a:p>
              <a:p>
                <a:pPr marL="658368" lvl="1" indent="-457200">
                  <a:buFont typeface="+mj-lt"/>
                  <a:buAutoNum type="arabicPeriod"/>
                </a:pPr>
                <a:r>
                  <a:rPr lang="en-US" sz="2200" dirty="0"/>
                  <a:t>The number of individuals </a:t>
                </a:r>
                <a:r>
                  <a:rPr lang="en-US" dirty="0"/>
                  <a:t>(≈ our focus today)</a:t>
                </a:r>
              </a:p>
              <a:p>
                <a:pPr marL="658368" lvl="1" indent="-457200">
                  <a:buFont typeface="+mj-lt"/>
                  <a:buAutoNum type="arabicPeriod"/>
                </a:pPr>
                <a:r>
                  <a:rPr lang="en-US" sz="2200" dirty="0"/>
                  <a:t>The weight of the individuals </a:t>
                </a:r>
                <a:r>
                  <a:rPr lang="en-US" dirty="0"/>
                  <a:t>(this can be a whole career) </a:t>
                </a:r>
                <a:endParaRPr lang="en-US" sz="2200" dirty="0"/>
              </a:p>
              <a:p>
                <a:pPr marL="658368" lvl="1" indent="-457200">
                  <a:buFont typeface="+mj-lt"/>
                  <a:buAutoNum type="arabicPeriod"/>
                </a:pPr>
                <a:r>
                  <a:rPr lang="en-US" sz="2200" dirty="0"/>
                  <a:t>The age/size that individuals mature </a:t>
                </a:r>
                <a:r>
                  <a:rPr lang="en-US" dirty="0"/>
                  <a:t>(this can be a whole career)</a:t>
                </a:r>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63449300-4C64-4C3C-A737-01F9B28D6A48}"/>
              </a:ext>
            </a:extLst>
          </p:cNvPr>
          <p:cNvGrpSpPr/>
          <p:nvPr/>
        </p:nvGrpSpPr>
        <p:grpSpPr>
          <a:xfrm>
            <a:off x="9523205" y="1899355"/>
            <a:ext cx="2333978" cy="1603651"/>
            <a:chOff x="9523205" y="1899355"/>
            <a:chExt cx="2333978" cy="1603651"/>
          </a:xfrm>
        </p:grpSpPr>
        <p:grpSp>
          <p:nvGrpSpPr>
            <p:cNvPr id="23" name="Group 22">
              <a:extLst>
                <a:ext uri="{FF2B5EF4-FFF2-40B4-BE49-F238E27FC236}">
                  <a16:creationId xmlns:a16="http://schemas.microsoft.com/office/drawing/2014/main" id="{96C2B327-7ACA-4B4C-BB6A-6CD51703B61C}"/>
                </a:ext>
              </a:extLst>
            </p:cNvPr>
            <p:cNvGrpSpPr/>
            <p:nvPr/>
          </p:nvGrpSpPr>
          <p:grpSpPr>
            <a:xfrm>
              <a:off x="9657472" y="1977813"/>
              <a:ext cx="646416" cy="646416"/>
              <a:chOff x="9204890" y="1137304"/>
              <a:chExt cx="646416" cy="646416"/>
            </a:xfrm>
          </p:grpSpPr>
          <p:pic>
            <p:nvPicPr>
              <p:cNvPr id="9" name="Graphic 8" descr="Shell">
                <a:extLst>
                  <a:ext uri="{FF2B5EF4-FFF2-40B4-BE49-F238E27FC236}">
                    <a16:creationId xmlns:a16="http://schemas.microsoft.com/office/drawing/2014/main" id="{88A2564B-B1AB-4CAB-8BF6-EBEAFC3278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04890" y="1137304"/>
                <a:ext cx="646416" cy="646416"/>
              </a:xfrm>
              <a:prstGeom prst="rect">
                <a:avLst/>
              </a:prstGeom>
            </p:spPr>
          </p:pic>
          <p:sp>
            <p:nvSpPr>
              <p:cNvPr id="5" name="TextBox 4">
                <a:extLst>
                  <a:ext uri="{FF2B5EF4-FFF2-40B4-BE49-F238E27FC236}">
                    <a16:creationId xmlns:a16="http://schemas.microsoft.com/office/drawing/2014/main" id="{44196F08-A4FA-41E5-BDD8-81D53BFED193}"/>
                  </a:ext>
                </a:extLst>
              </p:cNvPr>
              <p:cNvSpPr txBox="1"/>
              <p:nvPr/>
            </p:nvSpPr>
            <p:spPr>
              <a:xfrm>
                <a:off x="9344380" y="1403947"/>
                <a:ext cx="412442" cy="276999"/>
              </a:xfrm>
              <a:prstGeom prst="rect">
                <a:avLst/>
              </a:prstGeom>
              <a:noFill/>
            </p:spPr>
            <p:txBody>
              <a:bodyPr wrap="square" rtlCol="0">
                <a:spAutoFit/>
              </a:bodyPr>
              <a:lstStyle/>
              <a:p>
                <a:r>
                  <a:rPr lang="en-US" sz="1200" dirty="0">
                    <a:highlight>
                      <a:srgbClr val="FFFF00"/>
                    </a:highlight>
                  </a:rPr>
                  <a:t>30</a:t>
                </a:r>
              </a:p>
            </p:txBody>
          </p:sp>
        </p:grpSp>
        <p:grpSp>
          <p:nvGrpSpPr>
            <p:cNvPr id="27" name="Group 26">
              <a:extLst>
                <a:ext uri="{FF2B5EF4-FFF2-40B4-BE49-F238E27FC236}">
                  <a16:creationId xmlns:a16="http://schemas.microsoft.com/office/drawing/2014/main" id="{120DC7CB-7264-428D-A727-BB4C9264EB72}"/>
                </a:ext>
              </a:extLst>
            </p:cNvPr>
            <p:cNvGrpSpPr/>
            <p:nvPr/>
          </p:nvGrpSpPr>
          <p:grpSpPr>
            <a:xfrm>
              <a:off x="10392450" y="1899355"/>
              <a:ext cx="869245" cy="869245"/>
              <a:chOff x="9939868" y="1058846"/>
              <a:chExt cx="869245" cy="869245"/>
            </a:xfrm>
          </p:grpSpPr>
          <p:pic>
            <p:nvPicPr>
              <p:cNvPr id="8" name="Graphic 7" descr="Shell">
                <a:extLst>
                  <a:ext uri="{FF2B5EF4-FFF2-40B4-BE49-F238E27FC236}">
                    <a16:creationId xmlns:a16="http://schemas.microsoft.com/office/drawing/2014/main" id="{C7BFCDD9-58D9-4BEF-99C7-C780C51FB5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39868" y="1058846"/>
                <a:ext cx="869245" cy="869245"/>
              </a:xfrm>
              <a:prstGeom prst="rect">
                <a:avLst/>
              </a:prstGeom>
            </p:spPr>
          </p:pic>
          <p:sp>
            <p:nvSpPr>
              <p:cNvPr id="12" name="TextBox 11">
                <a:extLst>
                  <a:ext uri="{FF2B5EF4-FFF2-40B4-BE49-F238E27FC236}">
                    <a16:creationId xmlns:a16="http://schemas.microsoft.com/office/drawing/2014/main" id="{E9BB2E0C-D8B3-4A8D-9D69-B65FE5F42E27}"/>
                  </a:ext>
                </a:extLst>
              </p:cNvPr>
              <p:cNvSpPr txBox="1"/>
              <p:nvPr/>
            </p:nvSpPr>
            <p:spPr>
              <a:xfrm>
                <a:off x="10235274" y="1477885"/>
                <a:ext cx="390265" cy="276999"/>
              </a:xfrm>
              <a:prstGeom prst="rect">
                <a:avLst/>
              </a:prstGeom>
              <a:noFill/>
            </p:spPr>
            <p:txBody>
              <a:bodyPr wrap="square" rtlCol="0">
                <a:spAutoFit/>
              </a:bodyPr>
              <a:lstStyle/>
              <a:p>
                <a:r>
                  <a:rPr lang="en-US" sz="1200" dirty="0">
                    <a:highlight>
                      <a:srgbClr val="FFFF00"/>
                    </a:highlight>
                  </a:rPr>
                  <a:t>50</a:t>
                </a:r>
              </a:p>
            </p:txBody>
          </p:sp>
        </p:grpSp>
        <p:grpSp>
          <p:nvGrpSpPr>
            <p:cNvPr id="22" name="Group 21">
              <a:extLst>
                <a:ext uri="{FF2B5EF4-FFF2-40B4-BE49-F238E27FC236}">
                  <a16:creationId xmlns:a16="http://schemas.microsoft.com/office/drawing/2014/main" id="{E1FD5462-B3C8-47C7-B6F2-CF406A4AC90C}"/>
                </a:ext>
              </a:extLst>
            </p:cNvPr>
            <p:cNvGrpSpPr/>
            <p:nvPr/>
          </p:nvGrpSpPr>
          <p:grpSpPr>
            <a:xfrm>
              <a:off x="9523205" y="2633761"/>
              <a:ext cx="869245" cy="869245"/>
              <a:chOff x="9070623" y="1793252"/>
              <a:chExt cx="869245" cy="869245"/>
            </a:xfrm>
          </p:grpSpPr>
          <p:pic>
            <p:nvPicPr>
              <p:cNvPr id="10" name="Graphic 9" descr="Shell">
                <a:extLst>
                  <a:ext uri="{FF2B5EF4-FFF2-40B4-BE49-F238E27FC236}">
                    <a16:creationId xmlns:a16="http://schemas.microsoft.com/office/drawing/2014/main" id="{5163B6D7-4564-471E-B32C-AE0A3836D2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70623" y="1793252"/>
                <a:ext cx="869245" cy="869245"/>
              </a:xfrm>
              <a:prstGeom prst="rect">
                <a:avLst/>
              </a:prstGeom>
            </p:spPr>
          </p:pic>
          <p:sp>
            <p:nvSpPr>
              <p:cNvPr id="14" name="TextBox 13">
                <a:extLst>
                  <a:ext uri="{FF2B5EF4-FFF2-40B4-BE49-F238E27FC236}">
                    <a16:creationId xmlns:a16="http://schemas.microsoft.com/office/drawing/2014/main" id="{17E87F77-C3E1-4B0F-818C-71E210FA8CD0}"/>
                  </a:ext>
                </a:extLst>
              </p:cNvPr>
              <p:cNvSpPr txBox="1"/>
              <p:nvPr/>
            </p:nvSpPr>
            <p:spPr>
              <a:xfrm>
                <a:off x="9362998" y="2229850"/>
                <a:ext cx="488307" cy="276999"/>
              </a:xfrm>
              <a:prstGeom prst="rect">
                <a:avLst/>
              </a:prstGeom>
              <a:noFill/>
            </p:spPr>
            <p:txBody>
              <a:bodyPr wrap="square" rtlCol="0">
                <a:spAutoFit/>
              </a:bodyPr>
              <a:lstStyle/>
              <a:p>
                <a:r>
                  <a:rPr lang="en-US" sz="1200" dirty="0">
                    <a:highlight>
                      <a:srgbClr val="FFFF00"/>
                    </a:highlight>
                  </a:rPr>
                  <a:t>60</a:t>
                </a:r>
              </a:p>
            </p:txBody>
          </p:sp>
        </p:grpSp>
        <p:grpSp>
          <p:nvGrpSpPr>
            <p:cNvPr id="21" name="Group 20">
              <a:extLst>
                <a:ext uri="{FF2B5EF4-FFF2-40B4-BE49-F238E27FC236}">
                  <a16:creationId xmlns:a16="http://schemas.microsoft.com/office/drawing/2014/main" id="{EEF4161F-CB20-475A-8806-177A85A6239B}"/>
                </a:ext>
              </a:extLst>
            </p:cNvPr>
            <p:cNvGrpSpPr/>
            <p:nvPr/>
          </p:nvGrpSpPr>
          <p:grpSpPr>
            <a:xfrm>
              <a:off x="11210767" y="2745176"/>
              <a:ext cx="646416" cy="646416"/>
              <a:chOff x="10758185" y="1904667"/>
              <a:chExt cx="646416" cy="646416"/>
            </a:xfrm>
          </p:grpSpPr>
          <p:pic>
            <p:nvPicPr>
              <p:cNvPr id="4" name="Graphic 3" descr="Shell">
                <a:extLst>
                  <a:ext uri="{FF2B5EF4-FFF2-40B4-BE49-F238E27FC236}">
                    <a16:creationId xmlns:a16="http://schemas.microsoft.com/office/drawing/2014/main" id="{51EA5B5A-16C5-435D-896B-EEDB670BD6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8185" y="1904667"/>
                <a:ext cx="646416" cy="646416"/>
              </a:xfrm>
              <a:prstGeom prst="rect">
                <a:avLst/>
              </a:prstGeom>
            </p:spPr>
          </p:pic>
          <p:sp>
            <p:nvSpPr>
              <p:cNvPr id="15" name="TextBox 14">
                <a:extLst>
                  <a:ext uri="{FF2B5EF4-FFF2-40B4-BE49-F238E27FC236}">
                    <a16:creationId xmlns:a16="http://schemas.microsoft.com/office/drawing/2014/main" id="{9C5DC803-B6B7-4B80-83FF-7C393E91F813}"/>
                  </a:ext>
                </a:extLst>
              </p:cNvPr>
              <p:cNvSpPr txBox="1"/>
              <p:nvPr/>
            </p:nvSpPr>
            <p:spPr>
              <a:xfrm>
                <a:off x="10909702" y="2174526"/>
                <a:ext cx="374217" cy="276999"/>
              </a:xfrm>
              <a:prstGeom prst="rect">
                <a:avLst/>
              </a:prstGeom>
              <a:noFill/>
            </p:spPr>
            <p:txBody>
              <a:bodyPr wrap="square" rtlCol="0">
                <a:spAutoFit/>
              </a:bodyPr>
              <a:lstStyle/>
              <a:p>
                <a:r>
                  <a:rPr lang="en-US" sz="1200" dirty="0">
                    <a:highlight>
                      <a:srgbClr val="FFFF00"/>
                    </a:highlight>
                  </a:rPr>
                  <a:t>20</a:t>
                </a:r>
              </a:p>
            </p:txBody>
          </p:sp>
        </p:grpSp>
        <p:grpSp>
          <p:nvGrpSpPr>
            <p:cNvPr id="20" name="Group 19">
              <a:extLst>
                <a:ext uri="{FF2B5EF4-FFF2-40B4-BE49-F238E27FC236}">
                  <a16:creationId xmlns:a16="http://schemas.microsoft.com/office/drawing/2014/main" id="{4D3C906C-2554-4C18-BCD7-C5C776152F17}"/>
                </a:ext>
              </a:extLst>
            </p:cNvPr>
            <p:cNvGrpSpPr/>
            <p:nvPr/>
          </p:nvGrpSpPr>
          <p:grpSpPr>
            <a:xfrm>
              <a:off x="10532346" y="2859225"/>
              <a:ext cx="506521" cy="506521"/>
              <a:chOff x="10079764" y="2018716"/>
              <a:chExt cx="506521" cy="506521"/>
            </a:xfrm>
          </p:grpSpPr>
          <p:pic>
            <p:nvPicPr>
              <p:cNvPr id="11" name="Graphic 10" descr="Shell">
                <a:extLst>
                  <a:ext uri="{FF2B5EF4-FFF2-40B4-BE49-F238E27FC236}">
                    <a16:creationId xmlns:a16="http://schemas.microsoft.com/office/drawing/2014/main" id="{8E65B310-93F8-43C8-9939-1D23511359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9764" y="2018716"/>
                <a:ext cx="506521" cy="506521"/>
              </a:xfrm>
              <a:prstGeom prst="rect">
                <a:avLst/>
              </a:prstGeom>
            </p:spPr>
          </p:pic>
          <p:sp>
            <p:nvSpPr>
              <p:cNvPr id="16" name="TextBox 15">
                <a:extLst>
                  <a:ext uri="{FF2B5EF4-FFF2-40B4-BE49-F238E27FC236}">
                    <a16:creationId xmlns:a16="http://schemas.microsoft.com/office/drawing/2014/main" id="{2EC0B6C4-DDA2-4357-8C3E-45BA16DA728A}"/>
                  </a:ext>
                </a:extLst>
              </p:cNvPr>
              <p:cNvSpPr txBox="1"/>
              <p:nvPr/>
            </p:nvSpPr>
            <p:spPr>
              <a:xfrm>
                <a:off x="10154185" y="2213290"/>
                <a:ext cx="363425" cy="276999"/>
              </a:xfrm>
              <a:prstGeom prst="rect">
                <a:avLst/>
              </a:prstGeom>
              <a:noFill/>
            </p:spPr>
            <p:txBody>
              <a:bodyPr wrap="square" rtlCol="0">
                <a:spAutoFit/>
              </a:bodyPr>
              <a:lstStyle/>
              <a:p>
                <a:r>
                  <a:rPr lang="en-US" sz="1200" dirty="0">
                    <a:highlight>
                      <a:srgbClr val="FFFF00"/>
                    </a:highlight>
                  </a:rPr>
                  <a:t>10</a:t>
                </a:r>
              </a:p>
            </p:txBody>
          </p:sp>
        </p:grpSp>
        <p:grpSp>
          <p:nvGrpSpPr>
            <p:cNvPr id="24" name="Group 23">
              <a:extLst>
                <a:ext uri="{FF2B5EF4-FFF2-40B4-BE49-F238E27FC236}">
                  <a16:creationId xmlns:a16="http://schemas.microsoft.com/office/drawing/2014/main" id="{EBEA2528-0585-4F2B-9962-74FB6B1197A7}"/>
                </a:ext>
              </a:extLst>
            </p:cNvPr>
            <p:cNvGrpSpPr/>
            <p:nvPr/>
          </p:nvGrpSpPr>
          <p:grpSpPr>
            <a:xfrm>
              <a:off x="11280714" y="2078352"/>
              <a:ext cx="506521" cy="506521"/>
              <a:chOff x="10079764" y="2018716"/>
              <a:chExt cx="506521" cy="506521"/>
            </a:xfrm>
          </p:grpSpPr>
          <p:pic>
            <p:nvPicPr>
              <p:cNvPr id="25" name="Graphic 24" descr="Shell">
                <a:extLst>
                  <a:ext uri="{FF2B5EF4-FFF2-40B4-BE49-F238E27FC236}">
                    <a16:creationId xmlns:a16="http://schemas.microsoft.com/office/drawing/2014/main" id="{3F70BBB8-4AF1-409F-9988-00F594C5C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9764" y="2018716"/>
                <a:ext cx="506521" cy="506521"/>
              </a:xfrm>
              <a:prstGeom prst="rect">
                <a:avLst/>
              </a:prstGeom>
            </p:spPr>
          </p:pic>
          <p:sp>
            <p:nvSpPr>
              <p:cNvPr id="26" name="TextBox 25">
                <a:extLst>
                  <a:ext uri="{FF2B5EF4-FFF2-40B4-BE49-F238E27FC236}">
                    <a16:creationId xmlns:a16="http://schemas.microsoft.com/office/drawing/2014/main" id="{53C8D019-78AF-425C-98F3-BD9B8B5D574E}"/>
                  </a:ext>
                </a:extLst>
              </p:cNvPr>
              <p:cNvSpPr txBox="1"/>
              <p:nvPr/>
            </p:nvSpPr>
            <p:spPr>
              <a:xfrm>
                <a:off x="10154185" y="2213290"/>
                <a:ext cx="363425" cy="276999"/>
              </a:xfrm>
              <a:prstGeom prst="rect">
                <a:avLst/>
              </a:prstGeom>
              <a:noFill/>
            </p:spPr>
            <p:txBody>
              <a:bodyPr wrap="square" rtlCol="0">
                <a:spAutoFit/>
              </a:bodyPr>
              <a:lstStyle/>
              <a:p>
                <a:r>
                  <a:rPr lang="en-US" sz="1200" dirty="0">
                    <a:highlight>
                      <a:srgbClr val="FFFF00"/>
                    </a:highlight>
                  </a:rPr>
                  <a:t>10</a:t>
                </a:r>
              </a:p>
            </p:txBody>
          </p:sp>
        </p:grpSp>
      </p:grpSp>
    </p:spTree>
    <p:extLst>
      <p:ext uri="{BB962C8B-B14F-4D97-AF65-F5344CB8AC3E}">
        <p14:creationId xmlns:p14="http://schemas.microsoft.com/office/powerpoint/2010/main" val="26442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AA41-50D3-4D33-A77A-CB51A33DD862}"/>
              </a:ext>
            </a:extLst>
          </p:cNvPr>
          <p:cNvSpPr>
            <a:spLocks noGrp="1"/>
          </p:cNvSpPr>
          <p:nvPr>
            <p:ph type="title"/>
          </p:nvPr>
        </p:nvSpPr>
        <p:spPr/>
        <p:txBody>
          <a:bodyPr>
            <a:normAutofit fontScale="90000"/>
          </a:bodyPr>
          <a:lstStyle/>
          <a:p>
            <a:r>
              <a:rPr lang="en-US" dirty="0">
                <a:solidFill>
                  <a:schemeClr val="accent2">
                    <a:lumMod val="75000"/>
                  </a:schemeClr>
                </a:solidFill>
              </a:rPr>
              <a:t>Survey Lingo</a:t>
            </a:r>
          </a:p>
        </p:txBody>
      </p:sp>
      <p:sp>
        <p:nvSpPr>
          <p:cNvPr id="4" name="TextBox 3">
            <a:extLst>
              <a:ext uri="{FF2B5EF4-FFF2-40B4-BE49-F238E27FC236}">
                <a16:creationId xmlns:a16="http://schemas.microsoft.com/office/drawing/2014/main" id="{610E2956-B244-44D4-A6A2-672E4924C041}"/>
              </a:ext>
            </a:extLst>
          </p:cNvPr>
          <p:cNvSpPr txBox="1"/>
          <p:nvPr/>
        </p:nvSpPr>
        <p:spPr>
          <a:xfrm>
            <a:off x="98527" y="2151110"/>
            <a:ext cx="4105611"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Stratification</a:t>
            </a:r>
          </a:p>
        </p:txBody>
      </p:sp>
      <p:sp>
        <p:nvSpPr>
          <p:cNvPr id="5" name="TextBox 4">
            <a:extLst>
              <a:ext uri="{FF2B5EF4-FFF2-40B4-BE49-F238E27FC236}">
                <a16:creationId xmlns:a16="http://schemas.microsoft.com/office/drawing/2014/main" id="{571E026E-4C5B-4A45-ADFE-70DAAE55224D}"/>
              </a:ext>
            </a:extLst>
          </p:cNvPr>
          <p:cNvSpPr txBox="1"/>
          <p:nvPr/>
        </p:nvSpPr>
        <p:spPr>
          <a:xfrm>
            <a:off x="4517247" y="1920277"/>
            <a:ext cx="1790875" cy="769441"/>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Stock</a:t>
            </a:r>
          </a:p>
        </p:txBody>
      </p:sp>
      <p:sp>
        <p:nvSpPr>
          <p:cNvPr id="6" name="TextBox 5">
            <a:extLst>
              <a:ext uri="{FF2B5EF4-FFF2-40B4-BE49-F238E27FC236}">
                <a16:creationId xmlns:a16="http://schemas.microsoft.com/office/drawing/2014/main" id="{168096FE-7A29-4BA7-8602-4FB38011D35A}"/>
              </a:ext>
            </a:extLst>
          </p:cNvPr>
          <p:cNvSpPr txBox="1"/>
          <p:nvPr/>
        </p:nvSpPr>
        <p:spPr>
          <a:xfrm>
            <a:off x="5995758" y="3395206"/>
            <a:ext cx="1568058" cy="1107996"/>
          </a:xfrm>
          <a:prstGeom prst="rect">
            <a:avLst/>
          </a:prstGeom>
          <a:noFill/>
          <a:ln>
            <a:solidFill>
              <a:schemeClr val="accent1"/>
            </a:solidFill>
          </a:ln>
        </p:spPr>
        <p:txBody>
          <a:bodyPr wrap="none" rtlCol="0">
            <a:spAutoFit/>
          </a:bodyPr>
          <a:lstStyle/>
          <a:p>
            <a:r>
              <a:rPr lang="en-US" sz="6600" dirty="0"/>
              <a:t>Tow</a:t>
            </a:r>
          </a:p>
        </p:txBody>
      </p:sp>
      <p:sp>
        <p:nvSpPr>
          <p:cNvPr id="8" name="TextBox 7">
            <a:extLst>
              <a:ext uri="{FF2B5EF4-FFF2-40B4-BE49-F238E27FC236}">
                <a16:creationId xmlns:a16="http://schemas.microsoft.com/office/drawing/2014/main" id="{3B78E411-2E6F-41DD-8EDF-F777728A98CF}"/>
              </a:ext>
            </a:extLst>
          </p:cNvPr>
          <p:cNvSpPr txBox="1"/>
          <p:nvPr/>
        </p:nvSpPr>
        <p:spPr>
          <a:xfrm>
            <a:off x="6447537" y="2268233"/>
            <a:ext cx="2529860"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Biomass</a:t>
            </a:r>
          </a:p>
        </p:txBody>
      </p:sp>
      <p:sp>
        <p:nvSpPr>
          <p:cNvPr id="10" name="TextBox 9">
            <a:extLst>
              <a:ext uri="{FF2B5EF4-FFF2-40B4-BE49-F238E27FC236}">
                <a16:creationId xmlns:a16="http://schemas.microsoft.com/office/drawing/2014/main" id="{F2AF27F5-1BDC-4ECC-BE14-A22CCCBD9FE0}"/>
              </a:ext>
            </a:extLst>
          </p:cNvPr>
          <p:cNvSpPr txBox="1"/>
          <p:nvPr/>
        </p:nvSpPr>
        <p:spPr>
          <a:xfrm>
            <a:off x="338525" y="3057746"/>
            <a:ext cx="2282997" cy="584775"/>
          </a:xfrm>
          <a:prstGeom prst="rect">
            <a:avLst/>
          </a:prstGeom>
          <a:noFill/>
          <a:ln>
            <a:solidFill>
              <a:schemeClr val="accent1"/>
            </a:solidFill>
          </a:ln>
        </p:spPr>
        <p:txBody>
          <a:bodyPr wrap="none" rtlCol="0">
            <a:spAutoFit/>
          </a:bodyPr>
          <a:lstStyle/>
          <a:p>
            <a:r>
              <a:rPr lang="en-US" sz="3200" dirty="0" err="1">
                <a:latin typeface="Aharoni" panose="02010803020104030203" pitchFamily="2" charset="-79"/>
                <a:cs typeface="Aharoni" panose="02010803020104030203" pitchFamily="2" charset="-79"/>
              </a:rPr>
              <a:t>Cathability</a:t>
            </a:r>
            <a:endParaRPr lang="en-US" sz="3200" dirty="0">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3BC42837-E2DB-4784-BD8F-3F90FA4AE795}"/>
              </a:ext>
            </a:extLst>
          </p:cNvPr>
          <p:cNvSpPr txBox="1"/>
          <p:nvPr/>
        </p:nvSpPr>
        <p:spPr>
          <a:xfrm>
            <a:off x="7171257" y="1144139"/>
            <a:ext cx="4402501"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Randomization</a:t>
            </a:r>
          </a:p>
        </p:txBody>
      </p:sp>
      <p:sp>
        <p:nvSpPr>
          <p:cNvPr id="16" name="TextBox 15">
            <a:extLst>
              <a:ext uri="{FF2B5EF4-FFF2-40B4-BE49-F238E27FC236}">
                <a16:creationId xmlns:a16="http://schemas.microsoft.com/office/drawing/2014/main" id="{AA04C785-A6F0-445A-8C6B-67B043AEF6DC}"/>
              </a:ext>
            </a:extLst>
          </p:cNvPr>
          <p:cNvSpPr txBox="1"/>
          <p:nvPr/>
        </p:nvSpPr>
        <p:spPr>
          <a:xfrm>
            <a:off x="241617" y="4033540"/>
            <a:ext cx="2282997" cy="769441"/>
          </a:xfrm>
          <a:prstGeom prst="rect">
            <a:avLst/>
          </a:prstGeom>
          <a:noFill/>
          <a:ln>
            <a:solidFill>
              <a:schemeClr val="accent1"/>
            </a:solidFill>
          </a:ln>
        </p:spPr>
        <p:txBody>
          <a:bodyPr wrap="square" rtlCol="0">
            <a:spAutoFit/>
          </a:bodyPr>
          <a:lstStyle/>
          <a:p>
            <a:r>
              <a:rPr lang="en-US" sz="4400" dirty="0">
                <a:latin typeface="Elephant" panose="02020904090505020303" pitchFamily="18" charset="0"/>
              </a:rPr>
              <a:t>Station</a:t>
            </a:r>
          </a:p>
        </p:txBody>
      </p:sp>
      <p:sp>
        <p:nvSpPr>
          <p:cNvPr id="17" name="TextBox 16">
            <a:extLst>
              <a:ext uri="{FF2B5EF4-FFF2-40B4-BE49-F238E27FC236}">
                <a16:creationId xmlns:a16="http://schemas.microsoft.com/office/drawing/2014/main" id="{A5AE5E7A-CC21-4805-9E43-CA5D99D7FC46}"/>
              </a:ext>
            </a:extLst>
          </p:cNvPr>
          <p:cNvSpPr txBox="1"/>
          <p:nvPr/>
        </p:nvSpPr>
        <p:spPr>
          <a:xfrm>
            <a:off x="323384" y="5363227"/>
            <a:ext cx="4512967"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Standardization</a:t>
            </a:r>
          </a:p>
        </p:txBody>
      </p:sp>
      <p:sp>
        <p:nvSpPr>
          <p:cNvPr id="18" name="TextBox 17">
            <a:extLst>
              <a:ext uri="{FF2B5EF4-FFF2-40B4-BE49-F238E27FC236}">
                <a16:creationId xmlns:a16="http://schemas.microsoft.com/office/drawing/2014/main" id="{30AE5244-6A44-445B-9B33-DD91C0BD92B6}"/>
              </a:ext>
            </a:extLst>
          </p:cNvPr>
          <p:cNvSpPr txBox="1"/>
          <p:nvPr/>
        </p:nvSpPr>
        <p:spPr>
          <a:xfrm>
            <a:off x="9372508" y="2563831"/>
            <a:ext cx="2156360" cy="584775"/>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Selectivity</a:t>
            </a:r>
          </a:p>
        </p:txBody>
      </p:sp>
      <p:sp>
        <p:nvSpPr>
          <p:cNvPr id="19" name="TextBox 18">
            <a:extLst>
              <a:ext uri="{FF2B5EF4-FFF2-40B4-BE49-F238E27FC236}">
                <a16:creationId xmlns:a16="http://schemas.microsoft.com/office/drawing/2014/main" id="{D82E3B96-93B6-49F3-9C64-11B82C4FD7A5}"/>
              </a:ext>
            </a:extLst>
          </p:cNvPr>
          <p:cNvSpPr txBox="1"/>
          <p:nvPr/>
        </p:nvSpPr>
        <p:spPr>
          <a:xfrm>
            <a:off x="8356763" y="3339540"/>
            <a:ext cx="1362874" cy="584775"/>
          </a:xfrm>
          <a:prstGeom prst="rect">
            <a:avLst/>
          </a:prstGeom>
          <a:noFill/>
          <a:ln>
            <a:solidFill>
              <a:schemeClr val="accent1"/>
            </a:solidFill>
          </a:ln>
        </p:spPr>
        <p:txBody>
          <a:bodyPr wrap="none" rtlCol="0">
            <a:spAutoFit/>
          </a:bodyPr>
          <a:lstStyle/>
          <a:p>
            <a:r>
              <a:rPr lang="en-US" sz="3200" dirty="0" err="1">
                <a:latin typeface="Aharoni" panose="02010803020104030203" pitchFamily="2" charset="-79"/>
                <a:cs typeface="Aharoni" panose="02010803020104030203" pitchFamily="2" charset="-79"/>
              </a:rPr>
              <a:t>Drege</a:t>
            </a:r>
            <a:endParaRPr lang="en-US" sz="3200" dirty="0">
              <a:latin typeface="Aharoni" panose="02010803020104030203" pitchFamily="2" charset="-79"/>
              <a:cs typeface="Aharoni" panose="02010803020104030203" pitchFamily="2" charset="-79"/>
            </a:endParaRPr>
          </a:p>
        </p:txBody>
      </p:sp>
      <p:sp>
        <p:nvSpPr>
          <p:cNvPr id="20" name="TextBox 19">
            <a:extLst>
              <a:ext uri="{FF2B5EF4-FFF2-40B4-BE49-F238E27FC236}">
                <a16:creationId xmlns:a16="http://schemas.microsoft.com/office/drawing/2014/main" id="{3992B5C7-AFED-403E-A523-9C0000810120}"/>
              </a:ext>
            </a:extLst>
          </p:cNvPr>
          <p:cNvSpPr txBox="1"/>
          <p:nvPr/>
        </p:nvSpPr>
        <p:spPr>
          <a:xfrm>
            <a:off x="3699377" y="4460751"/>
            <a:ext cx="2478564" cy="584775"/>
          </a:xfrm>
          <a:prstGeom prst="rect">
            <a:avLst/>
          </a:prstGeom>
          <a:noFill/>
          <a:ln>
            <a:solidFill>
              <a:schemeClr val="accent1"/>
            </a:solidFill>
          </a:ln>
        </p:spPr>
        <p:txBody>
          <a:bodyPr wrap="none" rtlCol="0">
            <a:spAutoFit/>
          </a:bodyPr>
          <a:lstStyle/>
          <a:p>
            <a:r>
              <a:rPr lang="en-US" sz="3200" dirty="0">
                <a:effectLst>
                  <a:outerShdw blurRad="38100" dist="38100" dir="2700000" algn="tl">
                    <a:srgbClr val="000000">
                      <a:alpha val="43137"/>
                    </a:srgbClr>
                  </a:outerShdw>
                </a:effectLst>
                <a:latin typeface="Bahnschrift" panose="020B0502040204020203" pitchFamily="34" charset="0"/>
                <a:cs typeface="Aharoni" panose="02010803020104030203" pitchFamily="2" charset="-79"/>
              </a:rPr>
              <a:t>Mensuration</a:t>
            </a:r>
          </a:p>
        </p:txBody>
      </p:sp>
      <p:sp>
        <p:nvSpPr>
          <p:cNvPr id="21" name="TextBox 20">
            <a:extLst>
              <a:ext uri="{FF2B5EF4-FFF2-40B4-BE49-F238E27FC236}">
                <a16:creationId xmlns:a16="http://schemas.microsoft.com/office/drawing/2014/main" id="{FAD7F558-F228-4BF0-8F86-0D8609C35FAA}"/>
              </a:ext>
            </a:extLst>
          </p:cNvPr>
          <p:cNvSpPr txBox="1"/>
          <p:nvPr/>
        </p:nvSpPr>
        <p:spPr>
          <a:xfrm>
            <a:off x="7743682" y="4226181"/>
            <a:ext cx="1871373"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Trawl</a:t>
            </a:r>
          </a:p>
        </p:txBody>
      </p:sp>
      <p:sp>
        <p:nvSpPr>
          <p:cNvPr id="22" name="TextBox 21">
            <a:extLst>
              <a:ext uri="{FF2B5EF4-FFF2-40B4-BE49-F238E27FC236}">
                <a16:creationId xmlns:a16="http://schemas.microsoft.com/office/drawing/2014/main" id="{1A5565AE-4164-44BC-86A9-2B6299EE866F}"/>
              </a:ext>
            </a:extLst>
          </p:cNvPr>
          <p:cNvSpPr txBox="1"/>
          <p:nvPr/>
        </p:nvSpPr>
        <p:spPr>
          <a:xfrm>
            <a:off x="437894" y="1163101"/>
            <a:ext cx="4254180"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Vessel effects</a:t>
            </a:r>
          </a:p>
        </p:txBody>
      </p:sp>
      <p:sp>
        <p:nvSpPr>
          <p:cNvPr id="23" name="TextBox 22">
            <a:extLst>
              <a:ext uri="{FF2B5EF4-FFF2-40B4-BE49-F238E27FC236}">
                <a16:creationId xmlns:a16="http://schemas.microsoft.com/office/drawing/2014/main" id="{05E1CFE6-4963-4B0A-AFA1-9D179814D99B}"/>
              </a:ext>
            </a:extLst>
          </p:cNvPr>
          <p:cNvSpPr txBox="1"/>
          <p:nvPr/>
        </p:nvSpPr>
        <p:spPr>
          <a:xfrm>
            <a:off x="8356763" y="5045526"/>
            <a:ext cx="3835237" cy="646331"/>
          </a:xfrm>
          <a:prstGeom prst="rect">
            <a:avLst/>
          </a:prstGeom>
          <a:noFill/>
          <a:ln>
            <a:solidFill>
              <a:schemeClr val="accent1"/>
            </a:solidFill>
          </a:ln>
        </p:spPr>
        <p:txBody>
          <a:bodyPr wrap="square" rtlCol="0">
            <a:spAutoFit/>
          </a:bodyPr>
          <a:lstStyle/>
          <a:p>
            <a:r>
              <a:rPr lang="en-US" sz="3600" dirty="0">
                <a:latin typeface="Arial Rounded MT Bold" panose="020F0704030504030204" pitchFamily="34" charset="0"/>
              </a:rPr>
              <a:t>Survey Design</a:t>
            </a:r>
          </a:p>
        </p:txBody>
      </p:sp>
      <p:sp>
        <p:nvSpPr>
          <p:cNvPr id="24" name="TextBox 23">
            <a:extLst>
              <a:ext uri="{FF2B5EF4-FFF2-40B4-BE49-F238E27FC236}">
                <a16:creationId xmlns:a16="http://schemas.microsoft.com/office/drawing/2014/main" id="{550F5659-3DE8-407E-B202-7A88260057C0}"/>
              </a:ext>
            </a:extLst>
          </p:cNvPr>
          <p:cNvSpPr txBox="1"/>
          <p:nvPr/>
        </p:nvSpPr>
        <p:spPr>
          <a:xfrm>
            <a:off x="5438033" y="5535400"/>
            <a:ext cx="2125784" cy="646331"/>
          </a:xfrm>
          <a:prstGeom prst="rect">
            <a:avLst/>
          </a:prstGeom>
          <a:noFill/>
          <a:ln>
            <a:solidFill>
              <a:schemeClr val="accent1"/>
            </a:solidFill>
          </a:ln>
        </p:spPr>
        <p:txBody>
          <a:bodyPr wrap="square" rtlCol="0">
            <a:spAutoFit/>
          </a:bodyPr>
          <a:lstStyle/>
          <a:p>
            <a:r>
              <a:rPr lang="en-US" sz="3600" dirty="0">
                <a:latin typeface="Franklin Gothic Medium Cond" panose="020B0606030402020204" pitchFamily="34" charset="0"/>
              </a:rPr>
              <a:t>Allocation</a:t>
            </a:r>
          </a:p>
        </p:txBody>
      </p:sp>
      <p:sp>
        <p:nvSpPr>
          <p:cNvPr id="25" name="TextBox 24">
            <a:extLst>
              <a:ext uri="{FF2B5EF4-FFF2-40B4-BE49-F238E27FC236}">
                <a16:creationId xmlns:a16="http://schemas.microsoft.com/office/drawing/2014/main" id="{88B43972-C7E2-4796-8755-A14954D27951}"/>
              </a:ext>
            </a:extLst>
          </p:cNvPr>
          <p:cNvSpPr txBox="1"/>
          <p:nvPr/>
        </p:nvSpPr>
        <p:spPr>
          <a:xfrm>
            <a:off x="2980166" y="3526336"/>
            <a:ext cx="2441694" cy="584775"/>
          </a:xfrm>
          <a:prstGeom prst="rect">
            <a:avLst/>
          </a:prstGeom>
          <a:noFill/>
          <a:ln>
            <a:solidFill>
              <a:schemeClr val="accent1"/>
            </a:solidFill>
          </a:ln>
        </p:spPr>
        <p:txBody>
          <a:bodyPr wrap="none" rtlCol="0">
            <a:spAutoFit/>
          </a:bodyPr>
          <a:lstStyle/>
          <a:p>
            <a:r>
              <a:rPr lang="en-US" sz="3200" dirty="0">
                <a:latin typeface="Bahnschrift" panose="020B0502040204020203" pitchFamily="34" charset="0"/>
                <a:cs typeface="Aharoni" panose="02010803020104030203" pitchFamily="2" charset="-79"/>
              </a:rPr>
              <a:t>Sub-sample</a:t>
            </a:r>
          </a:p>
        </p:txBody>
      </p:sp>
      <p:sp>
        <p:nvSpPr>
          <p:cNvPr id="26" name="TextBox 25">
            <a:extLst>
              <a:ext uri="{FF2B5EF4-FFF2-40B4-BE49-F238E27FC236}">
                <a16:creationId xmlns:a16="http://schemas.microsoft.com/office/drawing/2014/main" id="{42493E13-4A70-41A6-A965-699CE7B3C1C5}"/>
              </a:ext>
            </a:extLst>
          </p:cNvPr>
          <p:cNvSpPr txBox="1"/>
          <p:nvPr/>
        </p:nvSpPr>
        <p:spPr>
          <a:xfrm>
            <a:off x="4834249" y="1064147"/>
            <a:ext cx="2194832" cy="769441"/>
          </a:xfrm>
          <a:prstGeom prst="rect">
            <a:avLst/>
          </a:prstGeom>
          <a:noFill/>
          <a:ln>
            <a:solidFill>
              <a:schemeClr val="accent1"/>
            </a:solidFill>
          </a:ln>
        </p:spPr>
        <p:txBody>
          <a:bodyPr wrap="none" rtlCol="0">
            <a:spAutoFit/>
          </a:bodyPr>
          <a:lstStyle/>
          <a:p>
            <a:r>
              <a:rPr lang="en-US" sz="4400" dirty="0">
                <a:latin typeface="Yu Mincho Demibold" panose="020B0400000000000000" pitchFamily="18" charset="-128"/>
                <a:ea typeface="Yu Mincho Demibold" panose="020B0400000000000000" pitchFamily="18" charset="-128"/>
              </a:rPr>
              <a:t>Domain</a:t>
            </a:r>
          </a:p>
        </p:txBody>
      </p:sp>
    </p:spTree>
    <p:extLst>
      <p:ext uri="{BB962C8B-B14F-4D97-AF65-F5344CB8AC3E}">
        <p14:creationId xmlns:p14="http://schemas.microsoft.com/office/powerpoint/2010/main" val="26254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BA3B-185D-4E93-9951-658D906D802A}"/>
              </a:ext>
            </a:extLst>
          </p:cNvPr>
          <p:cNvSpPr>
            <a:spLocks noGrp="1"/>
          </p:cNvSpPr>
          <p:nvPr>
            <p:ph type="title"/>
          </p:nvPr>
        </p:nvSpPr>
        <p:spPr/>
        <p:txBody>
          <a:bodyPr>
            <a:normAutofit fontScale="90000"/>
          </a:bodyPr>
          <a:lstStyle/>
          <a:p>
            <a:r>
              <a:rPr lang="en-US" dirty="0"/>
              <a:t>Dusky Scallop Shark Survey</a:t>
            </a:r>
          </a:p>
        </p:txBody>
      </p:sp>
      <p:sp>
        <p:nvSpPr>
          <p:cNvPr id="3" name="Content Placeholder 2">
            <a:extLst>
              <a:ext uri="{FF2B5EF4-FFF2-40B4-BE49-F238E27FC236}">
                <a16:creationId xmlns:a16="http://schemas.microsoft.com/office/drawing/2014/main" id="{4A77F55D-B160-4D3C-AFC5-E167D4A0F69C}"/>
              </a:ext>
            </a:extLst>
          </p:cNvPr>
          <p:cNvSpPr>
            <a:spLocks noGrp="1"/>
          </p:cNvSpPr>
          <p:nvPr>
            <p:ph idx="1"/>
          </p:nvPr>
        </p:nvSpPr>
        <p:spPr>
          <a:xfrm>
            <a:off x="1097280" y="5296344"/>
            <a:ext cx="10058400" cy="928975"/>
          </a:xfrm>
        </p:spPr>
        <p:txBody>
          <a:bodyPr>
            <a:noAutofit/>
          </a:bodyPr>
          <a:lstStyle/>
          <a:p>
            <a:r>
              <a:rPr lang="en-US" sz="2800" dirty="0"/>
              <a:t>Newly Targeted Species Gulf of Maine</a:t>
            </a:r>
          </a:p>
          <a:p>
            <a:r>
              <a:rPr lang="en-US" sz="2800" dirty="0"/>
              <a:t>Science advice required, need to get a biomass estimate of DSS.</a:t>
            </a:r>
          </a:p>
        </p:txBody>
      </p:sp>
      <p:pic>
        <p:nvPicPr>
          <p:cNvPr id="4" name="Picture 3">
            <a:extLst>
              <a:ext uri="{FF2B5EF4-FFF2-40B4-BE49-F238E27FC236}">
                <a16:creationId xmlns:a16="http://schemas.microsoft.com/office/drawing/2014/main" id="{946A80F8-9DE4-48F0-BCF5-0AB81B3F92C9}"/>
              </a:ext>
            </a:extLst>
          </p:cNvPr>
          <p:cNvPicPr>
            <a:picLocks noChangeAspect="1"/>
          </p:cNvPicPr>
          <p:nvPr/>
        </p:nvPicPr>
        <p:blipFill>
          <a:blip r:embed="rId3"/>
          <a:stretch>
            <a:fillRect/>
          </a:stretch>
        </p:blipFill>
        <p:spPr>
          <a:xfrm>
            <a:off x="1518598" y="1785708"/>
            <a:ext cx="9154803" cy="3286584"/>
          </a:xfrm>
          <a:prstGeom prst="rect">
            <a:avLst/>
          </a:prstGeom>
        </p:spPr>
      </p:pic>
      <p:pic>
        <p:nvPicPr>
          <p:cNvPr id="5" name="Picture 4">
            <a:extLst>
              <a:ext uri="{FF2B5EF4-FFF2-40B4-BE49-F238E27FC236}">
                <a16:creationId xmlns:a16="http://schemas.microsoft.com/office/drawing/2014/main" id="{5D2FA95A-4C25-4FB9-B71E-9DB95D2C7610}"/>
              </a:ext>
            </a:extLst>
          </p:cNvPr>
          <p:cNvPicPr>
            <a:picLocks noChangeAspect="1"/>
          </p:cNvPicPr>
          <p:nvPr/>
        </p:nvPicPr>
        <p:blipFill>
          <a:blip r:embed="rId4"/>
          <a:stretch>
            <a:fillRect/>
          </a:stretch>
        </p:blipFill>
        <p:spPr>
          <a:xfrm>
            <a:off x="5098202" y="2172208"/>
            <a:ext cx="1995596" cy="1971110"/>
          </a:xfrm>
          <a:prstGeom prst="ellipse">
            <a:avLst/>
          </a:prstGeom>
          <a:effectLst>
            <a:outerShdw blurRad="50800" dist="50800" dir="5400000" algn="ctr" rotWithShape="0">
              <a:srgbClr val="000000">
                <a:alpha val="46000"/>
              </a:srgbClr>
            </a:outerShdw>
          </a:effectLst>
        </p:spPr>
      </p:pic>
      <p:pic>
        <p:nvPicPr>
          <p:cNvPr id="6" name="Picture 5">
            <a:extLst>
              <a:ext uri="{FF2B5EF4-FFF2-40B4-BE49-F238E27FC236}">
                <a16:creationId xmlns:a16="http://schemas.microsoft.com/office/drawing/2014/main" id="{FA1732D7-DD4B-488B-B072-580DCFEC2129}"/>
              </a:ext>
            </a:extLst>
          </p:cNvPr>
          <p:cNvPicPr>
            <a:picLocks noChangeAspect="1"/>
          </p:cNvPicPr>
          <p:nvPr/>
        </p:nvPicPr>
        <p:blipFill>
          <a:blip r:embed="rId4"/>
          <a:stretch>
            <a:fillRect/>
          </a:stretch>
        </p:blipFill>
        <p:spPr>
          <a:xfrm>
            <a:off x="3375506" y="2983339"/>
            <a:ext cx="493968" cy="487907"/>
          </a:xfrm>
          <a:prstGeom prst="ellipse">
            <a:avLst/>
          </a:prstGeom>
          <a:effectLst>
            <a:outerShdw blurRad="50800" dist="50800" dir="5400000" algn="ctr" rotWithShape="0">
              <a:srgbClr val="000000">
                <a:alpha val="46000"/>
              </a:srgbClr>
            </a:outerShdw>
          </a:effectLst>
        </p:spPr>
      </p:pic>
    </p:spTree>
    <p:extLst>
      <p:ext uri="{BB962C8B-B14F-4D97-AF65-F5344CB8AC3E}">
        <p14:creationId xmlns:p14="http://schemas.microsoft.com/office/powerpoint/2010/main" val="177231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1.01</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715518" lvl="1" indent="-514350">
              <a:buFont typeface="+mj-lt"/>
              <a:buAutoNum type="arabicPeriod"/>
            </a:pPr>
            <a:r>
              <a:rPr lang="en-US" sz="2800" dirty="0">
                <a:solidFill>
                  <a:schemeClr val="tx1"/>
                </a:solidFill>
              </a:rPr>
              <a:t>What is our survey domain?</a:t>
            </a:r>
          </a:p>
          <a:p>
            <a:pPr lvl="2"/>
            <a:r>
              <a:rPr lang="en-US" sz="2000" dirty="0">
                <a:solidFill>
                  <a:schemeClr val="tx1"/>
                </a:solidFill>
              </a:rPr>
              <a:t>Typically, the general area of interest is out of your control</a:t>
            </a:r>
          </a:p>
          <a:p>
            <a:pPr lvl="3"/>
            <a:r>
              <a:rPr lang="en-US" sz="2000" dirty="0">
                <a:solidFill>
                  <a:schemeClr val="tx1"/>
                </a:solidFill>
              </a:rPr>
              <a:t>Often the area chosen has little biological justification</a:t>
            </a:r>
          </a:p>
          <a:p>
            <a:pPr lvl="3"/>
            <a:r>
              <a:rPr lang="en-US" sz="2000" dirty="0">
                <a:solidFill>
                  <a:schemeClr val="tx1"/>
                </a:solidFill>
              </a:rPr>
              <a:t>History, socio-economics, and political considerations</a:t>
            </a:r>
          </a:p>
          <a:p>
            <a:pPr lvl="3"/>
            <a:r>
              <a:rPr lang="en-US" sz="2000" dirty="0">
                <a:solidFill>
                  <a:schemeClr val="tx1"/>
                </a:solidFill>
              </a:rPr>
              <a:t>What are some implications of this?</a:t>
            </a: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pic>
        <p:nvPicPr>
          <p:cNvPr id="29" name="Picture" descr="Figure 1: The assessment area for the Dusky Scalloped Shark (Dustious maximus) is outlined by the thick grey line. The thin black lines are the NAFO subareas in the region. The red line divides shows the division between the economic exclusive zone (EEZs) for Canada and the United States. The bathymetry in the region is also shown.">
            <a:extLst>
              <a:ext uri="{FF2B5EF4-FFF2-40B4-BE49-F238E27FC236}">
                <a16:creationId xmlns:a16="http://schemas.microsoft.com/office/drawing/2014/main" id="{0BAF2D8B-8B3F-4F52-A0A0-7FA2254D62B2}"/>
              </a:ext>
            </a:extLst>
          </p:cNvPr>
          <p:cNvPicPr/>
          <p:nvPr/>
        </p:nvPicPr>
        <p:blipFill>
          <a:blip r:embed="rId3"/>
          <a:stretch>
            <a:fillRect/>
          </a:stretch>
        </p:blipFill>
        <p:spPr bwMode="auto">
          <a:xfrm>
            <a:off x="7255931" y="2009422"/>
            <a:ext cx="4936067" cy="4323646"/>
          </a:xfrm>
          <a:prstGeom prst="rect">
            <a:avLst/>
          </a:prstGeom>
          <a:noFill/>
          <a:ln w="9525">
            <a:noFill/>
            <a:headEnd/>
            <a:tailEnd/>
          </a:ln>
        </p:spPr>
      </p:pic>
    </p:spTree>
    <p:extLst>
      <p:ext uri="{BB962C8B-B14F-4D97-AF65-F5344CB8AC3E}">
        <p14:creationId xmlns:p14="http://schemas.microsoft.com/office/powerpoint/2010/main" val="208895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lnSpcReduction="10000"/>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Gear Type</a:t>
            </a:r>
          </a:p>
          <a:p>
            <a:pPr marL="806958" lvl="1" indent="-514350"/>
            <a:r>
              <a:rPr lang="en-US" sz="2400" dirty="0">
                <a:solidFill>
                  <a:schemeClr val="tx1"/>
                </a:solidFill>
              </a:rPr>
              <a:t>What is the appropriate type of gear?</a:t>
            </a:r>
          </a:p>
          <a:p>
            <a:pPr marL="989838" lvl="2" indent="-514350"/>
            <a:r>
              <a:rPr lang="en-US" sz="2000" dirty="0">
                <a:solidFill>
                  <a:schemeClr val="tx1"/>
                </a:solidFill>
              </a:rPr>
              <a:t>Longline, trawl, </a:t>
            </a:r>
            <a:r>
              <a:rPr lang="en-US" sz="2000" dirty="0" err="1">
                <a:solidFill>
                  <a:schemeClr val="tx1"/>
                </a:solidFill>
              </a:rPr>
              <a:t>drege</a:t>
            </a:r>
            <a:r>
              <a:rPr lang="en-US" sz="2000" dirty="0">
                <a:solidFill>
                  <a:schemeClr val="tx1"/>
                </a:solidFill>
              </a:rPr>
              <a:t>, </a:t>
            </a:r>
            <a:r>
              <a:rPr lang="en-US" sz="2000" dirty="0" err="1">
                <a:solidFill>
                  <a:schemeClr val="tx1"/>
                </a:solidFill>
              </a:rPr>
              <a:t>etc</a:t>
            </a:r>
            <a:r>
              <a:rPr lang="en-US" sz="2000" dirty="0">
                <a:solidFill>
                  <a:schemeClr val="tx1"/>
                </a:solidFill>
              </a:rPr>
              <a:t>?</a:t>
            </a:r>
          </a:p>
          <a:p>
            <a:pPr marL="989838" lvl="2" indent="-514350"/>
            <a:r>
              <a:rPr lang="en-US" sz="2000" dirty="0">
                <a:solidFill>
                  <a:schemeClr val="tx1"/>
                </a:solidFill>
              </a:rPr>
              <a:t>Need to think about life history of species you are sampling</a:t>
            </a:r>
          </a:p>
          <a:p>
            <a:pPr marL="806958" lvl="1" indent="-514350"/>
            <a:r>
              <a:rPr lang="en-US" sz="2400" dirty="0">
                <a:solidFill>
                  <a:schemeClr val="tx1"/>
                </a:solidFill>
              </a:rPr>
              <a:t>This comes down to the concept of </a:t>
            </a:r>
            <a:r>
              <a:rPr lang="en-US" sz="2400" b="1" i="1" dirty="0">
                <a:solidFill>
                  <a:schemeClr val="tx1"/>
                </a:solidFill>
              </a:rPr>
              <a:t>catchability</a:t>
            </a:r>
          </a:p>
          <a:p>
            <a:pPr marL="989838" lvl="2" indent="-514350"/>
            <a:r>
              <a:rPr lang="en-US" sz="2000" dirty="0">
                <a:solidFill>
                  <a:schemeClr val="tx1"/>
                </a:solidFill>
              </a:rPr>
              <a:t>Two pieces to this</a:t>
            </a:r>
          </a:p>
          <a:p>
            <a:pPr marL="1172718" lvl="3" indent="-514350">
              <a:buFont typeface="+mj-lt"/>
              <a:buAutoNum type="arabicPeriod"/>
            </a:pPr>
            <a:r>
              <a:rPr lang="en-US" sz="2000" dirty="0">
                <a:solidFill>
                  <a:schemeClr val="tx1"/>
                </a:solidFill>
              </a:rPr>
              <a:t>What proportion of the individuals that the gear encounters are captured</a:t>
            </a:r>
          </a:p>
          <a:p>
            <a:pPr marL="1355598" lvl="4" indent="-514350"/>
            <a:r>
              <a:rPr lang="en-US" sz="2000" dirty="0">
                <a:solidFill>
                  <a:schemeClr val="tx1"/>
                </a:solidFill>
              </a:rPr>
              <a:t>Using a longline on Scallop means catchability = 0</a:t>
            </a:r>
          </a:p>
          <a:p>
            <a:pPr marL="1115568" lvl="3" indent="-457200">
              <a:buFont typeface="+mj-lt"/>
              <a:buAutoNum type="arabicPeriod"/>
            </a:pPr>
            <a:r>
              <a:rPr lang="en-US" sz="2000" dirty="0">
                <a:solidFill>
                  <a:schemeClr val="tx1"/>
                </a:solidFill>
              </a:rPr>
              <a:t>Selectivity</a:t>
            </a:r>
          </a:p>
          <a:p>
            <a:pPr marL="1298448" lvl="4" indent="-457200"/>
            <a:r>
              <a:rPr lang="en-US" sz="2000" dirty="0">
                <a:solidFill>
                  <a:schemeClr val="tx1"/>
                </a:solidFill>
              </a:rPr>
              <a:t>You only capture individuals in the population with </a:t>
            </a:r>
            <a:br>
              <a:rPr lang="en-US" sz="2000" dirty="0">
                <a:solidFill>
                  <a:schemeClr val="tx1"/>
                </a:solidFill>
              </a:rPr>
            </a:br>
            <a:r>
              <a:rPr lang="en-US" sz="2000" dirty="0">
                <a:solidFill>
                  <a:schemeClr val="tx1"/>
                </a:solidFill>
              </a:rPr>
              <a:t>certain characteristics</a:t>
            </a:r>
          </a:p>
          <a:p>
            <a:pPr marL="1465760" lvl="5" indent="-457200"/>
            <a:r>
              <a:rPr lang="en-US" sz="2000" dirty="0">
                <a:solidFill>
                  <a:schemeClr val="tx1"/>
                </a:solidFill>
              </a:rPr>
              <a:t>Most common problem is missing smaller individuals</a:t>
            </a:r>
          </a:p>
          <a:p>
            <a:pPr marL="1465760" lvl="5" indent="-457200"/>
            <a:r>
              <a:rPr lang="en-US" sz="2000" dirty="0">
                <a:solidFill>
                  <a:schemeClr val="tx1"/>
                </a:solidFill>
              </a:rPr>
              <a:t>In scallop, I think we miss intermediate sizes (they swim!)</a:t>
            </a:r>
          </a:p>
          <a:p>
            <a:pPr marL="989838" lvl="2" indent="-514350"/>
            <a:endParaRPr lang="en-US" sz="2000" dirty="0">
              <a:solidFill>
                <a:schemeClr val="tx1"/>
              </a:solidFill>
            </a:endParaRPr>
          </a:p>
          <a:p>
            <a:pPr marL="989838" lvl="2" indent="-514350"/>
            <a:endParaRPr lang="en-US" sz="2400" dirty="0">
              <a:solidFill>
                <a:schemeClr val="tx1"/>
              </a:solidFill>
            </a:endParaRPr>
          </a:p>
          <a:p>
            <a:pPr marL="989838" lvl="2" indent="-514350"/>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grpSp>
        <p:nvGrpSpPr>
          <p:cNvPr id="4" name="Group 3">
            <a:extLst>
              <a:ext uri="{FF2B5EF4-FFF2-40B4-BE49-F238E27FC236}">
                <a16:creationId xmlns:a16="http://schemas.microsoft.com/office/drawing/2014/main" id="{9747C152-67DB-48AF-9225-A52AADC5A4F0}"/>
              </a:ext>
            </a:extLst>
          </p:cNvPr>
          <p:cNvGrpSpPr/>
          <p:nvPr/>
        </p:nvGrpSpPr>
        <p:grpSpPr>
          <a:xfrm>
            <a:off x="8248073" y="1704748"/>
            <a:ext cx="3384614" cy="1648052"/>
            <a:chOff x="5531555" y="1870603"/>
            <a:chExt cx="3635023" cy="2044701"/>
          </a:xfrm>
        </p:grpSpPr>
        <p:pic>
          <p:nvPicPr>
            <p:cNvPr id="1026" name="Picture 2" descr="Longlines | Marine Stewardship Council">
              <a:extLst>
                <a:ext uri="{FF2B5EF4-FFF2-40B4-BE49-F238E27FC236}">
                  <a16:creationId xmlns:a16="http://schemas.microsoft.com/office/drawing/2014/main" id="{B05CBA61-FFA5-45F5-92EF-746A751B4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555" y="1870603"/>
              <a:ext cx="3635023" cy="20447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6813C9-2B42-495F-AE74-B3961374FEB5}"/>
                </a:ext>
              </a:extLst>
            </p:cNvPr>
            <p:cNvSpPr txBox="1"/>
            <p:nvPr/>
          </p:nvSpPr>
          <p:spPr>
            <a:xfrm>
              <a:off x="6197600" y="3429000"/>
              <a:ext cx="1128889" cy="369332"/>
            </a:xfrm>
            <a:prstGeom prst="rect">
              <a:avLst/>
            </a:prstGeom>
            <a:noFill/>
          </p:spPr>
          <p:txBody>
            <a:bodyPr wrap="square" rtlCol="0">
              <a:spAutoFit/>
            </a:bodyPr>
            <a:lstStyle/>
            <a:p>
              <a:r>
                <a:rPr lang="en-US" dirty="0"/>
                <a:t>Longline</a:t>
              </a:r>
            </a:p>
          </p:txBody>
        </p:sp>
      </p:grpSp>
      <p:grpSp>
        <p:nvGrpSpPr>
          <p:cNvPr id="7" name="Group 6">
            <a:extLst>
              <a:ext uri="{FF2B5EF4-FFF2-40B4-BE49-F238E27FC236}">
                <a16:creationId xmlns:a16="http://schemas.microsoft.com/office/drawing/2014/main" id="{3B8BC6BB-C833-4833-9DEF-8B017BB4DE94}"/>
              </a:ext>
            </a:extLst>
          </p:cNvPr>
          <p:cNvGrpSpPr/>
          <p:nvPr/>
        </p:nvGrpSpPr>
        <p:grpSpPr>
          <a:xfrm>
            <a:off x="8807386" y="3352800"/>
            <a:ext cx="3384614" cy="1648052"/>
            <a:chOff x="8111770" y="3948288"/>
            <a:chExt cx="3991506" cy="2192868"/>
          </a:xfrm>
        </p:grpSpPr>
        <p:pic>
          <p:nvPicPr>
            <p:cNvPr id="1028" name="Picture 4" descr="Pelagic trawls fishing gear - Marine Stewardship Council | Marine  Stewardship Council">
              <a:extLst>
                <a:ext uri="{FF2B5EF4-FFF2-40B4-BE49-F238E27FC236}">
                  <a16:creationId xmlns:a16="http://schemas.microsoft.com/office/drawing/2014/main" id="{39862791-3D6E-4AE5-941D-9559C82D02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770" y="3948288"/>
              <a:ext cx="3902783" cy="21928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E168196-1072-4F0E-9D16-97F0712B9267}"/>
                </a:ext>
              </a:extLst>
            </p:cNvPr>
            <p:cNvSpPr txBox="1"/>
            <p:nvPr/>
          </p:nvSpPr>
          <p:spPr>
            <a:xfrm>
              <a:off x="10974387" y="5771824"/>
              <a:ext cx="1128889" cy="369332"/>
            </a:xfrm>
            <a:prstGeom prst="rect">
              <a:avLst/>
            </a:prstGeom>
            <a:noFill/>
          </p:spPr>
          <p:txBody>
            <a:bodyPr wrap="square" rtlCol="0">
              <a:spAutoFit/>
            </a:bodyPr>
            <a:lstStyle/>
            <a:p>
              <a:r>
                <a:rPr lang="en-US" dirty="0"/>
                <a:t>Trawl</a:t>
              </a:r>
            </a:p>
          </p:txBody>
        </p:sp>
      </p:grpSp>
      <p:pic>
        <p:nvPicPr>
          <p:cNvPr id="11" name="Graphic 10" descr="Shell">
            <a:extLst>
              <a:ext uri="{FF2B5EF4-FFF2-40B4-BE49-F238E27FC236}">
                <a16:creationId xmlns:a16="http://schemas.microsoft.com/office/drawing/2014/main" id="{11650FFE-9580-4793-B295-6D7AD3C72C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5212" y="6024655"/>
            <a:ext cx="54864" cy="54864"/>
          </a:xfrm>
          <a:prstGeom prst="rect">
            <a:avLst/>
          </a:prstGeom>
        </p:spPr>
      </p:pic>
      <p:pic>
        <p:nvPicPr>
          <p:cNvPr id="18" name="Graphic 17" descr="Shell">
            <a:extLst>
              <a:ext uri="{FF2B5EF4-FFF2-40B4-BE49-F238E27FC236}">
                <a16:creationId xmlns:a16="http://schemas.microsoft.com/office/drawing/2014/main" id="{0B7C4132-8DE6-4849-8474-D1999825E1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0348" y="6019493"/>
            <a:ext cx="54864" cy="54864"/>
          </a:xfrm>
          <a:prstGeom prst="rect">
            <a:avLst/>
          </a:prstGeom>
        </p:spPr>
      </p:pic>
      <p:grpSp>
        <p:nvGrpSpPr>
          <p:cNvPr id="8" name="Group 7">
            <a:extLst>
              <a:ext uri="{FF2B5EF4-FFF2-40B4-BE49-F238E27FC236}">
                <a16:creationId xmlns:a16="http://schemas.microsoft.com/office/drawing/2014/main" id="{E6EC179A-B763-46DA-938B-F1A1C28288B0}"/>
              </a:ext>
            </a:extLst>
          </p:cNvPr>
          <p:cNvGrpSpPr/>
          <p:nvPr/>
        </p:nvGrpSpPr>
        <p:grpSpPr>
          <a:xfrm>
            <a:off x="8066514" y="5000857"/>
            <a:ext cx="3348357" cy="1332219"/>
            <a:chOff x="8066514" y="5000857"/>
            <a:chExt cx="3348357" cy="1332219"/>
          </a:xfrm>
        </p:grpSpPr>
        <p:grpSp>
          <p:nvGrpSpPr>
            <p:cNvPr id="5" name="Group 4">
              <a:extLst>
                <a:ext uri="{FF2B5EF4-FFF2-40B4-BE49-F238E27FC236}">
                  <a16:creationId xmlns:a16="http://schemas.microsoft.com/office/drawing/2014/main" id="{5F5D7396-AA77-4843-A1CD-518A50F92718}"/>
                </a:ext>
              </a:extLst>
            </p:cNvPr>
            <p:cNvGrpSpPr/>
            <p:nvPr/>
          </p:nvGrpSpPr>
          <p:grpSpPr>
            <a:xfrm>
              <a:off x="8066514" y="5000857"/>
              <a:ext cx="3348357" cy="1332219"/>
              <a:chOff x="350269" y="3766432"/>
              <a:chExt cx="4221732" cy="2374724"/>
            </a:xfrm>
          </p:grpSpPr>
          <p:pic>
            <p:nvPicPr>
              <p:cNvPr id="1030" name="Picture 6" descr="Dredge fishing gear - Marine Stewardship Council | Marine Stewardship  Council">
                <a:extLst>
                  <a:ext uri="{FF2B5EF4-FFF2-40B4-BE49-F238E27FC236}">
                    <a16:creationId xmlns:a16="http://schemas.microsoft.com/office/drawing/2014/main" id="{DF355ECD-2ED5-42DB-869C-6B6782A41B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269" y="3766432"/>
                <a:ext cx="4221732" cy="23747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CA69344-0728-4924-A008-E7C1CD90B74A}"/>
                  </a:ext>
                </a:extLst>
              </p:cNvPr>
              <p:cNvSpPr txBox="1"/>
              <p:nvPr/>
            </p:nvSpPr>
            <p:spPr>
              <a:xfrm>
                <a:off x="3358445" y="5363822"/>
                <a:ext cx="1128889" cy="369332"/>
              </a:xfrm>
              <a:prstGeom prst="rect">
                <a:avLst/>
              </a:prstGeom>
              <a:noFill/>
            </p:spPr>
            <p:txBody>
              <a:bodyPr wrap="square" rtlCol="0">
                <a:spAutoFit/>
              </a:bodyPr>
              <a:lstStyle/>
              <a:p>
                <a:r>
                  <a:rPr lang="en-US" dirty="0"/>
                  <a:t>Dredge</a:t>
                </a:r>
              </a:p>
            </p:txBody>
          </p:sp>
        </p:grpSp>
        <p:pic>
          <p:nvPicPr>
            <p:cNvPr id="16" name="Graphic 15" descr="Shell">
              <a:extLst>
                <a:ext uri="{FF2B5EF4-FFF2-40B4-BE49-F238E27FC236}">
                  <a16:creationId xmlns:a16="http://schemas.microsoft.com/office/drawing/2014/main" id="{D77BD75B-35AC-418D-A725-7B0C0B8939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07612" y="6177055"/>
              <a:ext cx="54864" cy="54864"/>
            </a:xfrm>
            <a:prstGeom prst="rect">
              <a:avLst/>
            </a:prstGeom>
          </p:spPr>
        </p:pic>
        <p:pic>
          <p:nvPicPr>
            <p:cNvPr id="17" name="Graphic 16" descr="Shell">
              <a:extLst>
                <a:ext uri="{FF2B5EF4-FFF2-40B4-BE49-F238E27FC236}">
                  <a16:creationId xmlns:a16="http://schemas.microsoft.com/office/drawing/2014/main" id="{84A1236A-1C5E-4455-A7C0-43804F4F9D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10076" y="6079519"/>
              <a:ext cx="54864" cy="54864"/>
            </a:xfrm>
            <a:prstGeom prst="rect">
              <a:avLst/>
            </a:prstGeom>
          </p:spPr>
        </p:pic>
        <p:pic>
          <p:nvPicPr>
            <p:cNvPr id="19" name="Graphic 18" descr="Shell">
              <a:extLst>
                <a:ext uri="{FF2B5EF4-FFF2-40B4-BE49-F238E27FC236}">
                  <a16:creationId xmlns:a16="http://schemas.microsoft.com/office/drawing/2014/main" id="{D6585A4B-5133-4A61-83A2-2EE02ED833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72916" y="6050261"/>
              <a:ext cx="54864" cy="54864"/>
            </a:xfrm>
            <a:prstGeom prst="rect">
              <a:avLst/>
            </a:prstGeom>
          </p:spPr>
        </p:pic>
        <p:pic>
          <p:nvPicPr>
            <p:cNvPr id="20" name="Graphic 19" descr="Shell">
              <a:extLst>
                <a:ext uri="{FF2B5EF4-FFF2-40B4-BE49-F238E27FC236}">
                  <a16:creationId xmlns:a16="http://schemas.microsoft.com/office/drawing/2014/main" id="{A687EF74-0412-44C0-B107-562C7CE860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18052" y="6045099"/>
              <a:ext cx="54864" cy="54864"/>
            </a:xfrm>
            <a:prstGeom prst="rect">
              <a:avLst/>
            </a:prstGeom>
          </p:spPr>
        </p:pic>
        <p:pic>
          <p:nvPicPr>
            <p:cNvPr id="21" name="Graphic 20" descr="Shell">
              <a:extLst>
                <a:ext uri="{FF2B5EF4-FFF2-40B4-BE49-F238E27FC236}">
                  <a16:creationId xmlns:a16="http://schemas.microsoft.com/office/drawing/2014/main" id="{5FC1D4EC-11AE-4B65-90D8-BE73462CF5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22040" y="6043273"/>
              <a:ext cx="54864" cy="54864"/>
            </a:xfrm>
            <a:prstGeom prst="rect">
              <a:avLst/>
            </a:prstGeom>
          </p:spPr>
        </p:pic>
        <p:pic>
          <p:nvPicPr>
            <p:cNvPr id="22" name="Graphic 21" descr="Shell">
              <a:extLst>
                <a:ext uri="{FF2B5EF4-FFF2-40B4-BE49-F238E27FC236}">
                  <a16:creationId xmlns:a16="http://schemas.microsoft.com/office/drawing/2014/main" id="{4C0E07B3-7887-4FCA-8397-E0432330CA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67176" y="6038111"/>
              <a:ext cx="54864" cy="54864"/>
            </a:xfrm>
            <a:prstGeom prst="rect">
              <a:avLst/>
            </a:prstGeom>
          </p:spPr>
        </p:pic>
      </p:grpSp>
      <p:sp>
        <p:nvSpPr>
          <p:cNvPr id="12" name="Freeform: Shape 11">
            <a:extLst>
              <a:ext uri="{FF2B5EF4-FFF2-40B4-BE49-F238E27FC236}">
                <a16:creationId xmlns:a16="http://schemas.microsoft.com/office/drawing/2014/main" id="{FB47B94F-628F-49C6-AD78-28CA62DA6E21}"/>
              </a:ext>
            </a:extLst>
          </p:cNvPr>
          <p:cNvSpPr/>
          <p:nvPr/>
        </p:nvSpPr>
        <p:spPr>
          <a:xfrm>
            <a:off x="9253538" y="6024563"/>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FA17A1E-1A04-47A5-968D-AA0C424AAB76}"/>
              </a:ext>
            </a:extLst>
          </p:cNvPr>
          <p:cNvSpPr/>
          <p:nvPr/>
        </p:nvSpPr>
        <p:spPr>
          <a:xfrm>
            <a:off x="10230914" y="4296558"/>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A1CD372-3448-40DF-A4FC-7975DD945198}"/>
              </a:ext>
            </a:extLst>
          </p:cNvPr>
          <p:cNvSpPr/>
          <p:nvPr/>
        </p:nvSpPr>
        <p:spPr>
          <a:xfrm rot="10800000">
            <a:off x="10645536" y="4867502"/>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Shell">
            <a:extLst>
              <a:ext uri="{FF2B5EF4-FFF2-40B4-BE49-F238E27FC236}">
                <a16:creationId xmlns:a16="http://schemas.microsoft.com/office/drawing/2014/main" id="{0ACC33A2-11D2-4E65-9503-59B71B718F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76049" y="3138975"/>
            <a:ext cx="151431" cy="151431"/>
          </a:xfrm>
          <a:prstGeom prst="rect">
            <a:avLst/>
          </a:prstGeom>
        </p:spPr>
      </p:pic>
      <p:pic>
        <p:nvPicPr>
          <p:cNvPr id="28" name="Graphic 27" descr="Shell">
            <a:extLst>
              <a:ext uri="{FF2B5EF4-FFF2-40B4-BE49-F238E27FC236}">
                <a16:creationId xmlns:a16="http://schemas.microsoft.com/office/drawing/2014/main" id="{67B2EE51-3178-4863-BD40-0BA1914346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80037" y="3168229"/>
            <a:ext cx="111115" cy="111115"/>
          </a:xfrm>
          <a:prstGeom prst="rect">
            <a:avLst/>
          </a:prstGeom>
        </p:spPr>
      </p:pic>
      <p:pic>
        <p:nvPicPr>
          <p:cNvPr id="30" name="Graphic 29" descr="Shell">
            <a:extLst>
              <a:ext uri="{FF2B5EF4-FFF2-40B4-BE49-F238E27FC236}">
                <a16:creationId xmlns:a16="http://schemas.microsoft.com/office/drawing/2014/main" id="{FB623065-D6E8-4C49-80BF-5BE08E1FE2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74085" y="3186701"/>
            <a:ext cx="105953" cy="105953"/>
          </a:xfrm>
          <a:prstGeom prst="rect">
            <a:avLst/>
          </a:prstGeom>
        </p:spPr>
      </p:pic>
      <p:sp>
        <p:nvSpPr>
          <p:cNvPr id="13" name="Rectangle 12">
            <a:extLst>
              <a:ext uri="{FF2B5EF4-FFF2-40B4-BE49-F238E27FC236}">
                <a16:creationId xmlns:a16="http://schemas.microsoft.com/office/drawing/2014/main" id="{CAF532BF-0431-491E-8C39-05C288AF0AAF}"/>
              </a:ext>
            </a:extLst>
          </p:cNvPr>
          <p:cNvSpPr/>
          <p:nvPr/>
        </p:nvSpPr>
        <p:spPr>
          <a:xfrm>
            <a:off x="8248073" y="3276621"/>
            <a:ext cx="3384614" cy="691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Oval 13">
            <a:extLst>
              <a:ext uri="{FF2B5EF4-FFF2-40B4-BE49-F238E27FC236}">
                <a16:creationId xmlns:a16="http://schemas.microsoft.com/office/drawing/2014/main" id="{DBB3A11A-ADB2-4C70-9FD4-B145F520E855}"/>
              </a:ext>
            </a:extLst>
          </p:cNvPr>
          <p:cNvSpPr/>
          <p:nvPr/>
        </p:nvSpPr>
        <p:spPr>
          <a:xfrm>
            <a:off x="10080036" y="2873879"/>
            <a:ext cx="1334835" cy="31112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Hey Hal, look at the stupid fish!</a:t>
            </a:r>
          </a:p>
        </p:txBody>
      </p:sp>
    </p:spTree>
    <p:extLst>
      <p:ext uri="{BB962C8B-B14F-4D97-AF65-F5344CB8AC3E}">
        <p14:creationId xmlns:p14="http://schemas.microsoft.com/office/powerpoint/2010/main" val="30063181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2471</TotalTime>
  <Words>1494</Words>
  <Application>Microsoft Office PowerPoint</Application>
  <PresentationFormat>Widescreen</PresentationFormat>
  <Paragraphs>242</Paragraphs>
  <Slides>14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Yu Mincho Demibold</vt:lpstr>
      <vt:lpstr>Aharoni</vt:lpstr>
      <vt:lpstr>Algerian</vt:lpstr>
      <vt:lpstr>Arial Rounded MT Bold</vt:lpstr>
      <vt:lpstr>Bahnschrift</vt:lpstr>
      <vt:lpstr>Calibri</vt:lpstr>
      <vt:lpstr>Calibri Light</vt:lpstr>
      <vt:lpstr>Cambria Math</vt:lpstr>
      <vt:lpstr>Courier New</vt:lpstr>
      <vt:lpstr>Elephant</vt:lpstr>
      <vt:lpstr>Franklin Gothic Medium Cond</vt:lpstr>
      <vt:lpstr>Retrospect</vt:lpstr>
      <vt:lpstr>A Taste of Fisheries Science Lecture 3: Survey says?</vt:lpstr>
      <vt:lpstr>Quick overview of what we are trying to do</vt:lpstr>
      <vt:lpstr>Step 1: Surveys</vt:lpstr>
      <vt:lpstr>What is a fisheries independent survey?</vt:lpstr>
      <vt:lpstr>What is a fisheries independent survey?</vt:lpstr>
      <vt:lpstr>Survey Lingo</vt:lpstr>
      <vt:lpstr>Dusky Scallop Shark Survey</vt:lpstr>
      <vt:lpstr>Survey Design 1.01</vt:lpstr>
      <vt:lpstr>Survey Design 1.02</vt:lpstr>
      <vt:lpstr>Survey Design 1.02</vt:lpstr>
      <vt:lpstr>Survey Design 1.02</vt:lpstr>
      <vt:lpstr>Survey Design 1.02</vt:lpstr>
      <vt:lpstr>Survey Design 1.02</vt:lpstr>
      <vt:lpstr>Survey Design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Fisheries Science</dc:title>
  <dc:creator>Bowlby, Heather</dc:creator>
  <cp:lastModifiedBy>Keith, David</cp:lastModifiedBy>
  <cp:revision>117</cp:revision>
  <dcterms:created xsi:type="dcterms:W3CDTF">2021-11-24T17:50:02Z</dcterms:created>
  <dcterms:modified xsi:type="dcterms:W3CDTF">2023-02-05T00:39:39Z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2021-11-24T17:50:01Z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87c9e40f-c66b-4c59-936b-0b5d7a1c5d41</vt:lpwstr>
  </property>
  <property fmtid="{D5CDD505-2E9C-101B-9397-08002B2CF9AE}" pid="8" name="MSIP_Label_1bfb733f-faef-464c-9b6d-731b56f94973_ContentBits">
    <vt:lpwstr>0</vt:lpwstr>
  </property>
</Properties>
</file>