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60" r:id="rId4"/>
    <p:sldId id="261" r:id="rId5"/>
    <p:sldId id="290" r:id="rId6"/>
    <p:sldId id="291" r:id="rId7"/>
    <p:sldId id="292" r:id="rId8"/>
    <p:sldId id="278" r:id="rId9"/>
    <p:sldId id="293" r:id="rId10"/>
    <p:sldId id="294" r:id="rId11"/>
    <p:sldId id="295" r:id="rId12"/>
    <p:sldId id="296" r:id="rId13"/>
    <p:sldId id="297" r:id="rId14"/>
    <p:sldId id="298" r:id="rId15"/>
    <p:sldId id="299" r:id="rId16"/>
    <p:sldId id="300"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088" autoAdjust="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23225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11</a:t>
            </a:fld>
            <a:endParaRPr lang="en-US"/>
          </a:p>
        </p:txBody>
      </p:sp>
    </p:spTree>
    <p:extLst>
      <p:ext uri="{BB962C8B-B14F-4D97-AF65-F5344CB8AC3E}">
        <p14:creationId xmlns:p14="http://schemas.microsoft.com/office/powerpoint/2010/main" val="286857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12</a:t>
            </a:fld>
            <a:endParaRPr lang="en-US"/>
          </a:p>
        </p:txBody>
      </p:sp>
    </p:spTree>
    <p:extLst>
      <p:ext uri="{BB962C8B-B14F-4D97-AF65-F5344CB8AC3E}">
        <p14:creationId xmlns:p14="http://schemas.microsoft.com/office/powerpoint/2010/main" val="136251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360358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14</a:t>
            </a:fld>
            <a:endParaRPr lang="en-US"/>
          </a:p>
        </p:txBody>
      </p:sp>
    </p:spTree>
    <p:extLst>
      <p:ext uri="{BB962C8B-B14F-4D97-AF65-F5344CB8AC3E}">
        <p14:creationId xmlns:p14="http://schemas.microsoft.com/office/powerpoint/2010/main" val="373345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15</a:t>
            </a:fld>
            <a:endParaRPr lang="en-US"/>
          </a:p>
        </p:txBody>
      </p:sp>
    </p:spTree>
    <p:extLst>
      <p:ext uri="{BB962C8B-B14F-4D97-AF65-F5344CB8AC3E}">
        <p14:creationId xmlns:p14="http://schemas.microsoft.com/office/powerpoint/2010/main" val="2719549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16</a:t>
            </a:fld>
            <a:endParaRPr lang="en-US"/>
          </a:p>
        </p:txBody>
      </p:sp>
    </p:spTree>
    <p:extLst>
      <p:ext uri="{BB962C8B-B14F-4D97-AF65-F5344CB8AC3E}">
        <p14:creationId xmlns:p14="http://schemas.microsoft.com/office/powerpoint/2010/main" val="130994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17</a:t>
            </a:fld>
            <a:endParaRPr lang="en-US"/>
          </a:p>
        </p:txBody>
      </p:sp>
    </p:spTree>
    <p:extLst>
      <p:ext uri="{BB962C8B-B14F-4D97-AF65-F5344CB8AC3E}">
        <p14:creationId xmlns:p14="http://schemas.microsoft.com/office/powerpoint/2010/main" val="255691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critical for stock assessment? I contend that unlike ecology, the terminology used in fisheries science has specific definitions and these matter when trying to assess a stock. For example: </a:t>
            </a:r>
          </a:p>
          <a:p>
            <a:r>
              <a:rPr lang="en-US" dirty="0"/>
              <a:t>Is a stock the same as a population? The answer to this will tell you if emigration and immigration can be ignored in your assessment model.</a:t>
            </a:r>
          </a:p>
          <a:p>
            <a:r>
              <a:rPr lang="en-US" dirty="0"/>
              <a:t>Does a cohort describe biomass? </a:t>
            </a:r>
          </a:p>
          <a:p>
            <a:r>
              <a:rPr lang="en-US" dirty="0"/>
              <a:t>Is catch composition the same as age structure? No – the catch composition depends on the age structure, but is modified by selectivity</a:t>
            </a:r>
          </a:p>
          <a:p>
            <a:r>
              <a:rPr lang="en-US" dirty="0"/>
              <a:t>How is F related to U; how is S related to M? Fishing mortality and exploitation are not synonymous and we will tell you why.</a:t>
            </a:r>
          </a:p>
        </p:txBody>
      </p:sp>
      <p:sp>
        <p:nvSpPr>
          <p:cNvPr id="4" name="Slide Number Placeholder 3"/>
          <p:cNvSpPr>
            <a:spLocks noGrp="1"/>
          </p:cNvSpPr>
          <p:nvPr>
            <p:ph type="sldNum" sz="quarter" idx="5"/>
          </p:nvPr>
        </p:nvSpPr>
        <p:spPr/>
        <p:txBody>
          <a:bodyPr/>
          <a:lstStyle/>
          <a:p>
            <a:fld id="{6D2F4CBC-60E7-457C-887D-CB603736E17C}" type="slidenum">
              <a:rPr lang="en-US" smtClean="0"/>
              <a:t>4</a:t>
            </a:fld>
            <a:endParaRPr lang="en-US"/>
          </a:p>
        </p:txBody>
      </p:sp>
    </p:spTree>
    <p:extLst>
      <p:ext uri="{BB962C8B-B14F-4D97-AF65-F5344CB8AC3E}">
        <p14:creationId xmlns:p14="http://schemas.microsoft.com/office/powerpoint/2010/main" val="212307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5</a:t>
            </a:fld>
            <a:endParaRPr lang="en-US"/>
          </a:p>
        </p:txBody>
      </p:sp>
    </p:spTree>
    <p:extLst>
      <p:ext uri="{BB962C8B-B14F-4D97-AF65-F5344CB8AC3E}">
        <p14:creationId xmlns:p14="http://schemas.microsoft.com/office/powerpoint/2010/main" val="196821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6</a:t>
            </a:fld>
            <a:endParaRPr lang="en-US"/>
          </a:p>
        </p:txBody>
      </p:sp>
    </p:spTree>
    <p:extLst>
      <p:ext uri="{BB962C8B-B14F-4D97-AF65-F5344CB8AC3E}">
        <p14:creationId xmlns:p14="http://schemas.microsoft.com/office/powerpoint/2010/main" val="282225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7</a:t>
            </a:fld>
            <a:endParaRPr lang="en-US"/>
          </a:p>
        </p:txBody>
      </p:sp>
    </p:spTree>
    <p:extLst>
      <p:ext uri="{BB962C8B-B14F-4D97-AF65-F5344CB8AC3E}">
        <p14:creationId xmlns:p14="http://schemas.microsoft.com/office/powerpoint/2010/main" val="251521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390881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9</a:t>
            </a:fld>
            <a:endParaRPr lang="en-US"/>
          </a:p>
        </p:txBody>
      </p:sp>
    </p:spTree>
    <p:extLst>
      <p:ext uri="{BB962C8B-B14F-4D97-AF65-F5344CB8AC3E}">
        <p14:creationId xmlns:p14="http://schemas.microsoft.com/office/powerpoint/2010/main" val="403973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lecture topics are identified by red boxes</a:t>
            </a:r>
          </a:p>
          <a:p>
            <a:endParaRPr lang="en-US" dirty="0"/>
          </a:p>
          <a:p>
            <a:r>
              <a:rPr lang="en-US" dirty="0"/>
              <a:t>- People is in bold because there are direct implications of the science on the people that it impacts.</a:t>
            </a:r>
          </a:p>
        </p:txBody>
      </p:sp>
      <p:sp>
        <p:nvSpPr>
          <p:cNvPr id="4" name="Slide Number Placeholder 3"/>
          <p:cNvSpPr>
            <a:spLocks noGrp="1"/>
          </p:cNvSpPr>
          <p:nvPr>
            <p:ph type="sldNum" sz="quarter" idx="5"/>
          </p:nvPr>
        </p:nvSpPr>
        <p:spPr/>
        <p:txBody>
          <a:bodyPr/>
          <a:lstStyle/>
          <a:p>
            <a:fld id="{6D2F4CBC-60E7-457C-887D-CB603736E17C}" type="slidenum">
              <a:rPr lang="en-US" smtClean="0"/>
              <a:t>10</a:t>
            </a:fld>
            <a:endParaRPr lang="en-US"/>
          </a:p>
        </p:txBody>
      </p:sp>
    </p:spTree>
    <p:extLst>
      <p:ext uri="{BB962C8B-B14F-4D97-AF65-F5344CB8AC3E}">
        <p14:creationId xmlns:p14="http://schemas.microsoft.com/office/powerpoint/2010/main" val="20087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286604"/>
            <a:ext cx="12192000" cy="7023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0" y="1845734"/>
            <a:ext cx="603504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59740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023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0" y="1846052"/>
            <a:ext cx="603504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0" y="2582335"/>
            <a:ext cx="603504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597408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974079"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3/10/2023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3/10/2023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286604"/>
            <a:ext cx="12188824" cy="68847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0" y="1330041"/>
            <a:ext cx="12192000" cy="50017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3/10/2023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a:cxnSpLocks/>
          </p:cNvCxnSpPr>
          <p:nvPr userDrawn="1"/>
        </p:nvCxnSpPr>
        <p:spPr>
          <a:xfrm>
            <a:off x="0" y="1008172"/>
            <a:ext cx="121888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dfo-mpo.gc.ca/csas-sccs/index-eng.ht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a:xfrm>
            <a:off x="444381" y="758952"/>
            <a:ext cx="11237719" cy="3566160"/>
          </a:xfrm>
        </p:spPr>
        <p:txBody>
          <a:bodyPr/>
          <a:lstStyle/>
          <a:p>
            <a:pPr algn="ctr"/>
            <a:r>
              <a:rPr lang="en-US" dirty="0">
                <a:solidFill>
                  <a:schemeClr val="accent2">
                    <a:lumMod val="75000"/>
                  </a:schemeClr>
                </a:solidFill>
              </a:rPr>
              <a:t>A Taste of Fisheries Science</a:t>
            </a:r>
            <a:br>
              <a:rPr lang="en-US" dirty="0">
                <a:solidFill>
                  <a:schemeClr val="accent2">
                    <a:lumMod val="75000"/>
                  </a:schemeClr>
                </a:solidFill>
              </a:rPr>
            </a:br>
            <a:r>
              <a:rPr lang="en-US" sz="6000" dirty="0">
                <a:solidFill>
                  <a:schemeClr val="accent2">
                    <a:lumMod val="75000"/>
                  </a:schemeClr>
                </a:solidFill>
              </a:rPr>
              <a:t>Lecture 5: Stock Assessment Models</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Heather Bowlby and Dr. David Keith</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r>
                            <a:rPr lang="en-US" sz="3200" b="0" i="1" smtClean="0">
                              <a:solidFill>
                                <a:srgbClr val="0070C0"/>
                              </a:solidFill>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𝐺</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rPr>
                            <m:t>𝑅</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 </m:t>
                      </m:r>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    </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𝑀</m:t>
                          </m:r>
                        </m:e>
                        <m:sub>
                          <m:r>
                            <a:rPr lang="en-US" sz="3200" b="0" i="1" smtClean="0">
                              <a:solidFill>
                                <a:srgbClr val="FF0000"/>
                              </a:solidFill>
                              <a:latin typeface="Cambria Math" panose="02040503050406030204" pitchFamily="18" charset="0"/>
                            </a:rPr>
                            <m:t>𝑡</m:t>
                          </m:r>
                        </m:sub>
                      </m:sSub>
                      <m:r>
                        <a:rPr lang="en-US" sz="3200" b="0" i="1" smtClean="0">
                          <a:latin typeface="Cambria Math" panose="02040503050406030204" pitchFamily="18" charset="0"/>
                        </a:rPr>
                        <m:t>    </m:t>
                      </m:r>
                      <m:r>
                        <a:rPr lang="en-US" sz="3200" b="0" i="0" smtClean="0">
                          <a:solidFill>
                            <a:srgbClr val="FF0000"/>
                          </a:solidFill>
                          <a:latin typeface="Cambria Math" panose="02040503050406030204" pitchFamily="18" charset="0"/>
                        </a:rPr>
                        <m:t>−</m:t>
                      </m:r>
                      <m:sSub>
                        <m:sSubPr>
                          <m:ctrlPr>
                            <a:rPr lang="en-US" sz="3200" b="0" i="1" smtClean="0">
                              <a:solidFill>
                                <a:srgbClr val="FF0000"/>
                              </a:solidFill>
                              <a:latin typeface="Cambria Math" panose="02040503050406030204" pitchFamily="18" charset="0"/>
                            </a:rPr>
                          </m:ctrlPr>
                        </m:sSubPr>
                        <m:e>
                          <m:r>
                            <a:rPr lang="en-US" sz="3200" b="0" i="0" smtClean="0">
                              <a:solidFill>
                                <a:srgbClr val="FF0000"/>
                              </a:solidFill>
                              <a:latin typeface="Cambria Math" panose="02040503050406030204" pitchFamily="18" charset="0"/>
                            </a:rPr>
                            <m:t>       </m:t>
                          </m:r>
                          <m:r>
                            <m:rPr>
                              <m:sty m:val="p"/>
                            </m:rPr>
                            <a:rPr lang="en-US" sz="3200" b="0" i="0" smtClean="0">
                              <a:solidFill>
                                <a:srgbClr val="FF0000"/>
                              </a:solidFill>
                              <a:latin typeface="Cambria Math" panose="02040503050406030204" pitchFamily="18" charset="0"/>
                            </a:rPr>
                            <m:t>C</m:t>
                          </m:r>
                        </m:e>
                        <m:sub>
                          <m:r>
                            <m:rPr>
                              <m:sty m:val="p"/>
                            </m:rPr>
                            <a:rPr lang="en-US" sz="3200" b="0" i="0" smtClean="0">
                              <a:solidFill>
                                <a:srgbClr val="FF0000"/>
                              </a:solidFill>
                              <a:latin typeface="Cambria Math" panose="02040503050406030204" pitchFamily="18" charset="0"/>
                            </a:rPr>
                            <m:t>t</m:t>
                          </m:r>
                        </m:sub>
                      </m:sSub>
                    </m:oMath>
                  </m:oMathPara>
                </a14:m>
                <a:endParaRPr lang="en-US" sz="3200" b="0" dirty="0"/>
              </a:p>
              <a:p>
                <a:pPr lvl="3"/>
                <a:endParaRPr lang="en-US" sz="2200" dirty="0"/>
              </a:p>
              <a:p>
                <a:endParaRPr lang="en-US" sz="2800" dirty="0"/>
              </a:p>
              <a:p>
                <a:pPr lvl="1"/>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A84EDF3-ECB8-4899-8383-2421CAAF6094}"/>
              </a:ext>
            </a:extLst>
          </p:cNvPr>
          <p:cNvCxnSpPr>
            <a:cxnSpLocks/>
          </p:cNvCxnSpPr>
          <p:nvPr/>
        </p:nvCxnSpPr>
        <p:spPr>
          <a:xfrm flipV="1">
            <a:off x="1526796" y="1884547"/>
            <a:ext cx="243281" cy="245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C9E2FA-2167-4314-94A3-0A7B572EBD56}"/>
              </a:ext>
            </a:extLst>
          </p:cNvPr>
          <p:cNvSpPr txBox="1"/>
          <p:nvPr/>
        </p:nvSpPr>
        <p:spPr>
          <a:xfrm>
            <a:off x="171975" y="2000774"/>
            <a:ext cx="2130804" cy="369332"/>
          </a:xfrm>
          <a:prstGeom prst="rect">
            <a:avLst/>
          </a:prstGeom>
          <a:noFill/>
        </p:spPr>
        <p:txBody>
          <a:bodyPr wrap="square" rtlCol="0">
            <a:spAutoFit/>
          </a:bodyPr>
          <a:lstStyle/>
          <a:p>
            <a:r>
              <a:rPr lang="en-US" dirty="0">
                <a:solidFill>
                  <a:srgbClr val="0070C0"/>
                </a:solidFill>
              </a:rPr>
              <a:t>Next year biomass</a:t>
            </a:r>
          </a:p>
        </p:txBody>
      </p:sp>
      <p:sp>
        <p:nvSpPr>
          <p:cNvPr id="9" name="TextBox 8">
            <a:extLst>
              <a:ext uri="{FF2B5EF4-FFF2-40B4-BE49-F238E27FC236}">
                <a16:creationId xmlns:a16="http://schemas.microsoft.com/office/drawing/2014/main" id="{D663C7CE-1784-4500-B746-28B08175AE11}"/>
              </a:ext>
            </a:extLst>
          </p:cNvPr>
          <p:cNvSpPr txBox="1"/>
          <p:nvPr/>
        </p:nvSpPr>
        <p:spPr>
          <a:xfrm>
            <a:off x="138418" y="2266456"/>
            <a:ext cx="2776756" cy="369332"/>
          </a:xfrm>
          <a:prstGeom prst="rect">
            <a:avLst/>
          </a:prstGeom>
          <a:noFill/>
        </p:spPr>
        <p:txBody>
          <a:bodyPr wrap="square" rtlCol="0">
            <a:spAutoFit/>
          </a:bodyPr>
          <a:lstStyle/>
          <a:p>
            <a:r>
              <a:rPr lang="en-US" dirty="0">
                <a:solidFill>
                  <a:srgbClr val="0070C0"/>
                </a:solidFill>
              </a:rPr>
              <a:t>Account balance next year</a:t>
            </a:r>
          </a:p>
        </p:txBody>
      </p:sp>
      <p:cxnSp>
        <p:nvCxnSpPr>
          <p:cNvPr id="10" name="Straight Arrow Connector 9">
            <a:extLst>
              <a:ext uri="{FF2B5EF4-FFF2-40B4-BE49-F238E27FC236}">
                <a16:creationId xmlns:a16="http://schemas.microsoft.com/office/drawing/2014/main" id="{83C5F50D-97DC-48DA-BD3A-24B340317FA0}"/>
              </a:ext>
            </a:extLst>
          </p:cNvPr>
          <p:cNvCxnSpPr>
            <a:cxnSpLocks/>
          </p:cNvCxnSpPr>
          <p:nvPr/>
        </p:nvCxnSpPr>
        <p:spPr>
          <a:xfrm flipV="1">
            <a:off x="3146570" y="1890262"/>
            <a:ext cx="327870" cy="10168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AD509-7FF0-4B12-B3B0-78605520E660}"/>
              </a:ext>
            </a:extLst>
          </p:cNvPr>
          <p:cNvSpPr txBox="1"/>
          <p:nvPr/>
        </p:nvSpPr>
        <p:spPr>
          <a:xfrm>
            <a:off x="2370158" y="3118296"/>
            <a:ext cx="2776756" cy="369332"/>
          </a:xfrm>
          <a:prstGeom prst="rect">
            <a:avLst/>
          </a:prstGeom>
          <a:noFill/>
        </p:spPr>
        <p:txBody>
          <a:bodyPr wrap="square" rtlCol="0">
            <a:spAutoFit/>
          </a:bodyPr>
          <a:lstStyle/>
          <a:p>
            <a:r>
              <a:rPr lang="en-US" dirty="0">
                <a:solidFill>
                  <a:srgbClr val="0070C0"/>
                </a:solidFill>
              </a:rPr>
              <a:t>Current balance</a:t>
            </a:r>
          </a:p>
        </p:txBody>
      </p:sp>
      <p:sp>
        <p:nvSpPr>
          <p:cNvPr id="13" name="TextBox 12">
            <a:extLst>
              <a:ext uri="{FF2B5EF4-FFF2-40B4-BE49-F238E27FC236}">
                <a16:creationId xmlns:a16="http://schemas.microsoft.com/office/drawing/2014/main" id="{8CBC4D83-F6BD-4B52-B281-4F248627ED17}"/>
              </a:ext>
            </a:extLst>
          </p:cNvPr>
          <p:cNvSpPr txBox="1"/>
          <p:nvPr/>
        </p:nvSpPr>
        <p:spPr>
          <a:xfrm>
            <a:off x="2380998" y="2867943"/>
            <a:ext cx="2130804" cy="369332"/>
          </a:xfrm>
          <a:prstGeom prst="rect">
            <a:avLst/>
          </a:prstGeom>
          <a:noFill/>
        </p:spPr>
        <p:txBody>
          <a:bodyPr wrap="square" rtlCol="0">
            <a:spAutoFit/>
          </a:bodyPr>
          <a:lstStyle/>
          <a:p>
            <a:r>
              <a:rPr lang="en-US" dirty="0">
                <a:solidFill>
                  <a:srgbClr val="0070C0"/>
                </a:solidFill>
              </a:rPr>
              <a:t>Current biomass</a:t>
            </a:r>
          </a:p>
        </p:txBody>
      </p:sp>
      <p:cxnSp>
        <p:nvCxnSpPr>
          <p:cNvPr id="11" name="Straight Arrow Connector 10">
            <a:extLst>
              <a:ext uri="{FF2B5EF4-FFF2-40B4-BE49-F238E27FC236}">
                <a16:creationId xmlns:a16="http://schemas.microsoft.com/office/drawing/2014/main" id="{351C24DC-5C45-48D1-A199-AE566602EF48}"/>
              </a:ext>
            </a:extLst>
          </p:cNvPr>
          <p:cNvCxnSpPr>
            <a:cxnSpLocks/>
          </p:cNvCxnSpPr>
          <p:nvPr/>
        </p:nvCxnSpPr>
        <p:spPr>
          <a:xfrm flipH="1" flipV="1">
            <a:off x="8074131" y="1872728"/>
            <a:ext cx="124105" cy="10473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FDB42C-0884-4E2A-B7C9-3E80B93C1258}"/>
              </a:ext>
            </a:extLst>
          </p:cNvPr>
          <p:cNvSpPr txBox="1"/>
          <p:nvPr/>
        </p:nvSpPr>
        <p:spPr>
          <a:xfrm>
            <a:off x="7536167" y="2930764"/>
            <a:ext cx="1881931" cy="369332"/>
          </a:xfrm>
          <a:prstGeom prst="rect">
            <a:avLst/>
          </a:prstGeom>
          <a:noFill/>
        </p:spPr>
        <p:txBody>
          <a:bodyPr wrap="square" rtlCol="0">
            <a:spAutoFit/>
          </a:bodyPr>
          <a:lstStyle/>
          <a:p>
            <a:r>
              <a:rPr lang="en-US" dirty="0">
                <a:solidFill>
                  <a:srgbClr val="FF0000"/>
                </a:solidFill>
              </a:rPr>
              <a:t>Natural Mortality</a:t>
            </a:r>
          </a:p>
        </p:txBody>
      </p:sp>
      <p:sp>
        <p:nvSpPr>
          <p:cNvPr id="15" name="TextBox 14">
            <a:extLst>
              <a:ext uri="{FF2B5EF4-FFF2-40B4-BE49-F238E27FC236}">
                <a16:creationId xmlns:a16="http://schemas.microsoft.com/office/drawing/2014/main" id="{351EC788-8326-48A5-95A9-9F4196CA1962}"/>
              </a:ext>
            </a:extLst>
          </p:cNvPr>
          <p:cNvSpPr txBox="1"/>
          <p:nvPr/>
        </p:nvSpPr>
        <p:spPr>
          <a:xfrm>
            <a:off x="7536167" y="3186368"/>
            <a:ext cx="1881931" cy="369332"/>
          </a:xfrm>
          <a:prstGeom prst="rect">
            <a:avLst/>
          </a:prstGeom>
          <a:noFill/>
        </p:spPr>
        <p:txBody>
          <a:bodyPr wrap="square" rtlCol="0">
            <a:spAutoFit/>
          </a:bodyPr>
          <a:lstStyle/>
          <a:p>
            <a:r>
              <a:rPr lang="en-US" dirty="0">
                <a:solidFill>
                  <a:srgbClr val="FF0000"/>
                </a:solidFill>
              </a:rPr>
              <a:t>Basic expenses</a:t>
            </a:r>
          </a:p>
        </p:txBody>
      </p:sp>
      <p:sp>
        <p:nvSpPr>
          <p:cNvPr id="16" name="TextBox 15">
            <a:extLst>
              <a:ext uri="{FF2B5EF4-FFF2-40B4-BE49-F238E27FC236}">
                <a16:creationId xmlns:a16="http://schemas.microsoft.com/office/drawing/2014/main" id="{2D6AF752-B913-401E-BB06-4A595ACDEF33}"/>
              </a:ext>
            </a:extLst>
          </p:cNvPr>
          <p:cNvSpPr txBox="1"/>
          <p:nvPr/>
        </p:nvSpPr>
        <p:spPr>
          <a:xfrm>
            <a:off x="4261322" y="2875002"/>
            <a:ext cx="1881931" cy="369332"/>
          </a:xfrm>
          <a:prstGeom prst="rect">
            <a:avLst/>
          </a:prstGeom>
          <a:noFill/>
        </p:spPr>
        <p:txBody>
          <a:bodyPr wrap="square" rtlCol="0">
            <a:spAutoFit/>
          </a:bodyPr>
          <a:lstStyle/>
          <a:p>
            <a:r>
              <a:rPr lang="en-US" dirty="0"/>
              <a:t>Growth</a:t>
            </a:r>
          </a:p>
        </p:txBody>
      </p:sp>
      <p:sp>
        <p:nvSpPr>
          <p:cNvPr id="17" name="TextBox 16">
            <a:extLst>
              <a:ext uri="{FF2B5EF4-FFF2-40B4-BE49-F238E27FC236}">
                <a16:creationId xmlns:a16="http://schemas.microsoft.com/office/drawing/2014/main" id="{280846DF-19AB-40B8-86F6-CA27D3D549FE}"/>
              </a:ext>
            </a:extLst>
          </p:cNvPr>
          <p:cNvSpPr txBox="1"/>
          <p:nvPr/>
        </p:nvSpPr>
        <p:spPr>
          <a:xfrm>
            <a:off x="4251387" y="3140941"/>
            <a:ext cx="1881931" cy="369332"/>
          </a:xfrm>
          <a:prstGeom prst="rect">
            <a:avLst/>
          </a:prstGeom>
          <a:noFill/>
        </p:spPr>
        <p:txBody>
          <a:bodyPr wrap="square" rtlCol="0">
            <a:spAutoFit/>
          </a:bodyPr>
          <a:lstStyle/>
          <a:p>
            <a:r>
              <a:rPr lang="en-US" dirty="0"/>
              <a:t>Interest</a:t>
            </a:r>
          </a:p>
        </p:txBody>
      </p:sp>
      <p:cxnSp>
        <p:nvCxnSpPr>
          <p:cNvPr id="18" name="Straight Arrow Connector 17">
            <a:extLst>
              <a:ext uri="{FF2B5EF4-FFF2-40B4-BE49-F238E27FC236}">
                <a16:creationId xmlns:a16="http://schemas.microsoft.com/office/drawing/2014/main" id="{A5E78442-CDF7-4F7A-AF80-ABEA32F0FF7C}"/>
              </a:ext>
            </a:extLst>
          </p:cNvPr>
          <p:cNvCxnSpPr>
            <a:cxnSpLocks/>
          </p:cNvCxnSpPr>
          <p:nvPr/>
        </p:nvCxnSpPr>
        <p:spPr>
          <a:xfrm flipV="1">
            <a:off x="4725898" y="1905826"/>
            <a:ext cx="332511" cy="9285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DF5870-6821-4CFE-9B5C-D8A25CBDA3CF}"/>
              </a:ext>
            </a:extLst>
          </p:cNvPr>
          <p:cNvCxnSpPr>
            <a:cxnSpLocks/>
          </p:cNvCxnSpPr>
          <p:nvPr/>
        </p:nvCxnSpPr>
        <p:spPr>
          <a:xfrm flipV="1">
            <a:off x="6524212" y="1820147"/>
            <a:ext cx="208221" cy="10999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4F70C32-773D-4002-BBE4-08625D2C702E}"/>
              </a:ext>
            </a:extLst>
          </p:cNvPr>
          <p:cNvSpPr txBox="1"/>
          <p:nvPr/>
        </p:nvSpPr>
        <p:spPr>
          <a:xfrm>
            <a:off x="5908831" y="2908931"/>
            <a:ext cx="1881931" cy="369332"/>
          </a:xfrm>
          <a:prstGeom prst="rect">
            <a:avLst/>
          </a:prstGeom>
          <a:noFill/>
        </p:spPr>
        <p:txBody>
          <a:bodyPr wrap="square" rtlCol="0">
            <a:spAutoFit/>
          </a:bodyPr>
          <a:lstStyle/>
          <a:p>
            <a:r>
              <a:rPr lang="en-US" dirty="0"/>
              <a:t>Recruitment</a:t>
            </a:r>
          </a:p>
        </p:txBody>
      </p:sp>
      <p:sp>
        <p:nvSpPr>
          <p:cNvPr id="22" name="TextBox 21">
            <a:extLst>
              <a:ext uri="{FF2B5EF4-FFF2-40B4-BE49-F238E27FC236}">
                <a16:creationId xmlns:a16="http://schemas.microsoft.com/office/drawing/2014/main" id="{7E99CD38-6E55-4BE1-9E62-928E1720C62F}"/>
              </a:ext>
            </a:extLst>
          </p:cNvPr>
          <p:cNvSpPr txBox="1"/>
          <p:nvPr/>
        </p:nvSpPr>
        <p:spPr>
          <a:xfrm>
            <a:off x="5916331" y="3140941"/>
            <a:ext cx="1881931" cy="369332"/>
          </a:xfrm>
          <a:prstGeom prst="rect">
            <a:avLst/>
          </a:prstGeom>
          <a:noFill/>
        </p:spPr>
        <p:txBody>
          <a:bodyPr wrap="square" rtlCol="0">
            <a:spAutoFit/>
          </a:bodyPr>
          <a:lstStyle/>
          <a:p>
            <a:r>
              <a:rPr lang="en-US" dirty="0"/>
              <a:t>Income</a:t>
            </a:r>
          </a:p>
        </p:txBody>
      </p:sp>
      <p:cxnSp>
        <p:nvCxnSpPr>
          <p:cNvPr id="23" name="Straight Arrow Connector 22">
            <a:extLst>
              <a:ext uri="{FF2B5EF4-FFF2-40B4-BE49-F238E27FC236}">
                <a16:creationId xmlns:a16="http://schemas.microsoft.com/office/drawing/2014/main" id="{D7E5032D-FB40-4046-B0AD-1DE87E05BD2C}"/>
              </a:ext>
            </a:extLst>
          </p:cNvPr>
          <p:cNvCxnSpPr>
            <a:cxnSpLocks/>
          </p:cNvCxnSpPr>
          <p:nvPr/>
        </p:nvCxnSpPr>
        <p:spPr>
          <a:xfrm flipH="1" flipV="1">
            <a:off x="9998653" y="1884548"/>
            <a:ext cx="193971" cy="85462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5FCC4F-8466-44A9-9B39-C47E98F0E89D}"/>
              </a:ext>
            </a:extLst>
          </p:cNvPr>
          <p:cNvSpPr txBox="1"/>
          <p:nvPr/>
        </p:nvSpPr>
        <p:spPr>
          <a:xfrm>
            <a:off x="9728603" y="2934114"/>
            <a:ext cx="1881931" cy="369332"/>
          </a:xfrm>
          <a:prstGeom prst="rect">
            <a:avLst/>
          </a:prstGeom>
          <a:noFill/>
        </p:spPr>
        <p:txBody>
          <a:bodyPr wrap="square" rtlCol="0">
            <a:spAutoFit/>
          </a:bodyPr>
          <a:lstStyle/>
          <a:p>
            <a:r>
              <a:rPr lang="en-US" dirty="0">
                <a:solidFill>
                  <a:srgbClr val="FF0000"/>
                </a:solidFill>
              </a:rPr>
              <a:t>Fishery catch</a:t>
            </a:r>
          </a:p>
        </p:txBody>
      </p:sp>
      <p:sp>
        <p:nvSpPr>
          <p:cNvPr id="25" name="TextBox 24">
            <a:extLst>
              <a:ext uri="{FF2B5EF4-FFF2-40B4-BE49-F238E27FC236}">
                <a16:creationId xmlns:a16="http://schemas.microsoft.com/office/drawing/2014/main" id="{6B45945B-AFCF-448E-B08E-75BE74614B7D}"/>
              </a:ext>
            </a:extLst>
          </p:cNvPr>
          <p:cNvSpPr txBox="1"/>
          <p:nvPr/>
        </p:nvSpPr>
        <p:spPr>
          <a:xfrm>
            <a:off x="9723869" y="3174457"/>
            <a:ext cx="1881931" cy="369332"/>
          </a:xfrm>
          <a:prstGeom prst="rect">
            <a:avLst/>
          </a:prstGeom>
          <a:noFill/>
        </p:spPr>
        <p:txBody>
          <a:bodyPr wrap="square" rtlCol="0">
            <a:spAutoFit/>
          </a:bodyPr>
          <a:lstStyle/>
          <a:p>
            <a:r>
              <a:rPr lang="en-US" dirty="0">
                <a:solidFill>
                  <a:srgbClr val="FF0000"/>
                </a:solidFill>
              </a:rPr>
              <a:t>Surplus $$</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D968F1-BEC8-43C8-9720-ED0230EC224F}"/>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36" name="TextBox 35">
                <a:extLst>
                  <a:ext uri="{FF2B5EF4-FFF2-40B4-BE49-F238E27FC236}">
                    <a16:creationId xmlns:a16="http://schemas.microsoft.com/office/drawing/2014/main" id="{26D968F1-BEC8-43C8-9720-ED0230EC224F}"/>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534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17" grpId="0"/>
      <p:bldP spid="2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This comes directly from our survey every year</a:t>
                </a:r>
              </a:p>
              <a:p>
                <a:pPr lvl="2"/>
                <a:r>
                  <a:rPr lang="en-US" sz="2000" dirty="0">
                    <a:solidFill>
                      <a:schemeClr val="tx1"/>
                    </a:solidFill>
                  </a:rPr>
                  <a:t>But recall this is a biomass </a:t>
                </a:r>
                <a:r>
                  <a:rPr lang="en-US" sz="2000" b="1" i="1" dirty="0">
                    <a:solidFill>
                      <a:schemeClr val="tx1"/>
                    </a:solidFill>
                  </a:rPr>
                  <a:t>index</a:t>
                </a:r>
              </a:p>
              <a:p>
                <a:pPr lvl="1"/>
                <a:r>
                  <a:rPr lang="en-US" sz="2400" dirty="0">
                    <a:solidFill>
                      <a:schemeClr val="tx1"/>
                    </a:solidFill>
                  </a:rPr>
                  <a:t>In model we scale from ‘biomass index’ up to ‘biomass’</a:t>
                </a:r>
              </a:p>
              <a:p>
                <a:pPr lvl="3"/>
                <a:r>
                  <a:rPr lang="en-US" sz="2000" dirty="0">
                    <a:solidFill>
                      <a:schemeClr val="tx1"/>
                    </a:solidFill>
                  </a:rPr>
                  <a:t>Back to </a:t>
                </a:r>
                <a:r>
                  <a:rPr lang="en-US" sz="2000" b="1" i="1" dirty="0">
                    <a:solidFill>
                      <a:schemeClr val="tx1"/>
                    </a:solidFill>
                  </a:rPr>
                  <a:t>catchability</a:t>
                </a:r>
                <a:r>
                  <a:rPr lang="en-US" sz="2000" dirty="0">
                    <a:solidFill>
                      <a:schemeClr val="tx1"/>
                    </a:solidFill>
                  </a:rPr>
                  <a:t> concept from a few weeks back</a:t>
                </a:r>
              </a:p>
              <a:p>
                <a:pPr lvl="4"/>
                <a:r>
                  <a:rPr lang="en-US" sz="1800" dirty="0">
                    <a:solidFill>
                      <a:schemeClr val="tx1"/>
                    </a:solidFill>
                  </a:rPr>
                  <a:t>Proportion of population that survey catches in the surveyed area</a:t>
                </a:r>
              </a:p>
              <a:p>
                <a:pPr lvl="5"/>
                <a:r>
                  <a:rPr lang="en-US" sz="1800" dirty="0">
                    <a:solidFill>
                      <a:schemeClr val="tx1"/>
                    </a:solidFill>
                  </a:rPr>
                  <a:t>An estimate of avoidance/escapement</a:t>
                </a:r>
              </a:p>
              <a:p>
                <a:pPr lvl="4"/>
                <a:r>
                  <a:rPr lang="en-US" sz="1800" dirty="0">
                    <a:solidFill>
                      <a:schemeClr val="tx1"/>
                    </a:solidFill>
                  </a:rPr>
                  <a:t>Necessary to scale our observed Survey Index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𝐼</m:t>
                        </m:r>
                      </m:e>
                      <m:sub>
                        <m:r>
                          <a:rPr lang="en-US" sz="1800" i="1">
                            <a:solidFill>
                              <a:schemeClr val="tx1"/>
                            </a:solidFill>
                            <a:latin typeface="Cambria Math" panose="02040503050406030204" pitchFamily="18" charset="0"/>
                          </a:rPr>
                          <m:t>𝑡</m:t>
                        </m:r>
                      </m:sub>
                    </m:sSub>
                  </m:oMath>
                </a14:m>
                <a:r>
                  <a:rPr lang="en-US" sz="1800" dirty="0">
                    <a:solidFill>
                      <a:schemeClr val="tx1"/>
                    </a:solidFill>
                  </a:rPr>
                  <a:t>) to an actual biomass </a:t>
                </a:r>
                <a14:m>
                  <m:oMath xmlns:m="http://schemas.openxmlformats.org/officeDocument/2006/math">
                    <m:sSub>
                      <m:sSubPr>
                        <m:ctrlPr>
                          <a:rPr lang="en-US" sz="1800" i="1" dirty="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𝐵</m:t>
                        </m:r>
                      </m:e>
                      <m:sub>
                        <m:r>
                          <a:rPr lang="en-US" sz="1800" i="1" dirty="0">
                            <a:solidFill>
                              <a:schemeClr val="tx1"/>
                            </a:solidFill>
                            <a:latin typeface="Cambria Math" panose="02040503050406030204" pitchFamily="18" charset="0"/>
                          </a:rPr>
                          <m:t>𝑡</m:t>
                        </m:r>
                      </m:sub>
                    </m:sSub>
                    <m:r>
                      <a:rPr lang="en-US" sz="1800" i="1" dirty="0">
                        <a:solidFill>
                          <a:schemeClr val="tx1"/>
                        </a:solidFill>
                        <a:latin typeface="Cambria Math" panose="02040503050406030204" pitchFamily="18" charset="0"/>
                      </a:rPr>
                      <m:t>)</m:t>
                    </m:r>
                  </m:oMath>
                </a14:m>
                <a:r>
                  <a:rPr lang="en-US" sz="1800" dirty="0">
                    <a:solidFill>
                      <a:schemeClr val="tx1"/>
                    </a:solidFill>
                  </a:rPr>
                  <a:t> </a:t>
                </a:r>
              </a:p>
              <a:p>
                <a:pPr marL="871400" lvl="5" indent="0">
                  <a:buNone/>
                </a:pPr>
                <a14:m>
                  <m:oMathPara xmlns:m="http://schemas.openxmlformats.org/officeDocument/2006/math">
                    <m:oMathParaPr>
                      <m:jc m:val="centerGroup"/>
                    </m:oMathParaPr>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𝐵</m:t>
                          </m:r>
                        </m:e>
                        <m:sub>
                          <m:r>
                            <a:rPr lang="en-US" sz="2400" i="1">
                              <a:solidFill>
                                <a:srgbClr val="0070C0"/>
                              </a:solidFill>
                              <a:latin typeface="Cambria Math" panose="02040503050406030204" pitchFamily="18" charset="0"/>
                            </a:rPr>
                            <m:t>𝑡</m:t>
                          </m:r>
                        </m:sub>
                      </m:sSub>
                      <m:r>
                        <a:rPr lang="en-US" sz="2400" b="0" i="1" smtClean="0">
                          <a:solidFill>
                            <a:srgbClr val="0070C0"/>
                          </a:solidFill>
                          <a:latin typeface="Cambria Math" panose="02040503050406030204" pitchFamily="18" charset="0"/>
                        </a:rPr>
                        <m:t>=</m:t>
                      </m:r>
                      <m:f>
                        <m:fPr>
                          <m:ctrlPr>
                            <a:rPr lang="en-US" sz="2400" b="0" i="1" smtClean="0">
                              <a:solidFill>
                                <a:srgbClr val="0070C0"/>
                              </a:solidFill>
                              <a:latin typeface="Cambria Math" panose="02040503050406030204" pitchFamily="18" charset="0"/>
                            </a:rPr>
                          </m:ctrlPr>
                        </m:fPr>
                        <m:num>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𝐼</m:t>
                              </m:r>
                            </m:e>
                            <m:sub>
                              <m:r>
                                <a:rPr lang="en-US" sz="2400" b="0" i="1" smtClean="0">
                                  <a:solidFill>
                                    <a:srgbClr val="0070C0"/>
                                  </a:solidFill>
                                  <a:latin typeface="Cambria Math" panose="02040503050406030204" pitchFamily="18" charset="0"/>
                                </a:rPr>
                                <m:t>𝑡</m:t>
                              </m:r>
                            </m:sub>
                          </m:sSub>
                        </m:num>
                        <m:den>
                          <m:r>
                            <a:rPr lang="en-US" sz="2400" b="0" i="1" smtClean="0">
                              <a:solidFill>
                                <a:srgbClr val="0070C0"/>
                              </a:solidFill>
                              <a:latin typeface="Cambria Math" panose="02040503050406030204" pitchFamily="18" charset="0"/>
                            </a:rPr>
                            <m:t>𝑞</m:t>
                          </m:r>
                        </m:den>
                      </m:f>
                    </m:oMath>
                  </m:oMathPara>
                </a14:m>
                <a:endParaRPr lang="en-US" sz="1800" dirty="0"/>
              </a:p>
              <a:p>
                <a:pPr lvl="4"/>
                <a:r>
                  <a:rPr lang="en-US" sz="1800" dirty="0">
                    <a:solidFill>
                      <a:schemeClr val="tx1"/>
                    </a:solidFill>
                  </a:rPr>
                  <a:t>This is known as an ‘observation equation’</a:t>
                </a:r>
              </a:p>
              <a:p>
                <a:pPr lvl="5"/>
                <a:r>
                  <a:rPr lang="en-US" sz="1800" dirty="0">
                    <a:solidFill>
                      <a:schemeClr val="tx1"/>
                    </a:solidFill>
                  </a:rPr>
                  <a:t>An observation equation is used for ‘data’, it enables accounting of measurement uncertainty</a:t>
                </a:r>
              </a:p>
              <a:p>
                <a:pPr lvl="1"/>
                <a:r>
                  <a:rPr lang="en-US" sz="2400" dirty="0">
                    <a:solidFill>
                      <a:schemeClr val="tx1"/>
                    </a:solidFill>
                  </a:rPr>
                  <a:t>In the tutorial we’ll explore what happens when your catchability estimate is wrong</a:t>
                </a:r>
              </a:p>
              <a:p>
                <a:pPr lvl="1"/>
                <a:endParaRPr lang="en-US" sz="2600" dirty="0"/>
              </a:p>
              <a:p>
                <a:pPr marL="201168" lvl="1" indent="0">
                  <a:buNone/>
                </a:pPr>
                <a:endParaRPr lang="en-US" sz="2600" dirty="0"/>
              </a:p>
            </p:txBody>
          </p:sp>
        </mc:Choice>
        <mc:Fallback>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A8AFC62A-A3D9-4C1E-B0DE-7FC0EBA9D11E}"/>
              </a:ext>
            </a:extLst>
          </p:cNvPr>
          <p:cNvGrpSpPr/>
          <p:nvPr/>
        </p:nvGrpSpPr>
        <p:grpSpPr>
          <a:xfrm>
            <a:off x="7970982" y="988905"/>
            <a:ext cx="4027055" cy="2234585"/>
            <a:chOff x="8111770" y="3948288"/>
            <a:chExt cx="3991506" cy="2192868"/>
          </a:xfrm>
        </p:grpSpPr>
        <p:pic>
          <p:nvPicPr>
            <p:cNvPr id="19" name="Picture 4" descr="Pelagic trawls fishing gear - Marine Stewardship Council | Marine  Stewardship Council">
              <a:extLst>
                <a:ext uri="{FF2B5EF4-FFF2-40B4-BE49-F238E27FC236}">
                  <a16:creationId xmlns:a16="http://schemas.microsoft.com/office/drawing/2014/main" id="{0931D1FC-5061-4488-9273-A08295ED1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770" y="3948288"/>
              <a:ext cx="3902783" cy="21928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4A51E36-96EF-497D-AA21-3FC33EC6E7AE}"/>
                </a:ext>
              </a:extLst>
            </p:cNvPr>
            <p:cNvSpPr txBox="1"/>
            <p:nvPr/>
          </p:nvSpPr>
          <p:spPr>
            <a:xfrm>
              <a:off x="10974387" y="5771824"/>
              <a:ext cx="1128889" cy="369332"/>
            </a:xfrm>
            <a:prstGeom prst="rect">
              <a:avLst/>
            </a:prstGeom>
            <a:noFill/>
          </p:spPr>
          <p:txBody>
            <a:bodyPr wrap="square" rtlCol="0">
              <a:spAutoFit/>
            </a:bodyPr>
            <a:lstStyle/>
            <a:p>
              <a:r>
                <a:rPr lang="en-US" dirty="0"/>
                <a:t>Trawl</a:t>
              </a:r>
            </a:p>
          </p:txBody>
        </p:sp>
      </p:grpSp>
      <p:sp>
        <p:nvSpPr>
          <p:cNvPr id="21" name="Freeform: Shape 20">
            <a:extLst>
              <a:ext uri="{FF2B5EF4-FFF2-40B4-BE49-F238E27FC236}">
                <a16:creationId xmlns:a16="http://schemas.microsoft.com/office/drawing/2014/main" id="{8E1B5E82-6988-4316-AFEC-F637791D2B94}"/>
              </a:ext>
            </a:extLst>
          </p:cNvPr>
          <p:cNvSpPr/>
          <p:nvPr/>
        </p:nvSpPr>
        <p:spPr>
          <a:xfrm>
            <a:off x="9630191" y="2237464"/>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78D1A96-E38F-44F9-BC9F-AB1EF098D052}"/>
              </a:ext>
            </a:extLst>
          </p:cNvPr>
          <p:cNvSpPr/>
          <p:nvPr/>
        </p:nvSpPr>
        <p:spPr>
          <a:xfrm rot="10800000">
            <a:off x="10191732" y="3023466"/>
            <a:ext cx="309562" cy="133350"/>
          </a:xfrm>
          <a:custGeom>
            <a:avLst/>
            <a:gdLst>
              <a:gd name="connsiteX0" fmla="*/ 309562 w 309562"/>
              <a:gd name="connsiteY0" fmla="*/ 133350 h 133350"/>
              <a:gd name="connsiteX1" fmla="*/ 204787 w 309562"/>
              <a:gd name="connsiteY1" fmla="*/ 61912 h 133350"/>
              <a:gd name="connsiteX2" fmla="*/ 0 w 309562"/>
              <a:gd name="connsiteY2" fmla="*/ 0 h 133350"/>
            </a:gdLst>
            <a:ahLst/>
            <a:cxnLst>
              <a:cxn ang="0">
                <a:pos x="connsiteX0" y="connsiteY0"/>
              </a:cxn>
              <a:cxn ang="0">
                <a:pos x="connsiteX1" y="connsiteY1"/>
              </a:cxn>
              <a:cxn ang="0">
                <a:pos x="connsiteX2" y="connsiteY2"/>
              </a:cxn>
            </a:cxnLst>
            <a:rect l="l" t="t" r="r" b="b"/>
            <a:pathLst>
              <a:path w="309562" h="133350">
                <a:moveTo>
                  <a:pt x="309562" y="133350"/>
                </a:moveTo>
                <a:cubicBezTo>
                  <a:pt x="282971" y="108743"/>
                  <a:pt x="256381" y="84137"/>
                  <a:pt x="204787" y="61912"/>
                </a:cubicBezTo>
                <a:cubicBezTo>
                  <a:pt x="153193" y="39687"/>
                  <a:pt x="76596" y="19843"/>
                  <a:pt x="0" y="0"/>
                </a:cubicBezTo>
              </a:path>
            </a:pathLst>
          </a:custGeom>
          <a:noFill/>
          <a:ln>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D2492DD-9851-473F-9ADC-22FC1577EDE7}"/>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23" name="TextBox 22">
                <a:extLst>
                  <a:ext uri="{FF2B5EF4-FFF2-40B4-BE49-F238E27FC236}">
                    <a16:creationId xmlns:a16="http://schemas.microsoft.com/office/drawing/2014/main" id="{6D2492DD-9851-473F-9ADC-22FC1577EDE7}"/>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682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Recruitment to a stock</a:t>
                </a:r>
              </a:p>
              <a:p>
                <a:pPr lvl="2"/>
                <a:r>
                  <a:rPr lang="en-US" sz="2000" dirty="0">
                    <a:solidFill>
                      <a:schemeClr val="tx1"/>
                    </a:solidFill>
                  </a:rPr>
                  <a:t>This is one of the great ‘unknowns’</a:t>
                </a:r>
              </a:p>
              <a:p>
                <a:pPr lvl="2"/>
                <a:r>
                  <a:rPr lang="en-US" sz="2000" dirty="0">
                    <a:solidFill>
                      <a:schemeClr val="tx1"/>
                    </a:solidFill>
                  </a:rPr>
                  <a:t>Recruits tend to be too small to be well sampled by the survey</a:t>
                </a:r>
              </a:p>
              <a:p>
                <a:pPr lvl="3"/>
                <a:r>
                  <a:rPr lang="en-US" sz="1800" dirty="0">
                    <a:solidFill>
                      <a:schemeClr val="tx1"/>
                    </a:solidFill>
                  </a:rPr>
                  <a:t>We don’t know how many there are</a:t>
                </a:r>
              </a:p>
              <a:p>
                <a:pPr lvl="2"/>
                <a:r>
                  <a:rPr lang="en-US" sz="2000" dirty="0">
                    <a:solidFill>
                      <a:schemeClr val="tx1"/>
                    </a:solidFill>
                  </a:rPr>
                  <a:t>Stock-recruitment relationships are used to estimate recruitment</a:t>
                </a:r>
              </a:p>
              <a:p>
                <a:pPr lvl="3"/>
                <a:r>
                  <a:rPr lang="en-US" sz="1800" dirty="0">
                    <a:solidFill>
                      <a:schemeClr val="tx1"/>
                    </a:solidFill>
                  </a:rPr>
                  <a:t>Classics are Ricker and </a:t>
                </a:r>
                <a:r>
                  <a:rPr lang="en-US" sz="1800" dirty="0" err="1">
                    <a:solidFill>
                      <a:schemeClr val="tx1"/>
                    </a:solidFill>
                  </a:rPr>
                  <a:t>Beverton</a:t>
                </a:r>
                <a:r>
                  <a:rPr lang="en-US" sz="1800" dirty="0">
                    <a:solidFill>
                      <a:schemeClr val="tx1"/>
                    </a:solidFill>
                  </a:rPr>
                  <a:t>-Holt Stock Recruit models</a:t>
                </a:r>
              </a:p>
              <a:p>
                <a:pPr lvl="4"/>
                <a:r>
                  <a:rPr lang="en-US" sz="1800" dirty="0">
                    <a:solidFill>
                      <a:schemeClr val="tx1"/>
                    </a:solidFill>
                  </a:rPr>
                  <a:t>Increase in spawning biomass leads to lower “per capita” recruitment</a:t>
                </a:r>
              </a:p>
              <a:p>
                <a:pPr lvl="5"/>
                <a:r>
                  <a:rPr lang="en-US" sz="1800" dirty="0">
                    <a:solidFill>
                      <a:schemeClr val="tx1"/>
                    </a:solidFill>
                  </a:rPr>
                  <a:t>When there are a lot of you out there, fewer of your offspring survive</a:t>
                </a:r>
              </a:p>
              <a:p>
                <a:pPr lvl="5"/>
                <a:r>
                  <a:rPr lang="en-US" sz="1800" dirty="0">
                    <a:solidFill>
                      <a:schemeClr val="tx1"/>
                    </a:solidFill>
                  </a:rPr>
                  <a:t>Classic ‘density dependence’ concept.</a:t>
                </a:r>
              </a:p>
              <a:p>
                <a:pPr lvl="3"/>
                <a:r>
                  <a:rPr lang="en-US" sz="1800" dirty="0">
                    <a:solidFill>
                      <a:schemeClr val="tx1"/>
                    </a:solidFill>
                  </a:rPr>
                  <a:t>Widely used, despite a great deal of variability in relationship</a:t>
                </a:r>
              </a:p>
              <a:p>
                <a:pPr lvl="4"/>
                <a:r>
                  <a:rPr lang="en-US" sz="1800" dirty="0">
                    <a:solidFill>
                      <a:schemeClr val="tx1"/>
                    </a:solidFill>
                  </a:rPr>
                  <a:t>Basically, nobody has had a better idea! </a:t>
                </a:r>
              </a:p>
              <a:p>
                <a:pPr marL="384048" lvl="2" indent="0">
                  <a:buNone/>
                </a:pPr>
                <a:endParaRPr lang="en-US" sz="2000" dirty="0">
                  <a:solidFill>
                    <a:schemeClr val="tx1"/>
                  </a:solidFill>
                </a:endParaRPr>
              </a:p>
              <a:p>
                <a:pPr lvl="1"/>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B5FCD81-4D17-4791-B1A9-6B808692EB71}"/>
              </a:ext>
            </a:extLst>
          </p:cNvPr>
          <p:cNvPicPr>
            <a:picLocks noChangeAspect="1"/>
          </p:cNvPicPr>
          <p:nvPr/>
        </p:nvPicPr>
        <p:blipFill>
          <a:blip r:embed="rId4"/>
          <a:stretch>
            <a:fillRect/>
          </a:stretch>
        </p:blipFill>
        <p:spPr>
          <a:xfrm>
            <a:off x="7629236" y="1106434"/>
            <a:ext cx="4488873" cy="2785098"/>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EA9FA73-24BE-4D45-B0F4-07A01F7674AC}"/>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13" name="TextBox 12">
                <a:extLst>
                  <a:ext uri="{FF2B5EF4-FFF2-40B4-BE49-F238E27FC236}">
                    <a16:creationId xmlns:a16="http://schemas.microsoft.com/office/drawing/2014/main" id="{7EA9FA73-24BE-4D45-B0F4-07A01F7674AC}"/>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56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r>
                      <a:rPr lang="en-US" sz="2800" i="1" smtClean="0">
                        <a:solidFill>
                          <a:srgbClr val="FF0000"/>
                        </a:solidFill>
                        <a:latin typeface="Cambria Math" panose="02040503050406030204" pitchFamily="18" charset="0"/>
                      </a:rPr>
                      <m:t>𝑚</m:t>
                    </m:r>
                  </m:oMath>
                </a14:m>
                <a:endParaRPr lang="en-US" sz="2800" dirty="0"/>
              </a:p>
              <a:p>
                <a:pPr lvl="1"/>
                <a:r>
                  <a:rPr lang="en-US" sz="2400" dirty="0">
                    <a:solidFill>
                      <a:schemeClr val="tx1"/>
                    </a:solidFill>
                  </a:rPr>
                  <a:t>We generally have no way to estimate natural mortality from a survey</a:t>
                </a:r>
              </a:p>
              <a:p>
                <a:pPr lvl="2"/>
                <a:r>
                  <a:rPr lang="en-US" sz="2000" dirty="0">
                    <a:solidFill>
                      <a:schemeClr val="tx1"/>
                    </a:solidFill>
                  </a:rPr>
                  <a:t>We can sometimes estimate total mortality  (Z = exploitation + natural mortality)</a:t>
                </a:r>
              </a:p>
              <a:p>
                <a:pPr lvl="2"/>
                <a:r>
                  <a:rPr lang="en-US" sz="2000" dirty="0">
                    <a:solidFill>
                      <a:schemeClr val="tx1"/>
                    </a:solidFill>
                  </a:rPr>
                  <a:t>Almost impossible to </a:t>
                </a:r>
                <a:r>
                  <a:rPr lang="en-US" sz="2000" b="1" i="1" dirty="0">
                    <a:solidFill>
                      <a:schemeClr val="tx1"/>
                    </a:solidFill>
                  </a:rPr>
                  <a:t>separate</a:t>
                </a:r>
                <a:r>
                  <a:rPr lang="en-US" sz="2000" dirty="0">
                    <a:solidFill>
                      <a:schemeClr val="tx1"/>
                    </a:solidFill>
                  </a:rPr>
                  <a:t> Z into these two components for most stocks</a:t>
                </a:r>
              </a:p>
              <a:p>
                <a:pPr lvl="1"/>
                <a:r>
                  <a:rPr lang="en-US" sz="2400" dirty="0">
                    <a:solidFill>
                      <a:schemeClr val="tx1"/>
                    </a:solidFill>
                  </a:rPr>
                  <a:t>Estimates of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𝑚</m:t>
                    </m:r>
                  </m:oMath>
                </a14:m>
                <a:r>
                  <a:rPr lang="en-US" sz="2400" i="1" dirty="0">
                    <a:solidFill>
                      <a:schemeClr val="tx1"/>
                    </a:solidFill>
                  </a:rPr>
                  <a:t> </a:t>
                </a:r>
                <a:r>
                  <a:rPr lang="en-US" sz="2400" dirty="0">
                    <a:solidFill>
                      <a:schemeClr val="tx1"/>
                    </a:solidFill>
                  </a:rPr>
                  <a:t>often based on life history characteristics</a:t>
                </a:r>
              </a:p>
              <a:p>
                <a:pPr lvl="2"/>
                <a:r>
                  <a:rPr lang="en-US" sz="2000" dirty="0">
                    <a:solidFill>
                      <a:schemeClr val="tx1"/>
                    </a:solidFill>
                  </a:rPr>
                  <a:t>Long lived species have lower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𝑚</m:t>
                    </m:r>
                  </m:oMath>
                </a14:m>
                <a:r>
                  <a:rPr lang="en-US" sz="2000" dirty="0">
                    <a:solidFill>
                      <a:schemeClr val="tx1"/>
                    </a:solidFill>
                  </a:rPr>
                  <a:t> than short lived</a:t>
                </a:r>
              </a:p>
              <a:p>
                <a:pPr lvl="2"/>
                <a:r>
                  <a:rPr lang="en-US" sz="1800" dirty="0">
                    <a:solidFill>
                      <a:schemeClr val="tx1"/>
                    </a:solidFill>
                  </a:rPr>
                  <a:t>(Too)</a:t>
                </a:r>
                <a:r>
                  <a:rPr lang="en-US" sz="2000" dirty="0">
                    <a:solidFill>
                      <a:schemeClr val="tx1"/>
                    </a:solidFill>
                  </a:rPr>
                  <a:t> many commonly harvested fish SAMs assume m = 0.2</a:t>
                </a:r>
              </a:p>
              <a:p>
                <a:pPr lvl="1"/>
                <a:r>
                  <a:rPr lang="en-US" sz="2400" dirty="0">
                    <a:solidFill>
                      <a:schemeClr val="tx1"/>
                    </a:solidFill>
                  </a:rPr>
                  <a:t>Some recent efforts to move from </a:t>
                </a:r>
                <a14:m>
                  <m:oMath xmlns:m="http://schemas.openxmlformats.org/officeDocument/2006/math">
                    <m:r>
                      <a:rPr lang="en-US" sz="2400" i="1" dirty="0" smtClean="0">
                        <a:solidFill>
                          <a:srgbClr val="FF0000"/>
                        </a:solidFill>
                        <a:latin typeface="Cambria Math" panose="02040503050406030204" pitchFamily="18" charset="0"/>
                        <a:ea typeface="Cambria Math" panose="02040503050406030204" pitchFamily="18" charset="0"/>
                      </a:rPr>
                      <m:t>𝑚</m:t>
                    </m:r>
                  </m:oMath>
                </a14:m>
                <a:r>
                  <a:rPr lang="en-US" sz="2400" dirty="0">
                    <a:solidFill>
                      <a:schemeClr val="tx1"/>
                    </a:solidFill>
                  </a:rPr>
                  <a:t> to </a:t>
                </a:r>
                <a14:m>
                  <m:oMath xmlns:m="http://schemas.openxmlformats.org/officeDocument/2006/math">
                    <m:sSub>
                      <m:sSubPr>
                        <m:ctrlPr>
                          <a:rPr lang="en-US" sz="2400" b="0" i="1" dirty="0" smtClean="0">
                            <a:solidFill>
                              <a:srgbClr val="FF0000"/>
                            </a:solidFill>
                            <a:latin typeface="Cambria Math" panose="02040503050406030204" pitchFamily="18" charset="0"/>
                          </a:rPr>
                        </m:ctrlPr>
                      </m:sSubPr>
                      <m:e>
                        <m:r>
                          <a:rPr lang="en-US" sz="2400" i="1" dirty="0" smtClean="0">
                            <a:solidFill>
                              <a:srgbClr val="FF0000"/>
                            </a:solidFill>
                            <a:latin typeface="Cambria Math" panose="02040503050406030204" pitchFamily="18" charset="0"/>
                          </a:rPr>
                          <m:t>𝑚</m:t>
                        </m:r>
                      </m:e>
                      <m:sub>
                        <m:r>
                          <a:rPr lang="en-US" sz="2400" b="0" i="1" dirty="0" smtClean="0">
                            <a:solidFill>
                              <a:srgbClr val="FF0000"/>
                            </a:solidFill>
                            <a:latin typeface="Cambria Math" panose="02040503050406030204" pitchFamily="18" charset="0"/>
                          </a:rPr>
                          <m:t>𝑡</m:t>
                        </m:r>
                      </m:sub>
                    </m:sSub>
                  </m:oMath>
                </a14:m>
                <a:endParaRPr lang="en-US" sz="2400" dirty="0">
                  <a:solidFill>
                    <a:schemeClr val="tx1"/>
                  </a:solidFill>
                </a:endParaRPr>
              </a:p>
              <a:p>
                <a:pPr lvl="2"/>
                <a:r>
                  <a:rPr lang="en-US" sz="2000" dirty="0">
                    <a:solidFill>
                      <a:schemeClr val="tx1"/>
                    </a:solidFill>
                  </a:rPr>
                  <a:t>Relative changes in natural mortality over time</a:t>
                </a:r>
              </a:p>
              <a:p>
                <a:pPr lvl="3"/>
                <a:r>
                  <a:rPr lang="en-US" sz="1800" dirty="0">
                    <a:solidFill>
                      <a:schemeClr val="tx1"/>
                    </a:solidFill>
                  </a:rPr>
                  <a:t>Doesn’t circumvent issues around the mean level of </a:t>
                </a:r>
                <a14:m>
                  <m:oMath xmlns:m="http://schemas.openxmlformats.org/officeDocument/2006/math">
                    <m:r>
                      <a:rPr lang="en-US" sz="1800" i="1" dirty="0" smtClean="0">
                        <a:solidFill>
                          <a:srgbClr val="FF0000"/>
                        </a:solidFill>
                        <a:latin typeface="Cambria Math" panose="02040503050406030204" pitchFamily="18" charset="0"/>
                      </a:rPr>
                      <m:t>𝑚</m:t>
                    </m:r>
                  </m:oMath>
                </a14:m>
                <a:endParaRPr lang="en-US" sz="1800" dirty="0">
                  <a:solidFill>
                    <a:schemeClr val="tx1"/>
                  </a:solidFill>
                </a:endParaRPr>
              </a:p>
              <a:p>
                <a:pPr lvl="1"/>
                <a:r>
                  <a:rPr lang="en-US" sz="2400" dirty="0">
                    <a:solidFill>
                      <a:schemeClr val="tx1"/>
                    </a:solidFill>
                  </a:rPr>
                  <a:t>We will look at</a:t>
                </a:r>
              </a:p>
              <a:p>
                <a:pPr lvl="2"/>
                <a:r>
                  <a:rPr lang="en-US" sz="2000" dirty="0">
                    <a:solidFill>
                      <a:schemeClr val="tx1"/>
                    </a:solidFill>
                  </a:rPr>
                  <a:t>Impact of having a fixed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solidFill>
                      <a:schemeClr val="tx1"/>
                    </a:solidFill>
                  </a:rPr>
                  <a:t> even though natural mortality isn’t</a:t>
                </a:r>
              </a:p>
              <a:p>
                <a:pPr lvl="2"/>
                <a:r>
                  <a:rPr lang="en-US" sz="2000" dirty="0">
                    <a:solidFill>
                      <a:schemeClr val="tx1"/>
                    </a:solidFill>
                  </a:rPr>
                  <a:t>Estimating average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solidFill>
                      <a:schemeClr val="tx1"/>
                    </a:solidFill>
                  </a:rPr>
                  <a:t> to be too high</a:t>
                </a:r>
                <a:endParaRPr lang="en-US" sz="2600" dirty="0"/>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4100" name="Picture 4" descr="Numbers-at-age from cohort analysis using constant M of 0.88 calculated...  | Download Table">
            <a:extLst>
              <a:ext uri="{FF2B5EF4-FFF2-40B4-BE49-F238E27FC236}">
                <a16:creationId xmlns:a16="http://schemas.microsoft.com/office/drawing/2014/main" id="{5594EA99-BED3-4341-AC95-E9383F27F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9591" y="1309512"/>
            <a:ext cx="3152409" cy="169982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E11E891-78FF-4A1E-94AD-25E7AA6C6B85}"/>
              </a:ext>
            </a:extLst>
          </p:cNvPr>
          <p:cNvCxnSpPr>
            <a:cxnSpLocks/>
          </p:cNvCxnSpPr>
          <p:nvPr/>
        </p:nvCxnSpPr>
        <p:spPr>
          <a:xfrm>
            <a:off x="10076873" y="1607127"/>
            <a:ext cx="1791854" cy="258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71E9C1A-9678-4627-8A78-EA28BC2014F1}"/>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13" name="TextBox 12">
                <a:extLst>
                  <a:ext uri="{FF2B5EF4-FFF2-40B4-BE49-F238E27FC236}">
                    <a16:creationId xmlns:a16="http://schemas.microsoft.com/office/drawing/2014/main" id="{871E9C1A-9678-4627-8A78-EA28BC2014F1}"/>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5"/>
                <a:stretch>
                  <a:fillRect/>
                </a:stretch>
              </a:blipFill>
            </p:spPr>
            <p:txBody>
              <a:bodyPr/>
              <a:lstStyle/>
              <a:p>
                <a:r>
                  <a:rPr lang="en-US">
                    <a:noFill/>
                  </a:rPr>
                  <a:t> </a:t>
                </a:r>
              </a:p>
            </p:txBody>
          </p:sp>
        </mc:Fallback>
      </mc:AlternateContent>
      <p:pic>
        <p:nvPicPr>
          <p:cNvPr id="16" name="Picture" descr="Figure 5: The actual natural mortality (blue line) time series, the grey dashed line is the median of the natural mortality parameter used in the SAM.">
            <a:extLst>
              <a:ext uri="{FF2B5EF4-FFF2-40B4-BE49-F238E27FC236}">
                <a16:creationId xmlns:a16="http://schemas.microsoft.com/office/drawing/2014/main" id="{225CEE56-67AA-47FC-BEAC-046FF23CA32B}"/>
              </a:ext>
            </a:extLst>
          </p:cNvPr>
          <p:cNvPicPr/>
          <p:nvPr/>
        </p:nvPicPr>
        <p:blipFill>
          <a:blip r:embed="rId6"/>
          <a:stretch>
            <a:fillRect/>
          </a:stretch>
        </p:blipFill>
        <p:spPr bwMode="auto">
          <a:xfrm>
            <a:off x="7626428" y="3329946"/>
            <a:ext cx="4267198" cy="2844190"/>
          </a:xfrm>
          <a:prstGeom prst="rect">
            <a:avLst/>
          </a:prstGeom>
          <a:noFill/>
          <a:ln w="9525">
            <a:noFill/>
            <a:headEnd/>
            <a:tailEnd/>
          </a:ln>
        </p:spPr>
      </p:pic>
    </p:spTree>
    <p:extLst>
      <p:ext uri="{BB962C8B-B14F-4D97-AF65-F5344CB8AC3E}">
        <p14:creationId xmlns:p14="http://schemas.microsoft.com/office/powerpoint/2010/main" val="354564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Let’s talk about estimation of </a:t>
                </a:r>
                <a14:m>
                  <m:oMath xmlns:m="http://schemas.openxmlformats.org/officeDocument/2006/math">
                    <m:r>
                      <a:rPr lang="en-US" sz="2800" b="0" i="1" smtClean="0">
                        <a:solidFill>
                          <a:schemeClr val="tx1"/>
                        </a:solidFill>
                        <a:latin typeface="Cambria Math" panose="02040503050406030204" pitchFamily="18" charset="0"/>
                      </a:rPr>
                      <m:t>𝑔</m:t>
                    </m:r>
                  </m:oMath>
                </a14:m>
                <a:endParaRPr lang="en-US" sz="2800" dirty="0">
                  <a:solidFill>
                    <a:schemeClr val="tx1"/>
                  </a:solidFill>
                </a:endParaRPr>
              </a:p>
              <a:p>
                <a:pPr lvl="1"/>
                <a:r>
                  <a:rPr lang="en-US" sz="2400" dirty="0">
                    <a:solidFill>
                      <a:schemeClr val="tx1"/>
                    </a:solidFill>
                  </a:rPr>
                  <a:t>Many ways growth can be incorporated into a SAM</a:t>
                </a:r>
              </a:p>
              <a:p>
                <a:pPr lvl="1"/>
                <a:r>
                  <a:rPr lang="en-US" sz="2400" dirty="0">
                    <a:solidFill>
                      <a:schemeClr val="tx1"/>
                    </a:solidFill>
                  </a:rPr>
                  <a:t>von </a:t>
                </a:r>
                <a:r>
                  <a:rPr lang="en-US" sz="2400" dirty="0" err="1">
                    <a:solidFill>
                      <a:schemeClr val="tx1"/>
                    </a:solidFill>
                  </a:rPr>
                  <a:t>Bertalanffy</a:t>
                </a:r>
                <a:r>
                  <a:rPr lang="en-US" sz="2400" dirty="0">
                    <a:solidFill>
                      <a:schemeClr val="tx1"/>
                    </a:solidFill>
                  </a:rPr>
                  <a:t>  growth model is very common</a:t>
                </a:r>
              </a:p>
              <a:p>
                <a:pPr lvl="2"/>
                <a:r>
                  <a:rPr lang="en-US" sz="2000" dirty="0">
                    <a:solidFill>
                      <a:schemeClr val="tx1"/>
                    </a:solidFill>
                  </a:rPr>
                  <a:t>Provides estimate of length for different ages</a:t>
                </a:r>
              </a:p>
              <a:p>
                <a:pPr lvl="1"/>
                <a:r>
                  <a:rPr lang="en-US" sz="2400" dirty="0">
                    <a:solidFill>
                      <a:schemeClr val="tx1"/>
                    </a:solidFill>
                  </a:rPr>
                  <a:t>But length isn’t biomass!</a:t>
                </a:r>
              </a:p>
              <a:p>
                <a:pPr lvl="2"/>
                <a:r>
                  <a:rPr lang="en-US" sz="2000" dirty="0">
                    <a:solidFill>
                      <a:schemeClr val="tx1"/>
                    </a:solidFill>
                  </a:rPr>
                  <a:t>Need to convert from length to weight</a:t>
                </a:r>
              </a:p>
              <a:p>
                <a:pPr lvl="3"/>
                <a:r>
                  <a:rPr lang="en-US" sz="2000" dirty="0">
                    <a:solidFill>
                      <a:schemeClr val="tx1"/>
                    </a:solidFill>
                  </a:rPr>
                  <a:t>Length-weight relationship (LWR) models</a:t>
                </a:r>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7A1DEAC-CD51-4C56-8B52-C6ABCE357B2D}"/>
              </a:ext>
            </a:extLst>
          </p:cNvPr>
          <p:cNvPicPr>
            <a:picLocks noChangeAspect="1"/>
          </p:cNvPicPr>
          <p:nvPr/>
        </p:nvPicPr>
        <p:blipFill>
          <a:blip r:embed="rId4"/>
          <a:stretch>
            <a:fillRect/>
          </a:stretch>
        </p:blipFill>
        <p:spPr>
          <a:xfrm>
            <a:off x="7709483" y="1106434"/>
            <a:ext cx="4358910" cy="2640136"/>
          </a:xfrm>
          <a:prstGeom prst="rect">
            <a:avLst/>
          </a:prstGeom>
        </p:spPr>
      </p:pic>
      <p:pic>
        <p:nvPicPr>
          <p:cNvPr id="10" name="Picture 9">
            <a:extLst>
              <a:ext uri="{FF2B5EF4-FFF2-40B4-BE49-F238E27FC236}">
                <a16:creationId xmlns:a16="http://schemas.microsoft.com/office/drawing/2014/main" id="{7E4195F5-E474-4790-A6DF-A1403D08458F}"/>
              </a:ext>
            </a:extLst>
          </p:cNvPr>
          <p:cNvPicPr>
            <a:picLocks noChangeAspect="1"/>
          </p:cNvPicPr>
          <p:nvPr/>
        </p:nvPicPr>
        <p:blipFill rotWithShape="1">
          <a:blip r:embed="rId5">
            <a:extLst>
              <a:ext uri="{28A0092B-C50C-407E-A947-70E740481C1C}">
                <a14:useLocalDpi xmlns:a14="http://schemas.microsoft.com/office/drawing/2010/main" val="0"/>
              </a:ext>
            </a:extLst>
          </a:blip>
          <a:srcRect t="4872" r="53498"/>
          <a:stretch/>
        </p:blipFill>
        <p:spPr>
          <a:xfrm>
            <a:off x="5101903" y="2957694"/>
            <a:ext cx="2483975" cy="332244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014E9E-DE68-47E5-9DB2-0F9A21B4AF98}"/>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12" name="TextBox 11">
                <a:extLst>
                  <a:ext uri="{FF2B5EF4-FFF2-40B4-BE49-F238E27FC236}">
                    <a16:creationId xmlns:a16="http://schemas.microsoft.com/office/drawing/2014/main" id="{E6014E9E-DE68-47E5-9DB2-0F9A21B4AF98}"/>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14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lnSpcReduction="10000"/>
              </a:bodyPr>
              <a:lstStyle/>
              <a:p>
                <a:pPr marL="201168" lvl="1" indent="0">
                  <a:buNone/>
                </a:pPr>
                <a:r>
                  <a:rPr lang="en-US" sz="2800" dirty="0">
                    <a:solidFill>
                      <a:schemeClr val="tx1"/>
                    </a:solidFill>
                  </a:rPr>
                  <a:t>Let’s talk about estimation of </a:t>
                </a:r>
                <a14:m>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𝐶</m:t>
                        </m:r>
                      </m:e>
                      <m:sub>
                        <m:r>
                          <a:rPr lang="en-US" sz="2800" i="1">
                            <a:solidFill>
                              <a:srgbClr val="FF0000"/>
                            </a:solidFill>
                            <a:latin typeface="Cambria Math" panose="02040503050406030204" pitchFamily="18" charset="0"/>
                          </a:rPr>
                          <m:t>𝑡</m:t>
                        </m:r>
                      </m:sub>
                    </m:sSub>
                  </m:oMath>
                </a14:m>
                <a:endParaRPr lang="en-US" sz="2800" dirty="0">
                  <a:solidFill>
                    <a:schemeClr val="tx1"/>
                  </a:solidFill>
                </a:endParaRPr>
              </a:p>
              <a:p>
                <a:pPr lvl="1"/>
                <a:r>
                  <a:rPr lang="en-US" sz="2400" dirty="0">
                    <a:solidFill>
                      <a:schemeClr val="tx1"/>
                    </a:solidFill>
                  </a:rPr>
                  <a:t>How much of the stock of interest is caught</a:t>
                </a:r>
              </a:p>
              <a:p>
                <a:pPr lvl="2"/>
                <a:r>
                  <a:rPr lang="en-US" sz="2000" dirty="0">
                    <a:solidFill>
                      <a:schemeClr val="tx1"/>
                    </a:solidFill>
                  </a:rPr>
                  <a:t>Directed fishery</a:t>
                </a:r>
              </a:p>
              <a:p>
                <a:pPr lvl="3"/>
                <a:r>
                  <a:rPr lang="en-US" sz="2000" dirty="0">
                    <a:solidFill>
                      <a:schemeClr val="tx1"/>
                    </a:solidFill>
                  </a:rPr>
                  <a:t>Usually, fishery must report their catch to regulator</a:t>
                </a:r>
              </a:p>
              <a:p>
                <a:pPr lvl="4"/>
                <a:r>
                  <a:rPr lang="en-US" sz="1800" dirty="0">
                    <a:solidFill>
                      <a:schemeClr val="tx1"/>
                    </a:solidFill>
                  </a:rPr>
                  <a:t>Monitoring of this by regulator can really vary</a:t>
                </a:r>
              </a:p>
              <a:p>
                <a:pPr lvl="4"/>
                <a:r>
                  <a:rPr lang="en-US" sz="1800" dirty="0">
                    <a:solidFill>
                      <a:schemeClr val="tx1"/>
                    </a:solidFill>
                  </a:rPr>
                  <a:t>Mis-reporting of catch is an issue in many fisheries</a:t>
                </a:r>
              </a:p>
              <a:p>
                <a:pPr lvl="2"/>
                <a:r>
                  <a:rPr lang="en-US" sz="2000" dirty="0">
                    <a:solidFill>
                      <a:schemeClr val="tx1"/>
                    </a:solidFill>
                  </a:rPr>
                  <a:t>Bycatch</a:t>
                </a:r>
                <a:endParaRPr lang="en-US" sz="2200" dirty="0">
                  <a:solidFill>
                    <a:schemeClr val="tx1"/>
                  </a:solidFill>
                </a:endParaRPr>
              </a:p>
              <a:p>
                <a:pPr lvl="3"/>
                <a:r>
                  <a:rPr lang="en-US" sz="2000" dirty="0">
                    <a:solidFill>
                      <a:schemeClr val="tx1"/>
                    </a:solidFill>
                  </a:rPr>
                  <a:t>This information comes from ‘observers’</a:t>
                </a:r>
              </a:p>
              <a:p>
                <a:pPr lvl="4"/>
                <a:r>
                  <a:rPr lang="en-US" sz="1800" dirty="0">
                    <a:solidFill>
                      <a:schemeClr val="tx1"/>
                    </a:solidFill>
                  </a:rPr>
                  <a:t>Often very few trips have observers</a:t>
                </a:r>
              </a:p>
              <a:p>
                <a:pPr lvl="4"/>
                <a:r>
                  <a:rPr lang="en-US" sz="1800" dirty="0">
                    <a:solidFill>
                      <a:schemeClr val="tx1"/>
                    </a:solidFill>
                  </a:rPr>
                  <a:t>High uncertainty for many species</a:t>
                </a:r>
              </a:p>
              <a:p>
                <a:pPr lvl="2"/>
                <a:r>
                  <a:rPr lang="en-US" sz="2000" dirty="0">
                    <a:solidFill>
                      <a:schemeClr val="tx1"/>
                    </a:solidFill>
                  </a:rPr>
                  <a:t>Illegal, unregulated, and unreported catch</a:t>
                </a:r>
              </a:p>
              <a:p>
                <a:pPr lvl="3"/>
                <a:r>
                  <a:rPr lang="en-US" sz="1800" dirty="0">
                    <a:solidFill>
                      <a:schemeClr val="tx1"/>
                    </a:solidFill>
                  </a:rPr>
                  <a:t>Major problem in some areas/fisheries</a:t>
                </a:r>
              </a:p>
              <a:p>
                <a:pPr lvl="3"/>
                <a:r>
                  <a:rPr lang="en-US" sz="1800" dirty="0">
                    <a:solidFill>
                      <a:schemeClr val="tx1"/>
                    </a:solidFill>
                  </a:rPr>
                  <a:t>Very difficult to disentangle from shifting natural mortality!</a:t>
                </a:r>
              </a:p>
              <a:p>
                <a:pPr lvl="1"/>
                <a:r>
                  <a:rPr lang="en-US" sz="2400" dirty="0">
                    <a:solidFill>
                      <a:schemeClr val="tx1"/>
                    </a:solidFill>
                  </a:rPr>
                  <a:t>We will assume we know the catch perfectly</a:t>
                </a:r>
              </a:p>
              <a:p>
                <a:pPr lvl="2"/>
                <a:r>
                  <a:rPr lang="en-US" sz="2000" dirty="0">
                    <a:solidFill>
                      <a:schemeClr val="tx1"/>
                    </a:solidFill>
                  </a:rPr>
                  <a:t>In many fishery assessments missing catch is built into the model</a:t>
                </a:r>
              </a:p>
              <a:p>
                <a:pPr marL="201168" lvl="1"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7C1FF92-752D-4317-9970-6A30290B046A}"/>
                  </a:ext>
                </a:extLst>
              </p:cNvPr>
              <p:cNvSpPr txBox="1"/>
              <p:nvPr/>
            </p:nvSpPr>
            <p:spPr>
              <a:xfrm>
                <a:off x="6634377" y="404131"/>
                <a:ext cx="5557621" cy="584775"/>
              </a:xfrm>
              <a:prstGeom prst="rect">
                <a:avLst/>
              </a:prstGeom>
              <a:noFill/>
            </p:spPr>
            <p:txBody>
              <a:bodyPr wrap="square" rtlCol="0">
                <a:spAutoFit/>
              </a:bodyPr>
              <a:lstStyle/>
              <a:p>
                <a:pPr marL="566928" lvl="3" indent="0">
                  <a:buNone/>
                </a:pPr>
                <a14:m>
                  <m:oMathPara xmlns:m="http://schemas.openxmlformats.org/officeDocument/2006/math">
                    <m:oMathParaPr>
                      <m:jc m:val="center"/>
                    </m:oMathParaPr>
                    <m:oMath xmlns:m="http://schemas.openxmlformats.org/officeDocument/2006/math">
                      <m:sSub>
                        <m:sSubPr>
                          <m:ctrlPr>
                            <a:rPr lang="en-US" sz="3200" i="1" smtClean="0">
                              <a:solidFill>
                                <a:srgbClr val="0070C0"/>
                              </a:solidFill>
                              <a:latin typeface="Cambria Math" panose="02040503050406030204" pitchFamily="18" charset="0"/>
                            </a:rPr>
                          </m:ctrlPr>
                        </m:sSubPr>
                        <m:e>
                          <m:r>
                            <a:rPr lang="en-US" sz="3200" i="1">
                              <a:solidFill>
                                <a:srgbClr val="0070C0"/>
                              </a:solidFill>
                              <a:latin typeface="Cambria Math" panose="02040503050406030204" pitchFamily="18" charset="0"/>
                            </a:rPr>
                            <m:t>𝐵</m:t>
                          </m:r>
                        </m:e>
                        <m:sub>
                          <m:r>
                            <a:rPr lang="en-US" sz="3200" i="1">
                              <a:solidFill>
                                <a:srgbClr val="0070C0"/>
                              </a:solidFill>
                              <a:latin typeface="Cambria Math" panose="02040503050406030204" pitchFamily="18" charset="0"/>
                            </a:rPr>
                            <m:t>𝑡</m:t>
                          </m:r>
                          <m:r>
                            <a:rPr lang="en-US" sz="3200" i="1">
                              <a:solidFill>
                                <a:srgbClr val="0070C0"/>
                              </a:solidFill>
                              <a:latin typeface="Cambria Math" panose="02040503050406030204" pitchFamily="18" charset="0"/>
                            </a:rPr>
                            <m:t>+1</m:t>
                          </m:r>
                        </m:sub>
                      </m:sSub>
                      <m:r>
                        <a:rPr lang="en-US" sz="3200" i="1">
                          <a:latin typeface="Cambria Math" panose="02040503050406030204" pitchFamily="18" charset="0"/>
                        </a:rPr>
                        <m:t>=</m:t>
                      </m:r>
                      <m:sSub>
                        <m:sSubPr>
                          <m:ctrlPr>
                            <a:rPr lang="en-US" sz="3200" i="1" smtClean="0">
                              <a:latin typeface="Cambria Math" panose="02040503050406030204" pitchFamily="18" charset="0"/>
                            </a:rPr>
                          </m:ctrlPr>
                        </m:sSubPr>
                        <m:e>
                          <m:r>
                            <a:rPr lang="en-US" sz="3200" i="1" smtClean="0">
                              <a:solidFill>
                                <a:srgbClr val="FF0000"/>
                              </a:solidFill>
                              <a:latin typeface="Cambria Math" panose="02040503050406030204" pitchFamily="18" charset="0"/>
                            </a:rPr>
                            <m:t>𝑚</m:t>
                          </m:r>
                          <m:r>
                            <a:rPr lang="en-US" sz="3200" i="1">
                              <a:latin typeface="Cambria Math" panose="02040503050406030204" pitchFamily="18" charset="0"/>
                            </a:rPr>
                            <m:t> ⋅</m:t>
                          </m:r>
                          <m:r>
                            <a:rPr lang="en-US" sz="3200" b="0" i="1" smtClean="0">
                              <a:latin typeface="Cambria Math" panose="02040503050406030204" pitchFamily="18" charset="0"/>
                            </a:rPr>
                            <m:t>𝑔</m:t>
                          </m:r>
                          <m:r>
                            <a:rPr lang="en-US" sz="3200" i="1">
                              <a:latin typeface="Cambria Math" panose="02040503050406030204" pitchFamily="18" charset="0"/>
                            </a:rPr>
                            <m:t>⋅</m:t>
                          </m:r>
                          <m:r>
                            <a:rPr lang="en-US" sz="3200" i="1" smtClean="0">
                              <a:solidFill>
                                <a:srgbClr val="0070C0"/>
                              </a:solidFill>
                              <a:latin typeface="Cambria Math" panose="02040503050406030204" pitchFamily="18" charset="0"/>
                            </a:rPr>
                            <m:t>𝐵</m:t>
                          </m:r>
                        </m:e>
                        <m:sub>
                          <m:r>
                            <a:rPr lang="en-US" sz="3200" i="1" smtClean="0">
                              <a:solidFill>
                                <a:srgbClr val="0070C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𝑡</m:t>
                          </m:r>
                        </m:sub>
                      </m:sSub>
                      <m:r>
                        <a:rPr lang="en-US" sz="3200">
                          <a:latin typeface="Cambria Math" panose="02040503050406030204" pitchFamily="18" charset="0"/>
                        </a:rPr>
                        <m:t>−</m:t>
                      </m:r>
                      <m:sSub>
                        <m:sSubPr>
                          <m:ctrlPr>
                            <a:rPr lang="en-US" sz="3200" i="1" smtClean="0">
                              <a:solidFill>
                                <a:srgbClr val="FF0000"/>
                              </a:solidFill>
                              <a:latin typeface="Cambria Math" panose="02040503050406030204" pitchFamily="18" charset="0"/>
                            </a:rPr>
                          </m:ctrlPr>
                        </m:sSubPr>
                        <m:e>
                          <m:r>
                            <m:rPr>
                              <m:sty m:val="p"/>
                            </m:rPr>
                            <a:rPr lang="en-US" sz="3200">
                              <a:solidFill>
                                <a:srgbClr val="FF0000"/>
                              </a:solidFill>
                              <a:latin typeface="Cambria Math" panose="02040503050406030204" pitchFamily="18" charset="0"/>
                            </a:rPr>
                            <m:t>C</m:t>
                          </m:r>
                        </m:e>
                        <m:sub>
                          <m:r>
                            <m:rPr>
                              <m:sty m:val="p"/>
                            </m:rPr>
                            <a:rPr lang="en-US" sz="3200">
                              <a:solidFill>
                                <a:srgbClr val="FF0000"/>
                              </a:solidFill>
                              <a:latin typeface="Cambria Math" panose="02040503050406030204" pitchFamily="18" charset="0"/>
                            </a:rPr>
                            <m:t>t</m:t>
                          </m:r>
                        </m:sub>
                      </m:sSub>
                    </m:oMath>
                  </m:oMathPara>
                </a14:m>
                <a:endParaRPr lang="en-US" sz="3200" dirty="0"/>
              </a:p>
            </p:txBody>
          </p:sp>
        </mc:Choice>
        <mc:Fallback xmlns="">
          <p:sp>
            <p:nvSpPr>
              <p:cNvPr id="5" name="TextBox 4">
                <a:extLst>
                  <a:ext uri="{FF2B5EF4-FFF2-40B4-BE49-F238E27FC236}">
                    <a16:creationId xmlns:a16="http://schemas.microsoft.com/office/drawing/2014/main" id="{57C1FF92-752D-4317-9970-6A30290B046A}"/>
                  </a:ext>
                </a:extLst>
              </p:cNvPr>
              <p:cNvSpPr txBox="1">
                <a:spLocks noRot="1" noChangeAspect="1" noMove="1" noResize="1" noEditPoints="1" noAdjustHandles="1" noChangeArrowheads="1" noChangeShapeType="1" noTextEdit="1"/>
              </p:cNvSpPr>
              <p:nvPr/>
            </p:nvSpPr>
            <p:spPr>
              <a:xfrm>
                <a:off x="6634377" y="404131"/>
                <a:ext cx="5557621" cy="584775"/>
              </a:xfrm>
              <a:prstGeom prst="rect">
                <a:avLst/>
              </a:prstGeom>
              <a:blipFill>
                <a:blip r:embed="rId4"/>
                <a:stretch>
                  <a:fillRect/>
                </a:stretch>
              </a:blipFill>
            </p:spPr>
            <p:txBody>
              <a:bodyPr/>
              <a:lstStyle/>
              <a:p>
                <a:r>
                  <a:rPr lang="en-US">
                    <a:noFill/>
                  </a:rPr>
                  <a:t> </a:t>
                </a:r>
              </a:p>
            </p:txBody>
          </p:sp>
        </mc:Fallback>
      </mc:AlternateContent>
      <p:pic>
        <p:nvPicPr>
          <p:cNvPr id="2050" name="Picture 2" descr="Landings of Cod Fish in Iceland Editorial Photography - Image of harbour,  iceland: 36849097">
            <a:extLst>
              <a:ext uri="{FF2B5EF4-FFF2-40B4-BE49-F238E27FC236}">
                <a16:creationId xmlns:a16="http://schemas.microsoft.com/office/drawing/2014/main" id="{53537BF7-C6A1-4FB2-B7DE-D43652273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0503" y="1106434"/>
            <a:ext cx="2641134" cy="17101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llowing inaccurate catch reporting will endanger fisheries and damage EU  standing – EURACTIV.com">
            <a:extLst>
              <a:ext uri="{FF2B5EF4-FFF2-40B4-BE49-F238E27FC236}">
                <a16:creationId xmlns:a16="http://schemas.microsoft.com/office/drawing/2014/main" id="{8F5168C6-3B07-497C-BE0A-A62AB7E54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4556" y="222109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world is waking up to the scourge of illegal fishing | The Economist">
            <a:extLst>
              <a:ext uri="{FF2B5EF4-FFF2-40B4-BE49-F238E27FC236}">
                <a16:creationId xmlns:a16="http://schemas.microsoft.com/office/drawing/2014/main" id="{A2B88D75-5DC4-4CD6-82C4-3A14EB611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6495" y="3429000"/>
            <a:ext cx="3245142" cy="182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Tutorial SAM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14:m>
                  <m:oMathPara xmlns:m="http://schemas.openxmlformats.org/officeDocument/2006/math">
                    <m:oMathParaPr>
                      <m:jc m:val="centerGroup"/>
                    </m:oMathParaPr>
                    <m:oMath xmlns:m="http://schemas.openxmlformats.org/officeDocument/2006/math">
                      <m:sSub>
                        <m:sSubPr>
                          <m:ctrlPr>
                            <a:rPr lang="en-US" sz="2800" i="1" smtClean="0">
                              <a:solidFill>
                                <a:srgbClr val="0070C0"/>
                              </a:solidFill>
                              <a:latin typeface="Cambria Math" panose="02040503050406030204" pitchFamily="18" charset="0"/>
                            </a:rPr>
                          </m:ctrlPr>
                        </m:sSubPr>
                        <m:e>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r>
                            <a:rPr lang="en-US" sz="2800" i="1">
                              <a:solidFill>
                                <a:srgbClr val="0070C0"/>
                              </a:solidFill>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solidFill>
                                <a:srgbClr val="FF0000"/>
                              </a:solidFill>
                              <a:latin typeface="Cambria Math" panose="02040503050406030204" pitchFamily="18" charset="0"/>
                            </a:rPr>
                            <m:t>𝑚</m:t>
                          </m:r>
                          <m:r>
                            <a:rPr lang="en-US" sz="2800" i="1">
                              <a:latin typeface="Cambria Math" panose="02040503050406030204" pitchFamily="18" charset="0"/>
                            </a:rPr>
                            <m:t> ⋅</m:t>
                          </m:r>
                          <m:r>
                            <a:rPr lang="en-US" sz="2800" i="1">
                              <a:latin typeface="Cambria Math" panose="02040503050406030204" pitchFamily="18" charset="0"/>
                            </a:rPr>
                            <m:t>𝑔</m:t>
                          </m:r>
                          <m:r>
                            <a:rPr lang="en-US" sz="2800" i="1">
                              <a:latin typeface="Cambria Math" panose="02040503050406030204" pitchFamily="18" charset="0"/>
                            </a:rPr>
                            <m:t>⋅</m:t>
                          </m:r>
                          <m:r>
                            <a:rPr lang="en-US" sz="2800" i="1">
                              <a:solidFill>
                                <a:srgbClr val="0070C0"/>
                              </a:solidFill>
                              <a:latin typeface="Cambria Math" panose="02040503050406030204" pitchFamily="18" charset="0"/>
                            </a:rPr>
                            <m:t>𝐵</m:t>
                          </m:r>
                        </m:e>
                        <m:sub>
                          <m:r>
                            <a:rPr lang="en-US" sz="2800" i="1">
                              <a:solidFill>
                                <a:srgbClr val="0070C0"/>
                              </a:solidFill>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a:latin typeface="Cambria Math" panose="02040503050406030204" pitchFamily="18" charset="0"/>
                        </a:rPr>
                        <m:t>−</m:t>
                      </m:r>
                      <m:sSub>
                        <m:sSubPr>
                          <m:ctrlPr>
                            <a:rPr lang="en-US" sz="2800" i="1">
                              <a:solidFill>
                                <a:srgbClr val="FF0000"/>
                              </a:solidFill>
                              <a:latin typeface="Cambria Math" panose="02040503050406030204" pitchFamily="18" charset="0"/>
                            </a:rPr>
                          </m:ctrlPr>
                        </m:sSubPr>
                        <m:e>
                          <m:r>
                            <m:rPr>
                              <m:sty m:val="p"/>
                            </m:rPr>
                            <a:rPr lang="en-US" sz="2800">
                              <a:solidFill>
                                <a:srgbClr val="FF0000"/>
                              </a:solidFill>
                              <a:latin typeface="Cambria Math" panose="02040503050406030204" pitchFamily="18" charset="0"/>
                            </a:rPr>
                            <m:t>C</m:t>
                          </m:r>
                        </m:e>
                        <m:sub>
                          <m:r>
                            <m:rPr>
                              <m:sty m:val="p"/>
                            </m:rPr>
                            <a:rPr lang="en-US" sz="2800">
                              <a:solidFill>
                                <a:srgbClr val="FF0000"/>
                              </a:solidFill>
                              <a:latin typeface="Cambria Math" panose="02040503050406030204" pitchFamily="18" charset="0"/>
                            </a:rPr>
                            <m:t>t</m:t>
                          </m:r>
                        </m:sub>
                      </m:sSub>
                    </m:oMath>
                  </m:oMathPara>
                </a14:m>
                <a:endParaRPr lang="en-US" sz="2800" dirty="0"/>
              </a:p>
              <a:p>
                <a:pPr lvl="1"/>
                <a:r>
                  <a:rPr lang="en-US" sz="2400" dirty="0"/>
                  <a:t>Above biomass dynamics model used to estimate change in biomass</a:t>
                </a:r>
              </a:p>
              <a:p>
                <a:pPr lvl="2"/>
                <a:r>
                  <a:rPr lang="en-US" sz="2000" dirty="0"/>
                  <a:t>This is done in a “</a:t>
                </a:r>
                <a:r>
                  <a:rPr lang="en-US" sz="2000" i="1" dirty="0"/>
                  <a:t>Bayesian</a:t>
                </a:r>
                <a:r>
                  <a:rPr lang="en-US" sz="2000" dirty="0"/>
                  <a:t>” “</a:t>
                </a:r>
                <a:r>
                  <a:rPr lang="en-US" sz="2000" i="1" dirty="0"/>
                  <a:t>State Space</a:t>
                </a:r>
                <a:r>
                  <a:rPr lang="en-US" sz="2000" dirty="0"/>
                  <a:t>” Modelling Framework</a:t>
                </a:r>
              </a:p>
              <a:p>
                <a:pPr lvl="2"/>
                <a:r>
                  <a:rPr lang="en-US" sz="2000" dirty="0"/>
                  <a:t>This “</a:t>
                </a:r>
                <a:r>
                  <a:rPr lang="en-US" sz="2000" i="1" dirty="0"/>
                  <a:t>Process equation</a:t>
                </a:r>
                <a:r>
                  <a:rPr lang="en-US" sz="2000" dirty="0"/>
                  <a:t>” is used to identify the true ‘</a:t>
                </a:r>
                <a:r>
                  <a:rPr lang="en-US" sz="2000" i="1" dirty="0"/>
                  <a:t>state</a:t>
                </a:r>
                <a:r>
                  <a:rPr lang="en-US" sz="2000" dirty="0"/>
                  <a:t>’ of the system</a:t>
                </a:r>
              </a:p>
              <a:p>
                <a:pPr lvl="2"/>
                <a:r>
                  <a:rPr lang="en-US" sz="2000" dirty="0"/>
                  <a:t>The </a:t>
                </a:r>
                <a:r>
                  <a:rPr lang="en-US" sz="2000" i="1" dirty="0"/>
                  <a:t>Bayesian</a:t>
                </a:r>
                <a:r>
                  <a:rPr lang="en-US" sz="2000" dirty="0"/>
                  <a:t> framework enables us to provide ‘prior’ guesses of parameters</a:t>
                </a:r>
              </a:p>
              <a:p>
                <a:pPr lvl="3"/>
                <a:r>
                  <a:rPr lang="en-US" sz="2000" dirty="0"/>
                  <a:t>Natural mortality (</a:t>
                </a:r>
                <a:r>
                  <a:rPr lang="en-US" sz="2000" i="1" dirty="0">
                    <a:solidFill>
                      <a:srgbClr val="FF0000"/>
                    </a:solidFill>
                    <a:latin typeface="Cambria Math" panose="02040503050406030204" pitchFamily="18" charset="0"/>
                    <a:ea typeface="Cambria Math" panose="02040503050406030204" pitchFamily="18" charset="0"/>
                  </a:rPr>
                  <a:t>m</a:t>
                </a:r>
                <a:r>
                  <a:rPr lang="en-US" sz="2000" dirty="0"/>
                  <a:t>) </a:t>
                </a:r>
              </a:p>
              <a:p>
                <a:pPr lvl="4"/>
                <a:r>
                  <a:rPr lang="en-US" sz="1800" dirty="0"/>
                  <a:t>Note that </a:t>
                </a:r>
                <a:r>
                  <a:rPr lang="en-US" sz="1800" i="1" dirty="0">
                    <a:solidFill>
                      <a:srgbClr val="FF0000"/>
                    </a:solidFill>
                  </a:rPr>
                  <a:t>m</a:t>
                </a:r>
                <a:r>
                  <a:rPr lang="en-US" sz="1800" dirty="0"/>
                  <a:t> does not change over time in our model </a:t>
                </a:r>
              </a:p>
              <a:p>
                <a:pPr lvl="5"/>
                <a:r>
                  <a:rPr lang="en-US" sz="1800" dirty="0"/>
                  <a:t>But we know natural mortality varies each year! </a:t>
                </a:r>
              </a:p>
              <a:p>
                <a:pPr lvl="5"/>
                <a:r>
                  <a:rPr lang="en-US" sz="1800" dirty="0"/>
                  <a:t>This is very common in SAMs; we’ll explore the impact of this assumption</a:t>
                </a:r>
              </a:p>
              <a:p>
                <a:pPr lvl="3"/>
                <a:r>
                  <a:rPr lang="en-US" sz="2000" dirty="0"/>
                  <a:t>Catchability (</a:t>
                </a:r>
                <a:r>
                  <a:rPr lang="en-US" sz="2000" i="1" dirty="0">
                    <a:latin typeface="Cambria Math" panose="02040503050406030204" pitchFamily="18" charset="0"/>
                    <a:ea typeface="Cambria Math" panose="02040503050406030204" pitchFamily="18" charset="0"/>
                  </a:rPr>
                  <a:t>q</a:t>
                </a:r>
                <a:r>
                  <a:rPr lang="en-US" sz="2000" dirty="0"/>
                  <a:t>)</a:t>
                </a:r>
              </a:p>
              <a:p>
                <a:pPr lvl="4"/>
                <a:r>
                  <a:rPr lang="en-US" sz="1800" dirty="0"/>
                  <a:t>Notice </a:t>
                </a:r>
                <a:r>
                  <a:rPr lang="en-US" sz="1800" i="1" dirty="0">
                    <a:latin typeface="Cambria Math" panose="02040503050406030204" pitchFamily="18" charset="0"/>
                    <a:ea typeface="Cambria Math" panose="02040503050406030204" pitchFamily="18" charset="0"/>
                  </a:rPr>
                  <a:t>q</a:t>
                </a:r>
                <a:r>
                  <a:rPr lang="en-US" sz="1800" dirty="0"/>
                  <a:t> isn’t even in our </a:t>
                </a:r>
                <a:r>
                  <a:rPr lang="en-US" sz="1800" i="1" dirty="0"/>
                  <a:t>Process equation</a:t>
                </a:r>
                <a:r>
                  <a:rPr lang="en-US" sz="1800" dirty="0"/>
                  <a:t>!</a:t>
                </a:r>
              </a:p>
              <a:p>
                <a:pPr lvl="2"/>
                <a:r>
                  <a:rPr lang="en-US" sz="2000" dirty="0"/>
                  <a:t>The model provides output parameter ‘distributions’, these are known as “posteriors”</a:t>
                </a:r>
              </a:p>
              <a:p>
                <a:pPr lvl="3"/>
                <a:r>
                  <a:rPr lang="en-US" sz="1800" dirty="0"/>
                  <a:t>Posteriors are the ‘best guess’ model estimate ≈ provide mean and variance of a parameter</a:t>
                </a:r>
              </a:p>
              <a:p>
                <a:pPr marL="749808" lvl="4" indent="0">
                  <a:buNone/>
                </a:pPr>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a:stretch>
              </a:blipFill>
            </p:spPr>
            <p:txBody>
              <a:bodyPr/>
              <a:lstStyle/>
              <a:p>
                <a:r>
                  <a:rPr lang="en-US">
                    <a:noFill/>
                  </a:rPr>
                  <a:t> </a:t>
                </a:r>
              </a:p>
            </p:txBody>
          </p:sp>
        </mc:Fallback>
      </mc:AlternateContent>
      <p:pic>
        <p:nvPicPr>
          <p:cNvPr id="9" name="Picture" descr="Figure 2: The Prior and Posterior distributions for catchability and mortality. The Prior distribution is approximated by the line, while the model realizations (aka Posteriors) are given by the histogram (bars). In the left figure, the blue dashed line is the catchability (q) you defined for the simulations, this is a fixed unchanging value. In the figure on the right, the red dashed line is the average natural mortality (m) you defined, note that natural mortality varies each year in our simulations, but our Stock Assessment Model (SAM) is constrained to estimate one m for the entire time series.">
            <a:extLst>
              <a:ext uri="{FF2B5EF4-FFF2-40B4-BE49-F238E27FC236}">
                <a16:creationId xmlns:a16="http://schemas.microsoft.com/office/drawing/2014/main" id="{7D81971F-7935-4D06-8525-CA3F7318E60C}"/>
              </a:ext>
            </a:extLst>
          </p:cNvPr>
          <p:cNvPicPr/>
          <p:nvPr/>
        </p:nvPicPr>
        <p:blipFill rotWithShape="1">
          <a:blip r:embed="rId4"/>
          <a:srcRect l="53635" b="1557"/>
          <a:stretch/>
        </p:blipFill>
        <p:spPr bwMode="auto">
          <a:xfrm>
            <a:off x="9433249" y="3722915"/>
            <a:ext cx="2038654" cy="2610153"/>
          </a:xfrm>
          <a:prstGeom prst="rect">
            <a:avLst/>
          </a:prstGeom>
          <a:noFill/>
          <a:ln w="9525">
            <a:noFill/>
            <a:headEnd/>
            <a:tailEnd/>
          </a:ln>
        </p:spPr>
      </p:pic>
      <p:pic>
        <p:nvPicPr>
          <p:cNvPr id="10" name="Picture" descr="Figure 3: The SAM adult biomass results compared to (TOP LEFT) the survey index adult biomass, here we have q-corrected the SAM adult biomass (the grey line) and compared it to the survey adult biomass index. (TOP RIGHT) we have the SAM adult biomass (grey line) compared to the Actual Adult Biomass. (BOTTOM LEFT) is the percent difference between the SAM adult biomass and the survey index adult biomass. (BOTTOM RIGHT) is the percent difference between the SAM adult biomass and the Actual adult biomass.">
            <a:extLst>
              <a:ext uri="{FF2B5EF4-FFF2-40B4-BE49-F238E27FC236}">
                <a16:creationId xmlns:a16="http://schemas.microsoft.com/office/drawing/2014/main" id="{87FB3C6A-5014-4631-B9B7-703340688984}"/>
              </a:ext>
            </a:extLst>
          </p:cNvPr>
          <p:cNvPicPr/>
          <p:nvPr/>
        </p:nvPicPr>
        <p:blipFill rotWithShape="1">
          <a:blip r:embed="rId5"/>
          <a:srcRect l="50103" b="54578"/>
          <a:stretch/>
        </p:blipFill>
        <p:spPr bwMode="auto">
          <a:xfrm>
            <a:off x="9209197" y="1473540"/>
            <a:ext cx="2838450" cy="20853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42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Stock Assessment Tutorial</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2001" cy="5023556"/>
          </a:xfrm>
        </p:spPr>
        <p:txBody>
          <a:bodyPr>
            <a:normAutofit/>
          </a:bodyPr>
          <a:lstStyle/>
          <a:p>
            <a:pPr marL="658368" lvl="1" indent="-457200">
              <a:buFont typeface="+mj-lt"/>
              <a:buAutoNum type="arabicPeriod"/>
            </a:pPr>
            <a:r>
              <a:rPr lang="en-US" sz="2000" dirty="0">
                <a:solidFill>
                  <a:schemeClr val="tx1"/>
                </a:solidFill>
              </a:rPr>
              <a:t>Greatly simplified this for this week, hopefully this works better!</a:t>
            </a:r>
          </a:p>
          <a:p>
            <a:pPr marL="658368" lvl="1" indent="-457200">
              <a:buFont typeface="+mj-lt"/>
              <a:buAutoNum type="arabicPeriod"/>
            </a:pPr>
            <a:r>
              <a:rPr lang="en-US" sz="2000" dirty="0">
                <a:solidFill>
                  <a:schemeClr val="tx1"/>
                </a:solidFill>
              </a:rPr>
              <a:t>We have 3 scenarios to consider</a:t>
            </a:r>
          </a:p>
          <a:p>
            <a:pPr marL="841248" lvl="2" indent="-457200">
              <a:buFont typeface="+mj-lt"/>
              <a:buAutoNum type="romanUcPeriod"/>
            </a:pPr>
            <a:r>
              <a:rPr lang="en-US" sz="1600" dirty="0">
                <a:solidFill>
                  <a:schemeClr val="tx1"/>
                </a:solidFill>
              </a:rPr>
              <a:t>The model has been run with the correct prior estimates for catchability and mean natural mortality rate</a:t>
            </a:r>
          </a:p>
          <a:p>
            <a:pPr marL="841248" lvl="2" indent="-457200">
              <a:buFont typeface="+mj-lt"/>
              <a:buAutoNum type="romanUcPeriod"/>
            </a:pPr>
            <a:r>
              <a:rPr lang="en-US" sz="1600" dirty="0">
                <a:solidFill>
                  <a:schemeClr val="tx1"/>
                </a:solidFill>
              </a:rPr>
              <a:t>The model has been run with incorrect prior estimates for catchability </a:t>
            </a:r>
          </a:p>
          <a:p>
            <a:pPr marL="841248" lvl="2" indent="-457200">
              <a:buFont typeface="+mj-lt"/>
              <a:buAutoNum type="romanUcPeriod"/>
            </a:pPr>
            <a:r>
              <a:rPr lang="en-US" sz="1600" dirty="0">
                <a:solidFill>
                  <a:schemeClr val="tx1"/>
                </a:solidFill>
              </a:rPr>
              <a:t>The model has been run with incorrect prior estimates of mean natural mortality</a:t>
            </a:r>
          </a:p>
          <a:p>
            <a:pPr marL="658368" lvl="1" indent="-457200">
              <a:buFont typeface="+mj-lt"/>
              <a:buAutoNum type="arabicPeriod"/>
            </a:pPr>
            <a:r>
              <a:rPr lang="en-US" sz="2000" dirty="0">
                <a:solidFill>
                  <a:schemeClr val="tx1"/>
                </a:solidFill>
              </a:rPr>
              <a:t>In the Summary_of_results.docx the key results from the 3 cases.  Questions to consider</a:t>
            </a:r>
          </a:p>
          <a:p>
            <a:pPr marL="841248" lvl="2" indent="-457200">
              <a:buFont typeface="+mj-lt"/>
              <a:buAutoNum type="alphaUcPeriod"/>
            </a:pPr>
            <a:r>
              <a:rPr lang="en-US" sz="1800" dirty="0">
                <a:solidFill>
                  <a:schemeClr val="tx1"/>
                </a:solidFill>
              </a:rPr>
              <a:t>How well does the model estimate the biomass when we have good estimates of parameters?</a:t>
            </a:r>
          </a:p>
          <a:p>
            <a:pPr lvl="3"/>
            <a:r>
              <a:rPr lang="en-US" sz="1800" dirty="0">
                <a:solidFill>
                  <a:schemeClr val="tx1"/>
                </a:solidFill>
              </a:rPr>
              <a:t>How does assuming that </a:t>
            </a:r>
            <a:r>
              <a:rPr lang="en-US" sz="1800" i="1" dirty="0">
                <a:solidFill>
                  <a:srgbClr val="FF0000"/>
                </a:solidFill>
                <a:latin typeface="Cambria Math" panose="02040503050406030204" pitchFamily="18" charset="0"/>
                <a:ea typeface="Cambria Math" panose="02040503050406030204" pitchFamily="18" charset="0"/>
              </a:rPr>
              <a:t>m</a:t>
            </a:r>
            <a:r>
              <a:rPr lang="en-US" sz="1800" dirty="0">
                <a:solidFill>
                  <a:schemeClr val="tx1"/>
                </a:solidFill>
              </a:rPr>
              <a:t> is the same each year impact the model results?</a:t>
            </a:r>
          </a:p>
          <a:p>
            <a:pPr marL="841248" lvl="2" indent="-457200">
              <a:buFont typeface="+mj-lt"/>
              <a:buAutoNum type="alphaUcPeriod"/>
            </a:pPr>
            <a:r>
              <a:rPr lang="en-US" sz="2000" dirty="0">
                <a:solidFill>
                  <a:schemeClr val="tx1"/>
                </a:solidFill>
              </a:rPr>
              <a:t>What happens to the model biomass when our catchability estimate is higher than reality?</a:t>
            </a:r>
          </a:p>
          <a:p>
            <a:pPr lvl="3"/>
            <a:r>
              <a:rPr lang="en-US" sz="2000" dirty="0">
                <a:solidFill>
                  <a:schemeClr val="tx1"/>
                </a:solidFill>
              </a:rPr>
              <a:t>What are the implications of this for stock assessments in general?</a:t>
            </a:r>
          </a:p>
          <a:p>
            <a:pPr lvl="3"/>
            <a:r>
              <a:rPr lang="en-US" sz="2000" dirty="0">
                <a:solidFill>
                  <a:schemeClr val="tx1"/>
                </a:solidFill>
              </a:rPr>
              <a:t>What happens to model estimates of natural mortality?  Why?</a:t>
            </a:r>
          </a:p>
          <a:p>
            <a:pPr marL="841248" lvl="2" indent="-457200">
              <a:buFont typeface="+mj-lt"/>
              <a:buAutoNum type="alphaUcPeriod"/>
            </a:pPr>
            <a:r>
              <a:rPr lang="en-US" sz="2000" dirty="0">
                <a:solidFill>
                  <a:schemeClr val="tx1"/>
                </a:solidFill>
              </a:rPr>
              <a:t>What happens to the model biomass when our natural mortality estimate is higher than reality?</a:t>
            </a:r>
          </a:p>
          <a:p>
            <a:pPr lvl="3"/>
            <a:r>
              <a:rPr lang="en-US" sz="2000" dirty="0">
                <a:solidFill>
                  <a:schemeClr val="tx1"/>
                </a:solidFill>
              </a:rPr>
              <a:t>What are the implications of this for stock assessments in general?</a:t>
            </a:r>
          </a:p>
          <a:p>
            <a:pPr lvl="3"/>
            <a:r>
              <a:rPr lang="en-US" sz="2000" dirty="0">
                <a:solidFill>
                  <a:schemeClr val="tx1"/>
                </a:solidFill>
              </a:rPr>
              <a:t>What happens to model estimates of catchability?  Why?</a:t>
            </a:r>
          </a:p>
          <a:p>
            <a:pPr lvl="3"/>
            <a:endParaRPr lang="en-US" sz="2000" dirty="0">
              <a:solidFill>
                <a:schemeClr val="tx1"/>
              </a:solidFill>
            </a:endParaRPr>
          </a:p>
          <a:p>
            <a:pPr lvl="3"/>
            <a:endParaRPr lang="en-US" sz="2000" dirty="0">
              <a:solidFill>
                <a:schemeClr val="tx1"/>
              </a:solidFill>
            </a:endParaRPr>
          </a:p>
          <a:p>
            <a:pPr marL="841248" lvl="2" indent="-457200">
              <a:buFont typeface="+mj-lt"/>
              <a:buAutoNum type="alphaUcPeriod"/>
            </a:pPr>
            <a:endParaRPr lang="en-US" sz="1600" dirty="0">
              <a:solidFill>
                <a:schemeClr val="tx1"/>
              </a:solidFill>
            </a:endParaRPr>
          </a:p>
          <a:p>
            <a:pPr marL="0" indent="0">
              <a:buNone/>
            </a:pPr>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336844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Quick reminder of what we are trying to do</a:t>
            </a:r>
          </a:p>
        </p:txBody>
      </p:sp>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What are the objectives of traditional Fisheries Science?</a:t>
            </a:r>
          </a:p>
          <a:p>
            <a:pPr lvl="1"/>
            <a:r>
              <a:rPr lang="en-US" sz="2400" dirty="0">
                <a:solidFill>
                  <a:schemeClr val="tx1"/>
                </a:solidFill>
              </a:rPr>
              <a:t>In the area you want to go fishing, how many fish are there</a:t>
            </a:r>
            <a:r>
              <a:rPr lang="en-US" sz="2600" dirty="0">
                <a:solidFill>
                  <a:schemeClr val="tx1"/>
                </a:solidFill>
              </a:rPr>
              <a:t>?</a:t>
            </a:r>
            <a:endParaRPr lang="en-US" sz="2200" dirty="0">
              <a:solidFill>
                <a:schemeClr val="tx1"/>
              </a:solidFill>
            </a:endParaRPr>
          </a:p>
          <a:p>
            <a:pPr lvl="2"/>
            <a:r>
              <a:rPr lang="en-US" sz="2000" dirty="0">
                <a:solidFill>
                  <a:schemeClr val="tx1"/>
                </a:solidFill>
              </a:rPr>
              <a:t>Should be we happy or worried about this number?</a:t>
            </a:r>
          </a:p>
          <a:p>
            <a:pPr lvl="2"/>
            <a:r>
              <a:rPr lang="en-US" sz="2000" dirty="0">
                <a:solidFill>
                  <a:schemeClr val="tx1"/>
                </a:solidFill>
              </a:rPr>
              <a:t>How many can you sustainably (optimally) remove via a fishery?</a:t>
            </a:r>
          </a:p>
          <a:p>
            <a:r>
              <a:rPr lang="en-US" sz="2800" dirty="0">
                <a:solidFill>
                  <a:schemeClr val="tx1"/>
                </a:solidFill>
              </a:rPr>
              <a:t>How do we achieve this objective?</a:t>
            </a:r>
          </a:p>
          <a:p>
            <a:pPr lvl="1"/>
            <a:r>
              <a:rPr lang="en-US" sz="2600" dirty="0">
                <a:solidFill>
                  <a:schemeClr val="tx1"/>
                </a:solidFill>
              </a:rPr>
              <a:t>In theory, it’s pretty simple…</a:t>
            </a:r>
          </a:p>
          <a:p>
            <a:pPr marL="841248" lvl="2" indent="-457200">
              <a:buFont typeface="+mj-lt"/>
              <a:buAutoNum type="arabicPeriod"/>
            </a:pPr>
            <a:r>
              <a:rPr lang="en-US" sz="2200" dirty="0">
                <a:solidFill>
                  <a:schemeClr val="tx1"/>
                </a:solidFill>
              </a:rPr>
              <a:t>Go out and count your species in the area of interest (Survey – Fishery Independent data).</a:t>
            </a:r>
          </a:p>
          <a:p>
            <a:pPr marL="841248" lvl="2" indent="-457200">
              <a:buFont typeface="+mj-lt"/>
              <a:buAutoNum type="arabicPeriod"/>
            </a:pPr>
            <a:r>
              <a:rPr lang="en-US" sz="2200" dirty="0">
                <a:solidFill>
                  <a:schemeClr val="tx1"/>
                </a:solidFill>
              </a:rPr>
              <a:t>Go out and count how many fish were removed by the fishery (Fishery Dependent data)</a:t>
            </a:r>
          </a:p>
          <a:p>
            <a:pPr marL="841248" lvl="2" indent="-457200">
              <a:buFont typeface="+mj-lt"/>
              <a:buAutoNum type="arabicPeriod"/>
            </a:pPr>
            <a:r>
              <a:rPr lang="en-US" sz="2200" b="1" dirty="0">
                <a:solidFill>
                  <a:schemeClr val="tx1"/>
                </a:solidFill>
              </a:rPr>
              <a:t>Plug (1) and (2) into a (sometimes) fancy statistical model (Stock Assessment Model).</a:t>
            </a:r>
          </a:p>
          <a:p>
            <a:pPr marL="841248" lvl="2" indent="-457200">
              <a:buFont typeface="+mj-lt"/>
              <a:buAutoNum type="arabicPeriod"/>
            </a:pPr>
            <a:r>
              <a:rPr lang="en-US" sz="2200" dirty="0">
                <a:solidFill>
                  <a:schemeClr val="tx1"/>
                </a:solidFill>
              </a:rPr>
              <a:t>Figure out what a safe number of fish to harvest is (Precautionary Approach – Reference Points, </a:t>
            </a:r>
            <a:r>
              <a:rPr lang="en-US" sz="2200" dirty="0" err="1">
                <a:solidFill>
                  <a:schemeClr val="tx1"/>
                </a:solidFill>
              </a:rPr>
              <a:t>etc</a:t>
            </a:r>
            <a:r>
              <a:rPr lang="en-US" sz="2200" dirty="0">
                <a:solidFill>
                  <a:schemeClr val="tx1"/>
                </a:solidFill>
              </a:rPr>
              <a:t>)</a:t>
            </a:r>
          </a:p>
          <a:p>
            <a:pPr marL="841248" lvl="2" indent="-457200">
              <a:buFont typeface="+mj-lt"/>
              <a:buAutoNum type="arabicPeriod"/>
            </a:pPr>
            <a:endParaRPr lang="en-US" sz="2200" dirty="0">
              <a:solidFill>
                <a:schemeClr val="tx1"/>
              </a:solidFill>
            </a:endParaRPr>
          </a:p>
          <a:p>
            <a:endParaRPr lang="en-US" sz="2800" dirty="0"/>
          </a:p>
          <a:p>
            <a:pPr lvl="1"/>
            <a:endParaRPr lang="en-US" sz="2600" dirty="0"/>
          </a:p>
          <a:p>
            <a:pPr lvl="1"/>
            <a:endParaRPr lang="en-US" sz="2600" dirty="0"/>
          </a:p>
        </p:txBody>
      </p:sp>
    </p:spTree>
    <p:extLst>
      <p:ext uri="{BB962C8B-B14F-4D97-AF65-F5344CB8AC3E}">
        <p14:creationId xmlns:p14="http://schemas.microsoft.com/office/powerpoint/2010/main" val="41629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Step 3: Stock Assessment Modelling</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p:txBody>
          <a:bodyPr/>
          <a:lstStyle/>
          <a:p>
            <a:pPr algn="ctr"/>
            <a:r>
              <a:rPr lang="en-US" dirty="0"/>
              <a:t>An exceptionally brief introduction</a:t>
            </a:r>
          </a:p>
        </p:txBody>
      </p:sp>
    </p:spTree>
    <p:extLst>
      <p:ext uri="{BB962C8B-B14F-4D97-AF65-F5344CB8AC3E}">
        <p14:creationId xmlns:p14="http://schemas.microsoft.com/office/powerpoint/2010/main" val="1334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AA41-50D3-4D33-A77A-CB51A33DD862}"/>
              </a:ext>
            </a:extLst>
          </p:cNvPr>
          <p:cNvSpPr>
            <a:spLocks noGrp="1"/>
          </p:cNvSpPr>
          <p:nvPr>
            <p:ph type="title"/>
          </p:nvPr>
        </p:nvSpPr>
        <p:spPr/>
        <p:txBody>
          <a:bodyPr>
            <a:normAutofit fontScale="90000"/>
          </a:bodyPr>
          <a:lstStyle/>
          <a:p>
            <a:r>
              <a:rPr lang="en-US">
                <a:solidFill>
                  <a:schemeClr val="accent2">
                    <a:lumMod val="75000"/>
                  </a:schemeClr>
                </a:solidFill>
              </a:rPr>
              <a:t>Stock Assessment </a:t>
            </a:r>
            <a:r>
              <a:rPr lang="en-US" dirty="0">
                <a:solidFill>
                  <a:schemeClr val="accent2">
                    <a:lumMod val="75000"/>
                  </a:schemeClr>
                </a:solidFill>
              </a:rPr>
              <a:t>Lingo</a:t>
            </a:r>
          </a:p>
        </p:txBody>
      </p:sp>
      <p:sp>
        <p:nvSpPr>
          <p:cNvPr id="4" name="TextBox 3">
            <a:extLst>
              <a:ext uri="{FF2B5EF4-FFF2-40B4-BE49-F238E27FC236}">
                <a16:creationId xmlns:a16="http://schemas.microsoft.com/office/drawing/2014/main" id="{610E2956-B244-44D4-A6A2-672E4924C041}"/>
              </a:ext>
            </a:extLst>
          </p:cNvPr>
          <p:cNvSpPr txBox="1"/>
          <p:nvPr/>
        </p:nvSpPr>
        <p:spPr>
          <a:xfrm>
            <a:off x="98527" y="2151110"/>
            <a:ext cx="8878870"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Virtual Population analysis</a:t>
            </a:r>
          </a:p>
        </p:txBody>
      </p:sp>
      <p:sp>
        <p:nvSpPr>
          <p:cNvPr id="5" name="TextBox 4">
            <a:extLst>
              <a:ext uri="{FF2B5EF4-FFF2-40B4-BE49-F238E27FC236}">
                <a16:creationId xmlns:a16="http://schemas.microsoft.com/office/drawing/2014/main" id="{571E026E-4C5B-4A45-ADFE-70DAAE55224D}"/>
              </a:ext>
            </a:extLst>
          </p:cNvPr>
          <p:cNvSpPr txBox="1"/>
          <p:nvPr/>
        </p:nvSpPr>
        <p:spPr>
          <a:xfrm>
            <a:off x="10234334" y="3407983"/>
            <a:ext cx="1790875" cy="769441"/>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Stock</a:t>
            </a:r>
          </a:p>
        </p:txBody>
      </p:sp>
      <p:sp>
        <p:nvSpPr>
          <p:cNvPr id="8" name="TextBox 7">
            <a:extLst>
              <a:ext uri="{FF2B5EF4-FFF2-40B4-BE49-F238E27FC236}">
                <a16:creationId xmlns:a16="http://schemas.microsoft.com/office/drawing/2014/main" id="{3B78E411-2E6F-41DD-8EDF-F777728A98CF}"/>
              </a:ext>
            </a:extLst>
          </p:cNvPr>
          <p:cNvSpPr txBox="1"/>
          <p:nvPr/>
        </p:nvSpPr>
        <p:spPr>
          <a:xfrm>
            <a:off x="9412930" y="4231150"/>
            <a:ext cx="2529860" cy="769441"/>
          </a:xfrm>
          <a:prstGeom prst="rect">
            <a:avLst/>
          </a:prstGeom>
          <a:noFill/>
          <a:ln>
            <a:solidFill>
              <a:schemeClr val="accent1"/>
            </a:solidFill>
          </a:ln>
        </p:spPr>
        <p:txBody>
          <a:bodyPr wrap="none" rtlCol="0">
            <a:spAutoFit/>
          </a:bodyPr>
          <a:lstStyle/>
          <a:p>
            <a:r>
              <a:rPr lang="en-US" sz="4400" dirty="0">
                <a:latin typeface="Arial Rounded MT Bold" panose="020F0704030504030204" pitchFamily="34" charset="0"/>
              </a:rPr>
              <a:t>Biomass</a:t>
            </a:r>
          </a:p>
        </p:txBody>
      </p:sp>
      <p:sp>
        <p:nvSpPr>
          <p:cNvPr id="10" name="TextBox 9">
            <a:extLst>
              <a:ext uri="{FF2B5EF4-FFF2-40B4-BE49-F238E27FC236}">
                <a16:creationId xmlns:a16="http://schemas.microsoft.com/office/drawing/2014/main" id="{F2AF27F5-1BDC-4ECC-BE14-A22CCCBD9FE0}"/>
              </a:ext>
            </a:extLst>
          </p:cNvPr>
          <p:cNvSpPr txBox="1"/>
          <p:nvPr/>
        </p:nvSpPr>
        <p:spPr>
          <a:xfrm>
            <a:off x="139009" y="3147090"/>
            <a:ext cx="2460930" cy="584775"/>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Catchability</a:t>
            </a:r>
          </a:p>
        </p:txBody>
      </p:sp>
      <p:sp>
        <p:nvSpPr>
          <p:cNvPr id="15" name="TextBox 14">
            <a:extLst>
              <a:ext uri="{FF2B5EF4-FFF2-40B4-BE49-F238E27FC236}">
                <a16:creationId xmlns:a16="http://schemas.microsoft.com/office/drawing/2014/main" id="{3BC42837-E2DB-4784-BD8F-3F90FA4AE795}"/>
              </a:ext>
            </a:extLst>
          </p:cNvPr>
          <p:cNvSpPr txBox="1"/>
          <p:nvPr/>
        </p:nvSpPr>
        <p:spPr>
          <a:xfrm>
            <a:off x="8165155" y="1421321"/>
            <a:ext cx="3835237"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Catchability</a:t>
            </a:r>
          </a:p>
        </p:txBody>
      </p:sp>
      <p:sp>
        <p:nvSpPr>
          <p:cNvPr id="16" name="TextBox 15">
            <a:extLst>
              <a:ext uri="{FF2B5EF4-FFF2-40B4-BE49-F238E27FC236}">
                <a16:creationId xmlns:a16="http://schemas.microsoft.com/office/drawing/2014/main" id="{AA04C785-A6F0-445A-8C6B-67B043AEF6DC}"/>
              </a:ext>
            </a:extLst>
          </p:cNvPr>
          <p:cNvSpPr txBox="1"/>
          <p:nvPr/>
        </p:nvSpPr>
        <p:spPr>
          <a:xfrm>
            <a:off x="166791" y="3937396"/>
            <a:ext cx="3021405" cy="1446550"/>
          </a:xfrm>
          <a:prstGeom prst="rect">
            <a:avLst/>
          </a:prstGeom>
          <a:noFill/>
          <a:ln>
            <a:solidFill>
              <a:schemeClr val="accent1"/>
            </a:solidFill>
          </a:ln>
        </p:spPr>
        <p:txBody>
          <a:bodyPr wrap="none" rtlCol="0">
            <a:spAutoFit/>
          </a:bodyPr>
          <a:lstStyle/>
          <a:p>
            <a:r>
              <a:rPr lang="en-US" sz="4400" dirty="0">
                <a:latin typeface="Elephant" panose="02020904090505020303" pitchFamily="18" charset="0"/>
              </a:rPr>
              <a:t>Bayesians vs</a:t>
            </a:r>
          </a:p>
          <a:p>
            <a:r>
              <a:rPr lang="en-US" sz="4400" dirty="0">
                <a:latin typeface="Elephant" panose="02020904090505020303" pitchFamily="18" charset="0"/>
              </a:rPr>
              <a:t>Frequentists</a:t>
            </a:r>
          </a:p>
        </p:txBody>
      </p:sp>
      <p:sp>
        <p:nvSpPr>
          <p:cNvPr id="17" name="TextBox 16">
            <a:extLst>
              <a:ext uri="{FF2B5EF4-FFF2-40B4-BE49-F238E27FC236}">
                <a16:creationId xmlns:a16="http://schemas.microsoft.com/office/drawing/2014/main" id="{A5AE5E7A-CC21-4805-9E43-CA5D99D7FC46}"/>
              </a:ext>
            </a:extLst>
          </p:cNvPr>
          <p:cNvSpPr txBox="1"/>
          <p:nvPr/>
        </p:nvSpPr>
        <p:spPr>
          <a:xfrm>
            <a:off x="248526" y="5213499"/>
            <a:ext cx="4702826" cy="1077218"/>
          </a:xfrm>
          <a:prstGeom prst="rect">
            <a:avLst/>
          </a:prstGeom>
          <a:noFill/>
          <a:ln>
            <a:solidFill>
              <a:schemeClr val="accent1"/>
            </a:solidFill>
          </a:ln>
        </p:spPr>
        <p:txBody>
          <a:bodyPr wrap="none" rtlCol="0">
            <a:spAutoFit/>
          </a:bodyPr>
          <a:lstStyle/>
          <a:p>
            <a:r>
              <a:rPr lang="en-US" sz="3200" dirty="0">
                <a:latin typeface="Arial Rounded MT Bold" panose="020F0704030504030204" pitchFamily="34" charset="0"/>
              </a:rPr>
              <a:t>Process vs </a:t>
            </a:r>
          </a:p>
          <a:p>
            <a:r>
              <a:rPr lang="en-US" sz="3200" dirty="0">
                <a:latin typeface="Arial Rounded MT Bold" panose="020F0704030504030204" pitchFamily="34" charset="0"/>
              </a:rPr>
              <a:t>Observation Equations</a:t>
            </a:r>
          </a:p>
        </p:txBody>
      </p:sp>
      <p:sp>
        <p:nvSpPr>
          <p:cNvPr id="18" name="TextBox 17">
            <a:extLst>
              <a:ext uri="{FF2B5EF4-FFF2-40B4-BE49-F238E27FC236}">
                <a16:creationId xmlns:a16="http://schemas.microsoft.com/office/drawing/2014/main" id="{30AE5244-6A44-445B-9B33-DD91C0BD92B6}"/>
              </a:ext>
            </a:extLst>
          </p:cNvPr>
          <p:cNvSpPr txBox="1"/>
          <p:nvPr/>
        </p:nvSpPr>
        <p:spPr>
          <a:xfrm>
            <a:off x="9073094" y="2262882"/>
            <a:ext cx="2869696" cy="1077218"/>
          </a:xfrm>
          <a:prstGeom prst="rect">
            <a:avLst/>
          </a:prstGeom>
          <a:noFill/>
          <a:ln>
            <a:solidFill>
              <a:schemeClr val="accent1"/>
            </a:solidFill>
          </a:ln>
        </p:spPr>
        <p:txBody>
          <a:bodyPr wrap="none" rtlCol="0">
            <a:spAutoFit/>
          </a:bodyPr>
          <a:lstStyle/>
          <a:p>
            <a:r>
              <a:rPr lang="en-US" sz="3200" dirty="0">
                <a:latin typeface="Aharoni" panose="02010803020104030203" pitchFamily="2" charset="-79"/>
                <a:cs typeface="Aharoni" panose="02010803020104030203" pitchFamily="2" charset="-79"/>
              </a:rPr>
              <a:t>Ricker vs </a:t>
            </a:r>
          </a:p>
          <a:p>
            <a:r>
              <a:rPr lang="en-US" sz="3200" dirty="0" err="1">
                <a:latin typeface="Aharoni" panose="02010803020104030203" pitchFamily="2" charset="-79"/>
                <a:cs typeface="Aharoni" panose="02010803020104030203" pitchFamily="2" charset="-79"/>
              </a:rPr>
              <a:t>Beverton</a:t>
            </a:r>
            <a:r>
              <a:rPr lang="en-US" sz="3200" dirty="0">
                <a:latin typeface="Aharoni" panose="02010803020104030203" pitchFamily="2" charset="-79"/>
                <a:cs typeface="Aharoni" panose="02010803020104030203" pitchFamily="2" charset="-79"/>
              </a:rPr>
              <a:t>-Holt</a:t>
            </a:r>
          </a:p>
        </p:txBody>
      </p:sp>
      <p:sp>
        <p:nvSpPr>
          <p:cNvPr id="20" name="TextBox 19">
            <a:extLst>
              <a:ext uri="{FF2B5EF4-FFF2-40B4-BE49-F238E27FC236}">
                <a16:creationId xmlns:a16="http://schemas.microsoft.com/office/drawing/2014/main" id="{3992B5C7-AFED-403E-A523-9C0000810120}"/>
              </a:ext>
            </a:extLst>
          </p:cNvPr>
          <p:cNvSpPr txBox="1"/>
          <p:nvPr/>
        </p:nvSpPr>
        <p:spPr>
          <a:xfrm>
            <a:off x="3481554" y="4429974"/>
            <a:ext cx="4947188" cy="584775"/>
          </a:xfrm>
          <a:prstGeom prst="rect">
            <a:avLst/>
          </a:prstGeom>
          <a:noFill/>
          <a:ln>
            <a:solidFill>
              <a:schemeClr val="accent1"/>
            </a:solidFill>
          </a:ln>
        </p:spPr>
        <p:txBody>
          <a:bodyPr wrap="none" rtlCol="0">
            <a:spAutoFit/>
          </a:bodyPr>
          <a:lstStyle/>
          <a:p>
            <a:r>
              <a:rPr lang="en-US" sz="3200" dirty="0">
                <a:effectLst>
                  <a:outerShdw blurRad="38100" dist="38100" dir="2700000" algn="tl">
                    <a:srgbClr val="000000">
                      <a:alpha val="43137"/>
                    </a:srgbClr>
                  </a:outerShdw>
                </a:effectLst>
                <a:latin typeface="Bahnschrift" panose="020B0502040204020203" pitchFamily="34" charset="0"/>
                <a:cs typeface="Aharoni" panose="02010803020104030203" pitchFamily="2" charset="-79"/>
              </a:rPr>
              <a:t>Surplus Production Model</a:t>
            </a:r>
          </a:p>
        </p:txBody>
      </p:sp>
      <p:sp>
        <p:nvSpPr>
          <p:cNvPr id="21" name="TextBox 20">
            <a:extLst>
              <a:ext uri="{FF2B5EF4-FFF2-40B4-BE49-F238E27FC236}">
                <a16:creationId xmlns:a16="http://schemas.microsoft.com/office/drawing/2014/main" id="{FAD7F558-F228-4BF0-8F86-0D8609C35FAA}"/>
              </a:ext>
            </a:extLst>
          </p:cNvPr>
          <p:cNvSpPr txBox="1"/>
          <p:nvPr/>
        </p:nvSpPr>
        <p:spPr>
          <a:xfrm>
            <a:off x="2680882" y="2877245"/>
            <a:ext cx="3714160" cy="1323439"/>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Priors and Posteriors</a:t>
            </a:r>
          </a:p>
        </p:txBody>
      </p:sp>
      <p:sp>
        <p:nvSpPr>
          <p:cNvPr id="22" name="TextBox 21">
            <a:extLst>
              <a:ext uri="{FF2B5EF4-FFF2-40B4-BE49-F238E27FC236}">
                <a16:creationId xmlns:a16="http://schemas.microsoft.com/office/drawing/2014/main" id="{1A5565AE-4164-44BC-86A9-2B6299EE866F}"/>
              </a:ext>
            </a:extLst>
          </p:cNvPr>
          <p:cNvSpPr txBox="1"/>
          <p:nvPr/>
        </p:nvSpPr>
        <p:spPr>
          <a:xfrm>
            <a:off x="1" y="1163101"/>
            <a:ext cx="4834248" cy="707886"/>
          </a:xfrm>
          <a:prstGeom prst="rect">
            <a:avLst/>
          </a:prstGeom>
          <a:noFill/>
          <a:ln>
            <a:solidFill>
              <a:schemeClr val="accent1"/>
            </a:solidFill>
          </a:ln>
        </p:spPr>
        <p:txBody>
          <a:bodyPr wrap="square" rtlCol="0">
            <a:spAutoFit/>
          </a:bodyPr>
          <a:lstStyle/>
          <a:p>
            <a:r>
              <a:rPr lang="en-US" sz="4000" dirty="0">
                <a:latin typeface="Algerian" panose="04020705040A02060702" pitchFamily="82" charset="0"/>
              </a:rPr>
              <a:t>Reference points</a:t>
            </a:r>
          </a:p>
        </p:txBody>
      </p:sp>
      <p:sp>
        <p:nvSpPr>
          <p:cNvPr id="23" name="TextBox 22">
            <a:extLst>
              <a:ext uri="{FF2B5EF4-FFF2-40B4-BE49-F238E27FC236}">
                <a16:creationId xmlns:a16="http://schemas.microsoft.com/office/drawing/2014/main" id="{05E1CFE6-4963-4B0A-AFA1-9D179814D99B}"/>
              </a:ext>
            </a:extLst>
          </p:cNvPr>
          <p:cNvSpPr txBox="1"/>
          <p:nvPr/>
        </p:nvSpPr>
        <p:spPr>
          <a:xfrm>
            <a:off x="6447537" y="5045526"/>
            <a:ext cx="5744463" cy="646331"/>
          </a:xfrm>
          <a:prstGeom prst="rect">
            <a:avLst/>
          </a:prstGeom>
          <a:noFill/>
          <a:ln>
            <a:solidFill>
              <a:schemeClr val="accent1"/>
            </a:solidFill>
          </a:ln>
        </p:spPr>
        <p:txBody>
          <a:bodyPr wrap="square" rtlCol="0">
            <a:spAutoFit/>
          </a:bodyPr>
          <a:lstStyle/>
          <a:p>
            <a:r>
              <a:rPr lang="en-US" sz="3600" dirty="0">
                <a:latin typeface="Arial Rounded MT Bold" panose="020F0704030504030204" pitchFamily="34" charset="0"/>
              </a:rPr>
              <a:t>Precautionary Approach</a:t>
            </a:r>
          </a:p>
        </p:txBody>
      </p:sp>
      <p:sp>
        <p:nvSpPr>
          <p:cNvPr id="24" name="TextBox 23">
            <a:extLst>
              <a:ext uri="{FF2B5EF4-FFF2-40B4-BE49-F238E27FC236}">
                <a16:creationId xmlns:a16="http://schemas.microsoft.com/office/drawing/2014/main" id="{550F5659-3DE8-407E-B202-7A88260057C0}"/>
              </a:ext>
            </a:extLst>
          </p:cNvPr>
          <p:cNvSpPr txBox="1"/>
          <p:nvPr/>
        </p:nvSpPr>
        <p:spPr>
          <a:xfrm>
            <a:off x="5153530" y="5643134"/>
            <a:ext cx="5354412" cy="646331"/>
          </a:xfrm>
          <a:prstGeom prst="rect">
            <a:avLst/>
          </a:prstGeom>
          <a:noFill/>
          <a:ln>
            <a:solidFill>
              <a:schemeClr val="accent1"/>
            </a:solidFill>
          </a:ln>
        </p:spPr>
        <p:txBody>
          <a:bodyPr wrap="square" rtlCol="0">
            <a:spAutoFit/>
          </a:bodyPr>
          <a:lstStyle/>
          <a:p>
            <a:r>
              <a:rPr lang="en-US" sz="3600" dirty="0">
                <a:latin typeface="Franklin Gothic Medium Cond" panose="020B0606030402020204" pitchFamily="34" charset="0"/>
              </a:rPr>
              <a:t>Biomass dynamics model</a:t>
            </a:r>
          </a:p>
        </p:txBody>
      </p:sp>
      <p:sp>
        <p:nvSpPr>
          <p:cNvPr id="25" name="TextBox 24">
            <a:extLst>
              <a:ext uri="{FF2B5EF4-FFF2-40B4-BE49-F238E27FC236}">
                <a16:creationId xmlns:a16="http://schemas.microsoft.com/office/drawing/2014/main" id="{88B43972-C7E2-4796-8755-A14954D27951}"/>
              </a:ext>
            </a:extLst>
          </p:cNvPr>
          <p:cNvSpPr txBox="1"/>
          <p:nvPr/>
        </p:nvSpPr>
        <p:spPr>
          <a:xfrm>
            <a:off x="6408252" y="3350133"/>
            <a:ext cx="3706464" cy="584775"/>
          </a:xfrm>
          <a:prstGeom prst="rect">
            <a:avLst/>
          </a:prstGeom>
          <a:noFill/>
          <a:ln>
            <a:solidFill>
              <a:schemeClr val="accent1"/>
            </a:solidFill>
          </a:ln>
        </p:spPr>
        <p:txBody>
          <a:bodyPr wrap="none" rtlCol="0">
            <a:spAutoFit/>
          </a:bodyPr>
          <a:lstStyle/>
          <a:p>
            <a:r>
              <a:rPr lang="en-US" sz="3200" dirty="0">
                <a:latin typeface="Bahnschrift" panose="020B0502040204020203" pitchFamily="34" charset="0"/>
                <a:cs typeface="Aharoni" panose="02010803020104030203" pitchFamily="2" charset="-79"/>
              </a:rPr>
              <a:t>Stock Recruitment </a:t>
            </a:r>
          </a:p>
        </p:txBody>
      </p:sp>
      <p:sp>
        <p:nvSpPr>
          <p:cNvPr id="26" name="TextBox 25">
            <a:extLst>
              <a:ext uri="{FF2B5EF4-FFF2-40B4-BE49-F238E27FC236}">
                <a16:creationId xmlns:a16="http://schemas.microsoft.com/office/drawing/2014/main" id="{42493E13-4A70-41A6-A965-699CE7B3C1C5}"/>
              </a:ext>
            </a:extLst>
          </p:cNvPr>
          <p:cNvSpPr txBox="1"/>
          <p:nvPr/>
        </p:nvSpPr>
        <p:spPr>
          <a:xfrm>
            <a:off x="4951352" y="1214866"/>
            <a:ext cx="3130985" cy="769441"/>
          </a:xfrm>
          <a:prstGeom prst="rect">
            <a:avLst/>
          </a:prstGeom>
          <a:noFill/>
          <a:ln>
            <a:solidFill>
              <a:schemeClr val="accent1"/>
            </a:solidFill>
          </a:ln>
        </p:spPr>
        <p:txBody>
          <a:bodyPr wrap="none" rtlCol="0">
            <a:spAutoFit/>
          </a:bodyPr>
          <a:lstStyle/>
          <a:p>
            <a:r>
              <a:rPr lang="en-US" sz="4400" dirty="0">
                <a:latin typeface="Yu Mincho Demibold" panose="020B0400000000000000" pitchFamily="18" charset="-128"/>
                <a:ea typeface="Yu Mincho Demibold" panose="020B0400000000000000" pitchFamily="18" charset="-128"/>
              </a:rPr>
              <a:t>State Space</a:t>
            </a:r>
          </a:p>
        </p:txBody>
      </p:sp>
    </p:spTree>
    <p:extLst>
      <p:ext uri="{BB962C8B-B14F-4D97-AF65-F5344CB8AC3E}">
        <p14:creationId xmlns:p14="http://schemas.microsoft.com/office/powerpoint/2010/main" val="2625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r>
              <a:rPr lang="en-US" sz="2800" dirty="0">
                <a:solidFill>
                  <a:schemeClr val="tx1"/>
                </a:solidFill>
              </a:rPr>
              <a:t>Surprise, it’s complicated!</a:t>
            </a:r>
          </a:p>
          <a:p>
            <a:pPr lvl="1"/>
            <a:r>
              <a:rPr lang="en-US" sz="2400" dirty="0">
                <a:solidFill>
                  <a:schemeClr val="tx1"/>
                </a:solidFill>
              </a:rPr>
              <a:t>It is process of determining the status of a stock (population) of interest</a:t>
            </a:r>
          </a:p>
          <a:p>
            <a:pPr lvl="1"/>
            <a:r>
              <a:rPr lang="en-US" sz="2400" dirty="0">
                <a:solidFill>
                  <a:schemeClr val="tx1"/>
                </a:solidFill>
              </a:rPr>
              <a:t>The procedure will vary by political jurisdiction</a:t>
            </a:r>
          </a:p>
          <a:p>
            <a:pPr lvl="1"/>
            <a:r>
              <a:rPr lang="en-US" sz="2400" dirty="0">
                <a:solidFill>
                  <a:schemeClr val="tx1"/>
                </a:solidFill>
              </a:rPr>
              <a:t>Within DFO it looks something like this</a:t>
            </a:r>
          </a:p>
          <a:p>
            <a:pPr lvl="2"/>
            <a:r>
              <a:rPr lang="en-US" sz="2000" dirty="0">
                <a:solidFill>
                  <a:schemeClr val="tx1"/>
                </a:solidFill>
              </a:rPr>
              <a:t>A ‘stock’ is identified in which </a:t>
            </a:r>
            <a:r>
              <a:rPr lang="en-US" sz="2000" b="1" i="1" dirty="0">
                <a:solidFill>
                  <a:schemeClr val="tx1"/>
                </a:solidFill>
              </a:rPr>
              <a:t>Science Advice </a:t>
            </a:r>
            <a:r>
              <a:rPr lang="en-US" sz="2000" dirty="0">
                <a:solidFill>
                  <a:schemeClr val="tx1"/>
                </a:solidFill>
              </a:rPr>
              <a:t>is required to inform the status of the stock</a:t>
            </a:r>
          </a:p>
          <a:p>
            <a:pPr lvl="2"/>
            <a:r>
              <a:rPr lang="en-US" sz="2000" dirty="0">
                <a:solidFill>
                  <a:schemeClr val="tx1"/>
                </a:solidFill>
              </a:rPr>
              <a:t>A request is made, often by </a:t>
            </a:r>
            <a:r>
              <a:rPr lang="en-US" sz="2000" b="1" i="1" dirty="0">
                <a:solidFill>
                  <a:schemeClr val="tx1"/>
                </a:solidFill>
              </a:rPr>
              <a:t>Resource Management</a:t>
            </a:r>
            <a:r>
              <a:rPr lang="en-US" sz="2000" dirty="0">
                <a:solidFill>
                  <a:schemeClr val="tx1"/>
                </a:solidFill>
              </a:rPr>
              <a:t>, to provide Science Advice</a:t>
            </a:r>
          </a:p>
          <a:p>
            <a:pPr lvl="2"/>
            <a:r>
              <a:rPr lang="en-US" sz="2000" dirty="0">
                <a:solidFill>
                  <a:schemeClr val="tx1"/>
                </a:solidFill>
              </a:rPr>
              <a:t>DFO Science goes… ‘Can we provide this advice?’</a:t>
            </a:r>
          </a:p>
          <a:p>
            <a:pPr lvl="3"/>
            <a:r>
              <a:rPr lang="en-US" sz="1800" dirty="0">
                <a:solidFill>
                  <a:schemeClr val="tx1"/>
                </a:solidFill>
              </a:rPr>
              <a:t>If we can’t then Resource Management is informed </a:t>
            </a:r>
          </a:p>
          <a:p>
            <a:pPr lvl="4"/>
            <a:r>
              <a:rPr lang="en-US" sz="1800" dirty="0">
                <a:solidFill>
                  <a:schemeClr val="tx1"/>
                </a:solidFill>
              </a:rPr>
              <a:t>‘Sorry folks, it </a:t>
            </a:r>
            <a:r>
              <a:rPr lang="en-US" sz="1800" dirty="0" err="1">
                <a:solidFill>
                  <a:schemeClr val="tx1"/>
                </a:solidFill>
              </a:rPr>
              <a:t>ain’t</a:t>
            </a:r>
            <a:r>
              <a:rPr lang="en-US" sz="1800" dirty="0">
                <a:solidFill>
                  <a:schemeClr val="tx1"/>
                </a:solidFill>
              </a:rPr>
              <a:t> happening’</a:t>
            </a:r>
          </a:p>
          <a:p>
            <a:pPr lvl="3"/>
            <a:r>
              <a:rPr lang="en-US" sz="1800" dirty="0">
                <a:solidFill>
                  <a:schemeClr val="tx1"/>
                </a:solidFill>
              </a:rPr>
              <a:t>This is not an uncommon scenario, the primary reasons are</a:t>
            </a:r>
          </a:p>
          <a:p>
            <a:pPr lvl="4"/>
            <a:r>
              <a:rPr lang="en-US" sz="1800" dirty="0">
                <a:solidFill>
                  <a:schemeClr val="tx1"/>
                </a:solidFill>
              </a:rPr>
              <a:t>A lack of staff and/or a lack of data.</a:t>
            </a:r>
            <a:endParaRPr lang="en-US" sz="2200" dirty="0">
              <a:solidFill>
                <a:schemeClr val="tx1"/>
              </a:solidFill>
            </a:endParaRPr>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337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lvl="1"/>
            <a:r>
              <a:rPr lang="en-US" sz="2400" dirty="0">
                <a:solidFill>
                  <a:schemeClr val="tx1"/>
                </a:solidFill>
              </a:rPr>
              <a:t>If DFO Science agrees to provide </a:t>
            </a:r>
            <a:r>
              <a:rPr lang="en-US" sz="2400" i="1" dirty="0">
                <a:solidFill>
                  <a:schemeClr val="tx1"/>
                </a:solidFill>
              </a:rPr>
              <a:t>Science Advice, </a:t>
            </a:r>
            <a:r>
              <a:rPr lang="en-US" sz="2400" dirty="0">
                <a:solidFill>
                  <a:schemeClr val="tx1"/>
                </a:solidFill>
              </a:rPr>
              <a:t>then this triggers a whole process</a:t>
            </a:r>
          </a:p>
          <a:p>
            <a:pPr lvl="2"/>
            <a:r>
              <a:rPr lang="en-US" sz="2000" dirty="0">
                <a:solidFill>
                  <a:schemeClr val="tx1"/>
                </a:solidFill>
              </a:rPr>
              <a:t>Generally, </a:t>
            </a:r>
            <a:r>
              <a:rPr lang="en-US" sz="2000" i="1" dirty="0">
                <a:solidFill>
                  <a:schemeClr val="tx1"/>
                </a:solidFill>
              </a:rPr>
              <a:t>Science Advice </a:t>
            </a:r>
            <a:r>
              <a:rPr lang="en-US" sz="2000" dirty="0">
                <a:solidFill>
                  <a:schemeClr val="tx1"/>
                </a:solidFill>
              </a:rPr>
              <a:t>is provided ≈ annually for commercially valuable stocks</a:t>
            </a:r>
          </a:p>
          <a:p>
            <a:pPr lvl="1"/>
            <a:r>
              <a:rPr lang="en-US" sz="2400" dirty="0">
                <a:solidFill>
                  <a:schemeClr val="tx1"/>
                </a:solidFill>
              </a:rPr>
              <a:t>The process is organized by the </a:t>
            </a:r>
            <a:r>
              <a:rPr lang="en-US" sz="2400" i="1" dirty="0">
                <a:solidFill>
                  <a:schemeClr val="tx1"/>
                </a:solidFill>
              </a:rPr>
              <a:t>Canadian Science Advisory Secretariat (CSAS)</a:t>
            </a:r>
            <a:endParaRPr lang="en-US" sz="2400" dirty="0">
              <a:solidFill>
                <a:schemeClr val="tx1"/>
              </a:solidFill>
            </a:endParaRPr>
          </a:p>
          <a:p>
            <a:pPr lvl="2"/>
            <a:r>
              <a:rPr lang="en-US" sz="2000" dirty="0">
                <a:solidFill>
                  <a:schemeClr val="tx1"/>
                </a:solidFill>
              </a:rPr>
              <a:t>The results of the process are all publicly available on the</a:t>
            </a:r>
            <a:r>
              <a:rPr lang="en-US" sz="2000" dirty="0"/>
              <a:t> </a:t>
            </a:r>
            <a:r>
              <a:rPr lang="en-US" sz="2000" dirty="0">
                <a:hlinkClick r:id="rId3"/>
              </a:rPr>
              <a:t>CSAS website</a:t>
            </a:r>
            <a:r>
              <a:rPr lang="en-US" sz="2000" dirty="0"/>
              <a:t>.</a:t>
            </a:r>
          </a:p>
          <a:p>
            <a:pPr lvl="1"/>
            <a:r>
              <a:rPr lang="en-US" sz="2400" dirty="0">
                <a:solidFill>
                  <a:schemeClr val="tx1"/>
                </a:solidFill>
              </a:rPr>
              <a:t>What is this </a:t>
            </a:r>
            <a:r>
              <a:rPr lang="en-US" sz="2400" i="1" dirty="0">
                <a:solidFill>
                  <a:schemeClr val="tx1"/>
                </a:solidFill>
              </a:rPr>
              <a:t>Science Advice?</a:t>
            </a:r>
          </a:p>
          <a:p>
            <a:pPr lvl="2"/>
            <a:r>
              <a:rPr lang="en-US" sz="2000" dirty="0">
                <a:solidFill>
                  <a:schemeClr val="tx1"/>
                </a:solidFill>
              </a:rPr>
              <a:t>It comes in all shapes and sizes; we’ll talk about one special case.</a:t>
            </a:r>
          </a:p>
          <a:p>
            <a:pPr lvl="2"/>
            <a:r>
              <a:rPr lang="en-US" sz="2000" dirty="0">
                <a:solidFill>
                  <a:schemeClr val="tx1"/>
                </a:solidFill>
              </a:rPr>
              <a:t>DFO Science will collate all available data</a:t>
            </a:r>
          </a:p>
          <a:p>
            <a:pPr lvl="3"/>
            <a:r>
              <a:rPr lang="en-US" sz="1800" dirty="0">
                <a:solidFill>
                  <a:schemeClr val="tx1"/>
                </a:solidFill>
              </a:rPr>
              <a:t>Fishery independent data (from survey get biomass, growth, maturity, age, </a:t>
            </a:r>
            <a:r>
              <a:rPr lang="en-US" sz="1800" dirty="0" err="1">
                <a:solidFill>
                  <a:schemeClr val="tx1"/>
                </a:solidFill>
              </a:rPr>
              <a:t>etc</a:t>
            </a:r>
            <a:r>
              <a:rPr lang="en-US" sz="1800" dirty="0">
                <a:solidFill>
                  <a:schemeClr val="tx1"/>
                </a:solidFill>
              </a:rPr>
              <a:t>)</a:t>
            </a:r>
          </a:p>
          <a:p>
            <a:pPr lvl="3"/>
            <a:r>
              <a:rPr lang="en-US" sz="1800" dirty="0">
                <a:solidFill>
                  <a:schemeClr val="tx1"/>
                </a:solidFill>
              </a:rPr>
              <a:t>Fishery dependent data (Landings, bycatch, fishery effort, fishery location, </a:t>
            </a:r>
            <a:r>
              <a:rPr lang="en-US" sz="1800" dirty="0" err="1">
                <a:solidFill>
                  <a:schemeClr val="tx1"/>
                </a:solidFill>
              </a:rPr>
              <a:t>etc</a:t>
            </a:r>
            <a:r>
              <a:rPr lang="en-US" sz="1800" dirty="0">
                <a:solidFill>
                  <a:schemeClr val="tx1"/>
                </a:solidFill>
              </a:rPr>
              <a:t>)</a:t>
            </a:r>
          </a:p>
          <a:p>
            <a:pPr lvl="2"/>
            <a:r>
              <a:rPr lang="en-US" sz="2000" dirty="0">
                <a:solidFill>
                  <a:schemeClr val="tx1"/>
                </a:solidFill>
              </a:rPr>
              <a:t>Time series of indices from the data will be developed along with static indices/parameters</a:t>
            </a:r>
          </a:p>
          <a:p>
            <a:pPr lvl="3"/>
            <a:r>
              <a:rPr lang="en-US" sz="1800" dirty="0">
                <a:solidFill>
                  <a:schemeClr val="tx1"/>
                </a:solidFill>
              </a:rPr>
              <a:t>Biomass indices (often by age), weight-length relationships, maturity ogives, aging data, </a:t>
            </a:r>
            <a:r>
              <a:rPr lang="en-US" sz="1800" dirty="0" err="1">
                <a:solidFill>
                  <a:schemeClr val="tx1"/>
                </a:solidFill>
              </a:rPr>
              <a:t>etc</a:t>
            </a:r>
            <a:endParaRPr lang="en-US" sz="1800" dirty="0">
              <a:solidFill>
                <a:schemeClr val="tx1"/>
              </a:solidFill>
            </a:endParaRPr>
          </a:p>
          <a:p>
            <a:pPr lvl="3"/>
            <a:r>
              <a:rPr lang="en-US" sz="1800" dirty="0">
                <a:solidFill>
                  <a:schemeClr val="tx1"/>
                </a:solidFill>
              </a:rPr>
              <a:t>Fisheries landings</a:t>
            </a:r>
          </a:p>
          <a:p>
            <a:pPr lvl="2"/>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006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These data are input into a Stock Assessment Model (SAM)</a:t>
            </a:r>
          </a:p>
          <a:p>
            <a:pPr lvl="1"/>
            <a:r>
              <a:rPr lang="en-US" sz="2400" dirty="0">
                <a:solidFill>
                  <a:schemeClr val="tx1"/>
                </a:solidFill>
              </a:rPr>
              <a:t>SAM output is compared to the stock “Reference Points”</a:t>
            </a:r>
          </a:p>
          <a:p>
            <a:pPr lvl="2"/>
            <a:r>
              <a:rPr lang="en-US" sz="2000" dirty="0">
                <a:solidFill>
                  <a:schemeClr val="tx1"/>
                </a:solidFill>
              </a:rPr>
              <a:t>Within DFO there are three common Reference Points</a:t>
            </a:r>
          </a:p>
          <a:p>
            <a:pPr lvl="3"/>
            <a:r>
              <a:rPr lang="en-US" sz="2000" dirty="0">
                <a:solidFill>
                  <a:schemeClr val="tx1"/>
                </a:solidFill>
              </a:rPr>
              <a:t>Lower (Limit) Reference Point (LRP) – Biomass based usually</a:t>
            </a:r>
          </a:p>
          <a:p>
            <a:pPr lvl="4"/>
            <a:r>
              <a:rPr lang="en-US" dirty="0">
                <a:solidFill>
                  <a:schemeClr val="tx1"/>
                </a:solidFill>
              </a:rPr>
              <a:t>The boundary between the cautious and critical zones. When a fish stock level falls below this point, there is a high probability that its productivity will be so impaired that serious harm will occur. The limit reference point is established based on the best available scientific information.</a:t>
            </a:r>
          </a:p>
          <a:p>
            <a:pPr lvl="3"/>
            <a:r>
              <a:rPr lang="en-US" sz="2000" dirty="0">
                <a:solidFill>
                  <a:schemeClr val="tx1"/>
                </a:solidFill>
              </a:rPr>
              <a:t>Upper Stock Reference Point (USR) – Biomass based usually</a:t>
            </a:r>
          </a:p>
          <a:p>
            <a:pPr lvl="4"/>
            <a:r>
              <a:rPr lang="en-US" dirty="0">
                <a:solidFill>
                  <a:schemeClr val="tx1"/>
                </a:solidFill>
              </a:rPr>
              <a:t>When a fish stock level falls below this point, the removal rate at which the fish are harvested must be progressively reduced in order to avoid serious harm to the stock. The upper stock reference point is also a target reference point that is determined by productivity objectives for the stock, broader biological considerations, and social and economic objectives for the fishery.</a:t>
            </a:r>
          </a:p>
          <a:p>
            <a:pPr lvl="3"/>
            <a:r>
              <a:rPr lang="en-US" sz="2000" dirty="0">
                <a:solidFill>
                  <a:schemeClr val="tx1"/>
                </a:solidFill>
              </a:rPr>
              <a:t>Removal Reference Point (RR) – Exploitation based</a:t>
            </a:r>
          </a:p>
          <a:p>
            <a:pPr lvl="4"/>
            <a:r>
              <a:rPr lang="en-US" dirty="0">
                <a:solidFill>
                  <a:schemeClr val="tx1"/>
                </a:solidFill>
              </a:rPr>
              <a:t>This establishes the maximum removal rate of fish stocks in each of the zones; progressively decreasing from the healthy to the critical zones. The removal reference is less than or equal to the maximum sustainable yield at which a fish stock can be harvested. This harvest rate must include removals of the stock from all methods (i.e., target, by-catch and other incidental mortality in other fisheries).</a:t>
            </a:r>
            <a:endParaRPr lang="en-US" sz="2200" dirty="0">
              <a:solidFill>
                <a:schemeClr val="tx1"/>
              </a:solidFill>
            </a:endParaRPr>
          </a:p>
          <a:p>
            <a:pPr lvl="1"/>
            <a:r>
              <a:rPr lang="en-US" sz="2400" dirty="0">
                <a:solidFill>
                  <a:schemeClr val="tx1"/>
                </a:solidFill>
              </a:rPr>
              <a:t>Lecture 6 is/was all about this part of the process, so for now we leave it there.</a:t>
            </a:r>
          </a:p>
          <a:p>
            <a:endParaRPr lang="en-US" sz="2800" dirty="0"/>
          </a:p>
          <a:p>
            <a:pPr lvl="1"/>
            <a:endParaRPr lang="en-US" sz="2600" dirty="0"/>
          </a:p>
          <a:p>
            <a:pPr lvl="1"/>
            <a:endParaRPr lang="en-US" sz="2600" dirty="0"/>
          </a:p>
        </p:txBody>
      </p:sp>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What is a stock assessment?</a:t>
            </a:r>
          </a:p>
        </p:txBody>
      </p:sp>
      <p:sp>
        <p:nvSpPr>
          <p:cNvPr id="3" name="AutoShape 2" descr="Chinook helicopter flying in fog | Stock Video | Pond5">
            <a:extLst>
              <a:ext uri="{FF2B5EF4-FFF2-40B4-BE49-F238E27FC236}">
                <a16:creationId xmlns:a16="http://schemas.microsoft.com/office/drawing/2014/main" id="{2C91CAD1-1FFE-487F-B86F-D993B182B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0A4E8B60-C9F7-4636-B4BC-7FE2E0D99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4A88715-578D-465E-BC6D-6BEADD8C66B4}"/>
              </a:ext>
            </a:extLst>
          </p:cNvPr>
          <p:cNvPicPr>
            <a:picLocks noChangeAspect="1"/>
          </p:cNvPicPr>
          <p:nvPr/>
        </p:nvPicPr>
        <p:blipFill>
          <a:blip r:embed="rId3"/>
          <a:stretch>
            <a:fillRect/>
          </a:stretch>
        </p:blipFill>
        <p:spPr>
          <a:xfrm>
            <a:off x="9268178" y="1014723"/>
            <a:ext cx="2923820" cy="2261878"/>
          </a:xfrm>
          <a:prstGeom prst="rect">
            <a:avLst/>
          </a:prstGeom>
        </p:spPr>
      </p:pic>
    </p:spTree>
    <p:extLst>
      <p:ext uri="{BB962C8B-B14F-4D97-AF65-F5344CB8AC3E}">
        <p14:creationId xmlns:p14="http://schemas.microsoft.com/office/powerpoint/2010/main" val="248153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Within DFO the goal is to provide information for these Reference Points</a:t>
                </a:r>
              </a:p>
              <a:p>
                <a:pPr lvl="1"/>
                <a:r>
                  <a:rPr lang="en-US" sz="2400" dirty="0">
                    <a:solidFill>
                      <a:schemeClr val="tx1"/>
                    </a:solidFill>
                  </a:rPr>
                  <a:t>We do this using various types of models that can estimate biomass</a:t>
                </a:r>
              </a:p>
              <a:p>
                <a:pPr lvl="2"/>
                <a:r>
                  <a:rPr lang="en-US" sz="2000" dirty="0">
                    <a:solidFill>
                      <a:schemeClr val="tx1"/>
                    </a:solidFill>
                  </a:rPr>
                  <a:t>Many of the models build off the concept of exponential growth</a:t>
                </a:r>
              </a:p>
              <a:p>
                <a:pPr lvl="3"/>
                <a:r>
                  <a:rPr lang="en-US" sz="1800" i="1" dirty="0">
                    <a:solidFill>
                      <a:schemeClr val="tx1"/>
                    </a:solidFill>
                    <a:latin typeface="Cambria Math" panose="02040503050406030204" pitchFamily="18" charset="0"/>
                    <a:ea typeface="Cambria Math" panose="02040503050406030204" pitchFamily="18" charset="0"/>
                  </a:rPr>
                  <a:t>r</a:t>
                </a:r>
                <a:r>
                  <a:rPr lang="en-US" sz="1800" dirty="0">
                    <a:solidFill>
                      <a:schemeClr val="tx1"/>
                    </a:solidFill>
                  </a:rPr>
                  <a:t>  controls the rate of growth of the population</a:t>
                </a:r>
              </a:p>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𝑟</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Sub>
                    </m:oMath>
                  </m:oMathPara>
                </a14:m>
                <a:endParaRPr lang="en-US" sz="3200" b="0" dirty="0"/>
              </a:p>
              <a:p>
                <a:pPr lvl="3"/>
                <a:endParaRPr lang="en-US" sz="2200" dirty="0"/>
              </a:p>
              <a:p>
                <a:pPr lvl="3"/>
                <a:r>
                  <a:rPr lang="en-US" sz="2000" dirty="0">
                    <a:solidFill>
                      <a:schemeClr val="tx1"/>
                    </a:solidFill>
                  </a:rPr>
                  <a:t>The logistic growth model is classic variant which has ‘brakes’ on growth</a:t>
                </a:r>
              </a:p>
              <a:p>
                <a:pPr lvl="4"/>
                <a:r>
                  <a:rPr lang="en-US" sz="2000" i="1" dirty="0">
                    <a:solidFill>
                      <a:schemeClr val="tx1"/>
                    </a:solidFill>
                    <a:latin typeface="Cambria Math" panose="02040503050406030204" pitchFamily="18" charset="0"/>
                    <a:ea typeface="Cambria Math" panose="02040503050406030204" pitchFamily="18" charset="0"/>
                  </a:rPr>
                  <a:t>K</a:t>
                </a:r>
                <a:r>
                  <a:rPr lang="en-US" sz="2000" dirty="0">
                    <a:solidFill>
                      <a:schemeClr val="tx1"/>
                    </a:solidFill>
                  </a:rPr>
                  <a:t> is the brakes…. Better known as the idea of </a:t>
                </a:r>
                <a:r>
                  <a:rPr lang="en-US" sz="2000">
                    <a:solidFill>
                      <a:schemeClr val="tx1"/>
                    </a:solidFill>
                  </a:rPr>
                  <a:t>a carrying </a:t>
                </a:r>
                <a:r>
                  <a:rPr lang="en-US" sz="2000" dirty="0">
                    <a:solidFill>
                      <a:schemeClr val="tx1"/>
                    </a:solidFill>
                  </a:rPr>
                  <a:t>capacity</a:t>
                </a:r>
              </a:p>
              <a:p>
                <a:pPr marL="749808" lvl="4"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𝑟</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num>
                            <m:den>
                              <m:r>
                                <a:rPr lang="en-US" sz="2400" b="0" i="1" smtClean="0">
                                  <a:latin typeface="Cambria Math" panose="02040503050406030204" pitchFamily="18" charset="0"/>
                                </a:rPr>
                                <m:t>𝐾</m:t>
                              </m:r>
                            </m:den>
                          </m:f>
                        </m:e>
                      </m:d>
                    </m:oMath>
                  </m:oMathPara>
                </a14:m>
                <a:endParaRPr lang="en-US" sz="2200" dirty="0"/>
              </a:p>
              <a:p>
                <a:pPr marL="841248" lvl="2" indent="-457200">
                  <a:buFont typeface="+mj-lt"/>
                  <a:buAutoNum type="arabicPeriod"/>
                </a:pPr>
                <a:endParaRPr lang="en-US" sz="2200" dirty="0"/>
              </a:p>
              <a:p>
                <a:endParaRPr lang="en-US" sz="2800" dirty="0"/>
              </a:p>
              <a:p>
                <a:pPr lvl="1"/>
                <a:endParaRPr lang="en-US" sz="2600" dirty="0"/>
              </a:p>
              <a:p>
                <a:pPr lvl="1"/>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pic>
        <p:nvPicPr>
          <p:cNvPr id="1026" name="Picture 2" descr="Exponential growth &amp;amp; logistic growth (article) | Khan Academy">
            <a:extLst>
              <a:ext uri="{FF2B5EF4-FFF2-40B4-BE49-F238E27FC236}">
                <a16:creationId xmlns:a16="http://schemas.microsoft.com/office/drawing/2014/main" id="{7749C6C7-1296-4ADC-8C25-92FFF14A9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0161" y="1956902"/>
            <a:ext cx="1996666" cy="1784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ponential growth &amp;amp; logistic growth (article) | Khan Academy">
            <a:extLst>
              <a:ext uri="{FF2B5EF4-FFF2-40B4-BE49-F238E27FC236}">
                <a16:creationId xmlns:a16="http://schemas.microsoft.com/office/drawing/2014/main" id="{1968AE99-438E-485F-8854-58E3AFF8A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8494" y="4226768"/>
            <a:ext cx="2199999" cy="197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1431-DEAF-4234-ACAE-91003B3825D3}"/>
              </a:ext>
            </a:extLst>
          </p:cNvPr>
          <p:cNvSpPr>
            <a:spLocks noGrp="1"/>
          </p:cNvSpPr>
          <p:nvPr>
            <p:ph type="title"/>
          </p:nvPr>
        </p:nvSpPr>
        <p:spPr/>
        <p:txBody>
          <a:bodyPr>
            <a:normAutofit fontScale="90000"/>
          </a:bodyPr>
          <a:lstStyle/>
          <a:p>
            <a:r>
              <a:rPr lang="en-US" dirty="0">
                <a:solidFill>
                  <a:schemeClr val="accent2">
                    <a:lumMod val="75000"/>
                  </a:schemeClr>
                </a:solidFill>
              </a:rPr>
              <a:t>The Stock Assessment Model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0E902DF-E565-42B3-8E9F-8F51921B20F6}"/>
                  </a:ext>
                </a:extLst>
              </p:cNvPr>
              <p:cNvSpPr>
                <a:spLocks noGrp="1"/>
              </p:cNvSpPr>
              <p:nvPr>
                <p:ph sz="half" idx="1"/>
              </p:nvPr>
            </p:nvSpPr>
            <p:spPr>
              <a:xfrm>
                <a:off x="-1" y="1309512"/>
                <a:ext cx="12191999" cy="5023556"/>
              </a:xfrm>
            </p:spPr>
            <p:txBody>
              <a:bodyPr>
                <a:normAutofit/>
              </a:bodyPr>
              <a:lstStyle/>
              <a:p>
                <a:pPr marL="201168" lvl="1" indent="0">
                  <a:buNone/>
                </a:pPr>
                <a:r>
                  <a:rPr lang="en-US" sz="2800" dirty="0">
                    <a:solidFill>
                      <a:schemeClr val="tx1"/>
                    </a:solidFill>
                  </a:rPr>
                  <a:t>It gets very complex from here very quickly.</a:t>
                </a:r>
              </a:p>
              <a:p>
                <a:pPr lvl="1"/>
                <a:r>
                  <a:rPr lang="en-US" sz="2400" dirty="0">
                    <a:solidFill>
                      <a:schemeClr val="tx1"/>
                    </a:solidFill>
                  </a:rPr>
                  <a:t>For our example I will discuss a type of “Biomass Dynamics Model” </a:t>
                </a:r>
              </a:p>
              <a:p>
                <a:pPr lvl="2"/>
                <a:r>
                  <a:rPr lang="en-US" sz="2000" dirty="0">
                    <a:solidFill>
                      <a:schemeClr val="tx1"/>
                    </a:solidFill>
                  </a:rPr>
                  <a:t>Biomass dynamics models are a relatively simply class of model </a:t>
                </a:r>
              </a:p>
              <a:p>
                <a:pPr lvl="3"/>
                <a:r>
                  <a:rPr lang="en-US" sz="1800" dirty="0">
                    <a:solidFill>
                      <a:schemeClr val="tx1"/>
                    </a:solidFill>
                  </a:rPr>
                  <a:t>They rely on yearly estimates of Biomass and Catch</a:t>
                </a:r>
              </a:p>
              <a:p>
                <a:pPr lvl="2"/>
                <a:r>
                  <a:rPr lang="en-US" sz="2000" dirty="0">
                    <a:solidFill>
                      <a:schemeClr val="tx1"/>
                    </a:solidFill>
                  </a:rPr>
                  <a:t>We will talk about the Delay Difference Model</a:t>
                </a:r>
              </a:p>
              <a:p>
                <a:pPr lvl="2"/>
                <a:endParaRPr lang="en-US" sz="2000" dirty="0"/>
              </a:p>
              <a:p>
                <a:pPr lvl="2"/>
                <a:endParaRPr lang="en-US" sz="2000" dirty="0"/>
              </a:p>
              <a:p>
                <a:pPr marL="566928" lvl="3" indent="0">
                  <a:buNone/>
                </a:pPr>
                <a14:m>
                  <m:oMathPara xmlns:m="http://schemas.openxmlformats.org/officeDocument/2006/math">
                    <m:oMathParaPr>
                      <m:jc m:val="center"/>
                    </m:oMathParaPr>
                    <m:oMath xmlns:m="http://schemas.openxmlformats.org/officeDocument/2006/math">
                      <m:sSub>
                        <m:sSubPr>
                          <m:ctrlPr>
                            <a:rPr lang="en-US" sz="3200" b="0" i="1" smtClean="0">
                              <a:solidFill>
                                <a:srgbClr val="0070C0"/>
                              </a:solidFill>
                              <a:latin typeface="Cambria Math" panose="02040503050406030204" pitchFamily="18" charset="0"/>
                            </a:rPr>
                          </m:ctrlPr>
                        </m:sSubPr>
                        <m:e>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r>
                            <a:rPr lang="en-US" sz="3200" b="0" i="1" smtClean="0">
                              <a:solidFill>
                                <a:srgbClr val="0070C0"/>
                              </a:solidFill>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solidFill>
                                <a:srgbClr val="FF0000"/>
                              </a:solidFill>
                              <a:latin typeface="Cambria Math" panose="02040503050406030204" pitchFamily="18" charset="0"/>
                            </a:rPr>
                            <m:t>𝑚</m:t>
                          </m:r>
                          <m:r>
                            <a:rPr lang="en-US" sz="3200" b="0" i="1" smtClean="0">
                              <a:latin typeface="Cambria Math" panose="02040503050406030204" pitchFamily="18" charset="0"/>
                            </a:rPr>
                            <m:t> ⋅</m:t>
                          </m:r>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𝐵</m:t>
                          </m:r>
                        </m:e>
                        <m:sub>
                          <m:r>
                            <a:rPr lang="en-US" sz="3200" b="0" i="1" smtClean="0">
                              <a:solidFill>
                                <a:srgbClr val="0070C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𝑡</m:t>
                          </m:r>
                        </m:sub>
                      </m:sSub>
                      <m:r>
                        <a:rPr lang="en-US" sz="3200" b="0" i="0" smtClean="0">
                          <a:solidFill>
                            <a:srgbClr val="FF0000"/>
                          </a:solidFill>
                          <a:latin typeface="Cambria Math" panose="02040503050406030204" pitchFamily="18" charset="0"/>
                        </a:rPr>
                        <m:t>−</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panose="02040503050406030204" pitchFamily="18" charset="0"/>
                            </a:rPr>
                            <m:t>C</m:t>
                          </m:r>
                        </m:e>
                        <m:sub>
                          <m:r>
                            <m:rPr>
                              <m:sty m:val="p"/>
                            </m:rPr>
                            <a:rPr lang="en-US" sz="3200" b="0" i="0" smtClean="0">
                              <a:solidFill>
                                <a:srgbClr val="FF0000"/>
                              </a:solidFill>
                              <a:latin typeface="Cambria Math" panose="02040503050406030204" pitchFamily="18" charset="0"/>
                            </a:rPr>
                            <m:t>t</m:t>
                          </m:r>
                        </m:sub>
                      </m:sSub>
                    </m:oMath>
                  </m:oMathPara>
                </a14:m>
                <a:endParaRPr lang="en-US" sz="2600" dirty="0"/>
              </a:p>
            </p:txBody>
          </p:sp>
        </mc:Choice>
        <mc:Fallback xmlns="">
          <p:sp>
            <p:nvSpPr>
              <p:cNvPr id="6" name="Content Placeholder 5">
                <a:extLst>
                  <a:ext uri="{FF2B5EF4-FFF2-40B4-BE49-F238E27FC236}">
                    <a16:creationId xmlns:a16="http://schemas.microsoft.com/office/drawing/2014/main" id="{10E902DF-E565-42B3-8E9F-8F51921B20F6}"/>
                  </a:ext>
                </a:extLst>
              </p:cNvPr>
              <p:cNvSpPr>
                <a:spLocks noGrp="1" noRot="1" noChangeAspect="1" noMove="1" noResize="1" noEditPoints="1" noAdjustHandles="1" noChangeArrowheads="1" noChangeShapeType="1" noTextEdit="1"/>
              </p:cNvSpPr>
              <p:nvPr>
                <p:ph sz="half" idx="1"/>
              </p:nvPr>
            </p:nvSpPr>
            <p:spPr>
              <a:xfrm>
                <a:off x="-1" y="1309512"/>
                <a:ext cx="12191999" cy="5023556"/>
              </a:xfrm>
              <a:blipFill>
                <a:blip r:embed="rId3"/>
                <a:stretch>
                  <a:fillRect l="-100" t="-2063"/>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A84EDF3-ECB8-4899-8383-2421CAAF6094}"/>
              </a:ext>
            </a:extLst>
          </p:cNvPr>
          <p:cNvCxnSpPr>
            <a:cxnSpLocks/>
          </p:cNvCxnSpPr>
          <p:nvPr/>
        </p:nvCxnSpPr>
        <p:spPr>
          <a:xfrm>
            <a:off x="3146465" y="3921541"/>
            <a:ext cx="271242" cy="2005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C9E2FA-2167-4314-94A3-0A7B572EBD56}"/>
              </a:ext>
            </a:extLst>
          </p:cNvPr>
          <p:cNvSpPr txBox="1"/>
          <p:nvPr/>
        </p:nvSpPr>
        <p:spPr>
          <a:xfrm>
            <a:off x="2459372" y="3345672"/>
            <a:ext cx="1090568" cy="646331"/>
          </a:xfrm>
          <a:prstGeom prst="rect">
            <a:avLst/>
          </a:prstGeom>
          <a:noFill/>
        </p:spPr>
        <p:txBody>
          <a:bodyPr wrap="square" rtlCol="0">
            <a:spAutoFit/>
          </a:bodyPr>
          <a:lstStyle/>
          <a:p>
            <a:r>
              <a:rPr lang="en-US" dirty="0">
                <a:solidFill>
                  <a:srgbClr val="0070C0"/>
                </a:solidFill>
              </a:rPr>
              <a:t>Next year </a:t>
            </a:r>
          </a:p>
          <a:p>
            <a:r>
              <a:rPr lang="en-US" dirty="0">
                <a:solidFill>
                  <a:srgbClr val="0070C0"/>
                </a:solidFill>
              </a:rPr>
              <a:t>biomass</a:t>
            </a:r>
          </a:p>
        </p:txBody>
      </p:sp>
      <p:cxnSp>
        <p:nvCxnSpPr>
          <p:cNvPr id="10" name="Straight Arrow Connector 9">
            <a:extLst>
              <a:ext uri="{FF2B5EF4-FFF2-40B4-BE49-F238E27FC236}">
                <a16:creationId xmlns:a16="http://schemas.microsoft.com/office/drawing/2014/main" id="{83C5F50D-97DC-48DA-BD3A-24B340317FA0}"/>
              </a:ext>
            </a:extLst>
          </p:cNvPr>
          <p:cNvCxnSpPr>
            <a:cxnSpLocks/>
          </p:cNvCxnSpPr>
          <p:nvPr/>
        </p:nvCxnSpPr>
        <p:spPr>
          <a:xfrm flipH="1">
            <a:off x="6205055" y="3682150"/>
            <a:ext cx="254468" cy="3396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CBC4D83-F6BD-4B52-B281-4F248627ED17}"/>
              </a:ext>
            </a:extLst>
          </p:cNvPr>
          <p:cNvSpPr txBox="1"/>
          <p:nvPr/>
        </p:nvSpPr>
        <p:spPr>
          <a:xfrm>
            <a:off x="6095998" y="3035819"/>
            <a:ext cx="1090568" cy="646331"/>
          </a:xfrm>
          <a:prstGeom prst="rect">
            <a:avLst/>
          </a:prstGeom>
          <a:noFill/>
        </p:spPr>
        <p:txBody>
          <a:bodyPr wrap="square" rtlCol="0">
            <a:spAutoFit/>
          </a:bodyPr>
          <a:lstStyle/>
          <a:p>
            <a:r>
              <a:rPr lang="en-US" dirty="0">
                <a:solidFill>
                  <a:srgbClr val="0070C0"/>
                </a:solidFill>
              </a:rPr>
              <a:t>Current </a:t>
            </a:r>
          </a:p>
          <a:p>
            <a:r>
              <a:rPr lang="en-US" dirty="0">
                <a:solidFill>
                  <a:srgbClr val="0070C0"/>
                </a:solidFill>
              </a:rPr>
              <a:t>biomass</a:t>
            </a:r>
          </a:p>
        </p:txBody>
      </p:sp>
      <p:cxnSp>
        <p:nvCxnSpPr>
          <p:cNvPr id="23" name="Straight Arrow Connector 22">
            <a:extLst>
              <a:ext uri="{FF2B5EF4-FFF2-40B4-BE49-F238E27FC236}">
                <a16:creationId xmlns:a16="http://schemas.microsoft.com/office/drawing/2014/main" id="{C63B5D0D-971D-47C6-BC87-ACFE0C2D4B09}"/>
              </a:ext>
            </a:extLst>
          </p:cNvPr>
          <p:cNvCxnSpPr>
            <a:cxnSpLocks/>
          </p:cNvCxnSpPr>
          <p:nvPr/>
        </p:nvCxnSpPr>
        <p:spPr>
          <a:xfrm>
            <a:off x="4959291" y="4399069"/>
            <a:ext cx="527109" cy="8262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963E10F-A469-4261-8147-9C13F8231F89}"/>
              </a:ext>
            </a:extLst>
          </p:cNvPr>
          <p:cNvCxnSpPr>
            <a:cxnSpLocks/>
          </p:cNvCxnSpPr>
          <p:nvPr/>
        </p:nvCxnSpPr>
        <p:spPr>
          <a:xfrm>
            <a:off x="5602445" y="4399069"/>
            <a:ext cx="124100" cy="826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F7AD90E-F554-46BB-BFBE-323CD5B2BEFE}"/>
              </a:ext>
            </a:extLst>
          </p:cNvPr>
          <p:cNvCxnSpPr>
            <a:cxnSpLocks/>
          </p:cNvCxnSpPr>
          <p:nvPr/>
        </p:nvCxnSpPr>
        <p:spPr>
          <a:xfrm flipH="1">
            <a:off x="5948218" y="4399069"/>
            <a:ext cx="991571" cy="826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4E7663F-7F7B-41B9-8CBD-9E7F90369D80}"/>
              </a:ext>
            </a:extLst>
          </p:cNvPr>
          <p:cNvSpPr txBox="1"/>
          <p:nvPr/>
        </p:nvSpPr>
        <p:spPr>
          <a:xfrm>
            <a:off x="4496146" y="5225322"/>
            <a:ext cx="2212598" cy="646331"/>
          </a:xfrm>
          <a:prstGeom prst="rect">
            <a:avLst/>
          </a:prstGeom>
          <a:noFill/>
          <a:ln>
            <a:solidFill>
              <a:srgbClr val="FF0000"/>
            </a:solidFill>
          </a:ln>
        </p:spPr>
        <p:txBody>
          <a:bodyPr wrap="square" rtlCol="0">
            <a:spAutoFit/>
          </a:bodyPr>
          <a:lstStyle/>
          <a:p>
            <a:pPr algn="ctr"/>
            <a:r>
              <a:rPr lang="en-US" i="1" dirty="0">
                <a:latin typeface="Cambria Math" panose="02040503050406030204" pitchFamily="18" charset="0"/>
                <a:ea typeface="Cambria Math" panose="02040503050406030204" pitchFamily="18" charset="0"/>
              </a:rPr>
              <a:t>≈ r</a:t>
            </a:r>
            <a:r>
              <a:rPr lang="en-US" dirty="0"/>
              <a:t> , </a:t>
            </a:r>
            <a:r>
              <a:rPr lang="en-US" i="1" dirty="0">
                <a:latin typeface="Cambria Math" panose="02040503050406030204" pitchFamily="18" charset="0"/>
                <a:ea typeface="Cambria Math" panose="02040503050406030204" pitchFamily="18" charset="0"/>
              </a:rPr>
              <a:t>K</a:t>
            </a:r>
            <a:r>
              <a:rPr lang="en-US" dirty="0"/>
              <a:t>  </a:t>
            </a:r>
          </a:p>
          <a:p>
            <a:r>
              <a:rPr lang="en-US" dirty="0"/>
              <a:t>split into components</a:t>
            </a:r>
          </a:p>
        </p:txBody>
      </p:sp>
      <p:cxnSp>
        <p:nvCxnSpPr>
          <p:cNvPr id="33" name="Straight Arrow Connector 32">
            <a:extLst>
              <a:ext uri="{FF2B5EF4-FFF2-40B4-BE49-F238E27FC236}">
                <a16:creationId xmlns:a16="http://schemas.microsoft.com/office/drawing/2014/main" id="{FABB3605-75CE-4ADC-8995-266BACDB8E59}"/>
              </a:ext>
            </a:extLst>
          </p:cNvPr>
          <p:cNvCxnSpPr>
            <a:cxnSpLocks/>
          </p:cNvCxnSpPr>
          <p:nvPr/>
        </p:nvCxnSpPr>
        <p:spPr>
          <a:xfrm flipH="1">
            <a:off x="8128000" y="3682150"/>
            <a:ext cx="406401" cy="3396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5A32FA-578C-4318-A91C-4B262A14C80F}"/>
              </a:ext>
            </a:extLst>
          </p:cNvPr>
          <p:cNvSpPr txBox="1"/>
          <p:nvPr/>
        </p:nvSpPr>
        <p:spPr>
          <a:xfrm>
            <a:off x="8235191" y="3079925"/>
            <a:ext cx="1655425" cy="646331"/>
          </a:xfrm>
          <a:prstGeom prst="rect">
            <a:avLst/>
          </a:prstGeom>
          <a:noFill/>
        </p:spPr>
        <p:txBody>
          <a:bodyPr wrap="square" rtlCol="0">
            <a:spAutoFit/>
          </a:bodyPr>
          <a:lstStyle/>
          <a:p>
            <a:r>
              <a:rPr lang="en-US" dirty="0">
                <a:solidFill>
                  <a:srgbClr val="FF0000"/>
                </a:solidFill>
              </a:rPr>
              <a:t>Catch from fishery(s)</a:t>
            </a:r>
          </a:p>
        </p:txBody>
      </p:sp>
    </p:spTree>
    <p:extLst>
      <p:ext uri="{BB962C8B-B14F-4D97-AF65-F5344CB8AC3E}">
        <p14:creationId xmlns:p14="http://schemas.microsoft.com/office/powerpoint/2010/main" val="266630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26" grpId="0" animBg="1"/>
      <p:bldP spid="35"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11070</TotalTime>
  <Words>2415</Words>
  <Application>Microsoft Office PowerPoint</Application>
  <PresentationFormat>Widescreen</PresentationFormat>
  <Paragraphs>291</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Yu Mincho Demibold</vt:lpstr>
      <vt:lpstr>Aharoni</vt:lpstr>
      <vt:lpstr>Algerian</vt:lpstr>
      <vt:lpstr>Arial Rounded MT Bold</vt:lpstr>
      <vt:lpstr>Bahnschrift</vt:lpstr>
      <vt:lpstr>Calibri</vt:lpstr>
      <vt:lpstr>Calibri Light</vt:lpstr>
      <vt:lpstr>Cambria Math</vt:lpstr>
      <vt:lpstr>Elephant</vt:lpstr>
      <vt:lpstr>Franklin Gothic Medium Cond</vt:lpstr>
      <vt:lpstr>Retrospect</vt:lpstr>
      <vt:lpstr>A Taste of Fisheries Science Lecture 5: Stock Assessment Models</vt:lpstr>
      <vt:lpstr>Quick reminder of what we are trying to do</vt:lpstr>
      <vt:lpstr>Step 3: Stock Assessment Modelling</vt:lpstr>
      <vt:lpstr>Stock Assessment Lingo</vt:lpstr>
      <vt:lpstr>What is a stock assessment?</vt:lpstr>
      <vt:lpstr>What is a stock assessment?</vt:lpstr>
      <vt:lpstr>What is a stock assessment?</vt:lpstr>
      <vt:lpstr>The Stock Assessment Model</vt:lpstr>
      <vt:lpstr>The Stock Assessment Model</vt:lpstr>
      <vt:lpstr>The Stock Assessment Model</vt:lpstr>
      <vt:lpstr>The Stock Assessment Model</vt:lpstr>
      <vt:lpstr>The Stock Assessment Model</vt:lpstr>
      <vt:lpstr>The Stock Assessment Model</vt:lpstr>
      <vt:lpstr>The Stock Assessment Model</vt:lpstr>
      <vt:lpstr>The Stock Assessment Model</vt:lpstr>
      <vt:lpstr>Tutorial SAM</vt:lpstr>
      <vt:lpstr>Stock Assessment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Keith, David</cp:lastModifiedBy>
  <cp:revision>180</cp:revision>
  <dcterms:created xsi:type="dcterms:W3CDTF">2021-11-24T17:50:02Z</dcterms:created>
  <dcterms:modified xsi:type="dcterms:W3CDTF">2023-03-11T00:01:56Z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