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9" r:id="rId3"/>
    <p:sldId id="309" r:id="rId4"/>
    <p:sldId id="261" r:id="rId5"/>
    <p:sldId id="267" r:id="rId6"/>
    <p:sldId id="263" r:id="rId7"/>
    <p:sldId id="315" r:id="rId8"/>
    <p:sldId id="314" r:id="rId9"/>
    <p:sldId id="313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</p:embeddedFont>
    <p:embeddedFont>
      <p:font typeface="Bebas Neue" panose="020B0606020202050201" pitchFamily="34" charset="0"/>
      <p:regular r:id="rId13"/>
    </p:embeddedFont>
    <p:embeddedFont>
      <p:font typeface="Comfortaa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BF2547-D926-4251-B58D-2315B29B17F3}">
  <a:tblStyle styleId="{D3BF2547-D926-4251-B58D-2315B29B17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c66b833e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4c66b833e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232f0176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232f0176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2232f01766_1_17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2232f01766_1_17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64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4c66b833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4c66b833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2232f01766_1_17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2232f01766_1_17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232f01766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232f01766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232f01766_1_17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2232f01766_1_17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214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22465ab00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22465ab00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507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22465ab009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22465ab009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64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45575" y="1077625"/>
            <a:ext cx="5052900" cy="23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52561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71760" y="-424457"/>
            <a:ext cx="5070489" cy="1544172"/>
          </a:xfrm>
          <a:custGeom>
            <a:avLst/>
            <a:gdLst/>
            <a:ahLst/>
            <a:cxnLst/>
            <a:rect l="l" t="t" r="r" b="b"/>
            <a:pathLst>
              <a:path w="183348" h="55837" extrusionOk="0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374782" y="-40261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30074" y="-586499"/>
            <a:ext cx="3046337" cy="3596892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284300" y="1801460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587299" y="3535257"/>
            <a:ext cx="5474833" cy="1824096"/>
          </a:xfrm>
          <a:custGeom>
            <a:avLst/>
            <a:gdLst/>
            <a:ahLst/>
            <a:cxnLst/>
            <a:rect l="l" t="t" r="r" b="b"/>
            <a:pathLst>
              <a:path w="197969" h="65959" extrusionOk="0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535080" y="2295937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57186" y="2619003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209260" y="3466325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209260" y="3090576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23549" y="-514273"/>
            <a:ext cx="3221171" cy="1963643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0000" y="29262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817200" y="3378000"/>
            <a:ext cx="2142000" cy="7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 idx="2"/>
          </p:nvPr>
        </p:nvSpPr>
        <p:spPr>
          <a:xfrm>
            <a:off x="3403800" y="29262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3"/>
          </p:nvPr>
        </p:nvSpPr>
        <p:spPr>
          <a:xfrm>
            <a:off x="3501000" y="3378000"/>
            <a:ext cx="2142000" cy="7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title" idx="4"/>
          </p:nvPr>
        </p:nvSpPr>
        <p:spPr>
          <a:xfrm>
            <a:off x="6087600" y="29262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5"/>
          </p:nvPr>
        </p:nvSpPr>
        <p:spPr>
          <a:xfrm>
            <a:off x="6184800" y="3378000"/>
            <a:ext cx="2142000" cy="7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46A9E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/>
          <p:nvPr/>
        </p:nvSpPr>
        <p:spPr>
          <a:xfrm rot="10800000">
            <a:off x="-219050" y="-149750"/>
            <a:ext cx="3481850" cy="3311625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rgbClr val="9ED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 rot="10800000">
            <a:off x="-219050" y="-51025"/>
            <a:ext cx="2351150" cy="2750075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rgbClr val="BCDF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 rot="10800000">
            <a:off x="-219050" y="-43625"/>
            <a:ext cx="1530450" cy="942275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rgbClr val="E6F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 rot="10800000">
            <a:off x="7009450" y="-83500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rgbClr val="9ED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10800000">
            <a:off x="6843025" y="-5842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rgbClr val="BCDF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 rot="10800000">
            <a:off x="7596825" y="-51025"/>
            <a:ext cx="1545650" cy="1464325"/>
          </a:xfrm>
          <a:custGeom>
            <a:avLst/>
            <a:gdLst/>
            <a:ahLst/>
            <a:cxnLst/>
            <a:rect l="l" t="t" r="r" b="b"/>
            <a:pathLst>
              <a:path w="61826" h="58573" extrusionOk="0">
                <a:moveTo>
                  <a:pt x="0" y="58573"/>
                </a:moveTo>
                <a:lnTo>
                  <a:pt x="61612" y="58573"/>
                </a:lnTo>
                <a:cubicBezTo>
                  <a:pt x="61825" y="43648"/>
                  <a:pt x="52828" y="28177"/>
                  <a:pt x="30213" y="25776"/>
                </a:cubicBezTo>
                <a:cubicBezTo>
                  <a:pt x="9605" y="23618"/>
                  <a:pt x="5623" y="14469"/>
                  <a:pt x="0" y="0"/>
                </a:cubicBezTo>
                <a:close/>
              </a:path>
            </a:pathLst>
          </a:custGeom>
          <a:solidFill>
            <a:srgbClr val="E6F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720000" y="20059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1"/>
          </p:nvPr>
        </p:nvSpPr>
        <p:spPr>
          <a:xfrm>
            <a:off x="720000" y="2486625"/>
            <a:ext cx="23364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 idx="2"/>
          </p:nvPr>
        </p:nvSpPr>
        <p:spPr>
          <a:xfrm>
            <a:off x="3403800" y="31966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3"/>
          </p:nvPr>
        </p:nvSpPr>
        <p:spPr>
          <a:xfrm>
            <a:off x="3403800" y="3680075"/>
            <a:ext cx="23364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 idx="4"/>
          </p:nvPr>
        </p:nvSpPr>
        <p:spPr>
          <a:xfrm>
            <a:off x="6087600" y="2005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5"/>
          </p:nvPr>
        </p:nvSpPr>
        <p:spPr>
          <a:xfrm>
            <a:off x="6087600" y="2486625"/>
            <a:ext cx="23364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/>
          <p:nvPr/>
        </p:nvSpPr>
        <p:spPr>
          <a:xfrm rot="10800000">
            <a:off x="6991659" y="-122584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 rot="10800000">
            <a:off x="6900558" y="-1252942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 rot="5400000">
            <a:off x="-2588701" y="-655561"/>
            <a:ext cx="6324034" cy="2907285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 rot="5400000">
            <a:off x="-1464316" y="-665634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 rot="5400000">
            <a:off x="-291171" y="-1550681"/>
            <a:ext cx="2333265" cy="3351228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 idx="2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 idx="4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 idx="6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1"/>
          </p:nvPr>
        </p:nvSpPr>
        <p:spPr>
          <a:xfrm>
            <a:off x="2425075" y="1835350"/>
            <a:ext cx="4293900" cy="10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2425075" y="4211600"/>
            <a:ext cx="42939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9" name="Google Shape;209;p26"/>
          <p:cNvSpPr/>
          <p:nvPr/>
        </p:nvSpPr>
        <p:spPr>
          <a:xfrm rot="5400000" flipH="1">
            <a:off x="-1022808" y="-109009"/>
            <a:ext cx="4714425" cy="448394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6"/>
          <p:cNvSpPr/>
          <p:nvPr/>
        </p:nvSpPr>
        <p:spPr>
          <a:xfrm rot="5400000" flipH="1">
            <a:off x="-503817" y="-494318"/>
            <a:ext cx="3183457" cy="3723602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6"/>
          <p:cNvSpPr/>
          <p:nvPr/>
        </p:nvSpPr>
        <p:spPr>
          <a:xfrm rot="5400000" flipH="1">
            <a:off x="-1172076" y="173953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"/>
          <p:cNvSpPr/>
          <p:nvPr/>
        </p:nvSpPr>
        <p:spPr>
          <a:xfrm rot="-5400000" flipH="1">
            <a:off x="5805848" y="-1358480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/>
          <p:nvPr/>
        </p:nvSpPr>
        <p:spPr>
          <a:xfrm rot="-5400000" flipH="1">
            <a:off x="5430472" y="1205888"/>
            <a:ext cx="6324034" cy="2907285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6"/>
          <p:cNvSpPr/>
          <p:nvPr/>
        </p:nvSpPr>
        <p:spPr>
          <a:xfrm rot="-5400000" flipH="1">
            <a:off x="6429462" y="-349897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/>
          <p:nvPr/>
        </p:nvSpPr>
        <p:spPr>
          <a:xfrm rot="-5400000" flipH="1">
            <a:off x="6846899" y="739763"/>
            <a:ext cx="4714425" cy="448394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6"/>
          <p:cNvSpPr/>
          <p:nvPr/>
        </p:nvSpPr>
        <p:spPr>
          <a:xfrm rot="-5400000" flipH="1">
            <a:off x="7868401" y="1780635"/>
            <a:ext cx="3183457" cy="3723602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/>
          <p:nvPr/>
        </p:nvSpPr>
        <p:spPr>
          <a:xfrm rot="-5400000" flipH="1">
            <a:off x="8390813" y="3560126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/>
          <p:nvPr/>
        </p:nvSpPr>
        <p:spPr>
          <a:xfrm rot="5400000" flipH="1">
            <a:off x="-1606355" y="2088224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/>
          <p:nvPr/>
        </p:nvSpPr>
        <p:spPr>
          <a:xfrm rot="5400000" flipH="1">
            <a:off x="-2431754" y="1819535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 rot="5400000">
            <a:off x="-524808" y="1494138"/>
            <a:ext cx="4714425" cy="448394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/>
          <p:nvPr/>
        </p:nvSpPr>
        <p:spPr>
          <a:xfrm rot="5400000">
            <a:off x="-5817" y="2639785"/>
            <a:ext cx="3183457" cy="3723602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/>
          <p:nvPr/>
        </p:nvSpPr>
        <p:spPr>
          <a:xfrm rot="5400000">
            <a:off x="-674076" y="4419276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/>
          <p:nvPr/>
        </p:nvSpPr>
        <p:spPr>
          <a:xfrm rot="-5400000">
            <a:off x="5073598" y="3095424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 rot="-5400000">
            <a:off x="4698222" y="1827745"/>
            <a:ext cx="6324034" cy="2907285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 rot="-5400000">
            <a:off x="5697212" y="2826735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 flipH="1">
            <a:off x="6761925" y="-156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6946525" y="-75457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 rot="10800000" flipH="1">
            <a:off x="-610111" y="-420997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/>
          <p:nvPr/>
        </p:nvSpPr>
        <p:spPr>
          <a:xfrm rot="10800000" flipH="1">
            <a:off x="-562185" y="-205384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 rot="10800000" flipH="1">
            <a:off x="-562185" y="-393259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9"/>
          <p:cNvSpPr/>
          <p:nvPr/>
        </p:nvSpPr>
        <p:spPr>
          <a:xfrm rot="10800000" flipH="1">
            <a:off x="659175" y="-328750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 rot="10800000" flipH="1">
            <a:off x="-154025" y="-157975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9"/>
          <p:cNvSpPr/>
          <p:nvPr/>
        </p:nvSpPr>
        <p:spPr>
          <a:xfrm rot="10800000" flipH="1">
            <a:off x="-110700" y="-13290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/>
          <p:nvPr/>
        </p:nvSpPr>
        <p:spPr>
          <a:xfrm rot="10800000">
            <a:off x="6425950" y="2109538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 rot="10800000">
            <a:off x="6267900" y="3462388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 rot="10800000">
            <a:off x="7368975" y="4533838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 rot="10800000" flipH="1">
            <a:off x="8404384" y="-3488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659175" y="3948438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-154025" y="2625688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-110700" y="3051988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0"/>
          <p:cNvSpPr/>
          <p:nvPr/>
        </p:nvSpPr>
        <p:spPr>
          <a:xfrm flipH="1">
            <a:off x="6425950" y="-328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0"/>
          <p:cNvSpPr/>
          <p:nvPr/>
        </p:nvSpPr>
        <p:spPr>
          <a:xfrm flipH="1">
            <a:off x="6267900" y="-205150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/>
          <p:nvPr/>
        </p:nvSpPr>
        <p:spPr>
          <a:xfrm flipH="1">
            <a:off x="7368975" y="-205150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 flipH="1">
            <a:off x="6531075" y="3775775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10800000" flipH="1">
            <a:off x="-126075" y="-872275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 rot="10800000" flipH="1">
            <a:off x="-858150" y="-22562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tle Only 1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6053282" y="-40261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 rot="10800000">
            <a:off x="7074850" y="-62625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tle Only 2">
  <p:cSld name="TITLE_ONLY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 rot="10800000">
            <a:off x="-1899393" y="401454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 rot="-5400000">
            <a:off x="7829613" y="173953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2525675" y="3178675"/>
            <a:ext cx="4092600" cy="15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2525700" y="2741600"/>
            <a:ext cx="409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/>
          <p:nvPr/>
        </p:nvSpPr>
        <p:spPr>
          <a:xfrm flipH="1">
            <a:off x="6761925" y="-156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 rot="10800000">
            <a:off x="6946525" y="-75457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10800000" flipH="1">
            <a:off x="-610111" y="-420997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10800000" flipH="1">
            <a:off x="-562185" y="-205384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10800000" flipH="1">
            <a:off x="-562185" y="-393259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61" r:id="rId8"/>
    <p:sldLayoutId id="2147483664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2" r:id="rId15"/>
    <p:sldLayoutId id="2147483673" r:id="rId16"/>
    <p:sldLayoutId id="2147483674" r:id="rId17"/>
    <p:sldLayoutId id="2147483675" r:id="rId18"/>
    <p:sldLayoutId id="2147483676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>
            <a:spLocks noGrp="1"/>
          </p:cNvSpPr>
          <p:nvPr>
            <p:ph type="ctrTitle"/>
          </p:nvPr>
        </p:nvSpPr>
        <p:spPr>
          <a:xfrm>
            <a:off x="2045575" y="1077625"/>
            <a:ext cx="5052900" cy="23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Podnikatelsk</a:t>
            </a:r>
            <a:r>
              <a:rPr lang="cs-CZ" dirty="0">
                <a:solidFill>
                  <a:schemeClr val="accent1"/>
                </a:solidFill>
              </a:rPr>
              <a:t>ý</a:t>
            </a:r>
            <a:br>
              <a:rPr lang="cs-CZ" dirty="0">
                <a:solidFill>
                  <a:schemeClr val="accent1"/>
                </a:solidFill>
              </a:rPr>
            </a:br>
            <a:r>
              <a:rPr lang="cs-CZ" dirty="0">
                <a:solidFill>
                  <a:schemeClr val="accent1"/>
                </a:solidFill>
              </a:rPr>
              <a:t>plán</a:t>
            </a:r>
            <a:br>
              <a:rPr lang="cs-CZ" dirty="0">
                <a:solidFill>
                  <a:schemeClr val="accent1"/>
                </a:solidFill>
              </a:rPr>
            </a:br>
            <a:r>
              <a:rPr lang="cs-CZ" dirty="0">
                <a:solidFill>
                  <a:schemeClr val="dk1"/>
                </a:solidFill>
              </a:rPr>
              <a:t>AI Love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0" name="Google Shape;260;p34"/>
          <p:cNvSpPr txBox="1">
            <a:spLocks noGrp="1"/>
          </p:cNvSpPr>
          <p:nvPr>
            <p:ph type="subTitle" idx="1"/>
          </p:nvPr>
        </p:nvSpPr>
        <p:spPr>
          <a:xfrm>
            <a:off x="2392525" y="352561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David Krch, úterý 11:00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2525700" y="2741600"/>
            <a:ext cx="409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 dirty="0"/>
              <a:t>O firmě</a:t>
            </a:r>
            <a:endParaRPr sz="3000"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subTitle" idx="1"/>
          </p:nvPr>
        </p:nvSpPr>
        <p:spPr>
          <a:xfrm>
            <a:off x="2525675" y="3178675"/>
            <a:ext cx="4092600" cy="15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600" dirty="0"/>
              <a:t>S.r.o.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600" dirty="0"/>
              <a:t>Mladá firma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600" dirty="0"/>
              <a:t>Vývoj a provoz virtuálních společníků</a:t>
            </a:r>
            <a:endParaRPr sz="1600" dirty="0"/>
          </a:p>
        </p:txBody>
      </p:sp>
      <p:pic>
        <p:nvPicPr>
          <p:cNvPr id="3" name="Picture 2" descr="A blue and purple logo&#10;&#10;Description automatically generated">
            <a:extLst>
              <a:ext uri="{FF2B5EF4-FFF2-40B4-BE49-F238E27FC236}">
                <a16:creationId xmlns:a16="http://schemas.microsoft.com/office/drawing/2014/main" id="{D313FFFF-8477-FAE9-8FFC-46DEFA89A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691" y="294282"/>
            <a:ext cx="1706567" cy="274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9"/>
          <p:cNvSpPr txBox="1">
            <a:spLocks noGrp="1"/>
          </p:cNvSpPr>
          <p:nvPr>
            <p:ph type="title"/>
          </p:nvPr>
        </p:nvSpPr>
        <p:spPr>
          <a:xfrm>
            <a:off x="720000" y="4524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 dirty="0"/>
              <a:t>Popis produktu</a:t>
            </a:r>
            <a:endParaRPr sz="3000" dirty="0"/>
          </a:p>
        </p:txBody>
      </p:sp>
      <p:sp>
        <p:nvSpPr>
          <p:cNvPr id="543" name="Google Shape;543;p49"/>
          <p:cNvSpPr txBox="1">
            <a:spLocks noGrp="1"/>
          </p:cNvSpPr>
          <p:nvPr>
            <p:ph type="title" idx="4294967295"/>
          </p:nvPr>
        </p:nvSpPr>
        <p:spPr>
          <a:xfrm>
            <a:off x="720000" y="1336013"/>
            <a:ext cx="3045425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>
                <a:solidFill>
                  <a:srgbClr val="191919"/>
                </a:solidFill>
              </a:rPr>
              <a:t>Textová komunikace</a:t>
            </a:r>
            <a:endParaRPr sz="2000" dirty="0">
              <a:solidFill>
                <a:srgbClr val="191919"/>
              </a:solidFill>
            </a:endParaRPr>
          </a:p>
        </p:txBody>
      </p:sp>
      <p:sp>
        <p:nvSpPr>
          <p:cNvPr id="545" name="Google Shape;545;p49"/>
          <p:cNvSpPr txBox="1">
            <a:spLocks noGrp="1"/>
          </p:cNvSpPr>
          <p:nvPr>
            <p:ph type="title" idx="4294967295"/>
          </p:nvPr>
        </p:nvSpPr>
        <p:spPr>
          <a:xfrm>
            <a:off x="720000" y="32353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>
                <a:solidFill>
                  <a:schemeClr val="dk1"/>
                </a:solidFill>
              </a:rPr>
              <a:t>Reaktivní model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547" name="Google Shape;547;p49"/>
          <p:cNvSpPr txBox="1">
            <a:spLocks noGrp="1"/>
          </p:cNvSpPr>
          <p:nvPr>
            <p:ph type="title" idx="4294967295"/>
          </p:nvPr>
        </p:nvSpPr>
        <p:spPr>
          <a:xfrm>
            <a:off x="5378575" y="1336013"/>
            <a:ext cx="3126088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>
                <a:solidFill>
                  <a:schemeClr val="dk1"/>
                </a:solidFill>
              </a:rPr>
              <a:t>Hlasová komunikace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549" name="Google Shape;549;p49"/>
          <p:cNvSpPr txBox="1">
            <a:spLocks noGrp="1"/>
          </p:cNvSpPr>
          <p:nvPr>
            <p:ph type="title" idx="4294967295"/>
          </p:nvPr>
        </p:nvSpPr>
        <p:spPr>
          <a:xfrm>
            <a:off x="6087600" y="32353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>
                <a:solidFill>
                  <a:srgbClr val="191919"/>
                </a:solidFill>
              </a:rPr>
              <a:t>Personalizace</a:t>
            </a:r>
            <a:endParaRPr sz="2000" dirty="0">
              <a:solidFill>
                <a:srgbClr val="191919"/>
              </a:solidFill>
            </a:endParaRPr>
          </a:p>
        </p:txBody>
      </p:sp>
      <p:cxnSp>
        <p:nvCxnSpPr>
          <p:cNvPr id="551" name="Google Shape;551;p49"/>
          <p:cNvCxnSpPr>
            <a:stCxn id="545" idx="3"/>
            <a:endCxn id="549" idx="1"/>
          </p:cNvCxnSpPr>
          <p:nvPr/>
        </p:nvCxnSpPr>
        <p:spPr>
          <a:xfrm>
            <a:off x="3056400" y="3499213"/>
            <a:ext cx="3031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2" name="Google Shape;552;p49"/>
          <p:cNvSpPr/>
          <p:nvPr/>
        </p:nvSpPr>
        <p:spPr>
          <a:xfrm>
            <a:off x="3765450" y="2917400"/>
            <a:ext cx="1613100" cy="161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cxnSp>
        <p:nvCxnSpPr>
          <p:cNvPr id="566" name="Google Shape;566;p49"/>
          <p:cNvCxnSpPr>
            <a:cxnSpLocks/>
            <a:stCxn id="543" idx="3"/>
          </p:cNvCxnSpPr>
          <p:nvPr/>
        </p:nvCxnSpPr>
        <p:spPr>
          <a:xfrm>
            <a:off x="3765425" y="1599863"/>
            <a:ext cx="432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49"/>
          <p:cNvCxnSpPr>
            <a:cxnSpLocks/>
            <a:stCxn id="547" idx="1"/>
          </p:cNvCxnSpPr>
          <p:nvPr/>
        </p:nvCxnSpPr>
        <p:spPr>
          <a:xfrm flipH="1">
            <a:off x="4952575" y="1599863"/>
            <a:ext cx="426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49"/>
          <p:cNvCxnSpPr/>
          <p:nvPr/>
        </p:nvCxnSpPr>
        <p:spPr>
          <a:xfrm>
            <a:off x="4193100" y="1599875"/>
            <a:ext cx="0" cy="1529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49"/>
          <p:cNvCxnSpPr/>
          <p:nvPr/>
        </p:nvCxnSpPr>
        <p:spPr>
          <a:xfrm>
            <a:off x="4956875" y="1599875"/>
            <a:ext cx="0" cy="1529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630;p80">
            <a:extLst>
              <a:ext uri="{FF2B5EF4-FFF2-40B4-BE49-F238E27FC236}">
                <a16:creationId xmlns:a16="http://schemas.microsoft.com/office/drawing/2014/main" id="{ECC0C72B-82F0-5994-1E21-373B7C727C39}"/>
              </a:ext>
            </a:extLst>
          </p:cNvPr>
          <p:cNvGrpSpPr/>
          <p:nvPr/>
        </p:nvGrpSpPr>
        <p:grpSpPr>
          <a:xfrm>
            <a:off x="4193100" y="3304004"/>
            <a:ext cx="752754" cy="839892"/>
            <a:chOff x="-54793175" y="3982600"/>
            <a:chExt cx="279625" cy="318225"/>
          </a:xfrm>
        </p:grpSpPr>
        <p:sp>
          <p:nvSpPr>
            <p:cNvPr id="3" name="Google Shape;6631;p80">
              <a:extLst>
                <a:ext uri="{FF2B5EF4-FFF2-40B4-BE49-F238E27FC236}">
                  <a16:creationId xmlns:a16="http://schemas.microsoft.com/office/drawing/2014/main" id="{3B937B88-9987-0273-61ED-3C17EF9F033C}"/>
                </a:ext>
              </a:extLst>
            </p:cNvPr>
            <p:cNvSpPr/>
            <p:nvPr/>
          </p:nvSpPr>
          <p:spPr>
            <a:xfrm>
              <a:off x="-54646675" y="3982600"/>
              <a:ext cx="113425" cy="111075"/>
            </a:xfrm>
            <a:custGeom>
              <a:avLst/>
              <a:gdLst/>
              <a:ahLst/>
              <a:cxnLst/>
              <a:rect l="l" t="t" r="r" b="b"/>
              <a:pathLst>
                <a:path w="4537" h="4443" extrusionOk="0">
                  <a:moveTo>
                    <a:pt x="0" y="1"/>
                  </a:moveTo>
                  <a:cubicBezTo>
                    <a:pt x="1261" y="221"/>
                    <a:pt x="2237" y="2080"/>
                    <a:pt x="2332" y="4443"/>
                  </a:cubicBezTo>
                  <a:lnTo>
                    <a:pt x="4128" y="4443"/>
                  </a:lnTo>
                  <a:cubicBezTo>
                    <a:pt x="4380" y="4443"/>
                    <a:pt x="4537" y="4254"/>
                    <a:pt x="4506" y="4002"/>
                  </a:cubicBezTo>
                  <a:cubicBezTo>
                    <a:pt x="4128" y="1859"/>
                    <a:pt x="2300" y="158"/>
                    <a:pt x="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632;p80">
              <a:extLst>
                <a:ext uri="{FF2B5EF4-FFF2-40B4-BE49-F238E27FC236}">
                  <a16:creationId xmlns:a16="http://schemas.microsoft.com/office/drawing/2014/main" id="{BE8B6BDA-8FD6-7436-8608-5977CFEDCD23}"/>
                </a:ext>
              </a:extLst>
            </p:cNvPr>
            <p:cNvSpPr/>
            <p:nvPr/>
          </p:nvSpPr>
          <p:spPr>
            <a:xfrm>
              <a:off x="-54644325" y="4003075"/>
              <a:ext cx="36250" cy="90600"/>
            </a:xfrm>
            <a:custGeom>
              <a:avLst/>
              <a:gdLst/>
              <a:ahLst/>
              <a:cxnLst/>
              <a:rect l="l" t="t" r="r" b="b"/>
              <a:pathLst>
                <a:path w="1450" h="3624" extrusionOk="0">
                  <a:moveTo>
                    <a:pt x="1" y="1"/>
                  </a:moveTo>
                  <a:lnTo>
                    <a:pt x="1" y="3624"/>
                  </a:lnTo>
                  <a:lnTo>
                    <a:pt x="1450" y="3624"/>
                  </a:lnTo>
                  <a:cubicBezTo>
                    <a:pt x="1419" y="1765"/>
                    <a:pt x="726" y="379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33;p80">
              <a:extLst>
                <a:ext uri="{FF2B5EF4-FFF2-40B4-BE49-F238E27FC236}">
                  <a16:creationId xmlns:a16="http://schemas.microsoft.com/office/drawing/2014/main" id="{2D7340C9-5900-E4FA-4217-9B17D5A6F544}"/>
                </a:ext>
              </a:extLst>
            </p:cNvPr>
            <p:cNvSpPr/>
            <p:nvPr/>
          </p:nvSpPr>
          <p:spPr>
            <a:xfrm>
              <a:off x="-54773475" y="3983400"/>
              <a:ext cx="113425" cy="111075"/>
            </a:xfrm>
            <a:custGeom>
              <a:avLst/>
              <a:gdLst/>
              <a:ahLst/>
              <a:cxnLst/>
              <a:rect l="l" t="t" r="r" b="b"/>
              <a:pathLst>
                <a:path w="4537" h="4443" extrusionOk="0">
                  <a:moveTo>
                    <a:pt x="4537" y="0"/>
                  </a:moveTo>
                  <a:lnTo>
                    <a:pt x="4537" y="0"/>
                  </a:lnTo>
                  <a:cubicBezTo>
                    <a:pt x="2237" y="126"/>
                    <a:pt x="378" y="1827"/>
                    <a:pt x="32" y="4033"/>
                  </a:cubicBezTo>
                  <a:cubicBezTo>
                    <a:pt x="0" y="4253"/>
                    <a:pt x="189" y="4442"/>
                    <a:pt x="378" y="4442"/>
                  </a:cubicBezTo>
                  <a:lnTo>
                    <a:pt x="2205" y="4442"/>
                  </a:lnTo>
                  <a:cubicBezTo>
                    <a:pt x="2268" y="2079"/>
                    <a:pt x="3277" y="252"/>
                    <a:pt x="45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34;p80">
              <a:extLst>
                <a:ext uri="{FF2B5EF4-FFF2-40B4-BE49-F238E27FC236}">
                  <a16:creationId xmlns:a16="http://schemas.microsoft.com/office/drawing/2014/main" id="{4F7CF791-DB96-524F-4BF6-A760CF711D86}"/>
                </a:ext>
              </a:extLst>
            </p:cNvPr>
            <p:cNvSpPr/>
            <p:nvPr/>
          </p:nvSpPr>
          <p:spPr>
            <a:xfrm>
              <a:off x="-54699450" y="4003075"/>
              <a:ext cx="36250" cy="90600"/>
            </a:xfrm>
            <a:custGeom>
              <a:avLst/>
              <a:gdLst/>
              <a:ahLst/>
              <a:cxnLst/>
              <a:rect l="l" t="t" r="r" b="b"/>
              <a:pathLst>
                <a:path w="1450" h="3624" extrusionOk="0">
                  <a:moveTo>
                    <a:pt x="1450" y="1"/>
                  </a:moveTo>
                  <a:cubicBezTo>
                    <a:pt x="725" y="379"/>
                    <a:pt x="64" y="1765"/>
                    <a:pt x="1" y="3624"/>
                  </a:cubicBezTo>
                  <a:lnTo>
                    <a:pt x="1450" y="3624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35;p80">
              <a:extLst>
                <a:ext uri="{FF2B5EF4-FFF2-40B4-BE49-F238E27FC236}">
                  <a16:creationId xmlns:a16="http://schemas.microsoft.com/office/drawing/2014/main" id="{B25A4F96-EB98-F79E-14A1-94DFE8BDB84D}"/>
                </a:ext>
              </a:extLst>
            </p:cNvPr>
            <p:cNvSpPr/>
            <p:nvPr/>
          </p:nvSpPr>
          <p:spPr>
            <a:xfrm>
              <a:off x="-54756150" y="4112550"/>
              <a:ext cx="204800" cy="188275"/>
            </a:xfrm>
            <a:custGeom>
              <a:avLst/>
              <a:gdLst/>
              <a:ahLst/>
              <a:cxnLst/>
              <a:rect l="l" t="t" r="r" b="b"/>
              <a:pathLst>
                <a:path w="8192" h="7531" extrusionOk="0">
                  <a:moveTo>
                    <a:pt x="2615" y="1545"/>
                  </a:moveTo>
                  <a:cubicBezTo>
                    <a:pt x="2804" y="1545"/>
                    <a:pt x="2962" y="1671"/>
                    <a:pt x="2962" y="1891"/>
                  </a:cubicBezTo>
                  <a:cubicBezTo>
                    <a:pt x="2962" y="2080"/>
                    <a:pt x="2804" y="2238"/>
                    <a:pt x="2615" y="2238"/>
                  </a:cubicBezTo>
                  <a:cubicBezTo>
                    <a:pt x="2426" y="2238"/>
                    <a:pt x="2269" y="2080"/>
                    <a:pt x="2269" y="1891"/>
                  </a:cubicBezTo>
                  <a:cubicBezTo>
                    <a:pt x="2269" y="1702"/>
                    <a:pt x="2426" y="1545"/>
                    <a:pt x="2615" y="1545"/>
                  </a:cubicBezTo>
                  <a:close/>
                  <a:moveTo>
                    <a:pt x="5608" y="1545"/>
                  </a:moveTo>
                  <a:cubicBezTo>
                    <a:pt x="5797" y="1545"/>
                    <a:pt x="5955" y="1671"/>
                    <a:pt x="5955" y="1891"/>
                  </a:cubicBezTo>
                  <a:cubicBezTo>
                    <a:pt x="5955" y="2080"/>
                    <a:pt x="5797" y="2238"/>
                    <a:pt x="5608" y="2238"/>
                  </a:cubicBezTo>
                  <a:cubicBezTo>
                    <a:pt x="5419" y="2238"/>
                    <a:pt x="5262" y="2080"/>
                    <a:pt x="5262" y="1891"/>
                  </a:cubicBezTo>
                  <a:cubicBezTo>
                    <a:pt x="5199" y="1702"/>
                    <a:pt x="5419" y="1545"/>
                    <a:pt x="5608" y="1545"/>
                  </a:cubicBezTo>
                  <a:close/>
                  <a:moveTo>
                    <a:pt x="5163" y="4104"/>
                  </a:moveTo>
                  <a:cubicBezTo>
                    <a:pt x="5262" y="4104"/>
                    <a:pt x="5356" y="4144"/>
                    <a:pt x="5419" y="4223"/>
                  </a:cubicBezTo>
                  <a:cubicBezTo>
                    <a:pt x="5577" y="4380"/>
                    <a:pt x="5577" y="4601"/>
                    <a:pt x="5419" y="4727"/>
                  </a:cubicBezTo>
                  <a:cubicBezTo>
                    <a:pt x="5073" y="5073"/>
                    <a:pt x="4568" y="5262"/>
                    <a:pt x="4064" y="5262"/>
                  </a:cubicBezTo>
                  <a:cubicBezTo>
                    <a:pt x="3560" y="5262"/>
                    <a:pt x="3088" y="5073"/>
                    <a:pt x="2773" y="4727"/>
                  </a:cubicBezTo>
                  <a:cubicBezTo>
                    <a:pt x="2615" y="4569"/>
                    <a:pt x="2615" y="4317"/>
                    <a:pt x="2773" y="4223"/>
                  </a:cubicBezTo>
                  <a:cubicBezTo>
                    <a:pt x="2851" y="4144"/>
                    <a:pt x="2946" y="4104"/>
                    <a:pt x="3040" y="4104"/>
                  </a:cubicBezTo>
                  <a:cubicBezTo>
                    <a:pt x="3135" y="4104"/>
                    <a:pt x="3229" y="4144"/>
                    <a:pt x="3308" y="4223"/>
                  </a:cubicBezTo>
                  <a:cubicBezTo>
                    <a:pt x="3529" y="4427"/>
                    <a:pt x="3820" y="4530"/>
                    <a:pt x="4108" y="4530"/>
                  </a:cubicBezTo>
                  <a:cubicBezTo>
                    <a:pt x="4395" y="4530"/>
                    <a:pt x="4679" y="4427"/>
                    <a:pt x="4883" y="4223"/>
                  </a:cubicBezTo>
                  <a:cubicBezTo>
                    <a:pt x="4962" y="4144"/>
                    <a:pt x="5065" y="4104"/>
                    <a:pt x="5163" y="4104"/>
                  </a:cubicBezTo>
                  <a:close/>
                  <a:moveTo>
                    <a:pt x="0" y="1"/>
                  </a:moveTo>
                  <a:lnTo>
                    <a:pt x="0" y="3435"/>
                  </a:lnTo>
                  <a:cubicBezTo>
                    <a:pt x="0" y="5672"/>
                    <a:pt x="1859" y="7531"/>
                    <a:pt x="4096" y="7531"/>
                  </a:cubicBezTo>
                  <a:cubicBezTo>
                    <a:pt x="6364" y="7531"/>
                    <a:pt x="8191" y="5672"/>
                    <a:pt x="8191" y="3435"/>
                  </a:cubicBezTo>
                  <a:lnTo>
                    <a:pt x="819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6636;p80">
              <a:extLst>
                <a:ext uri="{FF2B5EF4-FFF2-40B4-BE49-F238E27FC236}">
                  <a16:creationId xmlns:a16="http://schemas.microsoft.com/office/drawing/2014/main" id="{622A17CE-2D8D-45E0-5C9E-46F4D471016E}"/>
                </a:ext>
              </a:extLst>
            </p:cNvPr>
            <p:cNvSpPr/>
            <p:nvPr/>
          </p:nvSpPr>
          <p:spPr>
            <a:xfrm>
              <a:off x="-54532475" y="4136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300"/>
                    <a:pt x="757" y="1828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37;p80">
              <a:extLst>
                <a:ext uri="{FF2B5EF4-FFF2-40B4-BE49-F238E27FC236}">
                  <a16:creationId xmlns:a16="http://schemas.microsoft.com/office/drawing/2014/main" id="{4A0885FC-0A89-B5C4-62FB-2722E5BBE54C}"/>
                </a:ext>
              </a:extLst>
            </p:cNvPr>
            <p:cNvSpPr/>
            <p:nvPr/>
          </p:nvSpPr>
          <p:spPr>
            <a:xfrm>
              <a:off x="-547931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316" y="284"/>
                    <a:pt x="0" y="757"/>
                    <a:pt x="0" y="1292"/>
                  </a:cubicBezTo>
                  <a:cubicBezTo>
                    <a:pt x="0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789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Monetizace produktu</a:t>
            </a:r>
            <a:endParaRPr dirty="0"/>
          </a:p>
        </p:txBody>
      </p:sp>
      <p:sp>
        <p:nvSpPr>
          <p:cNvPr id="315" name="Google Shape;315;p39"/>
          <p:cNvSpPr txBox="1">
            <a:spLocks noGrp="1"/>
          </p:cNvSpPr>
          <p:nvPr>
            <p:ph type="title"/>
          </p:nvPr>
        </p:nvSpPr>
        <p:spPr>
          <a:xfrm>
            <a:off x="720000" y="29262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Reklamy</a:t>
            </a:r>
            <a:endParaRPr dirty="0"/>
          </a:p>
        </p:txBody>
      </p:sp>
      <p:sp>
        <p:nvSpPr>
          <p:cNvPr id="316" name="Google Shape;316;p39"/>
          <p:cNvSpPr txBox="1">
            <a:spLocks noGrp="1"/>
          </p:cNvSpPr>
          <p:nvPr>
            <p:ph type="subTitle" idx="1"/>
          </p:nvPr>
        </p:nvSpPr>
        <p:spPr>
          <a:xfrm>
            <a:off x="817200" y="3378000"/>
            <a:ext cx="2142000" cy="7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Odhadovaný zisk 3,5 Kč za uživatele za měsíc</a:t>
            </a:r>
            <a:endParaRPr dirty="0"/>
          </a:p>
        </p:txBody>
      </p:sp>
      <p:sp>
        <p:nvSpPr>
          <p:cNvPr id="317" name="Google Shape;317;p39"/>
          <p:cNvSpPr txBox="1">
            <a:spLocks noGrp="1"/>
          </p:cNvSpPr>
          <p:nvPr>
            <p:ph type="title" idx="2"/>
          </p:nvPr>
        </p:nvSpPr>
        <p:spPr>
          <a:xfrm>
            <a:off x="3403800" y="29262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Předplatné</a:t>
            </a:r>
            <a:endParaRPr dirty="0"/>
          </a:p>
        </p:txBody>
      </p:sp>
      <p:sp>
        <p:nvSpPr>
          <p:cNvPr id="318" name="Google Shape;318;p39"/>
          <p:cNvSpPr txBox="1">
            <a:spLocks noGrp="1"/>
          </p:cNvSpPr>
          <p:nvPr>
            <p:ph type="subTitle" idx="3"/>
          </p:nvPr>
        </p:nvSpPr>
        <p:spPr>
          <a:xfrm>
            <a:off x="3501000" y="3378000"/>
            <a:ext cx="2142000" cy="7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Cena předplatného bude 100, - Kč měsíčně</a:t>
            </a:r>
            <a:endParaRPr dirty="0"/>
          </a:p>
        </p:txBody>
      </p:sp>
      <p:sp>
        <p:nvSpPr>
          <p:cNvPr id="319" name="Google Shape;319;p39"/>
          <p:cNvSpPr txBox="1">
            <a:spLocks noGrp="1"/>
          </p:cNvSpPr>
          <p:nvPr>
            <p:ph type="title" idx="4"/>
          </p:nvPr>
        </p:nvSpPr>
        <p:spPr>
          <a:xfrm>
            <a:off x="6087600" y="29262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Předměty</a:t>
            </a:r>
            <a:endParaRPr dirty="0"/>
          </a:p>
        </p:txBody>
      </p:sp>
      <p:sp>
        <p:nvSpPr>
          <p:cNvPr id="320" name="Google Shape;320;p39"/>
          <p:cNvSpPr txBox="1">
            <a:spLocks noGrp="1"/>
          </p:cNvSpPr>
          <p:nvPr>
            <p:ph type="subTitle" idx="5"/>
          </p:nvPr>
        </p:nvSpPr>
        <p:spPr>
          <a:xfrm>
            <a:off x="6184800" y="3378000"/>
            <a:ext cx="2142000" cy="7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Obchod s virtuálními předměty pro společníky</a:t>
            </a:r>
            <a:endParaRPr dirty="0"/>
          </a:p>
        </p:txBody>
      </p:sp>
      <p:grpSp>
        <p:nvGrpSpPr>
          <p:cNvPr id="2" name="Google Shape;7721;p83">
            <a:extLst>
              <a:ext uri="{FF2B5EF4-FFF2-40B4-BE49-F238E27FC236}">
                <a16:creationId xmlns:a16="http://schemas.microsoft.com/office/drawing/2014/main" id="{C87AD186-5E1A-05F6-93F2-D458A57B045F}"/>
              </a:ext>
            </a:extLst>
          </p:cNvPr>
          <p:cNvGrpSpPr/>
          <p:nvPr/>
        </p:nvGrpSpPr>
        <p:grpSpPr>
          <a:xfrm>
            <a:off x="1625495" y="2472009"/>
            <a:ext cx="430998" cy="369730"/>
            <a:chOff x="-3037625" y="3254850"/>
            <a:chExt cx="299325" cy="256775"/>
          </a:xfrm>
        </p:grpSpPr>
        <p:sp>
          <p:nvSpPr>
            <p:cNvPr id="3" name="Google Shape;7722;p83">
              <a:extLst>
                <a:ext uri="{FF2B5EF4-FFF2-40B4-BE49-F238E27FC236}">
                  <a16:creationId xmlns:a16="http://schemas.microsoft.com/office/drawing/2014/main" id="{272812AE-3AC5-D4D7-F69E-6AE99427EA24}"/>
                </a:ext>
              </a:extLst>
            </p:cNvPr>
            <p:cNvSpPr/>
            <p:nvPr/>
          </p:nvSpPr>
          <p:spPr>
            <a:xfrm>
              <a:off x="-3037625" y="3460400"/>
              <a:ext cx="152825" cy="51225"/>
            </a:xfrm>
            <a:custGeom>
              <a:avLst/>
              <a:gdLst/>
              <a:ahLst/>
              <a:cxnLst/>
              <a:rect l="l" t="t" r="r" b="b"/>
              <a:pathLst>
                <a:path w="6113" h="2049" extrusionOk="0">
                  <a:moveTo>
                    <a:pt x="1356" y="1"/>
                  </a:moveTo>
                  <a:cubicBezTo>
                    <a:pt x="1" y="1"/>
                    <a:pt x="1" y="2049"/>
                    <a:pt x="1356" y="2049"/>
                  </a:cubicBezTo>
                  <a:lnTo>
                    <a:pt x="4758" y="2049"/>
                  </a:lnTo>
                  <a:cubicBezTo>
                    <a:pt x="6113" y="2049"/>
                    <a:pt x="6113" y="1"/>
                    <a:pt x="4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723;p83">
              <a:extLst>
                <a:ext uri="{FF2B5EF4-FFF2-40B4-BE49-F238E27FC236}">
                  <a16:creationId xmlns:a16="http://schemas.microsoft.com/office/drawing/2014/main" id="{FA22EDD7-9C79-DD54-4CCD-744CC884A0E1}"/>
                </a:ext>
              </a:extLst>
            </p:cNvPr>
            <p:cNvSpPr/>
            <p:nvPr/>
          </p:nvSpPr>
          <p:spPr>
            <a:xfrm>
              <a:off x="-2884825" y="3460400"/>
              <a:ext cx="146525" cy="51225"/>
            </a:xfrm>
            <a:custGeom>
              <a:avLst/>
              <a:gdLst/>
              <a:ahLst/>
              <a:cxnLst/>
              <a:rect l="l" t="t" r="r" b="b"/>
              <a:pathLst>
                <a:path w="5861" h="2049" extrusionOk="0">
                  <a:moveTo>
                    <a:pt x="1" y="1"/>
                  </a:moveTo>
                  <a:cubicBezTo>
                    <a:pt x="473" y="631"/>
                    <a:pt x="473" y="1419"/>
                    <a:pt x="1" y="2049"/>
                  </a:cubicBezTo>
                  <a:lnTo>
                    <a:pt x="4853" y="2049"/>
                  </a:lnTo>
                  <a:cubicBezTo>
                    <a:pt x="5388" y="2049"/>
                    <a:pt x="5861" y="1576"/>
                    <a:pt x="5861" y="1041"/>
                  </a:cubicBezTo>
                  <a:cubicBezTo>
                    <a:pt x="5861" y="442"/>
                    <a:pt x="5451" y="1"/>
                    <a:pt x="4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724;p83">
              <a:extLst>
                <a:ext uri="{FF2B5EF4-FFF2-40B4-BE49-F238E27FC236}">
                  <a16:creationId xmlns:a16="http://schemas.microsoft.com/office/drawing/2014/main" id="{971AB03F-3C7D-1183-4308-6CDA0BF6E962}"/>
                </a:ext>
              </a:extLst>
            </p:cNvPr>
            <p:cNvSpPr/>
            <p:nvPr/>
          </p:nvSpPr>
          <p:spPr>
            <a:xfrm>
              <a:off x="-2909225" y="3313125"/>
              <a:ext cx="59875" cy="72475"/>
            </a:xfrm>
            <a:custGeom>
              <a:avLst/>
              <a:gdLst/>
              <a:ahLst/>
              <a:cxnLst/>
              <a:rect l="l" t="t" r="r" b="b"/>
              <a:pathLst>
                <a:path w="2395" h="2899" extrusionOk="0">
                  <a:moveTo>
                    <a:pt x="0" y="1"/>
                  </a:moveTo>
                  <a:lnTo>
                    <a:pt x="0" y="2899"/>
                  </a:lnTo>
                  <a:lnTo>
                    <a:pt x="2395" y="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725;p83">
              <a:extLst>
                <a:ext uri="{FF2B5EF4-FFF2-40B4-BE49-F238E27FC236}">
                  <a16:creationId xmlns:a16="http://schemas.microsoft.com/office/drawing/2014/main" id="{C1701B47-BFA2-E6B7-FC8A-A43353C7E552}"/>
                </a:ext>
              </a:extLst>
            </p:cNvPr>
            <p:cNvSpPr/>
            <p:nvPr/>
          </p:nvSpPr>
          <p:spPr>
            <a:xfrm>
              <a:off x="-3029750" y="3254850"/>
              <a:ext cx="291450" cy="188250"/>
            </a:xfrm>
            <a:custGeom>
              <a:avLst/>
              <a:gdLst/>
              <a:ahLst/>
              <a:cxnLst/>
              <a:rect l="l" t="t" r="r" b="b"/>
              <a:pathLst>
                <a:path w="11658" h="7530" extrusionOk="0">
                  <a:moveTo>
                    <a:pt x="4414" y="1387"/>
                  </a:moveTo>
                  <a:cubicBezTo>
                    <a:pt x="4476" y="1387"/>
                    <a:pt x="4541" y="1407"/>
                    <a:pt x="4601" y="1449"/>
                  </a:cubicBezTo>
                  <a:lnTo>
                    <a:pt x="8035" y="3497"/>
                  </a:lnTo>
                  <a:cubicBezTo>
                    <a:pt x="8287" y="3623"/>
                    <a:pt x="8287" y="3938"/>
                    <a:pt x="8035" y="4064"/>
                  </a:cubicBezTo>
                  <a:lnTo>
                    <a:pt x="4601" y="6112"/>
                  </a:lnTo>
                  <a:cubicBezTo>
                    <a:pt x="4552" y="6140"/>
                    <a:pt x="4500" y="6153"/>
                    <a:pt x="4448" y="6153"/>
                  </a:cubicBezTo>
                  <a:cubicBezTo>
                    <a:pt x="4268" y="6153"/>
                    <a:pt x="4097" y="6000"/>
                    <a:pt x="4097" y="5829"/>
                  </a:cubicBezTo>
                  <a:lnTo>
                    <a:pt x="4097" y="1733"/>
                  </a:lnTo>
                  <a:cubicBezTo>
                    <a:pt x="4097" y="1527"/>
                    <a:pt x="4247" y="1387"/>
                    <a:pt x="4414" y="1387"/>
                  </a:cubicBezTo>
                  <a:close/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6490"/>
                  </a:lnTo>
                  <a:cubicBezTo>
                    <a:pt x="1" y="7057"/>
                    <a:pt x="473" y="7530"/>
                    <a:pt x="1041" y="7530"/>
                  </a:cubicBezTo>
                  <a:lnTo>
                    <a:pt x="10650" y="7530"/>
                  </a:lnTo>
                  <a:cubicBezTo>
                    <a:pt x="11185" y="7530"/>
                    <a:pt x="11658" y="7057"/>
                    <a:pt x="11658" y="6490"/>
                  </a:cubicBezTo>
                  <a:lnTo>
                    <a:pt x="11658" y="1040"/>
                  </a:lnTo>
                  <a:cubicBezTo>
                    <a:pt x="11658" y="473"/>
                    <a:pt x="11248" y="0"/>
                    <a:pt x="10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5642;p79">
            <a:extLst>
              <a:ext uri="{FF2B5EF4-FFF2-40B4-BE49-F238E27FC236}">
                <a16:creationId xmlns:a16="http://schemas.microsoft.com/office/drawing/2014/main" id="{0EBCA8A6-CAE7-0E34-2324-A11768B90643}"/>
              </a:ext>
            </a:extLst>
          </p:cNvPr>
          <p:cNvSpPr/>
          <p:nvPr/>
        </p:nvSpPr>
        <p:spPr>
          <a:xfrm>
            <a:off x="4309005" y="2424357"/>
            <a:ext cx="367261" cy="366364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oogle Shape;6589;p80">
            <a:extLst>
              <a:ext uri="{FF2B5EF4-FFF2-40B4-BE49-F238E27FC236}">
                <a16:creationId xmlns:a16="http://schemas.microsoft.com/office/drawing/2014/main" id="{596F2206-0524-6F6F-F0C8-0A7DBAED4CC6}"/>
              </a:ext>
            </a:extLst>
          </p:cNvPr>
          <p:cNvGrpSpPr/>
          <p:nvPr/>
        </p:nvGrpSpPr>
        <p:grpSpPr>
          <a:xfrm>
            <a:off x="6974651" y="2424357"/>
            <a:ext cx="358971" cy="358408"/>
            <a:chOff x="-52043575" y="3983125"/>
            <a:chExt cx="319000" cy="318500"/>
          </a:xfrm>
        </p:grpSpPr>
        <p:sp>
          <p:nvSpPr>
            <p:cNvPr id="9" name="Google Shape;6590;p80">
              <a:extLst>
                <a:ext uri="{FF2B5EF4-FFF2-40B4-BE49-F238E27FC236}">
                  <a16:creationId xmlns:a16="http://schemas.microsoft.com/office/drawing/2014/main" id="{FCAEF72F-54AF-2B90-3D7B-81D2B01187BF}"/>
                </a:ext>
              </a:extLst>
            </p:cNvPr>
            <p:cNvSpPr/>
            <p:nvPr/>
          </p:nvSpPr>
          <p:spPr>
            <a:xfrm>
              <a:off x="-52043575" y="3983200"/>
              <a:ext cx="55150" cy="105750"/>
            </a:xfrm>
            <a:custGeom>
              <a:avLst/>
              <a:gdLst/>
              <a:ahLst/>
              <a:cxnLst/>
              <a:rect l="l" t="t" r="r" b="b"/>
              <a:pathLst>
                <a:path w="2206" h="4230" extrusionOk="0">
                  <a:moveTo>
                    <a:pt x="367" y="0"/>
                  </a:moveTo>
                  <a:cubicBezTo>
                    <a:pt x="339" y="0"/>
                    <a:pt x="311" y="3"/>
                    <a:pt x="284" y="8"/>
                  </a:cubicBezTo>
                  <a:cubicBezTo>
                    <a:pt x="126" y="40"/>
                    <a:pt x="0" y="197"/>
                    <a:pt x="0" y="355"/>
                  </a:cubicBezTo>
                  <a:lnTo>
                    <a:pt x="0" y="1867"/>
                  </a:lnTo>
                  <a:cubicBezTo>
                    <a:pt x="0" y="2875"/>
                    <a:pt x="630" y="3789"/>
                    <a:pt x="1512" y="4230"/>
                  </a:cubicBezTo>
                  <a:cubicBezTo>
                    <a:pt x="1512" y="3285"/>
                    <a:pt x="1733" y="2371"/>
                    <a:pt x="2206" y="1583"/>
                  </a:cubicBezTo>
                  <a:cubicBezTo>
                    <a:pt x="1607" y="1237"/>
                    <a:pt x="1103" y="764"/>
                    <a:pt x="725" y="166"/>
                  </a:cubicBezTo>
                  <a:cubicBezTo>
                    <a:pt x="647" y="61"/>
                    <a:pt x="503" y="0"/>
                    <a:pt x="3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591;p80">
              <a:extLst>
                <a:ext uri="{FF2B5EF4-FFF2-40B4-BE49-F238E27FC236}">
                  <a16:creationId xmlns:a16="http://schemas.microsoft.com/office/drawing/2014/main" id="{C0FADA4F-2496-6BAC-FDAB-28290D9A35DD}"/>
                </a:ext>
              </a:extLst>
            </p:cNvPr>
            <p:cNvSpPr/>
            <p:nvPr/>
          </p:nvSpPr>
          <p:spPr>
            <a:xfrm>
              <a:off x="-51985300" y="3983400"/>
              <a:ext cx="204800" cy="129975"/>
            </a:xfrm>
            <a:custGeom>
              <a:avLst/>
              <a:gdLst/>
              <a:ahLst/>
              <a:cxnLst/>
              <a:rect l="l" t="t" r="r" b="b"/>
              <a:pathLst>
                <a:path w="8192" h="5199" extrusionOk="0">
                  <a:moveTo>
                    <a:pt x="3718" y="0"/>
                  </a:moveTo>
                  <a:lnTo>
                    <a:pt x="3718" y="4096"/>
                  </a:lnTo>
                  <a:cubicBezTo>
                    <a:pt x="3718" y="4285"/>
                    <a:pt x="3561" y="4442"/>
                    <a:pt x="3340" y="4442"/>
                  </a:cubicBezTo>
                  <a:lnTo>
                    <a:pt x="1" y="4442"/>
                  </a:lnTo>
                  <a:lnTo>
                    <a:pt x="1" y="5198"/>
                  </a:lnTo>
                  <a:lnTo>
                    <a:pt x="8192" y="5198"/>
                  </a:lnTo>
                  <a:lnTo>
                    <a:pt x="8192" y="4442"/>
                  </a:lnTo>
                  <a:lnTo>
                    <a:pt x="4852" y="4442"/>
                  </a:lnTo>
                  <a:cubicBezTo>
                    <a:pt x="4814" y="4452"/>
                    <a:pt x="4778" y="4456"/>
                    <a:pt x="4743" y="4456"/>
                  </a:cubicBezTo>
                  <a:cubicBezTo>
                    <a:pt x="4548" y="4456"/>
                    <a:pt x="4411" y="4314"/>
                    <a:pt x="4411" y="4127"/>
                  </a:cubicBezTo>
                  <a:lnTo>
                    <a:pt x="4411" y="32"/>
                  </a:lnTo>
                  <a:cubicBezTo>
                    <a:pt x="4285" y="32"/>
                    <a:pt x="4159" y="0"/>
                    <a:pt x="4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592;p80">
              <a:extLst>
                <a:ext uri="{FF2B5EF4-FFF2-40B4-BE49-F238E27FC236}">
                  <a16:creationId xmlns:a16="http://schemas.microsoft.com/office/drawing/2014/main" id="{B1F4D324-7F54-DD54-337D-1F85FD8D01FC}"/>
                </a:ext>
              </a:extLst>
            </p:cNvPr>
            <p:cNvSpPr/>
            <p:nvPr/>
          </p:nvSpPr>
          <p:spPr>
            <a:xfrm>
              <a:off x="-51855350" y="3987325"/>
              <a:ext cx="74075" cy="89825"/>
            </a:xfrm>
            <a:custGeom>
              <a:avLst/>
              <a:gdLst/>
              <a:ahLst/>
              <a:cxnLst/>
              <a:rect l="l" t="t" r="r" b="b"/>
              <a:pathLst>
                <a:path w="2963" h="3593" extrusionOk="0">
                  <a:moveTo>
                    <a:pt x="1" y="1"/>
                  </a:moveTo>
                  <a:lnTo>
                    <a:pt x="1" y="3592"/>
                  </a:lnTo>
                  <a:lnTo>
                    <a:pt x="2962" y="3592"/>
                  </a:lnTo>
                  <a:cubicBezTo>
                    <a:pt x="2836" y="2647"/>
                    <a:pt x="2427" y="1733"/>
                    <a:pt x="1765" y="1009"/>
                  </a:cubicBezTo>
                  <a:cubicBezTo>
                    <a:pt x="1261" y="505"/>
                    <a:pt x="663" y="19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93;p80">
              <a:extLst>
                <a:ext uri="{FF2B5EF4-FFF2-40B4-BE49-F238E27FC236}">
                  <a16:creationId xmlns:a16="http://schemas.microsoft.com/office/drawing/2014/main" id="{622AD9B5-3078-8A8F-CDEF-9E4F19D86C5B}"/>
                </a:ext>
              </a:extLst>
            </p:cNvPr>
            <p:cNvSpPr/>
            <p:nvPr/>
          </p:nvSpPr>
          <p:spPr>
            <a:xfrm>
              <a:off x="-51985300" y="3987325"/>
              <a:ext cx="74050" cy="89825"/>
            </a:xfrm>
            <a:custGeom>
              <a:avLst/>
              <a:gdLst/>
              <a:ahLst/>
              <a:cxnLst/>
              <a:rect l="l" t="t" r="r" b="b"/>
              <a:pathLst>
                <a:path w="2962" h="3593" extrusionOk="0">
                  <a:moveTo>
                    <a:pt x="2962" y="1"/>
                  </a:moveTo>
                  <a:cubicBezTo>
                    <a:pt x="1324" y="473"/>
                    <a:pt x="158" y="1891"/>
                    <a:pt x="1" y="3592"/>
                  </a:cubicBezTo>
                  <a:lnTo>
                    <a:pt x="2962" y="359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94;p80">
              <a:extLst>
                <a:ext uri="{FF2B5EF4-FFF2-40B4-BE49-F238E27FC236}">
                  <a16:creationId xmlns:a16="http://schemas.microsoft.com/office/drawing/2014/main" id="{D6D2C031-09C7-409A-86FF-39DD9A4A706B}"/>
                </a:ext>
              </a:extLst>
            </p:cNvPr>
            <p:cNvSpPr/>
            <p:nvPr/>
          </p:nvSpPr>
          <p:spPr>
            <a:xfrm>
              <a:off x="-51985300" y="4190350"/>
              <a:ext cx="204800" cy="111275"/>
            </a:xfrm>
            <a:custGeom>
              <a:avLst/>
              <a:gdLst/>
              <a:ahLst/>
              <a:cxnLst/>
              <a:rect l="l" t="t" r="r" b="b"/>
              <a:pathLst>
                <a:path w="8192" h="4451" extrusionOk="0">
                  <a:moveTo>
                    <a:pt x="5069" y="1024"/>
                  </a:moveTo>
                  <a:cubicBezTo>
                    <a:pt x="5167" y="1024"/>
                    <a:pt x="5262" y="1063"/>
                    <a:pt x="5325" y="1142"/>
                  </a:cubicBezTo>
                  <a:cubicBezTo>
                    <a:pt x="5514" y="1268"/>
                    <a:pt x="5514" y="1489"/>
                    <a:pt x="5356" y="1646"/>
                  </a:cubicBezTo>
                  <a:cubicBezTo>
                    <a:pt x="5010" y="1993"/>
                    <a:pt x="4537" y="2213"/>
                    <a:pt x="4002" y="2213"/>
                  </a:cubicBezTo>
                  <a:cubicBezTo>
                    <a:pt x="3498" y="2213"/>
                    <a:pt x="3025" y="1993"/>
                    <a:pt x="2710" y="1646"/>
                  </a:cubicBezTo>
                  <a:cubicBezTo>
                    <a:pt x="2552" y="1489"/>
                    <a:pt x="2552" y="1268"/>
                    <a:pt x="2710" y="1142"/>
                  </a:cubicBezTo>
                  <a:cubicBezTo>
                    <a:pt x="2789" y="1063"/>
                    <a:pt x="2891" y="1024"/>
                    <a:pt x="2986" y="1024"/>
                  </a:cubicBezTo>
                  <a:cubicBezTo>
                    <a:pt x="3080" y="1024"/>
                    <a:pt x="3167" y="1063"/>
                    <a:pt x="3214" y="1142"/>
                  </a:cubicBezTo>
                  <a:cubicBezTo>
                    <a:pt x="3435" y="1363"/>
                    <a:pt x="3726" y="1473"/>
                    <a:pt x="4014" y="1473"/>
                  </a:cubicBezTo>
                  <a:cubicBezTo>
                    <a:pt x="4301" y="1473"/>
                    <a:pt x="4585" y="1363"/>
                    <a:pt x="4789" y="1142"/>
                  </a:cubicBezTo>
                  <a:cubicBezTo>
                    <a:pt x="4868" y="1063"/>
                    <a:pt x="4971" y="1024"/>
                    <a:pt x="5069" y="1024"/>
                  </a:cubicBezTo>
                  <a:close/>
                  <a:moveTo>
                    <a:pt x="4080" y="0"/>
                  </a:moveTo>
                  <a:cubicBezTo>
                    <a:pt x="3372" y="0"/>
                    <a:pt x="2663" y="213"/>
                    <a:pt x="2048" y="638"/>
                  </a:cubicBezTo>
                  <a:cubicBezTo>
                    <a:pt x="1954" y="669"/>
                    <a:pt x="1922" y="701"/>
                    <a:pt x="1859" y="701"/>
                  </a:cubicBezTo>
                  <a:lnTo>
                    <a:pt x="1" y="701"/>
                  </a:lnTo>
                  <a:cubicBezTo>
                    <a:pt x="190" y="2780"/>
                    <a:pt x="1922" y="4450"/>
                    <a:pt x="4096" y="4450"/>
                  </a:cubicBezTo>
                  <a:cubicBezTo>
                    <a:pt x="6207" y="4450"/>
                    <a:pt x="8003" y="2780"/>
                    <a:pt x="8192" y="701"/>
                  </a:cubicBezTo>
                  <a:lnTo>
                    <a:pt x="6333" y="701"/>
                  </a:lnTo>
                  <a:cubicBezTo>
                    <a:pt x="6207" y="701"/>
                    <a:pt x="6144" y="701"/>
                    <a:pt x="6113" y="638"/>
                  </a:cubicBezTo>
                  <a:cubicBezTo>
                    <a:pt x="5498" y="213"/>
                    <a:pt x="4789" y="0"/>
                    <a:pt x="4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95;p80">
              <a:extLst>
                <a:ext uri="{FF2B5EF4-FFF2-40B4-BE49-F238E27FC236}">
                  <a16:creationId xmlns:a16="http://schemas.microsoft.com/office/drawing/2014/main" id="{4CCCAC41-E71F-9A7F-E497-136A635CD6B9}"/>
                </a:ext>
              </a:extLst>
            </p:cNvPr>
            <p:cNvSpPr/>
            <p:nvPr/>
          </p:nvSpPr>
          <p:spPr>
            <a:xfrm>
              <a:off x="-51985300" y="4133050"/>
              <a:ext cx="204800" cy="55925"/>
            </a:xfrm>
            <a:custGeom>
              <a:avLst/>
              <a:gdLst/>
              <a:ahLst/>
              <a:cxnLst/>
              <a:rect l="l" t="t" r="r" b="b"/>
              <a:pathLst>
                <a:path w="8192" h="2237" extrusionOk="0">
                  <a:moveTo>
                    <a:pt x="2552" y="756"/>
                  </a:moveTo>
                  <a:cubicBezTo>
                    <a:pt x="2742" y="756"/>
                    <a:pt x="2899" y="914"/>
                    <a:pt x="2899" y="1103"/>
                  </a:cubicBezTo>
                  <a:cubicBezTo>
                    <a:pt x="2899" y="1292"/>
                    <a:pt x="2742" y="1449"/>
                    <a:pt x="2552" y="1449"/>
                  </a:cubicBezTo>
                  <a:cubicBezTo>
                    <a:pt x="2363" y="1449"/>
                    <a:pt x="2206" y="1292"/>
                    <a:pt x="2206" y="1103"/>
                  </a:cubicBezTo>
                  <a:cubicBezTo>
                    <a:pt x="2206" y="914"/>
                    <a:pt x="2363" y="756"/>
                    <a:pt x="2552" y="756"/>
                  </a:cubicBezTo>
                  <a:close/>
                  <a:moveTo>
                    <a:pt x="5545" y="756"/>
                  </a:moveTo>
                  <a:cubicBezTo>
                    <a:pt x="5734" y="756"/>
                    <a:pt x="5892" y="914"/>
                    <a:pt x="5892" y="1103"/>
                  </a:cubicBezTo>
                  <a:cubicBezTo>
                    <a:pt x="5892" y="1292"/>
                    <a:pt x="5734" y="1449"/>
                    <a:pt x="5545" y="1449"/>
                  </a:cubicBezTo>
                  <a:cubicBezTo>
                    <a:pt x="5356" y="1449"/>
                    <a:pt x="5199" y="1292"/>
                    <a:pt x="5199" y="1103"/>
                  </a:cubicBezTo>
                  <a:cubicBezTo>
                    <a:pt x="5167" y="914"/>
                    <a:pt x="5356" y="756"/>
                    <a:pt x="5545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1733" y="2237"/>
                  </a:lnTo>
                  <a:cubicBezTo>
                    <a:pt x="2458" y="1796"/>
                    <a:pt x="3277" y="1575"/>
                    <a:pt x="4092" y="1575"/>
                  </a:cubicBezTo>
                  <a:cubicBezTo>
                    <a:pt x="4907" y="1575"/>
                    <a:pt x="5719" y="1796"/>
                    <a:pt x="6428" y="2237"/>
                  </a:cubicBezTo>
                  <a:lnTo>
                    <a:pt x="8192" y="2237"/>
                  </a:lnTo>
                  <a:lnTo>
                    <a:pt x="8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596;p80">
              <a:extLst>
                <a:ext uri="{FF2B5EF4-FFF2-40B4-BE49-F238E27FC236}">
                  <a16:creationId xmlns:a16="http://schemas.microsoft.com/office/drawing/2014/main" id="{67A8C2DB-43C5-B777-EAD7-3854D9A5EF8B}"/>
                </a:ext>
              </a:extLst>
            </p:cNvPr>
            <p:cNvSpPr/>
            <p:nvPr/>
          </p:nvSpPr>
          <p:spPr>
            <a:xfrm>
              <a:off x="-51780525" y="3983125"/>
              <a:ext cx="55950" cy="105825"/>
            </a:xfrm>
            <a:custGeom>
              <a:avLst/>
              <a:gdLst/>
              <a:ahLst/>
              <a:cxnLst/>
              <a:rect l="l" t="t" r="r" b="b"/>
              <a:pathLst>
                <a:path w="2238" h="4233" extrusionOk="0">
                  <a:moveTo>
                    <a:pt x="1849" y="0"/>
                  </a:moveTo>
                  <a:cubicBezTo>
                    <a:pt x="1729" y="0"/>
                    <a:pt x="1618" y="47"/>
                    <a:pt x="1545" y="169"/>
                  </a:cubicBezTo>
                  <a:cubicBezTo>
                    <a:pt x="1135" y="767"/>
                    <a:pt x="631" y="1240"/>
                    <a:pt x="1" y="1586"/>
                  </a:cubicBezTo>
                  <a:cubicBezTo>
                    <a:pt x="473" y="2374"/>
                    <a:pt x="694" y="3288"/>
                    <a:pt x="694" y="4233"/>
                  </a:cubicBezTo>
                  <a:cubicBezTo>
                    <a:pt x="1576" y="3792"/>
                    <a:pt x="2206" y="2910"/>
                    <a:pt x="2206" y="1870"/>
                  </a:cubicBezTo>
                  <a:lnTo>
                    <a:pt x="2206" y="358"/>
                  </a:lnTo>
                  <a:cubicBezTo>
                    <a:pt x="2238" y="200"/>
                    <a:pt x="2112" y="106"/>
                    <a:pt x="1954" y="11"/>
                  </a:cubicBezTo>
                  <a:cubicBezTo>
                    <a:pt x="1919" y="4"/>
                    <a:pt x="1883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6597;p80">
              <a:extLst>
                <a:ext uri="{FF2B5EF4-FFF2-40B4-BE49-F238E27FC236}">
                  <a16:creationId xmlns:a16="http://schemas.microsoft.com/office/drawing/2014/main" id="{FEB68459-3BB5-C278-6138-698DC0D6681F}"/>
                </a:ext>
              </a:extLst>
            </p:cNvPr>
            <p:cNvSpPr/>
            <p:nvPr/>
          </p:nvSpPr>
          <p:spPr>
            <a:xfrm>
              <a:off x="-52023900" y="4139350"/>
              <a:ext cx="18925" cy="63800"/>
            </a:xfrm>
            <a:custGeom>
              <a:avLst/>
              <a:gdLst/>
              <a:ahLst/>
              <a:cxnLst/>
              <a:rect l="l" t="t" r="r" b="b"/>
              <a:pathLst>
                <a:path w="757" h="2552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8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98;p80">
              <a:extLst>
                <a:ext uri="{FF2B5EF4-FFF2-40B4-BE49-F238E27FC236}">
                  <a16:creationId xmlns:a16="http://schemas.microsoft.com/office/drawing/2014/main" id="{28EE956D-08BD-8F6A-7525-F18EBA54CC46}"/>
                </a:ext>
              </a:extLst>
            </p:cNvPr>
            <p:cNvSpPr/>
            <p:nvPr/>
          </p:nvSpPr>
          <p:spPr>
            <a:xfrm>
              <a:off x="-51763200" y="4139350"/>
              <a:ext cx="18925" cy="63800"/>
            </a:xfrm>
            <a:custGeom>
              <a:avLst/>
              <a:gdLst/>
              <a:ahLst/>
              <a:cxnLst/>
              <a:rect l="l" t="t" r="r" b="b"/>
              <a:pathLst>
                <a:path w="757" h="2552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8"/>
                    <a:pt x="757" y="1796"/>
                    <a:pt x="757" y="1260"/>
                  </a:cubicBezTo>
                  <a:cubicBezTo>
                    <a:pt x="757" y="693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 dirty="0"/>
              <a:t>Analýza cílového trhu</a:t>
            </a:r>
            <a:endParaRPr sz="3000" dirty="0"/>
          </a:p>
        </p:txBody>
      </p:sp>
      <p:sp>
        <p:nvSpPr>
          <p:cNvPr id="489" name="Google Shape;489;p45"/>
          <p:cNvSpPr/>
          <p:nvPr/>
        </p:nvSpPr>
        <p:spPr>
          <a:xfrm>
            <a:off x="4680547" y="1369150"/>
            <a:ext cx="3096300" cy="3239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5"/>
          <p:cNvSpPr/>
          <p:nvPr/>
        </p:nvSpPr>
        <p:spPr>
          <a:xfrm>
            <a:off x="1367150" y="1369150"/>
            <a:ext cx="3096300" cy="3239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5"/>
          <p:cNvSpPr txBox="1"/>
          <p:nvPr/>
        </p:nvSpPr>
        <p:spPr>
          <a:xfrm>
            <a:off x="1589420" y="1648619"/>
            <a:ext cx="265176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500" dirty="0">
                <a:latin typeface="Comfortaa"/>
                <a:ea typeface="Comfortaa"/>
                <a:cs typeface="Comfortaa"/>
                <a:sym typeface="Comfortaa"/>
              </a:rPr>
              <a:t>Hráči videoher</a:t>
            </a:r>
            <a:endParaRPr sz="25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2" name="Google Shape;492;p45"/>
          <p:cNvSpPr txBox="1"/>
          <p:nvPr/>
        </p:nvSpPr>
        <p:spPr>
          <a:xfrm>
            <a:off x="5041150" y="1648575"/>
            <a:ext cx="2375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500" dirty="0">
                <a:latin typeface="Comfortaa"/>
                <a:ea typeface="Comfortaa"/>
                <a:cs typeface="Comfortaa"/>
                <a:sym typeface="Comfortaa"/>
              </a:rPr>
              <a:t>Studenti IT</a:t>
            </a:r>
            <a:endParaRPr sz="25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3" name="Google Shape;493;p45"/>
          <p:cNvSpPr txBox="1"/>
          <p:nvPr/>
        </p:nvSpPr>
        <p:spPr>
          <a:xfrm>
            <a:off x="1367150" y="2569400"/>
            <a:ext cx="300105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cs-CZ" sz="16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Dobrovolně tráví čas ve virtuálním prostředí</a:t>
            </a:r>
            <a:endParaRPr sz="16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cs-CZ" sz="16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Zvyklí utrácet na internetu</a:t>
            </a:r>
            <a:endParaRPr sz="16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4" name="Google Shape;494;p45"/>
          <p:cNvSpPr txBox="1"/>
          <p:nvPr/>
        </p:nvSpPr>
        <p:spPr>
          <a:xfrm>
            <a:off x="4680547" y="2569400"/>
            <a:ext cx="3001053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cs-CZ" sz="16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Téměř žádný volný čas</a:t>
            </a:r>
            <a:endParaRPr lang="en" sz="16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</a:pPr>
            <a:r>
              <a:rPr lang="cs-CZ" sz="1600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Menší kupní síla</a:t>
            </a:r>
            <a:endParaRPr lang="en-US" sz="1600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 animBg="1"/>
      <p:bldP spid="490" grpId="0" animBg="1"/>
      <p:bldP spid="491" grpId="0"/>
      <p:bldP spid="492" grpId="0"/>
      <p:bldP spid="493" grpId="0"/>
      <p:bldP spid="4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 dirty="0"/>
              <a:t>Analýza konkurence</a:t>
            </a:r>
            <a:endParaRPr sz="3000" dirty="0"/>
          </a:p>
        </p:txBody>
      </p:sp>
      <p:sp>
        <p:nvSpPr>
          <p:cNvPr id="348" name="Google Shape;348;p41"/>
          <p:cNvSpPr txBox="1">
            <a:spLocks noGrp="1"/>
          </p:cNvSpPr>
          <p:nvPr>
            <p:ph type="title"/>
          </p:nvPr>
        </p:nvSpPr>
        <p:spPr>
          <a:xfrm>
            <a:off x="720000" y="20059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Existující</a:t>
            </a:r>
            <a:endParaRPr dirty="0"/>
          </a:p>
        </p:txBody>
      </p:sp>
      <p:sp>
        <p:nvSpPr>
          <p:cNvPr id="349" name="Google Shape;349;p41"/>
          <p:cNvSpPr txBox="1">
            <a:spLocks noGrp="1"/>
          </p:cNvSpPr>
          <p:nvPr>
            <p:ph type="subTitle" idx="1"/>
          </p:nvPr>
        </p:nvSpPr>
        <p:spPr>
          <a:xfrm>
            <a:off x="720000" y="2486625"/>
            <a:ext cx="23364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Relativně silná konkurence zaměřená obecně na uživatele internetu</a:t>
            </a:r>
          </a:p>
        </p:txBody>
      </p:sp>
      <p:sp>
        <p:nvSpPr>
          <p:cNvPr id="350" name="Google Shape;350;p41"/>
          <p:cNvSpPr txBox="1">
            <a:spLocks noGrp="1"/>
          </p:cNvSpPr>
          <p:nvPr>
            <p:ph type="title" idx="2"/>
          </p:nvPr>
        </p:nvSpPr>
        <p:spPr>
          <a:xfrm>
            <a:off x="3403800" y="31966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Budoucí</a:t>
            </a:r>
            <a:endParaRPr dirty="0"/>
          </a:p>
        </p:txBody>
      </p:sp>
      <p:sp>
        <p:nvSpPr>
          <p:cNvPr id="351" name="Google Shape;351;p41"/>
          <p:cNvSpPr txBox="1">
            <a:spLocks noGrp="1"/>
          </p:cNvSpPr>
          <p:nvPr>
            <p:ph type="subTitle" idx="3"/>
          </p:nvPr>
        </p:nvSpPr>
        <p:spPr>
          <a:xfrm>
            <a:off x="3403800" y="3680075"/>
            <a:ext cx="23364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Stále rostoucí problém osamělosti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Rostoucí zájem o AI</a:t>
            </a:r>
            <a:endParaRPr dirty="0"/>
          </a:p>
        </p:txBody>
      </p:sp>
      <p:sp>
        <p:nvSpPr>
          <p:cNvPr id="352" name="Google Shape;352;p41"/>
          <p:cNvSpPr txBox="1">
            <a:spLocks noGrp="1"/>
          </p:cNvSpPr>
          <p:nvPr>
            <p:ph type="title" idx="4"/>
          </p:nvPr>
        </p:nvSpPr>
        <p:spPr>
          <a:xfrm>
            <a:off x="5698955" y="1961574"/>
            <a:ext cx="313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Konkurenční výhody</a:t>
            </a:r>
            <a:endParaRPr dirty="0"/>
          </a:p>
        </p:txBody>
      </p:sp>
      <p:sp>
        <p:nvSpPr>
          <p:cNvPr id="353" name="Google Shape;353;p41"/>
          <p:cNvSpPr txBox="1">
            <a:spLocks noGrp="1"/>
          </p:cNvSpPr>
          <p:nvPr>
            <p:ph type="subTitle" idx="5"/>
          </p:nvPr>
        </p:nvSpPr>
        <p:spPr>
          <a:xfrm>
            <a:off x="6087600" y="2486625"/>
            <a:ext cx="23364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Zaměření na vybrané skupiny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Nižší ceny oproti konkurenci</a:t>
            </a:r>
            <a:endParaRPr dirty="0"/>
          </a:p>
        </p:txBody>
      </p:sp>
      <p:grpSp>
        <p:nvGrpSpPr>
          <p:cNvPr id="357" name="Google Shape;357;p41"/>
          <p:cNvGrpSpPr/>
          <p:nvPr/>
        </p:nvGrpSpPr>
        <p:grpSpPr>
          <a:xfrm>
            <a:off x="4328513" y="2539358"/>
            <a:ext cx="486974" cy="481738"/>
            <a:chOff x="-5611575" y="3272950"/>
            <a:chExt cx="294600" cy="291450"/>
          </a:xfrm>
        </p:grpSpPr>
        <p:sp>
          <p:nvSpPr>
            <p:cNvPr id="358" name="Google Shape;358;p41"/>
            <p:cNvSpPr/>
            <p:nvPr/>
          </p:nvSpPr>
          <p:spPr>
            <a:xfrm>
              <a:off x="-5594250" y="3273750"/>
              <a:ext cx="85875" cy="84300"/>
            </a:xfrm>
            <a:custGeom>
              <a:avLst/>
              <a:gdLst/>
              <a:ahLst/>
              <a:cxnLst/>
              <a:rect l="l" t="t" r="r" b="b"/>
              <a:pathLst>
                <a:path w="3435" h="3372" extrusionOk="0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-5457200" y="3324950"/>
              <a:ext cx="67775" cy="67750"/>
            </a:xfrm>
            <a:custGeom>
              <a:avLst/>
              <a:gdLst/>
              <a:ahLst/>
              <a:cxnLst/>
              <a:rect l="l" t="t" r="r" b="b"/>
              <a:pathLst>
                <a:path w="2711" h="2710" extrusionOk="0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-5415450" y="3325725"/>
              <a:ext cx="25225" cy="24450"/>
            </a:xfrm>
            <a:custGeom>
              <a:avLst/>
              <a:gdLst/>
              <a:ahLst/>
              <a:cxnLst/>
              <a:rect l="l" t="t" r="r" b="b"/>
              <a:pathLst>
                <a:path w="100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-5611575" y="3359600"/>
              <a:ext cx="118950" cy="204800"/>
            </a:xfrm>
            <a:custGeom>
              <a:avLst/>
              <a:gdLst/>
              <a:ahLst/>
              <a:cxnLst/>
              <a:rect l="l" t="t" r="r" b="b"/>
              <a:pathLst>
                <a:path w="4758" h="8192" extrusionOk="0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-5510750" y="3272950"/>
              <a:ext cx="193775" cy="187475"/>
            </a:xfrm>
            <a:custGeom>
              <a:avLst/>
              <a:gdLst/>
              <a:ahLst/>
              <a:cxnLst/>
              <a:rect l="l" t="t" r="r" b="b"/>
              <a:pathLst>
                <a:path w="7751" h="7499" extrusionOk="0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5731;p79">
            <a:extLst>
              <a:ext uri="{FF2B5EF4-FFF2-40B4-BE49-F238E27FC236}">
                <a16:creationId xmlns:a16="http://schemas.microsoft.com/office/drawing/2014/main" id="{0D30AC0B-A93D-1F29-6B4C-652BF19C789A}"/>
              </a:ext>
            </a:extLst>
          </p:cNvPr>
          <p:cNvGrpSpPr/>
          <p:nvPr/>
        </p:nvGrpSpPr>
        <p:grpSpPr>
          <a:xfrm>
            <a:off x="1704107" y="3241763"/>
            <a:ext cx="368186" cy="364224"/>
            <a:chOff x="-64406125" y="3362225"/>
            <a:chExt cx="318225" cy="314800"/>
          </a:xfrm>
        </p:grpSpPr>
        <p:sp>
          <p:nvSpPr>
            <p:cNvPr id="3" name="Google Shape;5732;p79">
              <a:extLst>
                <a:ext uri="{FF2B5EF4-FFF2-40B4-BE49-F238E27FC236}">
                  <a16:creationId xmlns:a16="http://schemas.microsoft.com/office/drawing/2014/main" id="{55C064B3-3CAF-49FE-20AC-91C6DF056B3C}"/>
                </a:ext>
              </a:extLst>
            </p:cNvPr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33;p79">
              <a:extLst>
                <a:ext uri="{FF2B5EF4-FFF2-40B4-BE49-F238E27FC236}">
                  <a16:creationId xmlns:a16="http://schemas.microsoft.com/office/drawing/2014/main" id="{4F579A04-4F0A-29BF-58F8-56D047724B12}"/>
                </a:ext>
              </a:extLst>
            </p:cNvPr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4883;p77">
            <a:extLst>
              <a:ext uri="{FF2B5EF4-FFF2-40B4-BE49-F238E27FC236}">
                <a16:creationId xmlns:a16="http://schemas.microsoft.com/office/drawing/2014/main" id="{FC7DDA9A-1C07-941D-3332-EDBAF4E49348}"/>
              </a:ext>
            </a:extLst>
          </p:cNvPr>
          <p:cNvGrpSpPr/>
          <p:nvPr/>
        </p:nvGrpSpPr>
        <p:grpSpPr>
          <a:xfrm>
            <a:off x="7157383" y="3405583"/>
            <a:ext cx="305386" cy="338602"/>
            <a:chOff x="3300325" y="249875"/>
            <a:chExt cx="433725" cy="480900"/>
          </a:xfrm>
        </p:grpSpPr>
        <p:sp>
          <p:nvSpPr>
            <p:cNvPr id="6" name="Google Shape;4884;p77">
              <a:extLst>
                <a:ext uri="{FF2B5EF4-FFF2-40B4-BE49-F238E27FC236}">
                  <a16:creationId xmlns:a16="http://schemas.microsoft.com/office/drawing/2014/main" id="{1FF2CEF4-2035-B325-C8A7-F6C14ABE5ACD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4885;p77">
              <a:extLst>
                <a:ext uri="{FF2B5EF4-FFF2-40B4-BE49-F238E27FC236}">
                  <a16:creationId xmlns:a16="http://schemas.microsoft.com/office/drawing/2014/main" id="{332DCD4A-AEE9-D541-2A0B-572362797401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4886;p77">
              <a:extLst>
                <a:ext uri="{FF2B5EF4-FFF2-40B4-BE49-F238E27FC236}">
                  <a16:creationId xmlns:a16="http://schemas.microsoft.com/office/drawing/2014/main" id="{977AA203-3C9F-5DCA-A8CC-6E9F578A74B2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4887;p77">
              <a:extLst>
                <a:ext uri="{FF2B5EF4-FFF2-40B4-BE49-F238E27FC236}">
                  <a16:creationId xmlns:a16="http://schemas.microsoft.com/office/drawing/2014/main" id="{BA271A9A-7CCD-6540-D288-FB599872F50E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4888;p77">
              <a:extLst>
                <a:ext uri="{FF2B5EF4-FFF2-40B4-BE49-F238E27FC236}">
                  <a16:creationId xmlns:a16="http://schemas.microsoft.com/office/drawing/2014/main" id="{54CFB716-108A-6C8F-FD43-79EC02DFC06B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4889;p77">
              <a:extLst>
                <a:ext uri="{FF2B5EF4-FFF2-40B4-BE49-F238E27FC236}">
                  <a16:creationId xmlns:a16="http://schemas.microsoft.com/office/drawing/2014/main" id="{628697D8-2D58-0583-374F-5829D4590422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 dirty="0"/>
              <a:t>Finanční plán</a:t>
            </a:r>
            <a:endParaRPr sz="3000" dirty="0"/>
          </a:p>
        </p:txBody>
      </p:sp>
      <p:pic>
        <p:nvPicPr>
          <p:cNvPr id="17" name="Picture 16" descr="A green line on a black background&#10;&#10;Description automatically generated">
            <a:extLst>
              <a:ext uri="{FF2B5EF4-FFF2-40B4-BE49-F238E27FC236}">
                <a16:creationId xmlns:a16="http://schemas.microsoft.com/office/drawing/2014/main" id="{03A5313E-75D7-C79B-AECD-526707714B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97" r="5582"/>
          <a:stretch/>
        </p:blipFill>
        <p:spPr>
          <a:xfrm>
            <a:off x="1131127" y="1185300"/>
            <a:ext cx="3022660" cy="35131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0AFE8B-C322-064D-C637-D1B0618F3C55}"/>
              </a:ext>
            </a:extLst>
          </p:cNvPr>
          <p:cNvSpPr txBox="1"/>
          <p:nvPr/>
        </p:nvSpPr>
        <p:spPr>
          <a:xfrm>
            <a:off x="2119423" y="4139610"/>
            <a:ext cx="2452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Anaheim" panose="020B0604020202020204" charset="0"/>
              </a:rPr>
              <a:t>Příjmy	      Výdaje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8CA9E-5467-23F1-022A-3770CB60F152}"/>
              </a:ext>
            </a:extLst>
          </p:cNvPr>
          <p:cNvSpPr txBox="1"/>
          <p:nvPr/>
        </p:nvSpPr>
        <p:spPr>
          <a:xfrm>
            <a:off x="2509284" y="3643423"/>
            <a:ext cx="83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Anaheim" panose="020B0604020202020204" charset="0"/>
              </a:rPr>
              <a:t>1. rok</a:t>
            </a:r>
          </a:p>
        </p:txBody>
      </p:sp>
      <p:sp>
        <p:nvSpPr>
          <p:cNvPr id="22" name="Google Shape;509;p47">
            <a:extLst>
              <a:ext uri="{FF2B5EF4-FFF2-40B4-BE49-F238E27FC236}">
                <a16:creationId xmlns:a16="http://schemas.microsoft.com/office/drawing/2014/main" id="{A3B4CAFD-34D1-FB90-5F52-5F37D1C6EDEA}"/>
              </a:ext>
            </a:extLst>
          </p:cNvPr>
          <p:cNvSpPr txBox="1">
            <a:spLocks/>
          </p:cNvSpPr>
          <p:nvPr/>
        </p:nvSpPr>
        <p:spPr>
          <a:xfrm>
            <a:off x="5598721" y="1219075"/>
            <a:ext cx="2336400" cy="95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cs-CZ" dirty="0">
                <a:solidFill>
                  <a:schemeClr val="dk1"/>
                </a:solidFill>
              </a:rPr>
              <a:t>Náklady na první rok provozu</a:t>
            </a:r>
          </a:p>
          <a:p>
            <a:pPr marL="285750" indent="-285750">
              <a:lnSpc>
                <a:spcPct val="100000"/>
              </a:lnSpc>
            </a:pPr>
            <a:r>
              <a:rPr lang="cs-CZ" dirty="0">
                <a:solidFill>
                  <a:schemeClr val="dk1"/>
                </a:solidFill>
              </a:rPr>
              <a:t>Z toho potřebná investice 300 000 Kč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4" name="Google Shape;511;p47">
            <a:extLst>
              <a:ext uri="{FF2B5EF4-FFF2-40B4-BE49-F238E27FC236}">
                <a16:creationId xmlns:a16="http://schemas.microsoft.com/office/drawing/2014/main" id="{027A44C7-931C-4CD3-8E93-B7761FF74DF3}"/>
              </a:ext>
            </a:extLst>
          </p:cNvPr>
          <p:cNvSpPr txBox="1">
            <a:spLocks/>
          </p:cNvSpPr>
          <p:nvPr/>
        </p:nvSpPr>
        <p:spPr>
          <a:xfrm>
            <a:off x="5598721" y="2356050"/>
            <a:ext cx="23364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cs-CZ" dirty="0">
                <a:solidFill>
                  <a:schemeClr val="dk1"/>
                </a:solidFill>
              </a:rPr>
              <a:t>Firma v zelených číslech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Google Shape;513;p47">
            <a:extLst>
              <a:ext uri="{FF2B5EF4-FFF2-40B4-BE49-F238E27FC236}">
                <a16:creationId xmlns:a16="http://schemas.microsoft.com/office/drawing/2014/main" id="{EAC446EA-1322-B5C9-4DAC-D4BDC3158000}"/>
              </a:ext>
            </a:extLst>
          </p:cNvPr>
          <p:cNvSpPr txBox="1">
            <a:spLocks/>
          </p:cNvSpPr>
          <p:nvPr/>
        </p:nvSpPr>
        <p:spPr>
          <a:xfrm>
            <a:off x="5598721" y="2972335"/>
            <a:ext cx="23364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cs-CZ" dirty="0">
                <a:solidFill>
                  <a:schemeClr val="dk1"/>
                </a:solidFill>
              </a:rPr>
              <a:t>Návrat investice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Google Shape;514;p47">
            <a:extLst>
              <a:ext uri="{FF2B5EF4-FFF2-40B4-BE49-F238E27FC236}">
                <a16:creationId xmlns:a16="http://schemas.microsoft.com/office/drawing/2014/main" id="{5F619BCA-FF3E-FBAB-A6FB-4A21C5111077}"/>
              </a:ext>
            </a:extLst>
          </p:cNvPr>
          <p:cNvSpPr/>
          <p:nvPr/>
        </p:nvSpPr>
        <p:spPr>
          <a:xfrm>
            <a:off x="4338085" y="1188775"/>
            <a:ext cx="1222212" cy="4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3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400 000 Kč</a:t>
            </a:r>
            <a:endParaRPr sz="1300" dirty="0"/>
          </a:p>
        </p:txBody>
      </p:sp>
      <p:sp>
        <p:nvSpPr>
          <p:cNvPr id="28" name="Google Shape;515;p47">
            <a:extLst>
              <a:ext uri="{FF2B5EF4-FFF2-40B4-BE49-F238E27FC236}">
                <a16:creationId xmlns:a16="http://schemas.microsoft.com/office/drawing/2014/main" id="{7DEC6733-9B27-2B3C-709F-B13F7AC5594F}"/>
              </a:ext>
            </a:extLst>
          </p:cNvPr>
          <p:cNvSpPr/>
          <p:nvPr/>
        </p:nvSpPr>
        <p:spPr>
          <a:xfrm>
            <a:off x="4338085" y="2356050"/>
            <a:ext cx="1222212" cy="431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300" b="1" dirty="0">
                <a:solidFill>
                  <a:schemeClr val="lt1"/>
                </a:solidFill>
                <a:latin typeface="Comfortaa"/>
                <a:sym typeface="Comfortaa"/>
              </a:rPr>
              <a:t>1 rok</a:t>
            </a:r>
            <a:endParaRPr sz="1300" dirty="0"/>
          </a:p>
        </p:txBody>
      </p:sp>
      <p:sp>
        <p:nvSpPr>
          <p:cNvPr id="29" name="Google Shape;516;p47">
            <a:extLst>
              <a:ext uri="{FF2B5EF4-FFF2-40B4-BE49-F238E27FC236}">
                <a16:creationId xmlns:a16="http://schemas.microsoft.com/office/drawing/2014/main" id="{BDB5CC84-7F95-EA2E-AED2-C8461C62AD69}"/>
              </a:ext>
            </a:extLst>
          </p:cNvPr>
          <p:cNvSpPr/>
          <p:nvPr/>
        </p:nvSpPr>
        <p:spPr>
          <a:xfrm>
            <a:off x="4376510" y="2972335"/>
            <a:ext cx="1222212" cy="4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300" b="1" dirty="0">
                <a:solidFill>
                  <a:schemeClr val="lt1"/>
                </a:solidFill>
                <a:latin typeface="Comfortaa"/>
                <a:sym typeface="Comfortaa"/>
              </a:rPr>
              <a:t>2 roky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19367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4"/>
          <p:cNvSpPr/>
          <p:nvPr/>
        </p:nvSpPr>
        <p:spPr>
          <a:xfrm>
            <a:off x="1249710" y="3039749"/>
            <a:ext cx="3053348" cy="146217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 dirty="0"/>
              <a:t>SWOT</a:t>
            </a:r>
            <a:endParaRPr sz="3000" dirty="0"/>
          </a:p>
        </p:txBody>
      </p:sp>
      <p:sp>
        <p:nvSpPr>
          <p:cNvPr id="664" name="Google Shape;664;p54"/>
          <p:cNvSpPr txBox="1"/>
          <p:nvPr/>
        </p:nvSpPr>
        <p:spPr>
          <a:xfrm>
            <a:off x="1596110" y="2990413"/>
            <a:ext cx="2315524" cy="41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 err="1">
                <a:solidFill>
                  <a:srgbClr val="00004D"/>
                </a:solidFill>
                <a:latin typeface="Comfortaa"/>
                <a:ea typeface="Comfortaa"/>
                <a:cs typeface="Comfortaa"/>
                <a:sym typeface="Comfortaa"/>
              </a:rPr>
              <a:t>Opportunities</a:t>
            </a:r>
            <a:endParaRPr sz="2000" dirty="0">
              <a:solidFill>
                <a:srgbClr val="00004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5" name="Google Shape;665;p54"/>
          <p:cNvSpPr txBox="1"/>
          <p:nvPr/>
        </p:nvSpPr>
        <p:spPr>
          <a:xfrm>
            <a:off x="1483919" y="3416340"/>
            <a:ext cx="2554398" cy="7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cs-CZ" sz="1600" dirty="0">
                <a:solidFill>
                  <a:srgbClr val="00004D"/>
                </a:solidFill>
                <a:latin typeface="Anaheim"/>
                <a:ea typeface="Anaheim"/>
                <a:cs typeface="Anaheim"/>
                <a:sym typeface="Anaheim"/>
              </a:rPr>
              <a:t>Vstoupit na rostoucí trh před vznikem nové konkurence</a:t>
            </a:r>
            <a:endParaRPr sz="1600" dirty="0">
              <a:solidFill>
                <a:srgbClr val="00004D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" name="Google Shape;662;p54">
            <a:extLst>
              <a:ext uri="{FF2B5EF4-FFF2-40B4-BE49-F238E27FC236}">
                <a16:creationId xmlns:a16="http://schemas.microsoft.com/office/drawing/2014/main" id="{DD016744-2F12-29A7-ECA8-F5C70F9BCF47}"/>
              </a:ext>
            </a:extLst>
          </p:cNvPr>
          <p:cNvSpPr/>
          <p:nvPr/>
        </p:nvSpPr>
        <p:spPr>
          <a:xfrm>
            <a:off x="1249710" y="1330635"/>
            <a:ext cx="3053348" cy="146217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64;p54">
            <a:extLst>
              <a:ext uri="{FF2B5EF4-FFF2-40B4-BE49-F238E27FC236}">
                <a16:creationId xmlns:a16="http://schemas.microsoft.com/office/drawing/2014/main" id="{664B049D-C771-381F-495E-C788E6A9C7B1}"/>
              </a:ext>
            </a:extLst>
          </p:cNvPr>
          <p:cNvSpPr txBox="1"/>
          <p:nvPr/>
        </p:nvSpPr>
        <p:spPr>
          <a:xfrm>
            <a:off x="1596110" y="1281299"/>
            <a:ext cx="2315524" cy="41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 err="1">
                <a:solidFill>
                  <a:srgbClr val="00004D"/>
                </a:solidFill>
                <a:latin typeface="Comfortaa"/>
                <a:ea typeface="Comfortaa"/>
                <a:cs typeface="Comfortaa"/>
                <a:sym typeface="Comfortaa"/>
              </a:rPr>
              <a:t>Strenghts</a:t>
            </a:r>
            <a:endParaRPr sz="2000" dirty="0">
              <a:solidFill>
                <a:srgbClr val="00004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Google Shape;665;p54">
            <a:extLst>
              <a:ext uri="{FF2B5EF4-FFF2-40B4-BE49-F238E27FC236}">
                <a16:creationId xmlns:a16="http://schemas.microsoft.com/office/drawing/2014/main" id="{726563DB-54CF-532F-B45E-87E6F2118CF8}"/>
              </a:ext>
            </a:extLst>
          </p:cNvPr>
          <p:cNvSpPr txBox="1"/>
          <p:nvPr/>
        </p:nvSpPr>
        <p:spPr>
          <a:xfrm>
            <a:off x="1483919" y="1707226"/>
            <a:ext cx="2554398" cy="7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cs-CZ" sz="1600" dirty="0">
                <a:solidFill>
                  <a:srgbClr val="00004D"/>
                </a:solidFill>
                <a:latin typeface="Anaheim"/>
                <a:ea typeface="Anaheim"/>
                <a:cs typeface="Anaheim"/>
                <a:sym typeface="Anaheim"/>
              </a:rPr>
              <a:t>Nízké náklady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cs-CZ" sz="1600" dirty="0">
                <a:solidFill>
                  <a:srgbClr val="00004D"/>
                </a:solidFill>
                <a:latin typeface="Anaheim"/>
                <a:ea typeface="Anaheim"/>
                <a:cs typeface="Anaheim"/>
                <a:sym typeface="Anaheim"/>
              </a:rPr>
              <a:t>Marketing zaměřený na vybrané skupiny</a:t>
            </a:r>
            <a:endParaRPr sz="1600" dirty="0">
              <a:solidFill>
                <a:srgbClr val="00004D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" name="Google Shape;662;p54">
            <a:extLst>
              <a:ext uri="{FF2B5EF4-FFF2-40B4-BE49-F238E27FC236}">
                <a16:creationId xmlns:a16="http://schemas.microsoft.com/office/drawing/2014/main" id="{FEC385E9-0612-B388-78ED-30720B747AE8}"/>
              </a:ext>
            </a:extLst>
          </p:cNvPr>
          <p:cNvSpPr/>
          <p:nvPr/>
        </p:nvSpPr>
        <p:spPr>
          <a:xfrm>
            <a:off x="4840942" y="3039749"/>
            <a:ext cx="3053348" cy="146217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64;p54">
            <a:extLst>
              <a:ext uri="{FF2B5EF4-FFF2-40B4-BE49-F238E27FC236}">
                <a16:creationId xmlns:a16="http://schemas.microsoft.com/office/drawing/2014/main" id="{9326E80D-8857-27BF-E221-E40F2EED5C0B}"/>
              </a:ext>
            </a:extLst>
          </p:cNvPr>
          <p:cNvSpPr txBox="1"/>
          <p:nvPr/>
        </p:nvSpPr>
        <p:spPr>
          <a:xfrm>
            <a:off x="5187342" y="2990413"/>
            <a:ext cx="2315524" cy="41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 err="1">
                <a:solidFill>
                  <a:srgbClr val="00004D"/>
                </a:solidFill>
                <a:latin typeface="Comfortaa"/>
                <a:ea typeface="Comfortaa"/>
                <a:cs typeface="Comfortaa"/>
                <a:sym typeface="Comfortaa"/>
              </a:rPr>
              <a:t>Threats</a:t>
            </a:r>
            <a:endParaRPr sz="2000" dirty="0">
              <a:solidFill>
                <a:srgbClr val="00004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" name="Google Shape;665;p54">
            <a:extLst>
              <a:ext uri="{FF2B5EF4-FFF2-40B4-BE49-F238E27FC236}">
                <a16:creationId xmlns:a16="http://schemas.microsoft.com/office/drawing/2014/main" id="{E52936C4-EC47-934B-B221-207B67DF70F2}"/>
              </a:ext>
            </a:extLst>
          </p:cNvPr>
          <p:cNvSpPr txBox="1"/>
          <p:nvPr/>
        </p:nvSpPr>
        <p:spPr>
          <a:xfrm>
            <a:off x="5075151" y="3416340"/>
            <a:ext cx="2554398" cy="7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cs-CZ" sz="1600" dirty="0">
                <a:solidFill>
                  <a:srgbClr val="00004D"/>
                </a:solidFill>
                <a:latin typeface="Anaheim"/>
                <a:ea typeface="Anaheim"/>
                <a:cs typeface="Anaheim"/>
                <a:sym typeface="Anaheim"/>
              </a:rPr>
              <a:t>Na trhu již konkurence existuje</a:t>
            </a:r>
            <a:endParaRPr sz="1600" dirty="0">
              <a:solidFill>
                <a:srgbClr val="00004D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" name="Google Shape;662;p54">
            <a:extLst>
              <a:ext uri="{FF2B5EF4-FFF2-40B4-BE49-F238E27FC236}">
                <a16:creationId xmlns:a16="http://schemas.microsoft.com/office/drawing/2014/main" id="{E4890905-AF0B-FA31-6227-7C9C89E0887B}"/>
              </a:ext>
            </a:extLst>
          </p:cNvPr>
          <p:cNvSpPr/>
          <p:nvPr/>
        </p:nvSpPr>
        <p:spPr>
          <a:xfrm>
            <a:off x="4840942" y="1330635"/>
            <a:ext cx="3053348" cy="146217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64;p54">
            <a:extLst>
              <a:ext uri="{FF2B5EF4-FFF2-40B4-BE49-F238E27FC236}">
                <a16:creationId xmlns:a16="http://schemas.microsoft.com/office/drawing/2014/main" id="{C86E8544-5FA2-E083-7F12-354C14504451}"/>
              </a:ext>
            </a:extLst>
          </p:cNvPr>
          <p:cNvSpPr txBox="1"/>
          <p:nvPr/>
        </p:nvSpPr>
        <p:spPr>
          <a:xfrm>
            <a:off x="5187342" y="1281299"/>
            <a:ext cx="2315524" cy="41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 err="1">
                <a:solidFill>
                  <a:srgbClr val="00004D"/>
                </a:solidFill>
                <a:latin typeface="Comfortaa"/>
                <a:ea typeface="Comfortaa"/>
                <a:cs typeface="Comfortaa"/>
                <a:sym typeface="Comfortaa"/>
              </a:rPr>
              <a:t>Weakness</a:t>
            </a:r>
            <a:endParaRPr sz="2000" dirty="0">
              <a:solidFill>
                <a:srgbClr val="00004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" name="Google Shape;665;p54">
            <a:extLst>
              <a:ext uri="{FF2B5EF4-FFF2-40B4-BE49-F238E27FC236}">
                <a16:creationId xmlns:a16="http://schemas.microsoft.com/office/drawing/2014/main" id="{FBB73DB1-845B-AA61-DB34-49A300E214F4}"/>
              </a:ext>
            </a:extLst>
          </p:cNvPr>
          <p:cNvSpPr txBox="1"/>
          <p:nvPr/>
        </p:nvSpPr>
        <p:spPr>
          <a:xfrm>
            <a:off x="5075151" y="1707226"/>
            <a:ext cx="2554398" cy="7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cs-CZ" sz="1600" dirty="0">
                <a:solidFill>
                  <a:srgbClr val="00004D"/>
                </a:solidFill>
                <a:latin typeface="Anaheim"/>
                <a:ea typeface="Anaheim"/>
                <a:cs typeface="Anaheim"/>
                <a:sym typeface="Anaheim"/>
              </a:rPr>
              <a:t>Nová společnost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cs-CZ" sz="1600" dirty="0">
                <a:solidFill>
                  <a:srgbClr val="00004D"/>
                </a:solidFill>
                <a:latin typeface="Anaheim"/>
                <a:ea typeface="Anaheim"/>
                <a:cs typeface="Anaheim"/>
                <a:sym typeface="Anaheim"/>
              </a:rPr>
              <a:t>Nutnost operovat rok ztrátově</a:t>
            </a:r>
            <a:endParaRPr sz="1600" dirty="0">
              <a:solidFill>
                <a:srgbClr val="00004D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53293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4"/>
          <p:cNvSpPr txBox="1">
            <a:spLocks noGrp="1"/>
          </p:cNvSpPr>
          <p:nvPr>
            <p:ph type="subTitle" idx="1"/>
          </p:nvPr>
        </p:nvSpPr>
        <p:spPr>
          <a:xfrm>
            <a:off x="2190223" y="2165297"/>
            <a:ext cx="4763453" cy="1501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solidFill>
                  <a:schemeClr val="dk1"/>
                </a:solidFill>
              </a:rPr>
              <a:t>Otázky</a:t>
            </a:r>
            <a:r>
              <a:rPr lang="en" dirty="0">
                <a:solidFill>
                  <a:schemeClr val="dk1"/>
                </a:solidFill>
              </a:rPr>
              <a:t>?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2" name="Google Shape;862;p64"/>
          <p:cNvSpPr txBox="1">
            <a:spLocks noGrp="1"/>
          </p:cNvSpPr>
          <p:nvPr>
            <p:ph type="ctrTitle"/>
          </p:nvPr>
        </p:nvSpPr>
        <p:spPr>
          <a:xfrm>
            <a:off x="2429949" y="1192456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400" dirty="0"/>
              <a:t>Děkuji za pozornost!</a:t>
            </a:r>
            <a:endParaRPr sz="4400" dirty="0"/>
          </a:p>
        </p:txBody>
      </p:sp>
      <p:sp>
        <p:nvSpPr>
          <p:cNvPr id="876" name="Google Shape;876;p64"/>
          <p:cNvSpPr txBox="1"/>
          <p:nvPr/>
        </p:nvSpPr>
        <p:spPr>
          <a:xfrm>
            <a:off x="2895600" y="3667125"/>
            <a:ext cx="34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0824964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Watery Shapes Style MK Campaign by Slidesgo">
  <a:themeElements>
    <a:clrScheme name="Simple Light">
      <a:dk1>
        <a:srgbClr val="091D31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194</Words>
  <Application>Microsoft Office PowerPoint</Application>
  <PresentationFormat>On-screen Show (16:9)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Anaheim</vt:lpstr>
      <vt:lpstr>Bebas Neue</vt:lpstr>
      <vt:lpstr>Comfortaa</vt:lpstr>
      <vt:lpstr>Arial</vt:lpstr>
      <vt:lpstr>Simple Watery Shapes Style MK Campaign by Slidesgo</vt:lpstr>
      <vt:lpstr>Podnikatelský plán AI Love</vt:lpstr>
      <vt:lpstr>O firmě</vt:lpstr>
      <vt:lpstr>Popis produktu</vt:lpstr>
      <vt:lpstr>Monetizace produktu</vt:lpstr>
      <vt:lpstr>Analýza cílového trhu</vt:lpstr>
      <vt:lpstr>Analýza konkurence</vt:lpstr>
      <vt:lpstr>Finanční plán</vt:lpstr>
      <vt:lpstr>SWOT</vt:lpstr>
      <vt:lpstr>Děkuji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Watery Shapes Style MK Campaign</dc:title>
  <cp:lastModifiedBy>Krch, David</cp:lastModifiedBy>
  <cp:revision>6</cp:revision>
  <dcterms:modified xsi:type="dcterms:W3CDTF">2024-04-29T19:52:42Z</dcterms:modified>
</cp:coreProperties>
</file>