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8" r:id="rId3"/>
    <p:sldId id="259" r:id="rId4"/>
    <p:sldId id="269" r:id="rId5"/>
    <p:sldId id="278" r:id="rId6"/>
    <p:sldId id="261" r:id="rId7"/>
    <p:sldId id="264" r:id="rId8"/>
    <p:sldId id="265" r:id="rId9"/>
    <p:sldId id="266" r:id="rId10"/>
    <p:sldId id="267" r:id="rId11"/>
    <p:sldId id="272" r:id="rId12"/>
    <p:sldId id="257" r:id="rId13"/>
    <p:sldId id="273" r:id="rId14"/>
    <p:sldId id="282" r:id="rId15"/>
    <p:sldId id="281" r:id="rId16"/>
    <p:sldId id="274" r:id="rId17"/>
    <p:sldId id="268" r:id="rId18"/>
    <p:sldId id="275" r:id="rId19"/>
    <p:sldId id="279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0F0D6-A01E-436E-A2E9-5C6A3509E557}" v="199" dt="2019-07-14T23:35:46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Dave" userId="f75cdffd19112e96" providerId="LiveId" clId="{86A0F0D6-A01E-436E-A2E9-5C6A3509E557}"/>
    <pc:docChg chg="modSld">
      <pc:chgData name="Vedant Dave" userId="f75cdffd19112e96" providerId="LiveId" clId="{86A0F0D6-A01E-436E-A2E9-5C6A3509E557}" dt="2019-07-14T23:35:46.146" v="198" actId="1038"/>
      <pc:docMkLst>
        <pc:docMk/>
      </pc:docMkLst>
      <pc:sldChg chg="modSp">
        <pc:chgData name="Vedant Dave" userId="f75cdffd19112e96" providerId="LiveId" clId="{86A0F0D6-A01E-436E-A2E9-5C6A3509E557}" dt="2019-07-14T19:20:15.407" v="191" actId="20577"/>
        <pc:sldMkLst>
          <pc:docMk/>
          <pc:sldMk cId="663732589" sldId="259"/>
        </pc:sldMkLst>
        <pc:spChg chg="mod">
          <ac:chgData name="Vedant Dave" userId="f75cdffd19112e96" providerId="LiveId" clId="{86A0F0D6-A01E-436E-A2E9-5C6A3509E557}" dt="2019-07-14T19:20:15.407" v="191" actId="20577"/>
          <ac:spMkLst>
            <pc:docMk/>
            <pc:sldMk cId="663732589" sldId="259"/>
            <ac:spMk id="3" creationId="{D17B7FA2-1E4B-4F05-B0CC-B760602297FF}"/>
          </ac:spMkLst>
        </pc:spChg>
      </pc:sldChg>
      <pc:sldChg chg="modSp">
        <pc:chgData name="Vedant Dave" userId="f75cdffd19112e96" providerId="LiveId" clId="{86A0F0D6-A01E-436E-A2E9-5C6A3509E557}" dt="2019-07-14T22:13:02.795" v="196" actId="1038"/>
        <pc:sldMkLst>
          <pc:docMk/>
          <pc:sldMk cId="3725019480" sldId="266"/>
        </pc:sldMkLst>
        <pc:spChg chg="mod">
          <ac:chgData name="Vedant Dave" userId="f75cdffd19112e96" providerId="LiveId" clId="{86A0F0D6-A01E-436E-A2E9-5C6A3509E557}" dt="2019-07-14T22:13:02.795" v="196" actId="1038"/>
          <ac:spMkLst>
            <pc:docMk/>
            <pc:sldMk cId="3725019480" sldId="266"/>
            <ac:spMk id="2" creationId="{00000000-0000-0000-0000-000000000000}"/>
          </ac:spMkLst>
        </pc:spChg>
        <pc:picChg chg="mod">
          <ac:chgData name="Vedant Dave" userId="f75cdffd19112e96" providerId="LiveId" clId="{86A0F0D6-A01E-436E-A2E9-5C6A3509E557}" dt="2019-07-14T22:03:13.881" v="192" actId="1076"/>
          <ac:picMkLst>
            <pc:docMk/>
            <pc:sldMk cId="3725019480" sldId="266"/>
            <ac:picMk id="5" creationId="{00000000-0000-0000-0000-000000000000}"/>
          </ac:picMkLst>
        </pc:picChg>
      </pc:sldChg>
      <pc:sldChg chg="modSp">
        <pc:chgData name="Vedant Dave" userId="f75cdffd19112e96" providerId="LiveId" clId="{86A0F0D6-A01E-436E-A2E9-5C6A3509E557}" dt="2019-07-14T23:35:46.146" v="198" actId="1038"/>
        <pc:sldMkLst>
          <pc:docMk/>
          <pc:sldMk cId="1731860531" sldId="282"/>
        </pc:sldMkLst>
        <pc:spChg chg="mod">
          <ac:chgData name="Vedant Dave" userId="f75cdffd19112e96" providerId="LiveId" clId="{86A0F0D6-A01E-436E-A2E9-5C6A3509E557}" dt="2019-07-14T23:35:46.146" v="198" actId="1038"/>
          <ac:spMkLst>
            <pc:docMk/>
            <pc:sldMk cId="1731860531" sldId="282"/>
            <ac:spMk id="3" creationId="{4D88405E-E294-4AF2-B24E-D44E96B941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9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0130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20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6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06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0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001F3-3DF7-4DEE-8B3F-921884E911D3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FECA-8ADA-4B14-A37B-D2A21923B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3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0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5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F6D59-3636-4AB2-8299-7C3D79399F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91" y="1286465"/>
            <a:ext cx="3675696" cy="427717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38BD8C-A0D0-441A-91A9-A0DCE55B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957487"/>
            <a:ext cx="5114926" cy="2300064"/>
          </a:xfrm>
        </p:spPr>
        <p:txBody>
          <a:bodyPr>
            <a:normAutofit/>
          </a:bodyPr>
          <a:lstStyle/>
          <a:p>
            <a:r>
              <a:rPr lang="en-CA" dirty="0"/>
              <a:t>Self Organizing Map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6203-D58D-49D8-B7B0-50FFB336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2860675"/>
            <a:ext cx="5614602" cy="147319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Mining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 Instructor: </a:t>
            </a:r>
            <a:r>
              <a:rPr lang="en-US" b="1" dirty="0">
                <a:solidFill>
                  <a:schemeClr val="tx1"/>
                </a:solidFill>
              </a:rPr>
              <a:t>Dr. </a:t>
            </a:r>
            <a:r>
              <a:rPr lang="en-US" b="1" dirty="0" err="1">
                <a:solidFill>
                  <a:schemeClr val="tx1"/>
                </a:solidFill>
              </a:rPr>
              <a:t>Roozbeh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Razavi</a:t>
            </a:r>
            <a:r>
              <a:rPr lang="en-US" b="1" dirty="0">
                <a:solidFill>
                  <a:schemeClr val="tx1"/>
                </a:solidFill>
              </a:rPr>
              <a:t> Far</a:t>
            </a:r>
            <a:endParaRPr lang="en-CA" dirty="0">
              <a:solidFill>
                <a:schemeClr val="tx1"/>
              </a:solidFill>
            </a:endParaRPr>
          </a:p>
          <a:p>
            <a:r>
              <a:rPr lang="en-US" u="sng" dirty="0">
                <a:solidFill>
                  <a:schemeClr val="tx1"/>
                </a:solidFill>
              </a:rPr>
              <a:t>Winter – 2019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4431C-F834-41A9-8359-31D945688041}"/>
              </a:ext>
            </a:extLst>
          </p:cNvPr>
          <p:cNvSpPr txBox="1"/>
          <p:nvPr/>
        </p:nvSpPr>
        <p:spPr>
          <a:xfrm>
            <a:off x="960313" y="4700184"/>
            <a:ext cx="53496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Name:</a:t>
            </a:r>
            <a:endParaRPr lang="en-CA" dirty="0"/>
          </a:p>
          <a:p>
            <a:r>
              <a:rPr lang="en-US" sz="2000" dirty="0"/>
              <a:t>Siddhartha Tamal Taru (105017813) </a:t>
            </a:r>
            <a:endParaRPr lang="en-CA" sz="2000" dirty="0"/>
          </a:p>
          <a:p>
            <a:r>
              <a:rPr lang="en-US" sz="2000" dirty="0" err="1"/>
              <a:t>Vedant</a:t>
            </a:r>
            <a:r>
              <a:rPr lang="en-US" sz="2000" dirty="0"/>
              <a:t> Dave (105101020)</a:t>
            </a:r>
            <a:endParaRPr lang="en-CA" sz="20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1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SOM work to find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Given missing data (x)                                               </a:t>
            </a: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Training data set (x’)</a:t>
            </a:r>
          </a:p>
          <a:p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Step 1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We need to use the valid components and remove all missing data for finding mean weight.</a:t>
            </a:r>
          </a:p>
          <a:p>
            <a:r>
              <a:rPr lang="en-US" u="sng" dirty="0">
                <a:latin typeface="Helvetica" panose="020B0604020202020204" pitchFamily="34" charset="0"/>
                <a:cs typeface="Helvetica" panose="020B0604020202020204" pitchFamily="34" charset="0"/>
              </a:rPr>
              <a:t>Step 2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Use the weights of each data to estimate the missing components of the corresponding input observation                                                                                                     Ref : [2]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521" y="2376519"/>
            <a:ext cx="2402238" cy="47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139" y="501163"/>
            <a:ext cx="1056835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9423" y="1477108"/>
                <a:ext cx="10840915" cy="4536830"/>
              </a:xfrm>
            </p:spPr>
            <p:txBody>
              <a:bodyPr/>
              <a:lstStyle/>
              <a:p>
                <a:pPr marL="457200" indent="-457200" algn="l"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Initialization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Choosing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(0) randomly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Can be chosen from the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cap="none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algn="l"/>
                <a:endParaRPr lang="en-US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457200" indent="-457200" algn="l">
                  <a:buAutoNum type="arabicPeriod" startAt="2"/>
                </a:pPr>
                <a:r>
                  <a:rPr lang="en-US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Sampling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Drawing a sample of x(input dataset) using the input vector.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Sampling must use a certain probability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cap="none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The dimension of sampling is equal to population size m. </a:t>
                </a:r>
              </a:p>
              <a:p>
                <a:pPr algn="l"/>
                <a:endParaRPr lang="en-US" cap="none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9423" y="1477108"/>
                <a:ext cx="10840915" cy="4536830"/>
              </a:xfrm>
              <a:blipFill>
                <a:blip r:embed="rId2"/>
                <a:stretch>
                  <a:fillRect l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69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93" y="242034"/>
            <a:ext cx="10515600" cy="821835"/>
          </a:xfrm>
        </p:spPr>
        <p:txBody>
          <a:bodyPr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4785" y="1134208"/>
                <a:ext cx="11605846" cy="56182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3. Matching Similarity </a:t>
                </a: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With the help of minimum distance criterion, finding out best sample of </a:t>
                </a:r>
                <a:r>
                  <a:rPr lang="en-US" cap="none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i</a:t>
                </a:r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(x) for the time interval of n.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4. Updating the sample </a:t>
                </a: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Synaptic weight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is updated using learning rate parameter </a:t>
                </a:r>
                <a14:m>
                  <m:oMath xmlns:m="http://schemas.openxmlformats.org/officeDocument/2006/math">
                    <m:r>
                      <a:rPr lang="en-US" i="1" cap="none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neighboring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cap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cap="none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cap="none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b="0" i="1" cap="non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cap="none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0" i="1" cap="non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cap="none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0" cap="none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cap="none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Neighboring function are selected from nearby </a:t>
                </a:r>
                <a14:m>
                  <m:oMath xmlns:m="http://schemas.openxmlformats.org/officeDocument/2006/math">
                    <m:r>
                      <a:rPr lang="en-US" i="1" cap="none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cap="non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cap="non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cap="none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vector.</a:t>
                </a: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785" y="1134208"/>
                <a:ext cx="11605846" cy="5618284"/>
              </a:xfr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23" y="2383814"/>
            <a:ext cx="570547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1" y="5776545"/>
            <a:ext cx="60198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1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Algorithm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2" y="12365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5. Continuation 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process must continue and start from step 2 ( sampling) until step 4 ( updating) until significant changes are observed in feature map. </a:t>
            </a: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Ref : [1]</a:t>
            </a:r>
          </a:p>
        </p:txBody>
      </p:sp>
    </p:spTree>
    <p:extLst>
      <p:ext uri="{BB962C8B-B14F-4D97-AF65-F5344CB8AC3E}">
        <p14:creationId xmlns:p14="http://schemas.microsoft.com/office/powerpoint/2010/main" val="222800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F132-F1A5-4A6E-9A9A-71A16A52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786994" cy="1006097"/>
          </a:xfrm>
        </p:spPr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Development/input/output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405E-E294-4AF2-B24E-D44E96B9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173" y="1624614"/>
            <a:ext cx="10991180" cy="46148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We will use MATLAB as a software to implement self organizing map algorithm.</a:t>
            </a:r>
          </a:p>
          <a:p>
            <a:pPr marL="0" indent="0">
              <a:buNone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 Input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Matrix with missing data set containing both numerical and categorical data.</a:t>
            </a:r>
          </a:p>
          <a:p>
            <a:pPr marL="0" indent="0">
              <a:buNone/>
            </a:pPr>
            <a:endParaRPr lang="en-CA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CA" u="sng" dirty="0">
                <a:latin typeface="Helvetica" panose="020B0604020202020204" pitchFamily="34" charset="0"/>
                <a:cs typeface="Helvetica" panose="020B0604020202020204" pitchFamily="34" charset="0"/>
              </a:rPr>
              <a:t> output</a:t>
            </a:r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Matrix after imputation of missing value. 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Analysis of different output.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186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3BB9-018F-459F-B6B5-EBA8738F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72932"/>
          </a:xfrm>
        </p:spPr>
        <p:txBody>
          <a:bodyPr/>
          <a:lstStyle/>
          <a:p>
            <a:r>
              <a:rPr lang="en-CA" dirty="0">
                <a:latin typeface="Helvetica" panose="020B0604020202020204" pitchFamily="34" charset="0"/>
                <a:cs typeface="Helvetica" panose="020B0604020202020204" pitchFamily="34" charset="0"/>
              </a:rPr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B3F8-6923-4E3B-A62C-D675261387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51682"/>
            <a:ext cx="10672210" cy="4291160"/>
          </a:xfrm>
        </p:spPr>
        <p:txBody>
          <a:bodyPr/>
          <a:lstStyle/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For SOM , computational complexity is linear to total number of data sample .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Complexity is found in training a huge number of data mapped by SOM algorithm.</a:t>
            </a:r>
          </a:p>
          <a:p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number of map unit and number of documents should be proportional for making better resolution .</a:t>
            </a:r>
          </a:p>
          <a:p>
            <a:endParaRPr lang="en-CA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CA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r">
              <a:buNone/>
            </a:pPr>
            <a:r>
              <a:rPr lang="en-CA" cap="none" dirty="0">
                <a:latin typeface="Helvetica" panose="020B0604020202020204" pitchFamily="34" charset="0"/>
                <a:cs typeface="Helvetica" panose="020B0604020202020204" pitchFamily="34" charset="0"/>
              </a:rPr>
              <a:t>Ref  [3]</a:t>
            </a:r>
          </a:p>
        </p:txBody>
      </p:sp>
    </p:spTree>
    <p:extLst>
      <p:ext uri="{BB962C8B-B14F-4D97-AF65-F5344CB8AC3E}">
        <p14:creationId xmlns:p14="http://schemas.microsoft.com/office/powerpoint/2010/main" val="886861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062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Improvement of the method</a:t>
            </a:r>
          </a:p>
        </p:txBody>
      </p:sp>
      <p:pic>
        <p:nvPicPr>
          <p:cNvPr id="2050" name="Picture 2" descr="Example of self-intersectio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8755"/>
            <a:ext cx="2986453" cy="180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292" y="1732085"/>
            <a:ext cx="1033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quality of Self organizing map is improve by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Avoidance of Self Intersection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of each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26977" y="3771899"/>
            <a:ext cx="553036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will give a better quality of map for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0292" y="4976446"/>
            <a:ext cx="99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293" y="4580792"/>
            <a:ext cx="9205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Improving the self organizing map with the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Efficient Initialization Scheme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.”… which save the time and the accuracy of the data set with less amount of time (iteration). [5]</a:t>
            </a:r>
          </a:p>
          <a:p>
            <a:pPr marL="342900" indent="-342900">
              <a:buAutoNum type="arabicPeriod" startAt="2"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Improving the accuracy of self organizing map by using the “</a:t>
            </a:r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Distance Metric Learning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” method.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CD91-B1EB-457D-B03C-B9EAD25FE3E5}"/>
              </a:ext>
            </a:extLst>
          </p:cNvPr>
          <p:cNvSpPr txBox="1"/>
          <p:nvPr/>
        </p:nvSpPr>
        <p:spPr>
          <a:xfrm>
            <a:off x="1395167" y="4167553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Fig : 9 [4]</a:t>
            </a:r>
          </a:p>
        </p:txBody>
      </p:sp>
    </p:spTree>
    <p:extLst>
      <p:ext uri="{BB962C8B-B14F-4D97-AF65-F5344CB8AC3E}">
        <p14:creationId xmlns:p14="http://schemas.microsoft.com/office/powerpoint/2010/main" val="373271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62937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81453"/>
            <a:ext cx="10363826" cy="5292969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does not need any supervised learning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can classify problems in a very effective way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has less computational complexity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is highly sensitive for frequent inputs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Limitations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It requires large number of training set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Sometimes it gets unacceptable error rate.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final result depends on the initial assuming data so the effectiveness and accuracy are poor. (Depending on the change of initial assumption).</a:t>
            </a:r>
          </a:p>
          <a:p>
            <a:r>
              <a:rPr lang="en-US" sz="2200" cap="none" dirty="0">
                <a:latin typeface="Helvetica" panose="020B0604020202020204" pitchFamily="34" charset="0"/>
                <a:cs typeface="Helvetica" panose="020B0604020202020204" pitchFamily="34" charset="0"/>
              </a:rPr>
              <a:t>When there are too many data then it takes time to find out the distance among them.                                                                                             Ref: [6] </a:t>
            </a:r>
          </a:p>
          <a:p>
            <a:pPr marL="0" indent="0">
              <a:buNone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91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7592"/>
            <a:ext cx="10363826" cy="3953607"/>
          </a:xfrm>
        </p:spPr>
        <p:txBody>
          <a:bodyPr/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Neural network analysis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Analysis of survey reports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Statistical analysis for missing data imputation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Image processing 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Identify the spam email data for security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73377"/>
            <a:ext cx="10364451" cy="52561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52738" y="798990"/>
            <a:ext cx="11019934" cy="5184743"/>
          </a:xfrm>
        </p:spPr>
        <p:txBody>
          <a:bodyPr>
            <a:noAutofit/>
          </a:bodyPr>
          <a:lstStyle/>
          <a:p>
            <a:pPr marL="342900" indent="-342900" algn="just">
              <a:buAutoNum type="arabicPeriod"/>
            </a:pPr>
            <a:r>
              <a:rPr lang="en-US" sz="1600" dirty="0"/>
              <a:t>S. </a:t>
            </a:r>
            <a:r>
              <a:rPr lang="en-US" sz="1600" dirty="0" err="1"/>
              <a:t>Haykin</a:t>
            </a:r>
            <a:r>
              <a:rPr lang="en-US" sz="1600" dirty="0"/>
              <a:t>, "Neural Networks and learning machine," in </a:t>
            </a:r>
            <a:r>
              <a:rPr lang="en-US" sz="1600" i="1" dirty="0"/>
              <a:t>Data Mining ( concepts and </a:t>
            </a:r>
            <a:r>
              <a:rPr lang="en-US" sz="1600" i="1" dirty="0" err="1"/>
              <a:t>Tecchniques</a:t>
            </a:r>
            <a:r>
              <a:rPr lang="en-US" sz="1600" i="1" dirty="0"/>
              <a:t>)</a:t>
            </a:r>
            <a:r>
              <a:rPr lang="en-US" sz="1600" dirty="0"/>
              <a:t>, Hamilton , ON, Canada, 1999, pp. Chapter 9 ( 393- 439).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A. S. D. a. J. </a:t>
            </a:r>
            <a:r>
              <a:rPr lang="en-US" sz="1600" dirty="0" err="1"/>
              <a:t>Vrettaros</a:t>
            </a:r>
            <a:r>
              <a:rPr lang="en-US" sz="1600" dirty="0"/>
              <a:t>, "Using the Self-Organizing Map (SOM) Algorithm, as a Prototype E-Content Retrieval Tool," p. 23.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B. A. L. a. G. Mercier, "Self-Organizing maps for processing of data with missing values and outliners," April 2010. [Online]. Available: http://cdn.intechweb.org/pdfs/10469.pdf. [Accessed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E. López-Rubio, "ResearchGate," August 2013. [Online]. Available: https://www.researchgate.net/figure/Example-of-self-intersection_fig4_262149778. [Accessed 21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T.-K. L. ,. H.-T. C. Mu-Chun </a:t>
            </a:r>
            <a:r>
              <a:rPr lang="en-US" sz="1600" dirty="0" err="1"/>
              <a:t>Su</a:t>
            </a:r>
            <a:r>
              <a:rPr lang="en-US" sz="1600" dirty="0"/>
              <a:t>, "Improving the Self-Organizing Feature Map Algorithm Using an," </a:t>
            </a:r>
            <a:r>
              <a:rPr lang="en-US" sz="1600" i="1" dirty="0" err="1"/>
              <a:t>Tamkang</a:t>
            </a:r>
            <a:r>
              <a:rPr lang="en-US" sz="1600" i="1" dirty="0"/>
              <a:t> Journal of Science and Engineering, </a:t>
            </a:r>
            <a:r>
              <a:rPr lang="en-US" sz="1600" dirty="0"/>
              <a:t>p. 13, 2002. 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I. D. a. S. P. Mike </a:t>
            </a:r>
            <a:r>
              <a:rPr lang="en-US" sz="1600" dirty="0" err="1"/>
              <a:t>HUang</a:t>
            </a:r>
            <a:r>
              <a:rPr lang="en-US" sz="1600" dirty="0"/>
              <a:t>, "Self organizing features map," [Online]. Available: http://pages.cpsc.ucalgary.ca/~jacob/Courses/Winter2000/CPSC533/Slides/05.2.3-SOFM.pdf. [Accessed February 2019].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F. </a:t>
            </a:r>
            <a:r>
              <a:rPr lang="en-US" sz="1600" dirty="0" err="1"/>
              <a:t>Fessant</a:t>
            </a:r>
            <a:r>
              <a:rPr lang="en-US" sz="1600" dirty="0"/>
              <a:t> and S. </a:t>
            </a:r>
            <a:r>
              <a:rPr lang="en-US" sz="1600" dirty="0" err="1"/>
              <a:t>Midenet</a:t>
            </a:r>
            <a:r>
              <a:rPr lang="en-US" sz="1600" dirty="0"/>
              <a:t>, “Self-</a:t>
            </a:r>
            <a:r>
              <a:rPr lang="en-US" sz="1600" dirty="0" err="1"/>
              <a:t>organising</a:t>
            </a:r>
            <a:r>
              <a:rPr lang="en-US" sz="1600" dirty="0"/>
              <a:t> map for data imputation and correction in surveys,” Neural Computing &amp; Applications, vol. 10, pp. 300–310, 2002 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6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3FA-D07C-401E-8951-2D84CD0EE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20968"/>
            <a:ext cx="10364451" cy="1503485"/>
          </a:xfrm>
        </p:spPr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8BEC-85C2-4B26-A96D-E7CC0B1856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224453"/>
            <a:ext cx="6867418" cy="3358662"/>
          </a:xfrm>
        </p:spPr>
        <p:txBody>
          <a:bodyPr/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 huge number of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data gathered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every day,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But, all are not complete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Further processes and analysis is required on enormous “</a:t>
            </a:r>
            <a:r>
              <a:rPr lang="en-CA" sz="2400" u="sng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Finding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missing data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CA" u="sng" cap="none" dirty="0">
                <a:latin typeface="Calibri" panose="020F0502020204030204" pitchFamily="34" charset="0"/>
                <a:cs typeface="Calibri" panose="020F0502020204030204" pitchFamily="34" charset="0"/>
              </a:rPr>
              <a:t>data patterns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are required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Such field known as “ </a:t>
            </a:r>
            <a:r>
              <a:rPr lang="en-CA" sz="2400" u="sng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Mining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7FE6D-8AA4-4AF5-8A94-A0C9F118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72641">
            <a:off x="7825154" y="2230188"/>
            <a:ext cx="3736730" cy="2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4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ood data science isn't about finding answers to qu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23" y="2367092"/>
            <a:ext cx="8203224" cy="35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97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E035-9BCD-49EE-8B15-2E2181FB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7FA2-1E4B-4F05-B0CC-B760602297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6383497" cy="3576506"/>
          </a:xfrm>
        </p:spPr>
        <p:txBody>
          <a:bodyPr>
            <a:normAutofit/>
          </a:bodyPr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Manage the “categorical” and “numerical data” with 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 programing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Find out the missing data using  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 Organizing Map  </a:t>
            </a:r>
          </a:p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Analyze the final output data to check the accuracy and effectiveness of “</a:t>
            </a:r>
            <a:r>
              <a:rPr lang="en-CA" cap="none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CA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endParaRPr lang="en-CA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4C5F5-73C0-46F6-834E-2BB14806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2250141"/>
            <a:ext cx="3881718" cy="32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self organizing map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som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Self-organizing map method of clustering problems is popular in the financial organizations where massive data is used.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Self-organizing map works as nonparametric regression and it can work with datasets having several variables.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 is widely used in cluster analysis for the neural network methods.</a:t>
            </a:r>
          </a:p>
          <a:p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SOM especially uses points from its low dimensional space to illustrate its high dimensional sources, both in 2d or 3d models.</a:t>
            </a:r>
          </a:p>
          <a:p>
            <a:pPr marL="0" indent="0">
              <a:buNone/>
            </a:pPr>
            <a:endParaRPr lang="en-US" cap="none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0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964" y="521999"/>
            <a:ext cx="10372436" cy="55865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Four</a:t>
            </a:r>
            <a:r>
              <a:rPr lang="en-US" sz="3200" dirty="0"/>
              <a:t> Major components of SOM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5854" y="1486909"/>
            <a:ext cx="10806546" cy="493236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Initializing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the connection weights from a random dataset.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each data pattern, there will be  computation of respective values for finding out the discriminant function, which is known as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competition process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dataset.  Specially data who has smallest discriminant function value are chosen as wining value.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winning data will determine the topological neighborhood which is known as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cooperation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datasets.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Topological neighboring does not only  update the weights for winning data, it other members of neighborhood will also get chance of weight update by </a:t>
            </a:r>
            <a:r>
              <a:rPr lang="en-US" cap="none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adaptation process </a:t>
            </a:r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among the neighborhood.</a:t>
            </a:r>
          </a:p>
          <a:p>
            <a:r>
              <a:rPr lang="en-US" cap="none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                     Ref: [1] </a:t>
            </a:r>
          </a:p>
        </p:txBody>
      </p:sp>
    </p:spTree>
    <p:extLst>
      <p:ext uri="{BB962C8B-B14F-4D97-AF65-F5344CB8AC3E}">
        <p14:creationId xmlns:p14="http://schemas.microsoft.com/office/powerpoint/2010/main" val="115880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10156678" cy="9110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Visualization of Self Organizing Map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2717094"/>
            <a:ext cx="2974398" cy="2071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44" y="5067946"/>
            <a:ext cx="3564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Fig:1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four Data point(cross) in 2D and put their output as 1D(dot)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6" y="3252550"/>
            <a:ext cx="2402238" cy="1000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076" y="2717094"/>
            <a:ext cx="3256185" cy="2071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3654" y="5067946"/>
            <a:ext cx="378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Fig:2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one Data point under training, and move the closest output towards it. </a:t>
            </a:r>
          </a:p>
        </p:txBody>
      </p:sp>
    </p:spTree>
    <p:extLst>
      <p:ext uri="{BB962C8B-B14F-4D97-AF65-F5344CB8AC3E}">
        <p14:creationId xmlns:p14="http://schemas.microsoft.com/office/powerpoint/2010/main" val="56289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201067" cy="911025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Visualization of Self Organizing Map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6" y="2717094"/>
            <a:ext cx="2974398" cy="2071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443" y="5067946"/>
            <a:ext cx="3797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 : 3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second Data point under training, and move the closest output towards it.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06" y="3252550"/>
            <a:ext cx="2402238" cy="1000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3654" y="5067946"/>
            <a:ext cx="3789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Fig:4 [1]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Take fourth Data point under training, and move the closest output towards it. 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6" y="2717093"/>
            <a:ext cx="2974398" cy="2071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075" y="2717092"/>
            <a:ext cx="3209691" cy="207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573929" cy="872932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804" y="1340528"/>
            <a:ext cx="10963921" cy="4820575"/>
          </a:xfrm>
        </p:spPr>
        <p:txBody>
          <a:bodyPr/>
          <a:lstStyle/>
          <a:p>
            <a:pPr lvl="0"/>
            <a:r>
              <a:rPr lang="en-US" cap="none" dirty="0"/>
              <a:t>When there will be a large number of data, those data can be grouped according to similar characteristics for quantitative analysis, that is called clustering </a:t>
            </a:r>
          </a:p>
          <a:p>
            <a:pPr lvl="0"/>
            <a:endParaRPr lang="en-US" cap="none" dirty="0"/>
          </a:p>
          <a:p>
            <a:pPr lvl="0"/>
            <a:r>
              <a:rPr lang="en-US" cap="none" dirty="0"/>
              <a:t>Clustering of Data</a:t>
            </a:r>
          </a:p>
          <a:p>
            <a:pPr lvl="0"/>
            <a:endParaRPr lang="en-US" cap="none" dirty="0"/>
          </a:p>
          <a:p>
            <a:pPr lvl="0"/>
            <a:endParaRPr lang="en-CA" cap="none" dirty="0"/>
          </a:p>
        </p:txBody>
      </p:sp>
      <p:pic>
        <p:nvPicPr>
          <p:cNvPr id="4" name="Picture 2" descr="Image result for self organizing map in matlab 3d">
            <a:extLst>
              <a:ext uri="{FF2B5EF4-FFF2-40B4-BE49-F238E27FC236}">
                <a16:creationId xmlns:a16="http://schemas.microsoft.com/office/drawing/2014/main" id="{83776137-4815-4033-88C5-6B399045D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645686"/>
            <a:ext cx="2068879" cy="138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7C1386-B397-46D7-89E5-879C41F1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842" y="3645686"/>
            <a:ext cx="2068879" cy="13872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53B85-CAC2-4C7A-941D-732ACC8FA6D9}"/>
              </a:ext>
            </a:extLst>
          </p:cNvPr>
          <p:cNvSpPr txBox="1"/>
          <p:nvPr/>
        </p:nvSpPr>
        <p:spPr>
          <a:xfrm>
            <a:off x="4765431" y="5275385"/>
            <a:ext cx="221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Fig 6 :3-D view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A27FB-8CF6-4848-8723-7CA423AD880D}"/>
              </a:ext>
            </a:extLst>
          </p:cNvPr>
          <p:cNvSpPr txBox="1"/>
          <p:nvPr/>
        </p:nvSpPr>
        <p:spPr>
          <a:xfrm>
            <a:off x="1661746" y="5275385"/>
            <a:ext cx="217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Fig 5 -  Top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D12CE6-F548-4017-B69C-7504EF5D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70" y="3645686"/>
            <a:ext cx="2095500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F59CD-A64A-46EB-8001-0E0E57A64EB4}"/>
              </a:ext>
            </a:extLst>
          </p:cNvPr>
          <p:cNvSpPr txBox="1"/>
          <p:nvPr/>
        </p:nvSpPr>
        <p:spPr>
          <a:xfrm>
            <a:off x="8047770" y="5336931"/>
            <a:ext cx="216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Fig 7 : 2-D view [1]</a:t>
            </a:r>
          </a:p>
        </p:txBody>
      </p:sp>
    </p:spTree>
    <p:extLst>
      <p:ext uri="{BB962C8B-B14F-4D97-AF65-F5344CB8AC3E}">
        <p14:creationId xmlns:p14="http://schemas.microsoft.com/office/powerpoint/2010/main" val="149845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43" y="618518"/>
            <a:ext cx="10147802" cy="125677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Process of making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Cooperative Process</a:t>
            </a:r>
          </a:p>
          <a:p>
            <a:pPr marL="0" indent="0">
              <a:buNone/>
            </a:pP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Parameters: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(1)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Lateral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distance between the 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j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. (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Dj,i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(2) 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the topological neighborhood </a:t>
            </a:r>
            <a:r>
              <a:rPr lang="en-US" i="1" cap="none" dirty="0" err="1">
                <a:latin typeface="Helvetica" panose="020B0604020202020204" pitchFamily="34" charset="0"/>
                <a:cs typeface="Helvetica" panose="020B0604020202020204" pitchFamily="34" charset="0"/>
              </a:rPr>
              <a:t>hj</a:t>
            </a:r>
            <a:r>
              <a:rPr lang="en-US" cap="none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i="1" cap="none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</a:p>
          <a:p>
            <a:pPr marL="0" indent="0">
              <a:buNone/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19" y="4513881"/>
            <a:ext cx="1465216" cy="387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4" y="4479009"/>
            <a:ext cx="24193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741" y="3038474"/>
            <a:ext cx="3000375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74" y="5362574"/>
            <a:ext cx="296227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799" y="5324473"/>
            <a:ext cx="3248025" cy="504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77225" y="5576885"/>
            <a:ext cx="355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Fig 8 : Plotting of Gaussian  neighborhood function [1]</a:t>
            </a:r>
          </a:p>
        </p:txBody>
      </p:sp>
    </p:spTree>
    <p:extLst>
      <p:ext uri="{BB962C8B-B14F-4D97-AF65-F5344CB8AC3E}">
        <p14:creationId xmlns:p14="http://schemas.microsoft.com/office/powerpoint/2010/main" val="37250194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422</TotalTime>
  <Words>1285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Tw Cen MT</vt:lpstr>
      <vt:lpstr>Wingdings</vt:lpstr>
      <vt:lpstr>Droplet</vt:lpstr>
      <vt:lpstr>Self Organizing Map </vt:lpstr>
      <vt:lpstr>Introduction</vt:lpstr>
      <vt:lpstr>objectives</vt:lpstr>
      <vt:lpstr>self organizing map (som)</vt:lpstr>
      <vt:lpstr>Four Major components of SOM</vt:lpstr>
      <vt:lpstr>Visualization of Self Organizing Map </vt:lpstr>
      <vt:lpstr>Visualization of Self Organizing Map </vt:lpstr>
      <vt:lpstr>Clustering</vt:lpstr>
      <vt:lpstr>Process of making Clustering</vt:lpstr>
      <vt:lpstr>How SOM work to find missing data</vt:lpstr>
      <vt:lpstr>Algorithm</vt:lpstr>
      <vt:lpstr>Algorithm</vt:lpstr>
      <vt:lpstr>Algorithm</vt:lpstr>
      <vt:lpstr>Development/input/output</vt:lpstr>
      <vt:lpstr>Computational Complexity</vt:lpstr>
      <vt:lpstr>Improvement of the method</vt:lpstr>
      <vt:lpstr>Advantages</vt:lpstr>
      <vt:lpstr>Application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Organizing Map</dc:title>
  <dc:creator>tamal taru</dc:creator>
  <cp:lastModifiedBy>Vedant Dave</cp:lastModifiedBy>
  <cp:revision>15</cp:revision>
  <dcterms:created xsi:type="dcterms:W3CDTF">2019-02-26T16:11:01Z</dcterms:created>
  <dcterms:modified xsi:type="dcterms:W3CDTF">2019-07-14T23:35:54Z</dcterms:modified>
</cp:coreProperties>
</file>