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D5ACAB-FF93-4387-8FE0-3E834349EAA2}">
  <a:tblStyle styleId="{E9D5ACAB-FF93-4387-8FE0-3E834349E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7605cbd9b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7605cbd9b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7605cbd9b_5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7605cbd9b_5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7605cbd9b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7605cbd9b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7605cbd9b_1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7605cbd9b_1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7605cbd9b_1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7605cbd9b_1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7605cbd9b_1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7605cbd9b_1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7605cbd9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7605cbd9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7605cbd9b_1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7605cbd9b_1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7605cbd9b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7605cbd9b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7605cbd9b_1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7605cbd9b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7605cb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7605cb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7605cbd9b_1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7605cbd9b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7605cbd9b_1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7605cbd9b_1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7605cbd9b_5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7605cbd9b_5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605cbd9b_5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7605cbd9b_5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7605cbd9b_1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7605cbd9b_1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7605cbd9b_1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7605cbd9b_1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 sz="1800">
                <a:solidFill>
                  <a:srgbClr val="595959"/>
                </a:solidFill>
              </a:rPr>
              <a:t>to warn users of changes in the airspace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-noticable difference between altitudes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7605cbd9b_1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7605cbd9b_1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7b2e0c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7b2e0c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605cb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605cb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605cbd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7605cbd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7605cbd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7605cbd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7605cbd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7605cbd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7605cbd9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7605cbd9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7605cbd9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7605cbd9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7605cbd9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7605cbd9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.png"/><Relationship Id="rId5" Type="http://schemas.openxmlformats.org/officeDocument/2006/relationships/image" Target="../media/image14.jp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622300"/>
            <a:ext cx="8520600" cy="11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</a:t>
            </a:r>
            <a:r>
              <a:rPr lang="fr" sz="3500"/>
              <a:t>odifying the </a:t>
            </a:r>
            <a:r>
              <a:rPr lang="fr" sz="3500"/>
              <a:t>trajectory</a:t>
            </a:r>
            <a:r>
              <a:rPr lang="fr" sz="3500"/>
              <a:t> of a drone following a reconfiguration of the airspace</a:t>
            </a:r>
            <a:endParaRPr sz="3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45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660">
                <a:solidFill>
                  <a:srgbClr val="444654"/>
                </a:solidFill>
              </a:rPr>
              <a:t>Bastien GERMAN, Chouaib LAAOUINA, Guohao DAI, Maha DRISSI-EL BOUZAIDI, Mohammed-Amine JAAFARI, Othmane CHAOUCHAOU</a:t>
            </a:r>
            <a:endParaRPr sz="1660">
              <a:solidFill>
                <a:srgbClr val="444654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38" y="437825"/>
            <a:ext cx="2608725" cy="1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2664913" y="3009500"/>
            <a:ext cx="38142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660">
                <a:solidFill>
                  <a:srgbClr val="444654"/>
                </a:solidFill>
              </a:rPr>
              <a:t>Supervised by : Mr Daniel ZAPATA</a:t>
            </a:r>
            <a:endParaRPr sz="1660">
              <a:solidFill>
                <a:srgbClr val="44465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34000" y="40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Parallelized Tasks</a:t>
            </a:r>
            <a:endParaRPr b="1"/>
          </a:p>
        </p:txBody>
      </p:sp>
      <p:sp>
        <p:nvSpPr>
          <p:cNvPr id="198" name="Google Shape;198;p22"/>
          <p:cNvSpPr/>
          <p:nvPr/>
        </p:nvSpPr>
        <p:spPr>
          <a:xfrm>
            <a:off x="3714456" y="734487"/>
            <a:ext cx="3948000" cy="39480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4605461" y="200453"/>
            <a:ext cx="2166000" cy="2166000"/>
            <a:chOff x="3619861" y="407378"/>
            <a:chExt cx="2166000" cy="2166000"/>
          </a:xfrm>
        </p:grpSpPr>
        <p:sp>
          <p:nvSpPr>
            <p:cNvPr id="200" name="Google Shape;200;p22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3919101" y="766695"/>
              <a:ext cx="1567500" cy="91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Development of basic interface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22"/>
          <p:cNvGrpSpPr/>
          <p:nvPr/>
        </p:nvGrpSpPr>
        <p:grpSpPr>
          <a:xfrm>
            <a:off x="6148961" y="1170118"/>
            <a:ext cx="2166000" cy="2166000"/>
            <a:chOff x="4648111" y="1143043"/>
            <a:chExt cx="2166000" cy="2166000"/>
          </a:xfrm>
        </p:grpSpPr>
        <p:sp>
          <p:nvSpPr>
            <p:cNvPr id="203" name="Google Shape;203;p22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988423" y="1735002"/>
              <a:ext cx="1642200" cy="7461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Airspace Configuration and flight plans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5736687" y="2800339"/>
            <a:ext cx="2166000" cy="2166000"/>
            <a:chOff x="4238812" y="2357689"/>
            <a:chExt cx="2166000" cy="2166000"/>
          </a:xfrm>
        </p:grpSpPr>
        <p:sp>
          <p:nvSpPr>
            <p:cNvPr id="206" name="Google Shape;206;p22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4382575" y="3039950"/>
              <a:ext cx="1920600" cy="8742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Development of trajectory modification algorithm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3714451" y="2875890"/>
            <a:ext cx="2166000" cy="2166000"/>
            <a:chOff x="2983201" y="2357790"/>
            <a:chExt cx="2166000" cy="2166000"/>
          </a:xfrm>
        </p:grpSpPr>
        <p:sp>
          <p:nvSpPr>
            <p:cNvPr id="209" name="Google Shape;209;p22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3283575" y="3117250"/>
              <a:ext cx="1379100" cy="64710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External Simulation Module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3091878" y="1023137"/>
            <a:ext cx="2166000" cy="2166000"/>
            <a:chOff x="2591728" y="1143012"/>
            <a:chExt cx="2166000" cy="2166000"/>
          </a:xfrm>
        </p:grpSpPr>
        <p:sp>
          <p:nvSpPr>
            <p:cNvPr id="212" name="Google Shape;212;p22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2830549" y="1666247"/>
              <a:ext cx="1494600" cy="8673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Path Manual Modification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p22"/>
          <p:cNvSpPr/>
          <p:nvPr/>
        </p:nvSpPr>
        <p:spPr>
          <a:xfrm>
            <a:off x="5075542" y="2095571"/>
            <a:ext cx="1225800" cy="12258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</a:t>
            </a:r>
            <a:r>
              <a:rPr lang="fr">
                <a:solidFill>
                  <a:schemeClr val="lt1"/>
                </a:solidFill>
              </a:rPr>
              <a:t>Tasks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Development Tools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Main development Language  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– </a:t>
            </a:r>
            <a:r>
              <a:rPr lang="fr" sz="2000"/>
              <a:t>Simple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– Versatile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– Ease of development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30" y="1998238"/>
            <a:ext cx="5134825" cy="17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GUI 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PyQt was used as a framework for the GUI ,since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 development was used with Python,PyQt was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optimal answer as it is a Python GUI library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that creates rich and interactive interfaces for python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applications .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450" y="1584688"/>
            <a:ext cx="2095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used to display interactive maps 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Leaflet.js offers an easy to use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and interact with maps,it’s also 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lightweight and fast,plus it  has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great synergy with Qt channel ,which enables us to visualize geospatial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in PyQt applications . 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1913"/>
            <a:ext cx="4152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22"/>
              <a:t>Versioning</a:t>
            </a:r>
            <a:r>
              <a:rPr lang="fr" sz="3022"/>
              <a:t> </a:t>
            </a:r>
            <a:endParaRPr sz="3022"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 </a:t>
            </a:r>
            <a:r>
              <a:rPr lang="fr"/>
              <a:t>Track and manage changes to our codebase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–Three main branches: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• Master branch which holds the official release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history and the release tag that identifies the different releases.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• Dev branch contains all new features being developed and merged.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• Feat branch which spawns feature branches following a naming convention : feat/featureName. 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0" y="713838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1152750" y="2202300"/>
            <a:ext cx="683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</a:rPr>
              <a:t>Path Finding Algorithm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1077975" y="456325"/>
            <a:ext cx="683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</a:rPr>
              <a:t>What is the A* </a:t>
            </a:r>
            <a:r>
              <a:rPr lang="fr" sz="3600">
                <a:solidFill>
                  <a:schemeClr val="lt1"/>
                </a:solidFill>
              </a:rPr>
              <a:t>Algorithm ?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1182700" y="1537225"/>
            <a:ext cx="68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00" y="1637175"/>
            <a:ext cx="2659981" cy="2901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285775" y="2056050"/>
            <a:ext cx="390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A* is an extended BFS algorithm that finds the shortest path from a point A to a point B in a graph.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A* is optimal.(gives the best solution).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A* is complete(finds all the possible solutions).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1077975" y="456325"/>
            <a:ext cx="687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chemeClr val="lt1"/>
                </a:solidFill>
              </a:rPr>
              <a:t>How does the A* work?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1182700" y="1537225"/>
            <a:ext cx="68718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It uses a heuristic function to estimate the cost of reaching the target node for example </a:t>
            </a:r>
            <a:r>
              <a:rPr lang="fr"/>
              <a:t>euclidean</a:t>
            </a:r>
            <a:r>
              <a:rPr lang="fr"/>
              <a:t> distance.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The algorithm maintains a priority queue to explore neighboring nodes in order of their estimated cost.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It avoids exploring already explored nodes and updates the priority of nodes with lower estimated cost.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The A* algorithm maintains a closure set to keep track of nodes that have already been explored and ensures that each node is explored only once.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255400" y="303925"/>
            <a:ext cx="866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chemeClr val="lt1"/>
                </a:solidFill>
              </a:rPr>
              <a:t>Implementation of A* algorithm in a grid 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5" y="1440737"/>
            <a:ext cx="3917273" cy="205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348" y="1315825"/>
            <a:ext cx="3123824" cy="230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675" y="2040588"/>
            <a:ext cx="1062325" cy="1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 of the project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Increase in the use of drones 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surveillance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mapping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data collection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delivery…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Any regulations ?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yes, for civilians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unclear for large number of drones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or for automated / out of sight drones</a:t>
            </a:r>
            <a:endParaRPr sz="14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850" y="601450"/>
            <a:ext cx="3502765" cy="19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363" y="2814150"/>
            <a:ext cx="2797752" cy="18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/>
        </p:nvSpPr>
        <p:spPr>
          <a:xfrm>
            <a:off x="475125" y="456325"/>
            <a:ext cx="8246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chemeClr val="lt1"/>
                </a:solidFill>
              </a:rPr>
              <a:t>Visualization of the grid and the A* algorithm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5" y="1926100"/>
            <a:ext cx="2906600" cy="214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675" y="1926100"/>
            <a:ext cx="3825374" cy="21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488" y="2469388"/>
            <a:ext cx="1062325" cy="1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/>
        </p:nvSpPr>
        <p:spPr>
          <a:xfrm>
            <a:off x="1077975" y="380125"/>
            <a:ext cx="683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chemeClr val="lt1"/>
                </a:solidFill>
              </a:rPr>
              <a:t>Complexity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52500" y="3136875"/>
            <a:ext cx="7239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Where: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b: branching factor (maximum number of successors for any node)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d: depth of the shortest path from start node to goal node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/>
              <a:t>n: number of nodes explored in the search</a:t>
            </a:r>
            <a:endParaRPr/>
          </a:p>
        </p:txBody>
      </p:sp>
      <p:graphicFrame>
        <p:nvGraphicFramePr>
          <p:cNvPr id="289" name="Google Shape;289;p33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{E9D5ACAB-FF93-4387-8FE0-3E834349EAA2}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O(b^d)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Demonstration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Overall..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 functional GUI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Create drones’ paths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Create obstacles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Simulate and control drones’ flight in real time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Modify drones’ flight plan mid-flight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Future prospects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Integration of a notification system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Upgrading to a 3D map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Simulation of multiple drones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Soft skills 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5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5"/>
              <a:buChar char="-"/>
            </a:pPr>
            <a:r>
              <a:rPr lang="fr" sz="2015"/>
              <a:t>Communication</a:t>
            </a:r>
            <a:endParaRPr sz="2015"/>
          </a:p>
          <a:p>
            <a:pPr indent="-3565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5"/>
              <a:buChar char="-"/>
            </a:pPr>
            <a:r>
              <a:rPr lang="fr" sz="2015"/>
              <a:t>Collaboration and conflict resolution</a:t>
            </a:r>
            <a:endParaRPr sz="2015"/>
          </a:p>
          <a:p>
            <a:pPr indent="-3565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5"/>
              <a:buChar char="-"/>
            </a:pPr>
            <a:r>
              <a:rPr lang="fr" sz="2015"/>
              <a:t>Time management</a:t>
            </a:r>
            <a:endParaRPr sz="2015"/>
          </a:p>
          <a:p>
            <a:pPr indent="-35655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15"/>
              <a:buChar char="-"/>
            </a:pPr>
            <a:r>
              <a:rPr lang="fr" sz="2015"/>
              <a:t>Flexibility</a:t>
            </a:r>
            <a:endParaRPr sz="2015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1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ctrTitle"/>
          </p:nvPr>
        </p:nvSpPr>
        <p:spPr>
          <a:xfrm>
            <a:off x="311713" y="1992450"/>
            <a:ext cx="8520600" cy="11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Thank you for your attention!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need for new regulations : U-Space project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1504950"/>
            <a:ext cx="281131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424" y="1504950"/>
            <a:ext cx="384397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25" y="3014043"/>
            <a:ext cx="2811326" cy="130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913" y="3106475"/>
            <a:ext cx="3333002" cy="11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U-Space services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25" y="1750325"/>
            <a:ext cx="4406201" cy="21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75" y="1581175"/>
            <a:ext cx="4171049" cy="24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385750" y="4123825"/>
            <a:ext cx="40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 of the readiness of U2 services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4547925" y="4033575"/>
            <a:ext cx="4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Chart of the U-Space services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Objectives and scope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662" y="1392575"/>
            <a:ext cx="3922575" cy="293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19" y="1888713"/>
            <a:ext cx="3358749" cy="21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476000" y="4011025"/>
            <a:ext cx="3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Trajectory modification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4232100" y="4394525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Geofencing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043300" y="1571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1 - Introduction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2 - Work Organization and task planning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3 - Development Tools and versioning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4 - </a:t>
            </a:r>
            <a:r>
              <a:rPr lang="fr" sz="1500"/>
              <a:t>Algorithm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5 - </a:t>
            </a:r>
            <a:r>
              <a:rPr lang="fr" sz="1500"/>
              <a:t>Demonstration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6 - Conclusion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dk1"/>
                </a:solidFill>
              </a:rPr>
              <a:t>Work Organization and Task Planning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80350" y="503475"/>
            <a:ext cx="798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Cycle : Agile methodology (Scrum) 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18666"/>
          <a:stretch/>
        </p:blipFill>
        <p:spPr>
          <a:xfrm>
            <a:off x="233775" y="1157400"/>
            <a:ext cx="8683699" cy="38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cycle 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950" y="303800"/>
            <a:ext cx="1540101" cy="8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00" y="1288075"/>
            <a:ext cx="8591451" cy="3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