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62" r:id="rId4"/>
    <p:sldId id="263" r:id="rId5"/>
    <p:sldId id="264" r:id="rId6"/>
    <p:sldId id="265" r:id="rId7"/>
    <p:sldId id="266" r:id="rId8"/>
    <p:sldId id="267" r:id="rId9"/>
    <p:sldId id="268" r:id="rId10"/>
    <p:sldId id="269" r:id="rId11"/>
    <p:sldId id="270" r:id="rId12"/>
    <p:sldId id="258" r:id="rId13"/>
    <p:sldId id="259" r:id="rId14"/>
    <p:sldId id="260" r:id="rId15"/>
    <p:sldId id="261" r:id="rId16"/>
    <p:sldId id="271" r:id="rId17"/>
    <p:sldId id="272" r:id="rId18"/>
    <p:sldId id="273" r:id="rId19"/>
    <p:sldId id="274" r:id="rId20"/>
    <p:sldId id="279" r:id="rId21"/>
    <p:sldId id="280" r:id="rId22"/>
    <p:sldId id="281" r:id="rId23"/>
    <p:sldId id="276" r:id="rId24"/>
    <p:sldId id="282" r:id="rId25"/>
    <p:sldId id="277" r:id="rId26"/>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grpSp>
        <p:nvGrpSpPr>
          <p:cNvPr id="2" name="Group 15">
            <a:extLst>
              <a:ext uri="{FF2B5EF4-FFF2-40B4-BE49-F238E27FC236}">
                <a16:creationId xmlns:a16="http://schemas.microsoft.com/office/drawing/2014/main" id="{8D52225F-2FD0-FC94-CC45-131D4EF69CD1}"/>
              </a:ext>
            </a:extLst>
          </p:cNvPr>
          <p:cNvGrpSpPr/>
          <p:nvPr/>
        </p:nvGrpSpPr>
        <p:grpSpPr>
          <a:xfrm>
            <a:off x="-1" y="-8467"/>
            <a:ext cx="12192006" cy="6866467"/>
            <a:chOff x="-1" y="-8467"/>
            <a:chExt cx="12192006" cy="6866467"/>
          </a:xfrm>
        </p:grpSpPr>
        <p:cxnSp>
          <p:nvCxnSpPr>
            <p:cNvPr id="3" name="Straight Connector 18">
              <a:extLst>
                <a:ext uri="{FF2B5EF4-FFF2-40B4-BE49-F238E27FC236}">
                  <a16:creationId xmlns:a16="http://schemas.microsoft.com/office/drawing/2014/main" id="{D7851378-57E2-5F52-BC57-8E90708611F7}"/>
                </a:ext>
              </a:extLst>
            </p:cNvPr>
            <p:cNvCxnSpPr/>
            <p:nvPr/>
          </p:nvCxnSpPr>
          <p:spPr>
            <a:xfrm>
              <a:off x="9371008" y="0"/>
              <a:ext cx="1219207" cy="6858000"/>
            </a:xfrm>
            <a:prstGeom prst="straightConnector1">
              <a:avLst/>
            </a:prstGeom>
            <a:noFill/>
            <a:ln w="9528" cap="rnd">
              <a:solidFill>
                <a:srgbClr val="F496CB">
                  <a:alpha val="70000"/>
                </a:srgbClr>
              </a:solidFill>
              <a:prstDash val="solid"/>
              <a:miter/>
            </a:ln>
          </p:spPr>
        </p:cxnSp>
        <p:cxnSp>
          <p:nvCxnSpPr>
            <p:cNvPr id="4" name="Straight Connector 19">
              <a:extLst>
                <a:ext uri="{FF2B5EF4-FFF2-40B4-BE49-F238E27FC236}">
                  <a16:creationId xmlns:a16="http://schemas.microsoft.com/office/drawing/2014/main" id="{801F5412-354B-83DF-B0BE-90ABC0BD21DC}"/>
                </a:ext>
              </a:extLst>
            </p:cNvPr>
            <p:cNvCxnSpPr/>
            <p:nvPr/>
          </p:nvCxnSpPr>
          <p:spPr>
            <a:xfrm flipH="1">
              <a:off x="7425266" y="3681410"/>
              <a:ext cx="4763557" cy="3176590"/>
            </a:xfrm>
            <a:prstGeom prst="straightConnector1">
              <a:avLst/>
            </a:prstGeom>
            <a:noFill/>
            <a:ln w="9528" cap="rnd">
              <a:solidFill>
                <a:srgbClr val="F496CB">
                  <a:alpha val="70000"/>
                </a:srgbClr>
              </a:solidFill>
              <a:prstDash val="solid"/>
              <a:miter/>
            </a:ln>
          </p:spPr>
        </p:cxnSp>
        <p:sp>
          <p:nvSpPr>
            <p:cNvPr id="5" name="Rectangle 23">
              <a:extLst>
                <a:ext uri="{FF2B5EF4-FFF2-40B4-BE49-F238E27FC236}">
                  <a16:creationId xmlns:a16="http://schemas.microsoft.com/office/drawing/2014/main" id="{C710A28E-3079-1972-629F-F7016CF84C62}"/>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 f4 0 f2"/>
                <a:gd name="f9" fmla="+- f3 0 f2"/>
                <a:gd name="f10" fmla="*/ f9 1 3007349"/>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3007349" h="6866467">
                  <a:moveTo>
                    <a:pt x="f5" y="f2"/>
                  </a:moveTo>
                  <a:lnTo>
                    <a:pt x="f3" y="f2"/>
                  </a:lnTo>
                  <a:lnTo>
                    <a:pt x="f3" y="f4"/>
                  </a:lnTo>
                  <a:lnTo>
                    <a:pt x="f2" y="f4"/>
                  </a:lnTo>
                  <a:lnTo>
                    <a:pt x="f5" y="f2"/>
                  </a:lnTo>
                  <a:close/>
                </a:path>
              </a:pathLst>
            </a:custGeom>
            <a:solidFill>
              <a:srgbClr val="F496CB">
                <a:alpha val="36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6" name="Rectangle 25">
              <a:extLst>
                <a:ext uri="{FF2B5EF4-FFF2-40B4-BE49-F238E27FC236}">
                  <a16:creationId xmlns:a16="http://schemas.microsoft.com/office/drawing/2014/main" id="{7D1F12F5-795D-6B88-CB70-3564E5A7954E}"/>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 f4 0 f2"/>
                <a:gd name="f9" fmla="+- f3 0 f2"/>
                <a:gd name="f10" fmla="*/ f9 1 2573311"/>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2573311" h="6866467">
                  <a:moveTo>
                    <a:pt x="f2" y="f2"/>
                  </a:moveTo>
                  <a:lnTo>
                    <a:pt x="f3" y="f2"/>
                  </a:lnTo>
                  <a:lnTo>
                    <a:pt x="f3" y="f4"/>
                  </a:lnTo>
                  <a:lnTo>
                    <a:pt x="f5" y="f4"/>
                  </a:lnTo>
                  <a:lnTo>
                    <a:pt x="f2" y="f2"/>
                  </a:lnTo>
                  <a:close/>
                </a:path>
              </a:pathLst>
            </a:custGeom>
            <a:solidFill>
              <a:srgbClr val="F496CB">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7" name="Isosceles Triangle 22">
              <a:extLst>
                <a:ext uri="{FF2B5EF4-FFF2-40B4-BE49-F238E27FC236}">
                  <a16:creationId xmlns:a16="http://schemas.microsoft.com/office/drawing/2014/main" id="{69AFD92A-6564-146C-CD1A-6CB41DF097D3}"/>
                </a:ext>
              </a:extLst>
            </p:cNvPr>
            <p:cNvSpPr/>
            <p:nvPr/>
          </p:nvSpPr>
          <p:spPr>
            <a:xfrm>
              <a:off x="8932334" y="3047996"/>
              <a:ext cx="3259671" cy="3810003"/>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F496CB">
                <a:alpha val="72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8" name="Rectangle 27">
              <a:extLst>
                <a:ext uri="{FF2B5EF4-FFF2-40B4-BE49-F238E27FC236}">
                  <a16:creationId xmlns:a16="http://schemas.microsoft.com/office/drawing/2014/main" id="{E6B89B3C-A261-F420-EBC9-743C58F12C2D}"/>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 f4 0 f2"/>
                <a:gd name="f9" fmla="+- f3 0 f2"/>
                <a:gd name="f10" fmla="*/ f9 1 2858013"/>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2858013" h="6866467">
                  <a:moveTo>
                    <a:pt x="f2" y="f2"/>
                  </a:moveTo>
                  <a:lnTo>
                    <a:pt x="f3" y="f2"/>
                  </a:lnTo>
                  <a:lnTo>
                    <a:pt x="f3" y="f4"/>
                  </a:lnTo>
                  <a:lnTo>
                    <a:pt x="f5" y="f4"/>
                  </a:lnTo>
                  <a:lnTo>
                    <a:pt x="f2" y="f2"/>
                  </a:lnTo>
                  <a:close/>
                </a:path>
              </a:pathLst>
            </a:custGeom>
            <a:solidFill>
              <a:srgbClr val="EB3D9F">
                <a:alpha val="5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9" name="Rectangle 28">
              <a:extLst>
                <a:ext uri="{FF2B5EF4-FFF2-40B4-BE49-F238E27FC236}">
                  <a16:creationId xmlns:a16="http://schemas.microsoft.com/office/drawing/2014/main" id="{93EDBF0E-FE87-7F07-39A7-DC2B6F3A3429}"/>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 f4 0 f2"/>
                <a:gd name="f9" fmla="+- f3 0 f2"/>
                <a:gd name="f10" fmla="*/ f9 1 1290094"/>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90094" h="6858000">
                  <a:moveTo>
                    <a:pt x="f5" y="f2"/>
                  </a:moveTo>
                  <a:lnTo>
                    <a:pt x="f3" y="f2"/>
                  </a:lnTo>
                  <a:lnTo>
                    <a:pt x="f3" y="f4"/>
                  </a:lnTo>
                  <a:lnTo>
                    <a:pt x="f2" y="f4"/>
                  </a:lnTo>
                  <a:lnTo>
                    <a:pt x="f5" y="f2"/>
                  </a:lnTo>
                  <a:close/>
                </a:path>
              </a:pathLst>
            </a:custGeom>
            <a:solidFill>
              <a:srgbClr val="EB3D9F">
                <a:alpha val="7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10" name="Rectangle 29">
              <a:extLst>
                <a:ext uri="{FF2B5EF4-FFF2-40B4-BE49-F238E27FC236}">
                  <a16:creationId xmlns:a16="http://schemas.microsoft.com/office/drawing/2014/main" id="{E1C7AC24-F3F8-2A00-DC6A-5050BC159176}"/>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 f4 0 f2"/>
                <a:gd name="f9" fmla="+- f3 0 f2"/>
                <a:gd name="f10" fmla="*/ f9 1 1249825"/>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49825" h="6858000">
                  <a:moveTo>
                    <a:pt x="f2" y="f2"/>
                  </a:moveTo>
                  <a:lnTo>
                    <a:pt x="f3" y="f2"/>
                  </a:lnTo>
                  <a:lnTo>
                    <a:pt x="f3" y="f4"/>
                  </a:lnTo>
                  <a:lnTo>
                    <a:pt x="f5" y="f4"/>
                  </a:lnTo>
                  <a:lnTo>
                    <a:pt x="f2" y="f2"/>
                  </a:lnTo>
                  <a:close/>
                </a:path>
              </a:pathLst>
            </a:custGeom>
            <a:solidFill>
              <a:srgbClr val="B2136D">
                <a:alpha val="8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11" name="Isosceles Triangle 26">
              <a:extLst>
                <a:ext uri="{FF2B5EF4-FFF2-40B4-BE49-F238E27FC236}">
                  <a16:creationId xmlns:a16="http://schemas.microsoft.com/office/drawing/2014/main" id="{CDCB1A43-0026-CFE3-4E53-46E722136779}"/>
                </a:ext>
              </a:extLst>
            </p:cNvPr>
            <p:cNvSpPr/>
            <p:nvPr/>
          </p:nvSpPr>
          <p:spPr>
            <a:xfrm>
              <a:off x="10371664" y="3589870"/>
              <a:ext cx="1817159" cy="3268129"/>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B2136D">
                <a:alpha val="66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12" name="Isosceles Triangle 28">
              <a:extLst>
                <a:ext uri="{FF2B5EF4-FFF2-40B4-BE49-F238E27FC236}">
                  <a16:creationId xmlns:a16="http://schemas.microsoft.com/office/drawing/2014/main" id="{AA8458CB-02FA-1DE4-4920-E5BC69799953}"/>
                </a:ext>
              </a:extLst>
            </p:cNvPr>
            <p:cNvSpPr/>
            <p:nvPr/>
          </p:nvSpPr>
          <p:spPr>
            <a:xfrm rot="10799991">
              <a:off x="-1" y="0"/>
              <a:ext cx="842592" cy="5666152"/>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EB3D9F">
                <a:alpha val="7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grpSp>
      <p:sp>
        <p:nvSpPr>
          <p:cNvPr id="13" name="Title 1">
            <a:extLst>
              <a:ext uri="{FF2B5EF4-FFF2-40B4-BE49-F238E27FC236}">
                <a16:creationId xmlns:a16="http://schemas.microsoft.com/office/drawing/2014/main" id="{8B4E200F-799E-167C-ED68-3FE02D2D34BA}"/>
              </a:ext>
            </a:extLst>
          </p:cNvPr>
          <p:cNvSpPr txBox="1">
            <a:spLocks noGrp="1"/>
          </p:cNvSpPr>
          <p:nvPr>
            <p:ph type="ctrTitle"/>
          </p:nvPr>
        </p:nvSpPr>
        <p:spPr>
          <a:xfrm>
            <a:off x="1507068" y="2404533"/>
            <a:ext cx="7766931" cy="1646304"/>
          </a:xfrm>
        </p:spPr>
        <p:txBody>
          <a:bodyPr anchor="b">
            <a:noAutofit/>
          </a:bodyPr>
          <a:lstStyle>
            <a:lvl1pPr algn="r">
              <a:defRPr sz="5400"/>
            </a:lvl1pPr>
          </a:lstStyle>
          <a:p>
            <a:pPr lvl="0"/>
            <a:r>
              <a:rPr lang="hu-HU"/>
              <a:t>Mintacím szerkesztése</a:t>
            </a:r>
            <a:endParaRPr lang="en-US"/>
          </a:p>
        </p:txBody>
      </p:sp>
      <p:sp>
        <p:nvSpPr>
          <p:cNvPr id="14" name="Subtitle 2">
            <a:extLst>
              <a:ext uri="{FF2B5EF4-FFF2-40B4-BE49-F238E27FC236}">
                <a16:creationId xmlns:a16="http://schemas.microsoft.com/office/drawing/2014/main" id="{59DF63D3-69C2-FDCC-5A53-D642BE1B7DAC}"/>
              </a:ext>
            </a:extLst>
          </p:cNvPr>
          <p:cNvSpPr txBox="1">
            <a:spLocks noGrp="1"/>
          </p:cNvSpPr>
          <p:nvPr>
            <p:ph type="subTitle" idx="1"/>
          </p:nvPr>
        </p:nvSpPr>
        <p:spPr>
          <a:xfrm>
            <a:off x="1507068" y="4050828"/>
            <a:ext cx="7766931" cy="1096895"/>
          </a:xfrm>
        </p:spPr>
        <p:txBody>
          <a:bodyPr/>
          <a:lstStyle>
            <a:lvl1pPr marL="0" indent="0" algn="r">
              <a:buNone/>
              <a:defRPr>
                <a:solidFill>
                  <a:srgbClr val="7F7F7F"/>
                </a:solidFill>
              </a:defRPr>
            </a:lvl1pPr>
          </a:lstStyle>
          <a:p>
            <a:pPr lvl="0"/>
            <a:r>
              <a:rPr lang="hu-HU"/>
              <a:t>Kattintson ide az alcím mintájának szerkesztéséhez</a:t>
            </a:r>
            <a:endParaRPr lang="en-US"/>
          </a:p>
        </p:txBody>
      </p:sp>
      <p:sp>
        <p:nvSpPr>
          <p:cNvPr id="15" name="Date Placeholder 3">
            <a:extLst>
              <a:ext uri="{FF2B5EF4-FFF2-40B4-BE49-F238E27FC236}">
                <a16:creationId xmlns:a16="http://schemas.microsoft.com/office/drawing/2014/main" id="{3D0F5FB1-4EC8-B2B3-6E7F-20363D1F2154}"/>
              </a:ext>
            </a:extLst>
          </p:cNvPr>
          <p:cNvSpPr txBox="1">
            <a:spLocks noGrp="1"/>
          </p:cNvSpPr>
          <p:nvPr>
            <p:ph type="dt" sz="half" idx="7"/>
          </p:nvPr>
        </p:nvSpPr>
        <p:spPr/>
        <p:txBody>
          <a:bodyPr/>
          <a:lstStyle>
            <a:lvl1pPr>
              <a:defRPr/>
            </a:lvl1pPr>
          </a:lstStyle>
          <a:p>
            <a:pPr lvl="0"/>
            <a:fld id="{637F43F8-6318-4CDA-80D5-18239B1EAA8E}" type="datetime1">
              <a:rPr lang="en-US"/>
              <a:pPr lvl="0"/>
              <a:t>9/11/2022</a:t>
            </a:fld>
            <a:endParaRPr lang="en-US"/>
          </a:p>
        </p:txBody>
      </p:sp>
      <p:sp>
        <p:nvSpPr>
          <p:cNvPr id="16" name="Footer Placeholder 4">
            <a:extLst>
              <a:ext uri="{FF2B5EF4-FFF2-40B4-BE49-F238E27FC236}">
                <a16:creationId xmlns:a16="http://schemas.microsoft.com/office/drawing/2014/main" id="{61AEE9B2-46A9-E42D-FF5C-F9A845B4780D}"/>
              </a:ext>
            </a:extLst>
          </p:cNvPr>
          <p:cNvSpPr txBox="1">
            <a:spLocks noGrp="1"/>
          </p:cNvSpPr>
          <p:nvPr>
            <p:ph type="ftr" sz="quarter" idx="9"/>
          </p:nvPr>
        </p:nvSpPr>
        <p:spPr/>
        <p:txBody>
          <a:bodyPr/>
          <a:lstStyle>
            <a:lvl1pPr>
              <a:defRPr/>
            </a:lvl1pPr>
          </a:lstStyle>
          <a:p>
            <a:pPr lvl="0"/>
            <a:endParaRPr lang="en-US"/>
          </a:p>
        </p:txBody>
      </p:sp>
      <p:sp>
        <p:nvSpPr>
          <p:cNvPr id="17" name="Slide Number Placeholder 5">
            <a:extLst>
              <a:ext uri="{FF2B5EF4-FFF2-40B4-BE49-F238E27FC236}">
                <a16:creationId xmlns:a16="http://schemas.microsoft.com/office/drawing/2014/main" id="{B4B87180-6EC5-72FA-9F6A-3DBF90928737}"/>
              </a:ext>
            </a:extLst>
          </p:cNvPr>
          <p:cNvSpPr txBox="1">
            <a:spLocks noGrp="1"/>
          </p:cNvSpPr>
          <p:nvPr>
            <p:ph type="sldNum" sz="quarter" idx="8"/>
          </p:nvPr>
        </p:nvSpPr>
        <p:spPr/>
        <p:txBody>
          <a:bodyPr/>
          <a:lstStyle>
            <a:lvl1pPr>
              <a:defRPr/>
            </a:lvl1pPr>
          </a:lstStyle>
          <a:p>
            <a:pPr lvl="0"/>
            <a:fld id="{A5AA4C32-D00E-435C-AE0D-74083B96F508}" type="slidenum">
              <a:t>‹#›</a:t>
            </a:fld>
            <a:endParaRPr lang="en-US"/>
          </a:p>
        </p:txBody>
      </p:sp>
    </p:spTree>
    <p:extLst>
      <p:ext uri="{BB962C8B-B14F-4D97-AF65-F5344CB8AC3E}">
        <p14:creationId xmlns:p14="http://schemas.microsoft.com/office/powerpoint/2010/main" val="767411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48ED-03EF-6712-384B-A1A2A73BEA17}"/>
              </a:ext>
            </a:extLst>
          </p:cNvPr>
          <p:cNvSpPr txBox="1">
            <a:spLocks noGrp="1"/>
          </p:cNvSpPr>
          <p:nvPr>
            <p:ph type="title"/>
          </p:nvPr>
        </p:nvSpPr>
        <p:spPr>
          <a:xfrm>
            <a:off x="677332" y="609603"/>
            <a:ext cx="8596667" cy="3403597"/>
          </a:xfrm>
        </p:spPr>
        <p:txBody>
          <a:bodyPr anchor="ctr"/>
          <a:lstStyle>
            <a:lvl1pPr>
              <a:defRPr sz="4400"/>
            </a:lvl1pPr>
          </a:lstStyle>
          <a:p>
            <a:pPr lvl="0"/>
            <a:r>
              <a:rPr lang="hu-HU"/>
              <a:t>Mintacím szerkesztése</a:t>
            </a:r>
            <a:endParaRPr lang="en-US"/>
          </a:p>
        </p:txBody>
      </p:sp>
      <p:sp>
        <p:nvSpPr>
          <p:cNvPr id="3" name="Text Placeholder 2">
            <a:extLst>
              <a:ext uri="{FF2B5EF4-FFF2-40B4-BE49-F238E27FC236}">
                <a16:creationId xmlns:a16="http://schemas.microsoft.com/office/drawing/2014/main" id="{29F766FE-69CF-E9DC-D3B2-51C532E9ADEC}"/>
              </a:ext>
            </a:extLst>
          </p:cNvPr>
          <p:cNvSpPr txBox="1">
            <a:spLocks noGrp="1"/>
          </p:cNvSpPr>
          <p:nvPr>
            <p:ph type="body" idx="4294967295"/>
          </p:nvPr>
        </p:nvSpPr>
        <p:spPr>
          <a:xfrm>
            <a:off x="677332" y="4470401"/>
            <a:ext cx="8596667" cy="1570957"/>
          </a:xfrm>
        </p:spPr>
        <p:txBody>
          <a:bodyPr anchor="ctr"/>
          <a:lstStyle>
            <a:lvl1pPr marL="0" indent="0">
              <a:buNone/>
              <a:defRPr/>
            </a:lvl1pPr>
          </a:lstStyle>
          <a:p>
            <a:pPr lvl="0"/>
            <a:r>
              <a:rPr lang="hu-HU"/>
              <a:t>Mintaszöveg szerkesztése</a:t>
            </a:r>
          </a:p>
        </p:txBody>
      </p:sp>
      <p:sp>
        <p:nvSpPr>
          <p:cNvPr id="4" name="Date Placeholder 3">
            <a:extLst>
              <a:ext uri="{FF2B5EF4-FFF2-40B4-BE49-F238E27FC236}">
                <a16:creationId xmlns:a16="http://schemas.microsoft.com/office/drawing/2014/main" id="{FC036530-CA6D-EBE4-AE42-852229FCFAA4}"/>
              </a:ext>
            </a:extLst>
          </p:cNvPr>
          <p:cNvSpPr txBox="1">
            <a:spLocks noGrp="1"/>
          </p:cNvSpPr>
          <p:nvPr>
            <p:ph type="dt" sz="half" idx="7"/>
          </p:nvPr>
        </p:nvSpPr>
        <p:spPr/>
        <p:txBody>
          <a:bodyPr/>
          <a:lstStyle>
            <a:lvl1pPr>
              <a:defRPr/>
            </a:lvl1pPr>
          </a:lstStyle>
          <a:p>
            <a:pPr lvl="0"/>
            <a:fld id="{4B1EF4A8-CA68-44A6-BC8D-E2E1F224C3E3}" type="datetime1">
              <a:rPr lang="en-US"/>
              <a:pPr lvl="0"/>
              <a:t>9/11/2022</a:t>
            </a:fld>
            <a:endParaRPr lang="en-US"/>
          </a:p>
        </p:txBody>
      </p:sp>
      <p:sp>
        <p:nvSpPr>
          <p:cNvPr id="5" name="Footer Placeholder 4">
            <a:extLst>
              <a:ext uri="{FF2B5EF4-FFF2-40B4-BE49-F238E27FC236}">
                <a16:creationId xmlns:a16="http://schemas.microsoft.com/office/drawing/2014/main" id="{BFF46F19-7F14-2BC9-C2D0-27A5F3CBB7BE}"/>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6044B700-2DC7-36D6-AA28-D92527AA46C2}"/>
              </a:ext>
            </a:extLst>
          </p:cNvPr>
          <p:cNvSpPr txBox="1">
            <a:spLocks noGrp="1"/>
          </p:cNvSpPr>
          <p:nvPr>
            <p:ph type="sldNum" sz="quarter" idx="8"/>
          </p:nvPr>
        </p:nvSpPr>
        <p:spPr/>
        <p:txBody>
          <a:bodyPr/>
          <a:lstStyle>
            <a:lvl1pPr>
              <a:defRPr/>
            </a:lvl1pPr>
          </a:lstStyle>
          <a:p>
            <a:pPr lvl="0"/>
            <a:fld id="{35597595-DBC1-46CF-97C7-6A97B6689A25}" type="slidenum">
              <a:t>‹#›</a:t>
            </a:fld>
            <a:endParaRPr lang="en-US"/>
          </a:p>
        </p:txBody>
      </p:sp>
    </p:spTree>
    <p:extLst>
      <p:ext uri="{BB962C8B-B14F-4D97-AF65-F5344CB8AC3E}">
        <p14:creationId xmlns:p14="http://schemas.microsoft.com/office/powerpoint/2010/main" val="209715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D5CE-B1C8-1BCF-CA54-C588FBA6160D}"/>
              </a:ext>
            </a:extLst>
          </p:cNvPr>
          <p:cNvSpPr txBox="1">
            <a:spLocks noGrp="1"/>
          </p:cNvSpPr>
          <p:nvPr>
            <p:ph type="title"/>
          </p:nvPr>
        </p:nvSpPr>
        <p:spPr>
          <a:xfrm>
            <a:off x="931334" y="609603"/>
            <a:ext cx="8094131" cy="3022604"/>
          </a:xfrm>
        </p:spPr>
        <p:txBody>
          <a:bodyPr anchor="ctr"/>
          <a:lstStyle>
            <a:lvl1pPr>
              <a:defRPr sz="4400"/>
            </a:lvl1pPr>
          </a:lstStyle>
          <a:p>
            <a:pPr lvl="0"/>
            <a:r>
              <a:rPr lang="hu-HU"/>
              <a:t>Mintacím szerkesztése</a:t>
            </a:r>
            <a:endParaRPr lang="en-US"/>
          </a:p>
        </p:txBody>
      </p:sp>
      <p:sp>
        <p:nvSpPr>
          <p:cNvPr id="3" name="Text Placeholder 9">
            <a:extLst>
              <a:ext uri="{FF2B5EF4-FFF2-40B4-BE49-F238E27FC236}">
                <a16:creationId xmlns:a16="http://schemas.microsoft.com/office/drawing/2014/main" id="{66A5EA98-50FB-18CB-61B6-96602E55F254}"/>
              </a:ext>
            </a:extLst>
          </p:cNvPr>
          <p:cNvSpPr txBox="1">
            <a:spLocks noGrp="1"/>
          </p:cNvSpPr>
          <p:nvPr>
            <p:ph type="body" idx="4294967295"/>
          </p:nvPr>
        </p:nvSpPr>
        <p:spPr>
          <a:xfrm>
            <a:off x="1366141" y="3632197"/>
            <a:ext cx="7224528" cy="381003"/>
          </a:xfrm>
        </p:spPr>
        <p:txBody>
          <a:bodyPr anchor="ctr">
            <a:noAutofit/>
          </a:bodyPr>
          <a:lstStyle>
            <a:lvl1pPr marL="0" indent="0">
              <a:buNone/>
              <a:defRPr sz="1600">
                <a:solidFill>
                  <a:srgbClr val="7F7F7F"/>
                </a:solidFill>
              </a:defRPr>
            </a:lvl1pPr>
          </a:lstStyle>
          <a:p>
            <a:pPr lvl="0"/>
            <a:r>
              <a:rPr lang="hu-HU"/>
              <a:t>Mintaszöveg szerkesztése</a:t>
            </a:r>
          </a:p>
        </p:txBody>
      </p:sp>
      <p:sp>
        <p:nvSpPr>
          <p:cNvPr id="4" name="Text Placeholder 2">
            <a:extLst>
              <a:ext uri="{FF2B5EF4-FFF2-40B4-BE49-F238E27FC236}">
                <a16:creationId xmlns:a16="http://schemas.microsoft.com/office/drawing/2014/main" id="{D615AFFF-9E3F-9B13-CD67-68448F584BA2}"/>
              </a:ext>
            </a:extLst>
          </p:cNvPr>
          <p:cNvSpPr txBox="1">
            <a:spLocks noGrp="1"/>
          </p:cNvSpPr>
          <p:nvPr>
            <p:ph type="body" idx="4294967295"/>
          </p:nvPr>
        </p:nvSpPr>
        <p:spPr>
          <a:xfrm>
            <a:off x="677332" y="4470401"/>
            <a:ext cx="8596667" cy="1570957"/>
          </a:xfrm>
        </p:spPr>
        <p:txBody>
          <a:bodyPr anchor="ctr"/>
          <a:lstStyle>
            <a:lvl1pPr marL="0" indent="0">
              <a:buNone/>
              <a:defRPr/>
            </a:lvl1pPr>
          </a:lstStyle>
          <a:p>
            <a:pPr lvl="0"/>
            <a:r>
              <a:rPr lang="hu-HU"/>
              <a:t>Mintaszöveg szerkesztése</a:t>
            </a:r>
          </a:p>
        </p:txBody>
      </p:sp>
      <p:sp>
        <p:nvSpPr>
          <p:cNvPr id="5" name="Date Placeholder 3">
            <a:extLst>
              <a:ext uri="{FF2B5EF4-FFF2-40B4-BE49-F238E27FC236}">
                <a16:creationId xmlns:a16="http://schemas.microsoft.com/office/drawing/2014/main" id="{9BE12257-673D-5555-BE01-ECDED3F76502}"/>
              </a:ext>
            </a:extLst>
          </p:cNvPr>
          <p:cNvSpPr txBox="1">
            <a:spLocks noGrp="1"/>
          </p:cNvSpPr>
          <p:nvPr>
            <p:ph type="dt" sz="half" idx="7"/>
          </p:nvPr>
        </p:nvSpPr>
        <p:spPr/>
        <p:txBody>
          <a:bodyPr/>
          <a:lstStyle>
            <a:lvl1pPr>
              <a:defRPr/>
            </a:lvl1pPr>
          </a:lstStyle>
          <a:p>
            <a:pPr lvl="0"/>
            <a:fld id="{1FCE41D1-F111-4983-AF40-110790D3D715}" type="datetime1">
              <a:rPr lang="en-US"/>
              <a:pPr lvl="0"/>
              <a:t>9/11/2022</a:t>
            </a:fld>
            <a:endParaRPr lang="en-US"/>
          </a:p>
        </p:txBody>
      </p:sp>
      <p:sp>
        <p:nvSpPr>
          <p:cNvPr id="6" name="Footer Placeholder 4">
            <a:extLst>
              <a:ext uri="{FF2B5EF4-FFF2-40B4-BE49-F238E27FC236}">
                <a16:creationId xmlns:a16="http://schemas.microsoft.com/office/drawing/2014/main" id="{8B0C38C9-7DE2-CB74-F5DB-3F215D2388E5}"/>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8452D85A-9805-DD97-593E-F44C9DCE0D33}"/>
              </a:ext>
            </a:extLst>
          </p:cNvPr>
          <p:cNvSpPr txBox="1">
            <a:spLocks noGrp="1"/>
          </p:cNvSpPr>
          <p:nvPr>
            <p:ph type="sldNum" sz="quarter" idx="8"/>
          </p:nvPr>
        </p:nvSpPr>
        <p:spPr/>
        <p:txBody>
          <a:bodyPr/>
          <a:lstStyle>
            <a:lvl1pPr>
              <a:defRPr/>
            </a:lvl1pPr>
          </a:lstStyle>
          <a:p>
            <a:pPr lvl="0"/>
            <a:fld id="{87BEE49F-C785-478E-9962-16050BE00E30}" type="slidenum">
              <a:t>‹#›</a:t>
            </a:fld>
            <a:endParaRPr lang="en-US"/>
          </a:p>
        </p:txBody>
      </p:sp>
      <p:sp>
        <p:nvSpPr>
          <p:cNvPr id="8" name="TextBox 23">
            <a:extLst>
              <a:ext uri="{FF2B5EF4-FFF2-40B4-BE49-F238E27FC236}">
                <a16:creationId xmlns:a16="http://schemas.microsoft.com/office/drawing/2014/main" id="{0B464D5F-D3F7-91D0-4E2D-8495E0ACC39D}"/>
              </a:ext>
            </a:extLst>
          </p:cNvPr>
          <p:cNvSpPr txBox="1"/>
          <p:nvPr/>
        </p:nvSpPr>
        <p:spPr>
          <a:xfrm>
            <a:off x="541873" y="79037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F496CB"/>
                </a:solidFill>
                <a:uFillTx/>
                <a:latin typeface="Arial"/>
              </a:rPr>
              <a:t>“</a:t>
            </a:r>
          </a:p>
        </p:txBody>
      </p:sp>
      <p:sp>
        <p:nvSpPr>
          <p:cNvPr id="9" name="TextBox 24">
            <a:extLst>
              <a:ext uri="{FF2B5EF4-FFF2-40B4-BE49-F238E27FC236}">
                <a16:creationId xmlns:a16="http://schemas.microsoft.com/office/drawing/2014/main" id="{FC3212A0-E53A-3A4D-0C80-362055BBC09C}"/>
              </a:ext>
            </a:extLst>
          </p:cNvPr>
          <p:cNvSpPr txBox="1"/>
          <p:nvPr/>
        </p:nvSpPr>
        <p:spPr>
          <a:xfrm>
            <a:off x="8893015" y="288655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F496CB"/>
                </a:solidFill>
                <a:uFillTx/>
                <a:latin typeface="Arial"/>
              </a:rPr>
              <a:t>”</a:t>
            </a:r>
          </a:p>
        </p:txBody>
      </p:sp>
    </p:spTree>
    <p:extLst>
      <p:ext uri="{BB962C8B-B14F-4D97-AF65-F5344CB8AC3E}">
        <p14:creationId xmlns:p14="http://schemas.microsoft.com/office/powerpoint/2010/main" val="3684658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6846-2CE1-35F3-245D-F9F142CBE341}"/>
              </a:ext>
            </a:extLst>
          </p:cNvPr>
          <p:cNvSpPr txBox="1">
            <a:spLocks noGrp="1"/>
          </p:cNvSpPr>
          <p:nvPr>
            <p:ph type="title"/>
          </p:nvPr>
        </p:nvSpPr>
        <p:spPr>
          <a:xfrm>
            <a:off x="677332" y="1931990"/>
            <a:ext cx="8596667" cy="2595460"/>
          </a:xfrm>
        </p:spPr>
        <p:txBody>
          <a:bodyPr anchor="b"/>
          <a:lstStyle>
            <a:lvl1pPr>
              <a:defRPr sz="4400"/>
            </a:lvl1pPr>
          </a:lstStyle>
          <a:p>
            <a:pPr lvl="0"/>
            <a:r>
              <a:rPr lang="hu-HU"/>
              <a:t>Mintacím szerkesztése</a:t>
            </a:r>
            <a:endParaRPr lang="en-US"/>
          </a:p>
        </p:txBody>
      </p:sp>
      <p:sp>
        <p:nvSpPr>
          <p:cNvPr id="3" name="Text Placeholder 2">
            <a:extLst>
              <a:ext uri="{FF2B5EF4-FFF2-40B4-BE49-F238E27FC236}">
                <a16:creationId xmlns:a16="http://schemas.microsoft.com/office/drawing/2014/main" id="{DEF31544-5E34-D7C0-9294-E1892A9FD272}"/>
              </a:ext>
            </a:extLst>
          </p:cNvPr>
          <p:cNvSpPr txBox="1">
            <a:spLocks noGrp="1"/>
          </p:cNvSpPr>
          <p:nvPr>
            <p:ph type="body" idx="4294967295"/>
          </p:nvPr>
        </p:nvSpPr>
        <p:spPr>
          <a:xfrm>
            <a:off x="677332" y="4527450"/>
            <a:ext cx="8596667" cy="1513917"/>
          </a:xfrm>
        </p:spPr>
        <p:txBody>
          <a:bodyPr/>
          <a:lstStyle>
            <a:lvl1pPr marL="0" indent="0">
              <a:buNone/>
              <a:defRPr/>
            </a:lvl1pPr>
          </a:lstStyle>
          <a:p>
            <a:pPr lvl="0"/>
            <a:r>
              <a:rPr lang="hu-HU"/>
              <a:t>Mintaszöveg szerkesztése</a:t>
            </a:r>
          </a:p>
        </p:txBody>
      </p:sp>
      <p:sp>
        <p:nvSpPr>
          <p:cNvPr id="4" name="Date Placeholder 3">
            <a:extLst>
              <a:ext uri="{FF2B5EF4-FFF2-40B4-BE49-F238E27FC236}">
                <a16:creationId xmlns:a16="http://schemas.microsoft.com/office/drawing/2014/main" id="{9B7E51AA-19EA-9CFF-1916-DD0E05089524}"/>
              </a:ext>
            </a:extLst>
          </p:cNvPr>
          <p:cNvSpPr txBox="1">
            <a:spLocks noGrp="1"/>
          </p:cNvSpPr>
          <p:nvPr>
            <p:ph type="dt" sz="half" idx="7"/>
          </p:nvPr>
        </p:nvSpPr>
        <p:spPr/>
        <p:txBody>
          <a:bodyPr/>
          <a:lstStyle>
            <a:lvl1pPr>
              <a:defRPr/>
            </a:lvl1pPr>
          </a:lstStyle>
          <a:p>
            <a:pPr lvl="0"/>
            <a:fld id="{95B190E1-3C26-410D-A9CF-7A7E9A7466A3}" type="datetime1">
              <a:rPr lang="en-US"/>
              <a:pPr lvl="0"/>
              <a:t>9/11/2022</a:t>
            </a:fld>
            <a:endParaRPr lang="en-US"/>
          </a:p>
        </p:txBody>
      </p:sp>
      <p:sp>
        <p:nvSpPr>
          <p:cNvPr id="5" name="Footer Placeholder 4">
            <a:extLst>
              <a:ext uri="{FF2B5EF4-FFF2-40B4-BE49-F238E27FC236}">
                <a16:creationId xmlns:a16="http://schemas.microsoft.com/office/drawing/2014/main" id="{894823D4-469F-B639-D52D-8388094B2A52}"/>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50A94DD9-9CDF-6BAF-F046-F8E2706B2CA6}"/>
              </a:ext>
            </a:extLst>
          </p:cNvPr>
          <p:cNvSpPr txBox="1">
            <a:spLocks noGrp="1"/>
          </p:cNvSpPr>
          <p:nvPr>
            <p:ph type="sldNum" sz="quarter" idx="8"/>
          </p:nvPr>
        </p:nvSpPr>
        <p:spPr/>
        <p:txBody>
          <a:bodyPr/>
          <a:lstStyle>
            <a:lvl1pPr>
              <a:defRPr/>
            </a:lvl1pPr>
          </a:lstStyle>
          <a:p>
            <a:pPr lvl="0"/>
            <a:fld id="{FA5D4E80-50F3-45D9-B6EF-8E2212182ABD}" type="slidenum">
              <a:t>‹#›</a:t>
            </a:fld>
            <a:endParaRPr lang="en-US"/>
          </a:p>
        </p:txBody>
      </p:sp>
    </p:spTree>
    <p:extLst>
      <p:ext uri="{BB962C8B-B14F-4D97-AF65-F5344CB8AC3E}">
        <p14:creationId xmlns:p14="http://schemas.microsoft.com/office/powerpoint/2010/main" val="3499342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idézet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808F-A716-9EB7-8967-F79E90CE972B}"/>
              </a:ext>
            </a:extLst>
          </p:cNvPr>
          <p:cNvSpPr txBox="1">
            <a:spLocks noGrp="1"/>
          </p:cNvSpPr>
          <p:nvPr>
            <p:ph type="title"/>
          </p:nvPr>
        </p:nvSpPr>
        <p:spPr>
          <a:xfrm>
            <a:off x="931334" y="609603"/>
            <a:ext cx="8094131" cy="3022604"/>
          </a:xfrm>
        </p:spPr>
        <p:txBody>
          <a:bodyPr anchor="ctr"/>
          <a:lstStyle>
            <a:lvl1pPr>
              <a:defRPr sz="4400"/>
            </a:lvl1pPr>
          </a:lstStyle>
          <a:p>
            <a:pPr lvl="0"/>
            <a:r>
              <a:rPr lang="hu-HU"/>
              <a:t>Mintacím szerkesztése</a:t>
            </a:r>
            <a:endParaRPr lang="en-US"/>
          </a:p>
        </p:txBody>
      </p:sp>
      <p:sp>
        <p:nvSpPr>
          <p:cNvPr id="3" name="Text Placeholder 9">
            <a:extLst>
              <a:ext uri="{FF2B5EF4-FFF2-40B4-BE49-F238E27FC236}">
                <a16:creationId xmlns:a16="http://schemas.microsoft.com/office/drawing/2014/main" id="{C55A407E-3512-7173-52AD-8F2992AB36F5}"/>
              </a:ext>
            </a:extLst>
          </p:cNvPr>
          <p:cNvSpPr txBox="1">
            <a:spLocks noGrp="1"/>
          </p:cNvSpPr>
          <p:nvPr>
            <p:ph type="body" idx="4294967295"/>
          </p:nvPr>
        </p:nvSpPr>
        <p:spPr>
          <a:xfrm>
            <a:off x="677332" y="4013201"/>
            <a:ext cx="8596667" cy="514249"/>
          </a:xfrm>
        </p:spPr>
        <p:txBody>
          <a:bodyPr anchor="b">
            <a:noAutofit/>
          </a:bodyPr>
          <a:lstStyle>
            <a:lvl1pPr marL="0" indent="0">
              <a:buNone/>
              <a:defRPr sz="2400"/>
            </a:lvl1pPr>
          </a:lstStyle>
          <a:p>
            <a:pPr lvl="0"/>
            <a:r>
              <a:rPr lang="hu-HU"/>
              <a:t>Mintaszöveg szerkesztése</a:t>
            </a:r>
          </a:p>
        </p:txBody>
      </p:sp>
      <p:sp>
        <p:nvSpPr>
          <p:cNvPr id="4" name="Text Placeholder 2">
            <a:extLst>
              <a:ext uri="{FF2B5EF4-FFF2-40B4-BE49-F238E27FC236}">
                <a16:creationId xmlns:a16="http://schemas.microsoft.com/office/drawing/2014/main" id="{C57A1258-FA59-7603-34AF-517D70445BEF}"/>
              </a:ext>
            </a:extLst>
          </p:cNvPr>
          <p:cNvSpPr txBox="1">
            <a:spLocks noGrp="1"/>
          </p:cNvSpPr>
          <p:nvPr>
            <p:ph type="body" idx="4294967295"/>
          </p:nvPr>
        </p:nvSpPr>
        <p:spPr>
          <a:xfrm>
            <a:off x="677332" y="4527450"/>
            <a:ext cx="8596667" cy="1513917"/>
          </a:xfrm>
        </p:spPr>
        <p:txBody>
          <a:bodyPr/>
          <a:lstStyle>
            <a:lvl1pPr marL="0" indent="0">
              <a:buNone/>
              <a:defRPr>
                <a:solidFill>
                  <a:srgbClr val="7F7F7F"/>
                </a:solidFill>
              </a:defRPr>
            </a:lvl1pPr>
          </a:lstStyle>
          <a:p>
            <a:pPr lvl="0"/>
            <a:r>
              <a:rPr lang="hu-HU"/>
              <a:t>Mintaszöveg szerkesztése</a:t>
            </a:r>
          </a:p>
        </p:txBody>
      </p:sp>
      <p:sp>
        <p:nvSpPr>
          <p:cNvPr id="5" name="Date Placeholder 3">
            <a:extLst>
              <a:ext uri="{FF2B5EF4-FFF2-40B4-BE49-F238E27FC236}">
                <a16:creationId xmlns:a16="http://schemas.microsoft.com/office/drawing/2014/main" id="{F1AE9E40-5676-6837-7C69-F85C676F8BFF}"/>
              </a:ext>
            </a:extLst>
          </p:cNvPr>
          <p:cNvSpPr txBox="1">
            <a:spLocks noGrp="1"/>
          </p:cNvSpPr>
          <p:nvPr>
            <p:ph type="dt" sz="half" idx="7"/>
          </p:nvPr>
        </p:nvSpPr>
        <p:spPr/>
        <p:txBody>
          <a:bodyPr/>
          <a:lstStyle>
            <a:lvl1pPr>
              <a:defRPr/>
            </a:lvl1pPr>
          </a:lstStyle>
          <a:p>
            <a:pPr lvl="0"/>
            <a:fld id="{76056226-5B03-48DA-817E-FB9CFD8137AC}" type="datetime1">
              <a:rPr lang="en-US"/>
              <a:pPr lvl="0"/>
              <a:t>9/11/2022</a:t>
            </a:fld>
            <a:endParaRPr lang="en-US"/>
          </a:p>
        </p:txBody>
      </p:sp>
      <p:sp>
        <p:nvSpPr>
          <p:cNvPr id="6" name="Footer Placeholder 4">
            <a:extLst>
              <a:ext uri="{FF2B5EF4-FFF2-40B4-BE49-F238E27FC236}">
                <a16:creationId xmlns:a16="http://schemas.microsoft.com/office/drawing/2014/main" id="{37DE71D9-C0C8-1A80-DFD1-E41E9D9788CA}"/>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E2D3B023-9511-3ADC-DB07-2028061674E7}"/>
              </a:ext>
            </a:extLst>
          </p:cNvPr>
          <p:cNvSpPr txBox="1">
            <a:spLocks noGrp="1"/>
          </p:cNvSpPr>
          <p:nvPr>
            <p:ph type="sldNum" sz="quarter" idx="8"/>
          </p:nvPr>
        </p:nvSpPr>
        <p:spPr/>
        <p:txBody>
          <a:bodyPr/>
          <a:lstStyle>
            <a:lvl1pPr>
              <a:defRPr/>
            </a:lvl1pPr>
          </a:lstStyle>
          <a:p>
            <a:pPr lvl="0"/>
            <a:fld id="{9D141F88-7847-4373-95AA-864AABB54A26}" type="slidenum">
              <a:t>‹#›</a:t>
            </a:fld>
            <a:endParaRPr lang="en-US"/>
          </a:p>
        </p:txBody>
      </p:sp>
      <p:sp>
        <p:nvSpPr>
          <p:cNvPr id="8" name="TextBox 23">
            <a:extLst>
              <a:ext uri="{FF2B5EF4-FFF2-40B4-BE49-F238E27FC236}">
                <a16:creationId xmlns:a16="http://schemas.microsoft.com/office/drawing/2014/main" id="{B83400B8-CE97-0B6D-F8DE-4D67D1E0DA74}"/>
              </a:ext>
            </a:extLst>
          </p:cNvPr>
          <p:cNvSpPr txBox="1"/>
          <p:nvPr/>
        </p:nvSpPr>
        <p:spPr>
          <a:xfrm>
            <a:off x="541873" y="79037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F496CB"/>
                </a:solidFill>
                <a:uFillTx/>
                <a:latin typeface="Arial"/>
              </a:rPr>
              <a:t>“</a:t>
            </a:r>
          </a:p>
        </p:txBody>
      </p:sp>
      <p:sp>
        <p:nvSpPr>
          <p:cNvPr id="9" name="TextBox 24">
            <a:extLst>
              <a:ext uri="{FF2B5EF4-FFF2-40B4-BE49-F238E27FC236}">
                <a16:creationId xmlns:a16="http://schemas.microsoft.com/office/drawing/2014/main" id="{2376D665-F839-C6A0-CD4D-9B5D4B70AAF3}"/>
              </a:ext>
            </a:extLst>
          </p:cNvPr>
          <p:cNvSpPr txBox="1"/>
          <p:nvPr/>
        </p:nvSpPr>
        <p:spPr>
          <a:xfrm>
            <a:off x="8893015" y="288655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F496CB"/>
                </a:solidFill>
                <a:uFillTx/>
                <a:latin typeface="Arial"/>
              </a:rPr>
              <a:t>”</a:t>
            </a:r>
          </a:p>
        </p:txBody>
      </p:sp>
    </p:spTree>
    <p:extLst>
      <p:ext uri="{BB962C8B-B14F-4D97-AF65-F5344CB8AC3E}">
        <p14:creationId xmlns:p14="http://schemas.microsoft.com/office/powerpoint/2010/main" val="262860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Igaz vagy ham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7FBE-E651-60FF-725D-A5BC043AA00A}"/>
              </a:ext>
            </a:extLst>
          </p:cNvPr>
          <p:cNvSpPr txBox="1">
            <a:spLocks noGrp="1"/>
          </p:cNvSpPr>
          <p:nvPr>
            <p:ph type="title"/>
          </p:nvPr>
        </p:nvSpPr>
        <p:spPr>
          <a:xfrm>
            <a:off x="685800" y="609603"/>
            <a:ext cx="8588200" cy="3022604"/>
          </a:xfrm>
        </p:spPr>
        <p:txBody>
          <a:bodyPr anchor="ctr"/>
          <a:lstStyle>
            <a:lvl1pPr>
              <a:defRPr sz="4400"/>
            </a:lvl1pPr>
          </a:lstStyle>
          <a:p>
            <a:pPr lvl="0"/>
            <a:r>
              <a:rPr lang="hu-HU"/>
              <a:t>Mintacím szerkesztése</a:t>
            </a:r>
            <a:endParaRPr lang="en-US"/>
          </a:p>
        </p:txBody>
      </p:sp>
      <p:sp>
        <p:nvSpPr>
          <p:cNvPr id="3" name="Text Placeholder 9">
            <a:extLst>
              <a:ext uri="{FF2B5EF4-FFF2-40B4-BE49-F238E27FC236}">
                <a16:creationId xmlns:a16="http://schemas.microsoft.com/office/drawing/2014/main" id="{346B07B3-7FF7-1272-6C46-EDBA64D25B2F}"/>
              </a:ext>
            </a:extLst>
          </p:cNvPr>
          <p:cNvSpPr txBox="1">
            <a:spLocks noGrp="1"/>
          </p:cNvSpPr>
          <p:nvPr>
            <p:ph type="body" idx="4294967295"/>
          </p:nvPr>
        </p:nvSpPr>
        <p:spPr>
          <a:xfrm>
            <a:off x="677332" y="4013201"/>
            <a:ext cx="8596667" cy="514249"/>
          </a:xfrm>
        </p:spPr>
        <p:txBody>
          <a:bodyPr anchor="b">
            <a:noAutofit/>
          </a:bodyPr>
          <a:lstStyle>
            <a:lvl1pPr marL="0" indent="0">
              <a:buNone/>
              <a:defRPr sz="2400">
                <a:solidFill>
                  <a:srgbClr val="F496CB"/>
                </a:solidFill>
              </a:defRPr>
            </a:lvl1pPr>
          </a:lstStyle>
          <a:p>
            <a:pPr lvl="0"/>
            <a:r>
              <a:rPr lang="hu-HU"/>
              <a:t>Mintaszöveg szerkesztése</a:t>
            </a:r>
          </a:p>
        </p:txBody>
      </p:sp>
      <p:sp>
        <p:nvSpPr>
          <p:cNvPr id="4" name="Text Placeholder 2">
            <a:extLst>
              <a:ext uri="{FF2B5EF4-FFF2-40B4-BE49-F238E27FC236}">
                <a16:creationId xmlns:a16="http://schemas.microsoft.com/office/drawing/2014/main" id="{8C060476-5ACB-911B-D487-EA90E82C34C8}"/>
              </a:ext>
            </a:extLst>
          </p:cNvPr>
          <p:cNvSpPr txBox="1">
            <a:spLocks noGrp="1"/>
          </p:cNvSpPr>
          <p:nvPr>
            <p:ph type="body" idx="4294967295"/>
          </p:nvPr>
        </p:nvSpPr>
        <p:spPr>
          <a:xfrm>
            <a:off x="677332" y="4527450"/>
            <a:ext cx="8596667" cy="1513917"/>
          </a:xfrm>
        </p:spPr>
        <p:txBody>
          <a:bodyPr/>
          <a:lstStyle>
            <a:lvl1pPr marL="0" indent="0">
              <a:buNone/>
              <a:defRPr>
                <a:solidFill>
                  <a:srgbClr val="7F7F7F"/>
                </a:solidFill>
              </a:defRPr>
            </a:lvl1pPr>
          </a:lstStyle>
          <a:p>
            <a:pPr lvl="0"/>
            <a:r>
              <a:rPr lang="hu-HU"/>
              <a:t>Mintaszöveg szerkesztése</a:t>
            </a:r>
          </a:p>
        </p:txBody>
      </p:sp>
      <p:sp>
        <p:nvSpPr>
          <p:cNvPr id="5" name="Date Placeholder 3">
            <a:extLst>
              <a:ext uri="{FF2B5EF4-FFF2-40B4-BE49-F238E27FC236}">
                <a16:creationId xmlns:a16="http://schemas.microsoft.com/office/drawing/2014/main" id="{B7C8A3FE-D090-1FF7-5685-ABFBCE20C9EF}"/>
              </a:ext>
            </a:extLst>
          </p:cNvPr>
          <p:cNvSpPr txBox="1">
            <a:spLocks noGrp="1"/>
          </p:cNvSpPr>
          <p:nvPr>
            <p:ph type="dt" sz="half" idx="7"/>
          </p:nvPr>
        </p:nvSpPr>
        <p:spPr/>
        <p:txBody>
          <a:bodyPr/>
          <a:lstStyle>
            <a:lvl1pPr>
              <a:defRPr/>
            </a:lvl1pPr>
          </a:lstStyle>
          <a:p>
            <a:pPr lvl="0"/>
            <a:fld id="{62AC745A-59C2-49BA-AA5D-73EEEA1BD34B}" type="datetime1">
              <a:rPr lang="en-US"/>
              <a:pPr lvl="0"/>
              <a:t>9/11/2022</a:t>
            </a:fld>
            <a:endParaRPr lang="en-US"/>
          </a:p>
        </p:txBody>
      </p:sp>
      <p:sp>
        <p:nvSpPr>
          <p:cNvPr id="6" name="Footer Placeholder 4">
            <a:extLst>
              <a:ext uri="{FF2B5EF4-FFF2-40B4-BE49-F238E27FC236}">
                <a16:creationId xmlns:a16="http://schemas.microsoft.com/office/drawing/2014/main" id="{6B65D987-ADC3-0F55-A7B2-9C51E5BD58D1}"/>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80D3E0A3-3AF3-F17C-906D-5F908C70C812}"/>
              </a:ext>
            </a:extLst>
          </p:cNvPr>
          <p:cNvSpPr txBox="1">
            <a:spLocks noGrp="1"/>
          </p:cNvSpPr>
          <p:nvPr>
            <p:ph type="sldNum" sz="quarter" idx="8"/>
          </p:nvPr>
        </p:nvSpPr>
        <p:spPr/>
        <p:txBody>
          <a:bodyPr/>
          <a:lstStyle>
            <a:lvl1pPr>
              <a:defRPr/>
            </a:lvl1pPr>
          </a:lstStyle>
          <a:p>
            <a:pPr lvl="0"/>
            <a:fld id="{DFBD7596-AE69-46B5-9389-7AC361022E74}" type="slidenum">
              <a:t>‹#›</a:t>
            </a:fld>
            <a:endParaRPr lang="en-US"/>
          </a:p>
        </p:txBody>
      </p:sp>
    </p:spTree>
    <p:extLst>
      <p:ext uri="{BB962C8B-B14F-4D97-AF65-F5344CB8AC3E}">
        <p14:creationId xmlns:p14="http://schemas.microsoft.com/office/powerpoint/2010/main" val="1324942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885B-CCEB-6DAA-843A-DB03A7283634}"/>
              </a:ext>
            </a:extLst>
          </p:cNvPr>
          <p:cNvSpPr txBox="1">
            <a:spLocks noGrp="1"/>
          </p:cNvSpPr>
          <p:nvPr>
            <p:ph type="title"/>
          </p:nvPr>
        </p:nvSpPr>
        <p:spPr/>
        <p:txBody>
          <a:bodyPr/>
          <a:lstStyle>
            <a:lvl1pPr>
              <a:defRPr/>
            </a:lvl1pPr>
          </a:lstStyle>
          <a:p>
            <a:pPr lvl="0"/>
            <a:r>
              <a:rPr lang="hu-HU"/>
              <a:t>Mintacím szerkesztése</a:t>
            </a:r>
            <a:endParaRPr lang="en-US"/>
          </a:p>
        </p:txBody>
      </p:sp>
      <p:sp>
        <p:nvSpPr>
          <p:cNvPr id="3" name="Vertical Text Placeholder 2">
            <a:extLst>
              <a:ext uri="{FF2B5EF4-FFF2-40B4-BE49-F238E27FC236}">
                <a16:creationId xmlns:a16="http://schemas.microsoft.com/office/drawing/2014/main" id="{057AF01B-909A-958B-5018-277A45455766}"/>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ate Placeholder 3">
            <a:extLst>
              <a:ext uri="{FF2B5EF4-FFF2-40B4-BE49-F238E27FC236}">
                <a16:creationId xmlns:a16="http://schemas.microsoft.com/office/drawing/2014/main" id="{19164B4D-D071-9F84-2832-4665A421789F}"/>
              </a:ext>
            </a:extLst>
          </p:cNvPr>
          <p:cNvSpPr txBox="1">
            <a:spLocks noGrp="1"/>
          </p:cNvSpPr>
          <p:nvPr>
            <p:ph type="dt" sz="half" idx="7"/>
          </p:nvPr>
        </p:nvSpPr>
        <p:spPr/>
        <p:txBody>
          <a:bodyPr/>
          <a:lstStyle>
            <a:lvl1pPr>
              <a:defRPr/>
            </a:lvl1pPr>
          </a:lstStyle>
          <a:p>
            <a:pPr lvl="0"/>
            <a:fld id="{36C269D6-35ED-4244-8C56-3510AF640AF3}" type="datetime1">
              <a:rPr lang="en-US"/>
              <a:pPr lvl="0"/>
              <a:t>9/11/2022</a:t>
            </a:fld>
            <a:endParaRPr lang="en-US"/>
          </a:p>
        </p:txBody>
      </p:sp>
      <p:sp>
        <p:nvSpPr>
          <p:cNvPr id="5" name="Footer Placeholder 4">
            <a:extLst>
              <a:ext uri="{FF2B5EF4-FFF2-40B4-BE49-F238E27FC236}">
                <a16:creationId xmlns:a16="http://schemas.microsoft.com/office/drawing/2014/main" id="{C83CC6E6-7850-E8FE-CA3B-3F7260AFE45D}"/>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7BA09901-23CC-17A7-48E0-244FDA75EB90}"/>
              </a:ext>
            </a:extLst>
          </p:cNvPr>
          <p:cNvSpPr txBox="1">
            <a:spLocks noGrp="1"/>
          </p:cNvSpPr>
          <p:nvPr>
            <p:ph type="sldNum" sz="quarter" idx="8"/>
          </p:nvPr>
        </p:nvSpPr>
        <p:spPr/>
        <p:txBody>
          <a:bodyPr/>
          <a:lstStyle>
            <a:lvl1pPr>
              <a:defRPr/>
            </a:lvl1pPr>
          </a:lstStyle>
          <a:p>
            <a:pPr lvl="0"/>
            <a:fld id="{3AD4119B-4900-4852-AA16-8212C5A760F2}" type="slidenum">
              <a:t>‹#›</a:t>
            </a:fld>
            <a:endParaRPr lang="en-US"/>
          </a:p>
        </p:txBody>
      </p:sp>
    </p:spTree>
    <p:extLst>
      <p:ext uri="{BB962C8B-B14F-4D97-AF65-F5344CB8AC3E}">
        <p14:creationId xmlns:p14="http://schemas.microsoft.com/office/powerpoint/2010/main" val="3139418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4236F4-98E4-F367-35F3-F31E96E8BAD9}"/>
              </a:ext>
            </a:extLst>
          </p:cNvPr>
          <p:cNvSpPr txBox="1">
            <a:spLocks noGrp="1"/>
          </p:cNvSpPr>
          <p:nvPr>
            <p:ph type="title" orient="vert"/>
          </p:nvPr>
        </p:nvSpPr>
        <p:spPr>
          <a:xfrm>
            <a:off x="7967670" y="609603"/>
            <a:ext cx="1304739" cy="5251454"/>
          </a:xfrm>
        </p:spPr>
        <p:txBody>
          <a:bodyPr vert="eaVert" anchor="ctr"/>
          <a:lstStyle>
            <a:lvl1pPr>
              <a:defRPr/>
            </a:lvl1pPr>
          </a:lstStyle>
          <a:p>
            <a:pPr lvl="0"/>
            <a:r>
              <a:rPr lang="hu-HU"/>
              <a:t>Mintacím szerkesztése</a:t>
            </a:r>
            <a:endParaRPr lang="en-US"/>
          </a:p>
        </p:txBody>
      </p:sp>
      <p:sp>
        <p:nvSpPr>
          <p:cNvPr id="3" name="Vertical Text Placeholder 2">
            <a:extLst>
              <a:ext uri="{FF2B5EF4-FFF2-40B4-BE49-F238E27FC236}">
                <a16:creationId xmlns:a16="http://schemas.microsoft.com/office/drawing/2014/main" id="{DFED1A5F-F9FC-D37D-8E6E-9CB8AB4894FB}"/>
              </a:ext>
            </a:extLst>
          </p:cNvPr>
          <p:cNvSpPr txBox="1">
            <a:spLocks noGrp="1"/>
          </p:cNvSpPr>
          <p:nvPr>
            <p:ph type="body" orient="vert" idx="1"/>
          </p:nvPr>
        </p:nvSpPr>
        <p:spPr>
          <a:xfrm>
            <a:off x="677332" y="609603"/>
            <a:ext cx="7060146" cy="5251454"/>
          </a:xfrm>
        </p:spPr>
        <p:txBody>
          <a:bodyPr vert="eaVert"/>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ate Placeholder 3">
            <a:extLst>
              <a:ext uri="{FF2B5EF4-FFF2-40B4-BE49-F238E27FC236}">
                <a16:creationId xmlns:a16="http://schemas.microsoft.com/office/drawing/2014/main" id="{D56AB450-EC1C-A543-3B93-3BC7BBDB8D86}"/>
              </a:ext>
            </a:extLst>
          </p:cNvPr>
          <p:cNvSpPr txBox="1">
            <a:spLocks noGrp="1"/>
          </p:cNvSpPr>
          <p:nvPr>
            <p:ph type="dt" sz="half" idx="7"/>
          </p:nvPr>
        </p:nvSpPr>
        <p:spPr/>
        <p:txBody>
          <a:bodyPr/>
          <a:lstStyle>
            <a:lvl1pPr>
              <a:defRPr/>
            </a:lvl1pPr>
          </a:lstStyle>
          <a:p>
            <a:pPr lvl="0"/>
            <a:fld id="{553421CB-4A88-4280-8064-48BDB51C2322}" type="datetime1">
              <a:rPr lang="en-US"/>
              <a:pPr lvl="0"/>
              <a:t>9/11/2022</a:t>
            </a:fld>
            <a:endParaRPr lang="en-US"/>
          </a:p>
        </p:txBody>
      </p:sp>
      <p:sp>
        <p:nvSpPr>
          <p:cNvPr id="5" name="Footer Placeholder 4">
            <a:extLst>
              <a:ext uri="{FF2B5EF4-FFF2-40B4-BE49-F238E27FC236}">
                <a16:creationId xmlns:a16="http://schemas.microsoft.com/office/drawing/2014/main" id="{35794258-2A47-5ED8-BC73-F1EC24F519E7}"/>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DFD4A84A-CB9E-BC57-BA41-D8A8D9556E10}"/>
              </a:ext>
            </a:extLst>
          </p:cNvPr>
          <p:cNvSpPr txBox="1">
            <a:spLocks noGrp="1"/>
          </p:cNvSpPr>
          <p:nvPr>
            <p:ph type="sldNum" sz="quarter" idx="8"/>
          </p:nvPr>
        </p:nvSpPr>
        <p:spPr/>
        <p:txBody>
          <a:bodyPr/>
          <a:lstStyle>
            <a:lvl1pPr>
              <a:defRPr/>
            </a:lvl1pPr>
          </a:lstStyle>
          <a:p>
            <a:pPr lvl="0"/>
            <a:fld id="{6F9AEBA3-597B-4844-94D9-6FFF6706B3D2}" type="slidenum">
              <a:t>‹#›</a:t>
            </a:fld>
            <a:endParaRPr lang="en-US"/>
          </a:p>
        </p:txBody>
      </p:sp>
    </p:spTree>
    <p:extLst>
      <p:ext uri="{BB962C8B-B14F-4D97-AF65-F5344CB8AC3E}">
        <p14:creationId xmlns:p14="http://schemas.microsoft.com/office/powerpoint/2010/main" val="866359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97EF-1778-1763-4171-CD1889439B90}"/>
              </a:ext>
            </a:extLst>
          </p:cNvPr>
          <p:cNvSpPr txBox="1">
            <a:spLocks noGrp="1"/>
          </p:cNvSpPr>
          <p:nvPr>
            <p:ph type="title"/>
          </p:nvPr>
        </p:nvSpPr>
        <p:spPr/>
        <p:txBody>
          <a:bodyPr/>
          <a:lstStyle>
            <a:lvl1pPr>
              <a:defRPr/>
            </a:lvl1pPr>
          </a:lstStyle>
          <a:p>
            <a:pPr lvl="0"/>
            <a:r>
              <a:rPr lang="hu-HU"/>
              <a:t>Mintacím szerkesztése</a:t>
            </a:r>
            <a:endParaRPr lang="en-US"/>
          </a:p>
        </p:txBody>
      </p:sp>
      <p:sp>
        <p:nvSpPr>
          <p:cNvPr id="3" name="Content Placeholder 2">
            <a:extLst>
              <a:ext uri="{FF2B5EF4-FFF2-40B4-BE49-F238E27FC236}">
                <a16:creationId xmlns:a16="http://schemas.microsoft.com/office/drawing/2014/main" id="{928C6C43-E410-8867-FA57-E3A552D2AEBF}"/>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ate Placeholder 3">
            <a:extLst>
              <a:ext uri="{FF2B5EF4-FFF2-40B4-BE49-F238E27FC236}">
                <a16:creationId xmlns:a16="http://schemas.microsoft.com/office/drawing/2014/main" id="{AF6D8AC4-1B79-5E18-60F5-CEA27588F558}"/>
              </a:ext>
            </a:extLst>
          </p:cNvPr>
          <p:cNvSpPr txBox="1">
            <a:spLocks noGrp="1"/>
          </p:cNvSpPr>
          <p:nvPr>
            <p:ph type="dt" sz="half" idx="7"/>
          </p:nvPr>
        </p:nvSpPr>
        <p:spPr/>
        <p:txBody>
          <a:bodyPr/>
          <a:lstStyle>
            <a:lvl1pPr>
              <a:defRPr/>
            </a:lvl1pPr>
          </a:lstStyle>
          <a:p>
            <a:pPr lvl="0"/>
            <a:fld id="{963B01B8-099A-46C0-8D49-C1B36C9E0DF2}" type="datetime1">
              <a:rPr lang="en-US"/>
              <a:pPr lvl="0"/>
              <a:t>9/11/2022</a:t>
            </a:fld>
            <a:endParaRPr lang="en-US"/>
          </a:p>
        </p:txBody>
      </p:sp>
      <p:sp>
        <p:nvSpPr>
          <p:cNvPr id="5" name="Footer Placeholder 4">
            <a:extLst>
              <a:ext uri="{FF2B5EF4-FFF2-40B4-BE49-F238E27FC236}">
                <a16:creationId xmlns:a16="http://schemas.microsoft.com/office/drawing/2014/main" id="{D95B967B-F3EA-7DCF-7931-D1C0D9615A2F}"/>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EC5F368D-F077-8DEB-41D9-03F6CE4E68E1}"/>
              </a:ext>
            </a:extLst>
          </p:cNvPr>
          <p:cNvSpPr txBox="1">
            <a:spLocks noGrp="1"/>
          </p:cNvSpPr>
          <p:nvPr>
            <p:ph type="sldNum" sz="quarter" idx="8"/>
          </p:nvPr>
        </p:nvSpPr>
        <p:spPr/>
        <p:txBody>
          <a:bodyPr/>
          <a:lstStyle>
            <a:lvl1pPr>
              <a:defRPr/>
            </a:lvl1pPr>
          </a:lstStyle>
          <a:p>
            <a:pPr lvl="0"/>
            <a:fld id="{21E994FA-A4B1-49FF-9D70-45CE16222B7D}" type="slidenum">
              <a:t>‹#›</a:t>
            </a:fld>
            <a:endParaRPr lang="en-US"/>
          </a:p>
        </p:txBody>
      </p:sp>
    </p:spTree>
    <p:extLst>
      <p:ext uri="{BB962C8B-B14F-4D97-AF65-F5344CB8AC3E}">
        <p14:creationId xmlns:p14="http://schemas.microsoft.com/office/powerpoint/2010/main" val="489539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7D73-AEC4-D52E-2007-1BC69AE1160B}"/>
              </a:ext>
            </a:extLst>
          </p:cNvPr>
          <p:cNvSpPr txBox="1">
            <a:spLocks noGrp="1"/>
          </p:cNvSpPr>
          <p:nvPr>
            <p:ph type="title"/>
          </p:nvPr>
        </p:nvSpPr>
        <p:spPr>
          <a:xfrm>
            <a:off x="677332" y="2700863"/>
            <a:ext cx="8596667" cy="1826578"/>
          </a:xfrm>
        </p:spPr>
        <p:txBody>
          <a:bodyPr anchor="b"/>
          <a:lstStyle>
            <a:lvl1pPr>
              <a:defRPr sz="4000"/>
            </a:lvl1pPr>
          </a:lstStyle>
          <a:p>
            <a:pPr lvl="0"/>
            <a:r>
              <a:rPr lang="hu-HU"/>
              <a:t>Mintacím szerkesztése</a:t>
            </a:r>
            <a:endParaRPr lang="en-US"/>
          </a:p>
        </p:txBody>
      </p:sp>
      <p:sp>
        <p:nvSpPr>
          <p:cNvPr id="3" name="Text Placeholder 2">
            <a:extLst>
              <a:ext uri="{FF2B5EF4-FFF2-40B4-BE49-F238E27FC236}">
                <a16:creationId xmlns:a16="http://schemas.microsoft.com/office/drawing/2014/main" id="{12152DD1-8D62-AF4B-6373-EEA3CF1E955C}"/>
              </a:ext>
            </a:extLst>
          </p:cNvPr>
          <p:cNvSpPr txBox="1">
            <a:spLocks noGrp="1"/>
          </p:cNvSpPr>
          <p:nvPr>
            <p:ph type="body" idx="1"/>
          </p:nvPr>
        </p:nvSpPr>
        <p:spPr>
          <a:xfrm>
            <a:off x="677332" y="4527450"/>
            <a:ext cx="8596667" cy="860395"/>
          </a:xfrm>
        </p:spPr>
        <p:txBody>
          <a:bodyPr/>
          <a:lstStyle>
            <a:lvl1pPr marL="0" indent="0">
              <a:buNone/>
              <a:defRPr sz="2000">
                <a:solidFill>
                  <a:srgbClr val="7F7F7F"/>
                </a:solidFill>
              </a:defRPr>
            </a:lvl1pPr>
          </a:lstStyle>
          <a:p>
            <a:pPr lvl="0"/>
            <a:r>
              <a:rPr lang="hu-HU"/>
              <a:t>Mintaszöveg szerkesztése</a:t>
            </a:r>
          </a:p>
        </p:txBody>
      </p:sp>
      <p:sp>
        <p:nvSpPr>
          <p:cNvPr id="4" name="Date Placeholder 3">
            <a:extLst>
              <a:ext uri="{FF2B5EF4-FFF2-40B4-BE49-F238E27FC236}">
                <a16:creationId xmlns:a16="http://schemas.microsoft.com/office/drawing/2014/main" id="{312690A1-857F-67F1-4ACD-66264975AF19}"/>
              </a:ext>
            </a:extLst>
          </p:cNvPr>
          <p:cNvSpPr txBox="1">
            <a:spLocks noGrp="1"/>
          </p:cNvSpPr>
          <p:nvPr>
            <p:ph type="dt" sz="half" idx="7"/>
          </p:nvPr>
        </p:nvSpPr>
        <p:spPr/>
        <p:txBody>
          <a:bodyPr/>
          <a:lstStyle>
            <a:lvl1pPr>
              <a:defRPr/>
            </a:lvl1pPr>
          </a:lstStyle>
          <a:p>
            <a:pPr lvl="0"/>
            <a:fld id="{81C1E9FE-E925-4E9E-A7C8-EBB9AD28ED47}" type="datetime1">
              <a:rPr lang="en-US"/>
              <a:pPr lvl="0"/>
              <a:t>9/11/2022</a:t>
            </a:fld>
            <a:endParaRPr lang="en-US"/>
          </a:p>
        </p:txBody>
      </p:sp>
      <p:sp>
        <p:nvSpPr>
          <p:cNvPr id="5" name="Footer Placeholder 4">
            <a:extLst>
              <a:ext uri="{FF2B5EF4-FFF2-40B4-BE49-F238E27FC236}">
                <a16:creationId xmlns:a16="http://schemas.microsoft.com/office/drawing/2014/main" id="{DC32549B-D74D-AED9-FD41-91F80711616F}"/>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A8188724-F65F-105E-9084-F244B57BFC5A}"/>
              </a:ext>
            </a:extLst>
          </p:cNvPr>
          <p:cNvSpPr txBox="1">
            <a:spLocks noGrp="1"/>
          </p:cNvSpPr>
          <p:nvPr>
            <p:ph type="sldNum" sz="quarter" idx="8"/>
          </p:nvPr>
        </p:nvSpPr>
        <p:spPr/>
        <p:txBody>
          <a:bodyPr/>
          <a:lstStyle>
            <a:lvl1pPr>
              <a:defRPr/>
            </a:lvl1pPr>
          </a:lstStyle>
          <a:p>
            <a:pPr lvl="0"/>
            <a:fld id="{5443C0E7-7833-4F8F-A91B-D94C9E6F3CB0}" type="slidenum">
              <a:t>‹#›</a:t>
            </a:fld>
            <a:endParaRPr lang="en-US"/>
          </a:p>
        </p:txBody>
      </p:sp>
    </p:spTree>
    <p:extLst>
      <p:ext uri="{BB962C8B-B14F-4D97-AF65-F5344CB8AC3E}">
        <p14:creationId xmlns:p14="http://schemas.microsoft.com/office/powerpoint/2010/main" val="594894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6A06F-3058-268D-53FD-3935A22A5178}"/>
              </a:ext>
            </a:extLst>
          </p:cNvPr>
          <p:cNvSpPr txBox="1">
            <a:spLocks noGrp="1"/>
          </p:cNvSpPr>
          <p:nvPr>
            <p:ph type="title"/>
          </p:nvPr>
        </p:nvSpPr>
        <p:spPr/>
        <p:txBody>
          <a:bodyPr/>
          <a:lstStyle>
            <a:lvl1pPr>
              <a:defRPr/>
            </a:lvl1pPr>
          </a:lstStyle>
          <a:p>
            <a:pPr lvl="0"/>
            <a:r>
              <a:rPr lang="hu-HU"/>
              <a:t>Mintacím szerkesztése</a:t>
            </a:r>
            <a:endParaRPr lang="en-US"/>
          </a:p>
        </p:txBody>
      </p:sp>
      <p:sp>
        <p:nvSpPr>
          <p:cNvPr id="3" name="Content Placeholder 2">
            <a:extLst>
              <a:ext uri="{FF2B5EF4-FFF2-40B4-BE49-F238E27FC236}">
                <a16:creationId xmlns:a16="http://schemas.microsoft.com/office/drawing/2014/main" id="{5560ECA3-60BA-1F52-7457-4B57D5A5A994}"/>
              </a:ext>
            </a:extLst>
          </p:cNvPr>
          <p:cNvSpPr txBox="1">
            <a:spLocks noGrp="1"/>
          </p:cNvSpPr>
          <p:nvPr>
            <p:ph idx="1"/>
          </p:nvPr>
        </p:nvSpPr>
        <p:spPr>
          <a:xfrm>
            <a:off x="677332" y="2160590"/>
            <a:ext cx="4184038" cy="3880768"/>
          </a:xfrm>
        </p:spPr>
        <p:txBody>
          <a:bodyPr/>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Content Placeholder 3">
            <a:extLst>
              <a:ext uri="{FF2B5EF4-FFF2-40B4-BE49-F238E27FC236}">
                <a16:creationId xmlns:a16="http://schemas.microsoft.com/office/drawing/2014/main" id="{AA493BFE-BD6E-AEC2-F9FA-75C33A7F7185}"/>
              </a:ext>
            </a:extLst>
          </p:cNvPr>
          <p:cNvSpPr txBox="1">
            <a:spLocks noGrp="1"/>
          </p:cNvSpPr>
          <p:nvPr>
            <p:ph idx="2"/>
          </p:nvPr>
        </p:nvSpPr>
        <p:spPr>
          <a:xfrm>
            <a:off x="5089971" y="2160590"/>
            <a:ext cx="4184038" cy="3880768"/>
          </a:xfrm>
        </p:spPr>
        <p:txBody>
          <a:bodyPr/>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5" name="Date Placeholder 4">
            <a:extLst>
              <a:ext uri="{FF2B5EF4-FFF2-40B4-BE49-F238E27FC236}">
                <a16:creationId xmlns:a16="http://schemas.microsoft.com/office/drawing/2014/main" id="{78DEE1BB-205D-A288-4965-AC86212DAA80}"/>
              </a:ext>
            </a:extLst>
          </p:cNvPr>
          <p:cNvSpPr txBox="1">
            <a:spLocks noGrp="1"/>
          </p:cNvSpPr>
          <p:nvPr>
            <p:ph type="dt" sz="half" idx="7"/>
          </p:nvPr>
        </p:nvSpPr>
        <p:spPr/>
        <p:txBody>
          <a:bodyPr/>
          <a:lstStyle>
            <a:lvl1pPr>
              <a:defRPr/>
            </a:lvl1pPr>
          </a:lstStyle>
          <a:p>
            <a:pPr lvl="0"/>
            <a:fld id="{23D2478C-7D1C-4DA4-A3FC-4C8F41D4CD4E}" type="datetime1">
              <a:rPr lang="en-US"/>
              <a:pPr lvl="0"/>
              <a:t>9/11/2022</a:t>
            </a:fld>
            <a:endParaRPr lang="en-US"/>
          </a:p>
        </p:txBody>
      </p:sp>
      <p:sp>
        <p:nvSpPr>
          <p:cNvPr id="6" name="Footer Placeholder 5">
            <a:extLst>
              <a:ext uri="{FF2B5EF4-FFF2-40B4-BE49-F238E27FC236}">
                <a16:creationId xmlns:a16="http://schemas.microsoft.com/office/drawing/2014/main" id="{CBB0AAC4-2443-8E6E-ED80-13DC670B6DFB}"/>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2D0004F8-6A35-2E58-8902-61E78003ECF4}"/>
              </a:ext>
            </a:extLst>
          </p:cNvPr>
          <p:cNvSpPr txBox="1">
            <a:spLocks noGrp="1"/>
          </p:cNvSpPr>
          <p:nvPr>
            <p:ph type="sldNum" sz="quarter" idx="8"/>
          </p:nvPr>
        </p:nvSpPr>
        <p:spPr/>
        <p:txBody>
          <a:bodyPr/>
          <a:lstStyle>
            <a:lvl1pPr>
              <a:defRPr/>
            </a:lvl1pPr>
          </a:lstStyle>
          <a:p>
            <a:pPr lvl="0"/>
            <a:fld id="{1A5C53D8-3260-46CF-99A4-4AEFE76FF396}" type="slidenum">
              <a:t>‹#›</a:t>
            </a:fld>
            <a:endParaRPr lang="en-US"/>
          </a:p>
        </p:txBody>
      </p:sp>
    </p:spTree>
    <p:extLst>
      <p:ext uri="{BB962C8B-B14F-4D97-AF65-F5344CB8AC3E}">
        <p14:creationId xmlns:p14="http://schemas.microsoft.com/office/powerpoint/2010/main" val="349565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C2A0-DEB4-5BA3-C141-F0CF950F3190}"/>
              </a:ext>
            </a:extLst>
          </p:cNvPr>
          <p:cNvSpPr txBox="1">
            <a:spLocks noGrp="1"/>
          </p:cNvSpPr>
          <p:nvPr>
            <p:ph type="title"/>
          </p:nvPr>
        </p:nvSpPr>
        <p:spPr/>
        <p:txBody>
          <a:bodyPr/>
          <a:lstStyle>
            <a:lvl1pPr>
              <a:defRPr/>
            </a:lvl1pPr>
          </a:lstStyle>
          <a:p>
            <a:pPr lvl="0"/>
            <a:r>
              <a:rPr lang="hu-HU"/>
              <a:t>Mintacím szerkesztése</a:t>
            </a:r>
            <a:endParaRPr lang="en-US"/>
          </a:p>
        </p:txBody>
      </p:sp>
      <p:sp>
        <p:nvSpPr>
          <p:cNvPr id="3" name="Text Placeholder 2">
            <a:extLst>
              <a:ext uri="{FF2B5EF4-FFF2-40B4-BE49-F238E27FC236}">
                <a16:creationId xmlns:a16="http://schemas.microsoft.com/office/drawing/2014/main" id="{AA046BF6-1237-BC34-C1DB-69659F266DB8}"/>
              </a:ext>
            </a:extLst>
          </p:cNvPr>
          <p:cNvSpPr txBox="1">
            <a:spLocks noGrp="1"/>
          </p:cNvSpPr>
          <p:nvPr>
            <p:ph type="body" idx="1"/>
          </p:nvPr>
        </p:nvSpPr>
        <p:spPr>
          <a:xfrm>
            <a:off x="675741" y="2160983"/>
            <a:ext cx="4185620" cy="576264"/>
          </a:xfrm>
        </p:spPr>
        <p:txBody>
          <a:bodyPr anchor="b">
            <a:noAutofit/>
          </a:bodyPr>
          <a:lstStyle>
            <a:lvl1pPr marL="0" indent="0">
              <a:buNone/>
              <a:defRPr sz="2400"/>
            </a:lvl1pPr>
          </a:lstStyle>
          <a:p>
            <a:pPr lvl="0"/>
            <a:r>
              <a:rPr lang="hu-HU"/>
              <a:t>Mintaszöveg szerkesztése</a:t>
            </a:r>
          </a:p>
        </p:txBody>
      </p:sp>
      <p:sp>
        <p:nvSpPr>
          <p:cNvPr id="4" name="Content Placeholder 3">
            <a:extLst>
              <a:ext uri="{FF2B5EF4-FFF2-40B4-BE49-F238E27FC236}">
                <a16:creationId xmlns:a16="http://schemas.microsoft.com/office/drawing/2014/main" id="{2C96DD0F-B382-3A47-89A9-AC63F5A6EB5B}"/>
              </a:ext>
            </a:extLst>
          </p:cNvPr>
          <p:cNvSpPr txBox="1">
            <a:spLocks noGrp="1"/>
          </p:cNvSpPr>
          <p:nvPr>
            <p:ph idx="2"/>
          </p:nvPr>
        </p:nvSpPr>
        <p:spPr>
          <a:xfrm>
            <a:off x="675741" y="2737247"/>
            <a:ext cx="4185620" cy="3304120"/>
          </a:xfrm>
        </p:spPr>
        <p:txBody>
          <a:bodyPr/>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5" name="Text Placeholder 4">
            <a:extLst>
              <a:ext uri="{FF2B5EF4-FFF2-40B4-BE49-F238E27FC236}">
                <a16:creationId xmlns:a16="http://schemas.microsoft.com/office/drawing/2014/main" id="{B9434D46-84F5-6FD7-BEE3-4E701A644EF3}"/>
              </a:ext>
            </a:extLst>
          </p:cNvPr>
          <p:cNvSpPr txBox="1">
            <a:spLocks noGrp="1"/>
          </p:cNvSpPr>
          <p:nvPr>
            <p:ph type="body" idx="3"/>
          </p:nvPr>
        </p:nvSpPr>
        <p:spPr>
          <a:xfrm>
            <a:off x="5088379" y="2160983"/>
            <a:ext cx="4185620" cy="576264"/>
          </a:xfrm>
        </p:spPr>
        <p:txBody>
          <a:bodyPr anchor="b">
            <a:noAutofit/>
          </a:bodyPr>
          <a:lstStyle>
            <a:lvl1pPr marL="0" indent="0">
              <a:buNone/>
              <a:defRPr sz="2400"/>
            </a:lvl1pPr>
          </a:lstStyle>
          <a:p>
            <a:pPr lvl="0"/>
            <a:r>
              <a:rPr lang="hu-HU"/>
              <a:t>Mintaszöveg szerkesztése</a:t>
            </a:r>
          </a:p>
        </p:txBody>
      </p:sp>
      <p:sp>
        <p:nvSpPr>
          <p:cNvPr id="6" name="Content Placeholder 5">
            <a:extLst>
              <a:ext uri="{FF2B5EF4-FFF2-40B4-BE49-F238E27FC236}">
                <a16:creationId xmlns:a16="http://schemas.microsoft.com/office/drawing/2014/main" id="{F1FDE1D2-3C2E-765E-39A2-8891E63BF30C}"/>
              </a:ext>
            </a:extLst>
          </p:cNvPr>
          <p:cNvSpPr txBox="1">
            <a:spLocks noGrp="1"/>
          </p:cNvSpPr>
          <p:nvPr>
            <p:ph idx="4"/>
          </p:nvPr>
        </p:nvSpPr>
        <p:spPr>
          <a:xfrm>
            <a:off x="5088379" y="2737247"/>
            <a:ext cx="4185620" cy="3304120"/>
          </a:xfrm>
        </p:spPr>
        <p:txBody>
          <a:bodyPr/>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7" name="Date Placeholder 6">
            <a:extLst>
              <a:ext uri="{FF2B5EF4-FFF2-40B4-BE49-F238E27FC236}">
                <a16:creationId xmlns:a16="http://schemas.microsoft.com/office/drawing/2014/main" id="{03266482-9185-825F-9363-8268022347E0}"/>
              </a:ext>
            </a:extLst>
          </p:cNvPr>
          <p:cNvSpPr txBox="1">
            <a:spLocks noGrp="1"/>
          </p:cNvSpPr>
          <p:nvPr>
            <p:ph type="dt" sz="half" idx="7"/>
          </p:nvPr>
        </p:nvSpPr>
        <p:spPr/>
        <p:txBody>
          <a:bodyPr/>
          <a:lstStyle>
            <a:lvl1pPr>
              <a:defRPr/>
            </a:lvl1pPr>
          </a:lstStyle>
          <a:p>
            <a:pPr lvl="0"/>
            <a:fld id="{C99801C8-7CE7-42B3-8E6F-9982008FE056}" type="datetime1">
              <a:rPr lang="en-US"/>
              <a:pPr lvl="0"/>
              <a:t>9/11/2022</a:t>
            </a:fld>
            <a:endParaRPr lang="en-US"/>
          </a:p>
        </p:txBody>
      </p:sp>
      <p:sp>
        <p:nvSpPr>
          <p:cNvPr id="8" name="Footer Placeholder 7">
            <a:extLst>
              <a:ext uri="{FF2B5EF4-FFF2-40B4-BE49-F238E27FC236}">
                <a16:creationId xmlns:a16="http://schemas.microsoft.com/office/drawing/2014/main" id="{340C024E-14A4-8C32-5E07-8791A7007A11}"/>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3B96CDB1-6C39-EB71-70EF-04749F885626}"/>
              </a:ext>
            </a:extLst>
          </p:cNvPr>
          <p:cNvSpPr txBox="1">
            <a:spLocks noGrp="1"/>
          </p:cNvSpPr>
          <p:nvPr>
            <p:ph type="sldNum" sz="quarter" idx="8"/>
          </p:nvPr>
        </p:nvSpPr>
        <p:spPr/>
        <p:txBody>
          <a:bodyPr/>
          <a:lstStyle>
            <a:lvl1pPr>
              <a:defRPr/>
            </a:lvl1pPr>
          </a:lstStyle>
          <a:p>
            <a:pPr lvl="0"/>
            <a:fld id="{54FEC937-44D4-4DDF-ACFC-DEA220FC68E4}" type="slidenum">
              <a:t>‹#›</a:t>
            </a:fld>
            <a:endParaRPr lang="en-US"/>
          </a:p>
        </p:txBody>
      </p:sp>
    </p:spTree>
    <p:extLst>
      <p:ext uri="{BB962C8B-B14F-4D97-AF65-F5344CB8AC3E}">
        <p14:creationId xmlns:p14="http://schemas.microsoft.com/office/powerpoint/2010/main" val="3297042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BFFD-3B6F-6683-437D-CD6327664E22}"/>
              </a:ext>
            </a:extLst>
          </p:cNvPr>
          <p:cNvSpPr txBox="1">
            <a:spLocks noGrp="1"/>
          </p:cNvSpPr>
          <p:nvPr>
            <p:ph type="title"/>
          </p:nvPr>
        </p:nvSpPr>
        <p:spPr/>
        <p:txBody>
          <a:bodyPr/>
          <a:lstStyle>
            <a:lvl1pPr>
              <a:defRPr/>
            </a:lvl1pPr>
          </a:lstStyle>
          <a:p>
            <a:pPr lvl="0"/>
            <a:r>
              <a:rPr lang="hu-HU"/>
              <a:t>Mintacím szerkesztése</a:t>
            </a:r>
            <a:endParaRPr lang="en-US"/>
          </a:p>
        </p:txBody>
      </p:sp>
      <p:sp>
        <p:nvSpPr>
          <p:cNvPr id="3" name="Date Placeholder 2">
            <a:extLst>
              <a:ext uri="{FF2B5EF4-FFF2-40B4-BE49-F238E27FC236}">
                <a16:creationId xmlns:a16="http://schemas.microsoft.com/office/drawing/2014/main" id="{0588A61F-89B4-C584-9C69-46B6EFF38795}"/>
              </a:ext>
            </a:extLst>
          </p:cNvPr>
          <p:cNvSpPr txBox="1">
            <a:spLocks noGrp="1"/>
          </p:cNvSpPr>
          <p:nvPr>
            <p:ph type="dt" sz="half" idx="7"/>
          </p:nvPr>
        </p:nvSpPr>
        <p:spPr/>
        <p:txBody>
          <a:bodyPr/>
          <a:lstStyle>
            <a:lvl1pPr>
              <a:defRPr/>
            </a:lvl1pPr>
          </a:lstStyle>
          <a:p>
            <a:pPr lvl="0"/>
            <a:fld id="{30A63EC9-DEC3-4C84-80D7-B7314FDFFA13}" type="datetime1">
              <a:rPr lang="en-US"/>
              <a:pPr lvl="0"/>
              <a:t>9/11/2022</a:t>
            </a:fld>
            <a:endParaRPr lang="en-US"/>
          </a:p>
        </p:txBody>
      </p:sp>
      <p:sp>
        <p:nvSpPr>
          <p:cNvPr id="4" name="Footer Placeholder 3">
            <a:extLst>
              <a:ext uri="{FF2B5EF4-FFF2-40B4-BE49-F238E27FC236}">
                <a16:creationId xmlns:a16="http://schemas.microsoft.com/office/drawing/2014/main" id="{B21BA483-40FF-C6EF-0370-0FD6E9CD351C}"/>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D6BF7405-3401-85F7-CCB6-63FEBDE68B4B}"/>
              </a:ext>
            </a:extLst>
          </p:cNvPr>
          <p:cNvSpPr txBox="1">
            <a:spLocks noGrp="1"/>
          </p:cNvSpPr>
          <p:nvPr>
            <p:ph type="sldNum" sz="quarter" idx="8"/>
          </p:nvPr>
        </p:nvSpPr>
        <p:spPr/>
        <p:txBody>
          <a:bodyPr/>
          <a:lstStyle>
            <a:lvl1pPr>
              <a:defRPr/>
            </a:lvl1pPr>
          </a:lstStyle>
          <a:p>
            <a:pPr lvl="0"/>
            <a:fld id="{A68B88F2-8BF9-408D-9C3B-8FD324C5215D}" type="slidenum">
              <a:t>‹#›</a:t>
            </a:fld>
            <a:endParaRPr lang="en-US"/>
          </a:p>
        </p:txBody>
      </p:sp>
    </p:spTree>
    <p:extLst>
      <p:ext uri="{BB962C8B-B14F-4D97-AF65-F5344CB8AC3E}">
        <p14:creationId xmlns:p14="http://schemas.microsoft.com/office/powerpoint/2010/main" val="1066179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802860-09E8-5306-730E-C95768F678E4}"/>
              </a:ext>
            </a:extLst>
          </p:cNvPr>
          <p:cNvSpPr txBox="1">
            <a:spLocks noGrp="1"/>
          </p:cNvSpPr>
          <p:nvPr>
            <p:ph type="dt" sz="half" idx="7"/>
          </p:nvPr>
        </p:nvSpPr>
        <p:spPr/>
        <p:txBody>
          <a:bodyPr/>
          <a:lstStyle>
            <a:lvl1pPr>
              <a:defRPr/>
            </a:lvl1pPr>
          </a:lstStyle>
          <a:p>
            <a:pPr lvl="0"/>
            <a:fld id="{164A91F2-DD9E-46FD-9A77-01E33EE0877D}" type="datetime1">
              <a:rPr lang="en-US"/>
              <a:pPr lvl="0"/>
              <a:t>9/11/2022</a:t>
            </a:fld>
            <a:endParaRPr lang="en-US"/>
          </a:p>
        </p:txBody>
      </p:sp>
      <p:sp>
        <p:nvSpPr>
          <p:cNvPr id="3" name="Footer Placeholder 2">
            <a:extLst>
              <a:ext uri="{FF2B5EF4-FFF2-40B4-BE49-F238E27FC236}">
                <a16:creationId xmlns:a16="http://schemas.microsoft.com/office/drawing/2014/main" id="{833A082B-6E02-8E42-FF6C-5A6DDE37AEE1}"/>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E954834E-E3F1-1B5D-37E9-5C2DBCEC6613}"/>
              </a:ext>
            </a:extLst>
          </p:cNvPr>
          <p:cNvSpPr txBox="1">
            <a:spLocks noGrp="1"/>
          </p:cNvSpPr>
          <p:nvPr>
            <p:ph type="sldNum" sz="quarter" idx="8"/>
          </p:nvPr>
        </p:nvSpPr>
        <p:spPr/>
        <p:txBody>
          <a:bodyPr/>
          <a:lstStyle>
            <a:lvl1pPr>
              <a:defRPr/>
            </a:lvl1pPr>
          </a:lstStyle>
          <a:p>
            <a:pPr lvl="0"/>
            <a:fld id="{2A1EAC49-0C01-444C-81DD-51F105BD5C63}" type="slidenum">
              <a:t>‹#›</a:t>
            </a:fld>
            <a:endParaRPr lang="en-US"/>
          </a:p>
        </p:txBody>
      </p:sp>
    </p:spTree>
    <p:extLst>
      <p:ext uri="{BB962C8B-B14F-4D97-AF65-F5344CB8AC3E}">
        <p14:creationId xmlns:p14="http://schemas.microsoft.com/office/powerpoint/2010/main" val="4154200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86EC-1416-0FEF-87B5-EB75D82CF31E}"/>
              </a:ext>
            </a:extLst>
          </p:cNvPr>
          <p:cNvSpPr txBox="1">
            <a:spLocks noGrp="1"/>
          </p:cNvSpPr>
          <p:nvPr>
            <p:ph type="title"/>
          </p:nvPr>
        </p:nvSpPr>
        <p:spPr>
          <a:xfrm>
            <a:off x="677332" y="1498601"/>
            <a:ext cx="3854525" cy="1278468"/>
          </a:xfrm>
        </p:spPr>
        <p:txBody>
          <a:bodyPr anchor="b"/>
          <a:lstStyle>
            <a:lvl1pPr>
              <a:defRPr sz="2000"/>
            </a:lvl1pPr>
          </a:lstStyle>
          <a:p>
            <a:pPr lvl="0"/>
            <a:r>
              <a:rPr lang="hu-HU"/>
              <a:t>Mintacím szerkesztése</a:t>
            </a:r>
            <a:endParaRPr lang="en-US"/>
          </a:p>
        </p:txBody>
      </p:sp>
      <p:sp>
        <p:nvSpPr>
          <p:cNvPr id="3" name="Content Placeholder 2">
            <a:extLst>
              <a:ext uri="{FF2B5EF4-FFF2-40B4-BE49-F238E27FC236}">
                <a16:creationId xmlns:a16="http://schemas.microsoft.com/office/drawing/2014/main" id="{BAE8D6DB-0949-6ABA-4186-5A647BF4DCAE}"/>
              </a:ext>
            </a:extLst>
          </p:cNvPr>
          <p:cNvSpPr txBox="1">
            <a:spLocks noGrp="1"/>
          </p:cNvSpPr>
          <p:nvPr>
            <p:ph idx="1"/>
          </p:nvPr>
        </p:nvSpPr>
        <p:spPr>
          <a:xfrm>
            <a:off x="4760457" y="514926"/>
            <a:ext cx="4513542" cy="5526432"/>
          </a:xfrm>
        </p:spPr>
        <p:txBody>
          <a:bodyPr/>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Text Placeholder 3">
            <a:extLst>
              <a:ext uri="{FF2B5EF4-FFF2-40B4-BE49-F238E27FC236}">
                <a16:creationId xmlns:a16="http://schemas.microsoft.com/office/drawing/2014/main" id="{68973249-7554-970A-2702-7DA33C4C11E0}"/>
              </a:ext>
            </a:extLst>
          </p:cNvPr>
          <p:cNvSpPr txBox="1">
            <a:spLocks noGrp="1"/>
          </p:cNvSpPr>
          <p:nvPr>
            <p:ph type="body" idx="2"/>
          </p:nvPr>
        </p:nvSpPr>
        <p:spPr>
          <a:xfrm>
            <a:off x="677332" y="2777069"/>
            <a:ext cx="3854525" cy="2584451"/>
          </a:xfrm>
        </p:spPr>
        <p:txBody>
          <a:bodyPr/>
          <a:lstStyle>
            <a:lvl1pPr marL="0" indent="0">
              <a:buNone/>
              <a:defRPr sz="1400"/>
            </a:lvl1pPr>
          </a:lstStyle>
          <a:p>
            <a:pPr lvl="0"/>
            <a:r>
              <a:rPr lang="hu-HU"/>
              <a:t>Mintaszöveg szerkesztése</a:t>
            </a:r>
          </a:p>
        </p:txBody>
      </p:sp>
      <p:sp>
        <p:nvSpPr>
          <p:cNvPr id="5" name="Date Placeholder 4">
            <a:extLst>
              <a:ext uri="{FF2B5EF4-FFF2-40B4-BE49-F238E27FC236}">
                <a16:creationId xmlns:a16="http://schemas.microsoft.com/office/drawing/2014/main" id="{3F2DF9F7-A054-B3C4-1733-C251E04E1FE9}"/>
              </a:ext>
            </a:extLst>
          </p:cNvPr>
          <p:cNvSpPr txBox="1">
            <a:spLocks noGrp="1"/>
          </p:cNvSpPr>
          <p:nvPr>
            <p:ph type="dt" sz="half" idx="7"/>
          </p:nvPr>
        </p:nvSpPr>
        <p:spPr/>
        <p:txBody>
          <a:bodyPr/>
          <a:lstStyle>
            <a:lvl1pPr>
              <a:defRPr/>
            </a:lvl1pPr>
          </a:lstStyle>
          <a:p>
            <a:pPr lvl="0"/>
            <a:fld id="{82DAF9E8-314F-4887-BF51-8A9FAB15053C}" type="datetime1">
              <a:rPr lang="en-US"/>
              <a:pPr lvl="0"/>
              <a:t>9/11/2022</a:t>
            </a:fld>
            <a:endParaRPr lang="en-US"/>
          </a:p>
        </p:txBody>
      </p:sp>
      <p:sp>
        <p:nvSpPr>
          <p:cNvPr id="6" name="Footer Placeholder 5">
            <a:extLst>
              <a:ext uri="{FF2B5EF4-FFF2-40B4-BE49-F238E27FC236}">
                <a16:creationId xmlns:a16="http://schemas.microsoft.com/office/drawing/2014/main" id="{CA77359C-5A23-4343-97B3-E2D5D7E8AB3D}"/>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B1644443-D12B-4C5B-E520-203C97D6E36C}"/>
              </a:ext>
            </a:extLst>
          </p:cNvPr>
          <p:cNvSpPr txBox="1">
            <a:spLocks noGrp="1"/>
          </p:cNvSpPr>
          <p:nvPr>
            <p:ph type="sldNum" sz="quarter" idx="8"/>
          </p:nvPr>
        </p:nvSpPr>
        <p:spPr/>
        <p:txBody>
          <a:bodyPr/>
          <a:lstStyle>
            <a:lvl1pPr>
              <a:defRPr/>
            </a:lvl1pPr>
          </a:lstStyle>
          <a:p>
            <a:pPr lvl="0"/>
            <a:fld id="{7EC0D7B7-5DEB-423A-800D-4AB2EE20D064}" type="slidenum">
              <a:t>‹#›</a:t>
            </a:fld>
            <a:endParaRPr lang="en-US"/>
          </a:p>
        </p:txBody>
      </p:sp>
    </p:spTree>
    <p:extLst>
      <p:ext uri="{BB962C8B-B14F-4D97-AF65-F5344CB8AC3E}">
        <p14:creationId xmlns:p14="http://schemas.microsoft.com/office/powerpoint/2010/main" val="66003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59B6-583B-1446-66C3-89FCE9B09A01}"/>
              </a:ext>
            </a:extLst>
          </p:cNvPr>
          <p:cNvSpPr txBox="1">
            <a:spLocks noGrp="1"/>
          </p:cNvSpPr>
          <p:nvPr>
            <p:ph type="title"/>
          </p:nvPr>
        </p:nvSpPr>
        <p:spPr>
          <a:xfrm>
            <a:off x="677332" y="4800600"/>
            <a:ext cx="8596667" cy="566735"/>
          </a:xfrm>
        </p:spPr>
        <p:txBody>
          <a:bodyPr anchor="b"/>
          <a:lstStyle>
            <a:lvl1pPr>
              <a:defRPr sz="2400"/>
            </a:lvl1pPr>
          </a:lstStyle>
          <a:p>
            <a:pPr lvl="0"/>
            <a:r>
              <a:rPr lang="hu-HU"/>
              <a:t>Mintacím szerkesztése</a:t>
            </a:r>
            <a:endParaRPr lang="en-US"/>
          </a:p>
        </p:txBody>
      </p:sp>
      <p:sp>
        <p:nvSpPr>
          <p:cNvPr id="3" name="Picture Placeholder 2">
            <a:extLst>
              <a:ext uri="{FF2B5EF4-FFF2-40B4-BE49-F238E27FC236}">
                <a16:creationId xmlns:a16="http://schemas.microsoft.com/office/drawing/2014/main" id="{D7C212C4-C29A-71B5-180F-07B69A677412}"/>
              </a:ext>
            </a:extLst>
          </p:cNvPr>
          <p:cNvSpPr txBox="1">
            <a:spLocks noGrp="1"/>
          </p:cNvSpPr>
          <p:nvPr>
            <p:ph type="pic" idx="1"/>
          </p:nvPr>
        </p:nvSpPr>
        <p:spPr>
          <a:xfrm>
            <a:off x="677332" y="609603"/>
            <a:ext cx="8596667" cy="3845719"/>
          </a:xfrm>
        </p:spPr>
        <p:txBody>
          <a:bodyPr anchorCtr="1"/>
          <a:lstStyle>
            <a:lvl1pPr marL="0" indent="0" algn="ctr">
              <a:buNone/>
              <a:defRPr sz="1600"/>
            </a:lvl1pPr>
          </a:lstStyle>
          <a:p>
            <a:pPr lvl="0"/>
            <a:r>
              <a:rPr lang="hu-HU"/>
              <a:t>Kép beszúrásához kattintson az ikonra</a:t>
            </a:r>
            <a:endParaRPr lang="en-US"/>
          </a:p>
        </p:txBody>
      </p:sp>
      <p:sp>
        <p:nvSpPr>
          <p:cNvPr id="4" name="Text Placeholder 3">
            <a:extLst>
              <a:ext uri="{FF2B5EF4-FFF2-40B4-BE49-F238E27FC236}">
                <a16:creationId xmlns:a16="http://schemas.microsoft.com/office/drawing/2014/main" id="{5C631DB7-F9AB-A7CA-02F5-594BD9EE01C0}"/>
              </a:ext>
            </a:extLst>
          </p:cNvPr>
          <p:cNvSpPr txBox="1">
            <a:spLocks noGrp="1"/>
          </p:cNvSpPr>
          <p:nvPr>
            <p:ph type="body" idx="2"/>
          </p:nvPr>
        </p:nvSpPr>
        <p:spPr>
          <a:xfrm>
            <a:off x="677332" y="5367335"/>
            <a:ext cx="8596667" cy="674022"/>
          </a:xfrm>
        </p:spPr>
        <p:txBody>
          <a:bodyPr/>
          <a:lstStyle>
            <a:lvl1pPr marL="0" indent="0">
              <a:buNone/>
              <a:defRPr sz="1200"/>
            </a:lvl1pPr>
          </a:lstStyle>
          <a:p>
            <a:pPr lvl="0"/>
            <a:r>
              <a:rPr lang="hu-HU"/>
              <a:t>Mintaszöveg szerkesztése</a:t>
            </a:r>
          </a:p>
        </p:txBody>
      </p:sp>
      <p:sp>
        <p:nvSpPr>
          <p:cNvPr id="5" name="Date Placeholder 4">
            <a:extLst>
              <a:ext uri="{FF2B5EF4-FFF2-40B4-BE49-F238E27FC236}">
                <a16:creationId xmlns:a16="http://schemas.microsoft.com/office/drawing/2014/main" id="{0EA9B377-8F40-44C1-6654-2B33155D653B}"/>
              </a:ext>
            </a:extLst>
          </p:cNvPr>
          <p:cNvSpPr txBox="1">
            <a:spLocks noGrp="1"/>
          </p:cNvSpPr>
          <p:nvPr>
            <p:ph type="dt" sz="half" idx="7"/>
          </p:nvPr>
        </p:nvSpPr>
        <p:spPr/>
        <p:txBody>
          <a:bodyPr/>
          <a:lstStyle>
            <a:lvl1pPr>
              <a:defRPr/>
            </a:lvl1pPr>
          </a:lstStyle>
          <a:p>
            <a:pPr lvl="0"/>
            <a:fld id="{44E8E0F1-3952-428A-BB13-20F431D43C3D}" type="datetime1">
              <a:rPr lang="en-US"/>
              <a:pPr lvl="0"/>
              <a:t>9/11/2022</a:t>
            </a:fld>
            <a:endParaRPr lang="en-US"/>
          </a:p>
        </p:txBody>
      </p:sp>
      <p:sp>
        <p:nvSpPr>
          <p:cNvPr id="6" name="Footer Placeholder 5">
            <a:extLst>
              <a:ext uri="{FF2B5EF4-FFF2-40B4-BE49-F238E27FC236}">
                <a16:creationId xmlns:a16="http://schemas.microsoft.com/office/drawing/2014/main" id="{399AE955-E531-80EF-07DF-EECB1AC77A78}"/>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70E0B61B-E62D-2552-28AB-F6FC656F16B4}"/>
              </a:ext>
            </a:extLst>
          </p:cNvPr>
          <p:cNvSpPr txBox="1">
            <a:spLocks noGrp="1"/>
          </p:cNvSpPr>
          <p:nvPr>
            <p:ph type="sldNum" sz="quarter" idx="8"/>
          </p:nvPr>
        </p:nvSpPr>
        <p:spPr/>
        <p:txBody>
          <a:bodyPr/>
          <a:lstStyle>
            <a:lvl1pPr>
              <a:defRPr/>
            </a:lvl1pPr>
          </a:lstStyle>
          <a:p>
            <a:pPr lvl="0"/>
            <a:fld id="{C8DF2837-902B-4C06-9B6D-8318181EC000}" type="slidenum">
              <a:t>‹#›</a:t>
            </a:fld>
            <a:endParaRPr lang="en-US"/>
          </a:p>
        </p:txBody>
      </p:sp>
    </p:spTree>
    <p:extLst>
      <p:ext uri="{BB962C8B-B14F-4D97-AF65-F5344CB8AC3E}">
        <p14:creationId xmlns:p14="http://schemas.microsoft.com/office/powerpoint/2010/main" val="15386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Group 28">
            <a:extLst>
              <a:ext uri="{FF2B5EF4-FFF2-40B4-BE49-F238E27FC236}">
                <a16:creationId xmlns:a16="http://schemas.microsoft.com/office/drawing/2014/main" id="{C10AFA28-AD4C-E5C7-9CCC-7738707FF561}"/>
              </a:ext>
            </a:extLst>
          </p:cNvPr>
          <p:cNvGrpSpPr/>
          <p:nvPr/>
        </p:nvGrpSpPr>
        <p:grpSpPr>
          <a:xfrm>
            <a:off x="0" y="-8467"/>
            <a:ext cx="12192005" cy="6866467"/>
            <a:chOff x="0" y="-8467"/>
            <a:chExt cx="12192005" cy="6866467"/>
          </a:xfrm>
        </p:grpSpPr>
        <p:cxnSp>
          <p:nvCxnSpPr>
            <p:cNvPr id="3" name="Straight Connector 18">
              <a:extLst>
                <a:ext uri="{FF2B5EF4-FFF2-40B4-BE49-F238E27FC236}">
                  <a16:creationId xmlns:a16="http://schemas.microsoft.com/office/drawing/2014/main" id="{D87B6664-63A7-A8A8-4BAB-526CC80402AA}"/>
                </a:ext>
              </a:extLst>
            </p:cNvPr>
            <p:cNvCxnSpPr/>
            <p:nvPr/>
          </p:nvCxnSpPr>
          <p:spPr>
            <a:xfrm>
              <a:off x="9371008" y="0"/>
              <a:ext cx="1219207" cy="6858000"/>
            </a:xfrm>
            <a:prstGeom prst="straightConnector1">
              <a:avLst/>
            </a:prstGeom>
            <a:noFill/>
            <a:ln w="9528" cap="rnd">
              <a:solidFill>
                <a:srgbClr val="F496CB">
                  <a:alpha val="70000"/>
                </a:srgbClr>
              </a:solidFill>
              <a:prstDash val="solid"/>
              <a:miter/>
            </a:ln>
          </p:spPr>
        </p:cxnSp>
        <p:cxnSp>
          <p:nvCxnSpPr>
            <p:cNvPr id="4" name="Straight Connector 19">
              <a:extLst>
                <a:ext uri="{FF2B5EF4-FFF2-40B4-BE49-F238E27FC236}">
                  <a16:creationId xmlns:a16="http://schemas.microsoft.com/office/drawing/2014/main" id="{1F59023B-0637-2906-B3AA-A1E8F9E7902A}"/>
                </a:ext>
              </a:extLst>
            </p:cNvPr>
            <p:cNvCxnSpPr/>
            <p:nvPr/>
          </p:nvCxnSpPr>
          <p:spPr>
            <a:xfrm flipH="1">
              <a:off x="7425266" y="3681410"/>
              <a:ext cx="4763557" cy="3176590"/>
            </a:xfrm>
            <a:prstGeom prst="straightConnector1">
              <a:avLst/>
            </a:prstGeom>
            <a:noFill/>
            <a:ln w="9528" cap="rnd">
              <a:solidFill>
                <a:srgbClr val="F496CB">
                  <a:alpha val="70000"/>
                </a:srgbClr>
              </a:solidFill>
              <a:prstDash val="solid"/>
              <a:miter/>
            </a:ln>
          </p:spPr>
        </p:cxnSp>
        <p:sp>
          <p:nvSpPr>
            <p:cNvPr id="5" name="Rectangle 23">
              <a:extLst>
                <a:ext uri="{FF2B5EF4-FFF2-40B4-BE49-F238E27FC236}">
                  <a16:creationId xmlns:a16="http://schemas.microsoft.com/office/drawing/2014/main" id="{51EBA210-0BB0-96B0-5E6B-23349616ABBD}"/>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 f4 0 f2"/>
                <a:gd name="f9" fmla="+- f3 0 f2"/>
                <a:gd name="f10" fmla="*/ f9 1 3007349"/>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3007349" h="6866467">
                  <a:moveTo>
                    <a:pt x="f5" y="f2"/>
                  </a:moveTo>
                  <a:lnTo>
                    <a:pt x="f3" y="f2"/>
                  </a:lnTo>
                  <a:lnTo>
                    <a:pt x="f3" y="f4"/>
                  </a:lnTo>
                  <a:lnTo>
                    <a:pt x="f2" y="f4"/>
                  </a:lnTo>
                  <a:lnTo>
                    <a:pt x="f5" y="f2"/>
                  </a:lnTo>
                  <a:close/>
                </a:path>
              </a:pathLst>
            </a:custGeom>
            <a:solidFill>
              <a:srgbClr val="F496CB">
                <a:alpha val="36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6" name="Rectangle 25">
              <a:extLst>
                <a:ext uri="{FF2B5EF4-FFF2-40B4-BE49-F238E27FC236}">
                  <a16:creationId xmlns:a16="http://schemas.microsoft.com/office/drawing/2014/main" id="{61473E9A-AC65-9713-C11A-ADF8DEC5AD1D}"/>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 f4 0 f2"/>
                <a:gd name="f9" fmla="+- f3 0 f2"/>
                <a:gd name="f10" fmla="*/ f9 1 2573311"/>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2573311" h="6866467">
                  <a:moveTo>
                    <a:pt x="f2" y="f2"/>
                  </a:moveTo>
                  <a:lnTo>
                    <a:pt x="f3" y="f2"/>
                  </a:lnTo>
                  <a:lnTo>
                    <a:pt x="f3" y="f4"/>
                  </a:lnTo>
                  <a:lnTo>
                    <a:pt x="f5" y="f4"/>
                  </a:lnTo>
                  <a:lnTo>
                    <a:pt x="f2" y="f2"/>
                  </a:lnTo>
                  <a:close/>
                </a:path>
              </a:pathLst>
            </a:custGeom>
            <a:solidFill>
              <a:srgbClr val="F496CB">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7" name="Isosceles Triangle 22">
              <a:extLst>
                <a:ext uri="{FF2B5EF4-FFF2-40B4-BE49-F238E27FC236}">
                  <a16:creationId xmlns:a16="http://schemas.microsoft.com/office/drawing/2014/main" id="{2ABA7D17-4200-F58B-3606-FA90C0B32FE7}"/>
                </a:ext>
              </a:extLst>
            </p:cNvPr>
            <p:cNvSpPr/>
            <p:nvPr/>
          </p:nvSpPr>
          <p:spPr>
            <a:xfrm>
              <a:off x="8932334" y="3047996"/>
              <a:ext cx="3259671" cy="3810003"/>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F496CB">
                <a:alpha val="72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8" name="Rectangle 27">
              <a:extLst>
                <a:ext uri="{FF2B5EF4-FFF2-40B4-BE49-F238E27FC236}">
                  <a16:creationId xmlns:a16="http://schemas.microsoft.com/office/drawing/2014/main" id="{AEC4CB1E-5A54-2DC9-E65C-BE7ADD02B3DB}"/>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 f4 0 f2"/>
                <a:gd name="f9" fmla="+- f3 0 f2"/>
                <a:gd name="f10" fmla="*/ f9 1 2858013"/>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2858013" h="6866467">
                  <a:moveTo>
                    <a:pt x="f2" y="f2"/>
                  </a:moveTo>
                  <a:lnTo>
                    <a:pt x="f3" y="f2"/>
                  </a:lnTo>
                  <a:lnTo>
                    <a:pt x="f3" y="f4"/>
                  </a:lnTo>
                  <a:lnTo>
                    <a:pt x="f5" y="f4"/>
                  </a:lnTo>
                  <a:lnTo>
                    <a:pt x="f2" y="f2"/>
                  </a:lnTo>
                  <a:close/>
                </a:path>
              </a:pathLst>
            </a:custGeom>
            <a:solidFill>
              <a:srgbClr val="EB3D9F">
                <a:alpha val="5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9" name="Rectangle 28">
              <a:extLst>
                <a:ext uri="{FF2B5EF4-FFF2-40B4-BE49-F238E27FC236}">
                  <a16:creationId xmlns:a16="http://schemas.microsoft.com/office/drawing/2014/main" id="{341512F2-1278-2AEC-363D-84E07D0CFDD1}"/>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 f4 0 f2"/>
                <a:gd name="f9" fmla="+- f3 0 f2"/>
                <a:gd name="f10" fmla="*/ f9 1 1290094"/>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90094" h="6858000">
                  <a:moveTo>
                    <a:pt x="f5" y="f2"/>
                  </a:moveTo>
                  <a:lnTo>
                    <a:pt x="f3" y="f2"/>
                  </a:lnTo>
                  <a:lnTo>
                    <a:pt x="f3" y="f4"/>
                  </a:lnTo>
                  <a:lnTo>
                    <a:pt x="f2" y="f4"/>
                  </a:lnTo>
                  <a:lnTo>
                    <a:pt x="f5" y="f2"/>
                  </a:lnTo>
                  <a:close/>
                </a:path>
              </a:pathLst>
            </a:custGeom>
            <a:solidFill>
              <a:srgbClr val="EB3D9F">
                <a:alpha val="7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10" name="Rectangle 29">
              <a:extLst>
                <a:ext uri="{FF2B5EF4-FFF2-40B4-BE49-F238E27FC236}">
                  <a16:creationId xmlns:a16="http://schemas.microsoft.com/office/drawing/2014/main" id="{7BC869F6-54CB-CB22-F763-EB2AB40D16C0}"/>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 f4 0 f2"/>
                <a:gd name="f9" fmla="+- f3 0 f2"/>
                <a:gd name="f10" fmla="*/ f9 1 1249825"/>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49825" h="6858000">
                  <a:moveTo>
                    <a:pt x="f2" y="f2"/>
                  </a:moveTo>
                  <a:lnTo>
                    <a:pt x="f3" y="f2"/>
                  </a:lnTo>
                  <a:lnTo>
                    <a:pt x="f3" y="f4"/>
                  </a:lnTo>
                  <a:lnTo>
                    <a:pt x="f5" y="f4"/>
                  </a:lnTo>
                  <a:lnTo>
                    <a:pt x="f2" y="f2"/>
                  </a:lnTo>
                  <a:close/>
                </a:path>
              </a:pathLst>
            </a:custGeom>
            <a:solidFill>
              <a:srgbClr val="B2136D">
                <a:alpha val="8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11" name="Isosceles Triangle 26">
              <a:extLst>
                <a:ext uri="{FF2B5EF4-FFF2-40B4-BE49-F238E27FC236}">
                  <a16:creationId xmlns:a16="http://schemas.microsoft.com/office/drawing/2014/main" id="{E205252A-BAC8-CC4D-AF0F-2E2D45B60F8E}"/>
                </a:ext>
              </a:extLst>
            </p:cNvPr>
            <p:cNvSpPr/>
            <p:nvPr/>
          </p:nvSpPr>
          <p:spPr>
            <a:xfrm>
              <a:off x="10371664" y="3589870"/>
              <a:ext cx="1817159" cy="3268129"/>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B2136D">
                <a:alpha val="66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12" name="Isosceles Triangle 27">
              <a:extLst>
                <a:ext uri="{FF2B5EF4-FFF2-40B4-BE49-F238E27FC236}">
                  <a16:creationId xmlns:a16="http://schemas.microsoft.com/office/drawing/2014/main" id="{0E15301B-3E73-96E1-433A-84BDED98614A}"/>
                </a:ext>
              </a:extLst>
            </p:cNvPr>
            <p:cNvSpPr/>
            <p:nvPr/>
          </p:nvSpPr>
          <p:spPr>
            <a:xfrm>
              <a:off x="0" y="4013201"/>
              <a:ext cx="448732" cy="2844798"/>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rgbClr val="EB3D9F">
                <a:alpha val="7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grpSp>
      <p:sp>
        <p:nvSpPr>
          <p:cNvPr id="13" name="Title Placeholder 1">
            <a:extLst>
              <a:ext uri="{FF2B5EF4-FFF2-40B4-BE49-F238E27FC236}">
                <a16:creationId xmlns:a16="http://schemas.microsoft.com/office/drawing/2014/main" id="{AB859D4C-7FF2-F27B-AFC1-29E6B00A8CED}"/>
              </a:ext>
            </a:extLst>
          </p:cNvPr>
          <p:cNvSpPr txBox="1">
            <a:spLocks noGrp="1"/>
          </p:cNvSpPr>
          <p:nvPr>
            <p:ph type="title"/>
          </p:nvPr>
        </p:nvSpPr>
        <p:spPr>
          <a:xfrm>
            <a:off x="677332" y="609603"/>
            <a:ext cx="8596667" cy="1320795"/>
          </a:xfrm>
          <a:prstGeom prst="rect">
            <a:avLst/>
          </a:prstGeom>
          <a:noFill/>
          <a:ln>
            <a:noFill/>
          </a:ln>
        </p:spPr>
        <p:txBody>
          <a:bodyPr vert="horz" wrap="square" lIns="91440" tIns="45720" rIns="91440" bIns="45720" anchor="t" anchorCtr="0" compatLnSpc="1">
            <a:normAutofit/>
          </a:bodyPr>
          <a:lstStyle/>
          <a:p>
            <a:pPr lvl="0"/>
            <a:r>
              <a:rPr lang="hu-HU"/>
              <a:t>Mintacím szerkesztése</a:t>
            </a:r>
            <a:endParaRPr lang="en-US"/>
          </a:p>
        </p:txBody>
      </p:sp>
      <p:sp>
        <p:nvSpPr>
          <p:cNvPr id="14" name="Text Placeholder 2">
            <a:extLst>
              <a:ext uri="{FF2B5EF4-FFF2-40B4-BE49-F238E27FC236}">
                <a16:creationId xmlns:a16="http://schemas.microsoft.com/office/drawing/2014/main" id="{92328671-BBA6-576F-4A8E-879D710EDECF}"/>
              </a:ext>
            </a:extLst>
          </p:cNvPr>
          <p:cNvSpPr txBox="1">
            <a:spLocks noGrp="1"/>
          </p:cNvSpPr>
          <p:nvPr>
            <p:ph type="body" idx="1"/>
          </p:nvPr>
        </p:nvSpPr>
        <p:spPr>
          <a:xfrm>
            <a:off x="677332" y="2160590"/>
            <a:ext cx="8596667" cy="3880768"/>
          </a:xfrm>
          <a:prstGeom prst="rect">
            <a:avLst/>
          </a:prstGeom>
          <a:noFill/>
          <a:ln>
            <a:noFill/>
          </a:ln>
        </p:spPr>
        <p:txBody>
          <a:bodyPr vert="horz" wrap="square" lIns="91440" tIns="45720" rIns="91440" bIns="45720" anchor="t" anchorCtr="0" compatLnSpc="1">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15" name="Date Placeholder 3">
            <a:extLst>
              <a:ext uri="{FF2B5EF4-FFF2-40B4-BE49-F238E27FC236}">
                <a16:creationId xmlns:a16="http://schemas.microsoft.com/office/drawing/2014/main" id="{29387CC1-8920-59B5-D026-B78B8C9F852C}"/>
              </a:ext>
            </a:extLst>
          </p:cNvPr>
          <p:cNvSpPr txBox="1">
            <a:spLocks noGrp="1"/>
          </p:cNvSpPr>
          <p:nvPr>
            <p:ph type="dt" sz="half" idx="2"/>
          </p:nvPr>
        </p:nvSpPr>
        <p:spPr>
          <a:xfrm>
            <a:off x="7205133" y="6041358"/>
            <a:ext cx="91194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900" b="0" i="0" u="none" strike="noStrike" kern="1200" cap="none" spc="0" baseline="0">
                <a:solidFill>
                  <a:srgbClr val="898989"/>
                </a:solidFill>
                <a:uFillTx/>
                <a:latin typeface="Trebuchet MS"/>
              </a:defRPr>
            </a:lvl1pPr>
          </a:lstStyle>
          <a:p>
            <a:pPr lvl="0"/>
            <a:fld id="{8E5386B3-EF19-4DBA-9AC4-38235F28CF97}" type="datetime1">
              <a:rPr lang="en-US"/>
              <a:pPr lvl="0"/>
              <a:t>9/11/2022</a:t>
            </a:fld>
            <a:endParaRPr lang="en-US"/>
          </a:p>
        </p:txBody>
      </p:sp>
      <p:sp>
        <p:nvSpPr>
          <p:cNvPr id="16" name="Footer Placeholder 4">
            <a:extLst>
              <a:ext uri="{FF2B5EF4-FFF2-40B4-BE49-F238E27FC236}">
                <a16:creationId xmlns:a16="http://schemas.microsoft.com/office/drawing/2014/main" id="{1A6960C6-1DEE-C51A-D843-FAD3CFEBE0AE}"/>
              </a:ext>
            </a:extLst>
          </p:cNvPr>
          <p:cNvSpPr txBox="1">
            <a:spLocks noGrp="1"/>
          </p:cNvSpPr>
          <p:nvPr>
            <p:ph type="ftr" sz="quarter" idx="3"/>
          </p:nvPr>
        </p:nvSpPr>
        <p:spPr>
          <a:xfrm>
            <a:off x="677332" y="6041358"/>
            <a:ext cx="6297609"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900" b="0" i="0" u="none" strike="noStrike" kern="1200" cap="none" spc="0" baseline="0">
                <a:solidFill>
                  <a:srgbClr val="898989"/>
                </a:solidFill>
                <a:uFillTx/>
                <a:latin typeface="Trebuchet MS"/>
              </a:defRPr>
            </a:lvl1pPr>
          </a:lstStyle>
          <a:p>
            <a:pPr lvl="0"/>
            <a:endParaRPr lang="en-US"/>
          </a:p>
        </p:txBody>
      </p:sp>
      <p:sp>
        <p:nvSpPr>
          <p:cNvPr id="17" name="Slide Number Placeholder 5">
            <a:extLst>
              <a:ext uri="{FF2B5EF4-FFF2-40B4-BE49-F238E27FC236}">
                <a16:creationId xmlns:a16="http://schemas.microsoft.com/office/drawing/2014/main" id="{E388C063-1BA4-5A21-8003-170D0CA390B2}"/>
              </a:ext>
            </a:extLst>
          </p:cNvPr>
          <p:cNvSpPr txBox="1">
            <a:spLocks noGrp="1"/>
          </p:cNvSpPr>
          <p:nvPr>
            <p:ph type="sldNum" sz="quarter" idx="4"/>
          </p:nvPr>
        </p:nvSpPr>
        <p:spPr>
          <a:xfrm>
            <a:off x="8590659" y="6041358"/>
            <a:ext cx="68334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900" b="0" i="0" u="none" strike="noStrike" kern="1200" cap="none" spc="0" baseline="0">
                <a:solidFill>
                  <a:srgbClr val="EB3D9F"/>
                </a:solidFill>
                <a:uFillTx/>
                <a:latin typeface="Trebuchet MS"/>
              </a:defRPr>
            </a:lvl1pPr>
          </a:lstStyle>
          <a:p>
            <a:pPr lvl="0"/>
            <a:fld id="{57A8E0C8-9028-4718-9247-1A67CFE8C0A2}"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marL="0" marR="0" lvl="0" indent="0" algn="l" defTabSz="457200" rtl="0" fontAlgn="auto" hangingPunct="1">
        <a:lnSpc>
          <a:spcPct val="100000"/>
        </a:lnSpc>
        <a:spcBef>
          <a:spcPts val="0"/>
        </a:spcBef>
        <a:spcAft>
          <a:spcPts val="0"/>
        </a:spcAft>
        <a:buNone/>
        <a:tabLst/>
        <a:defRPr lang="hu-HU" sz="3600" b="0" i="0" u="none" strike="noStrike" kern="1200" cap="none" spc="0" baseline="0">
          <a:solidFill>
            <a:srgbClr val="EB3D9F"/>
          </a:solidFill>
          <a:uFillTx/>
          <a:latin typeface="Trebuchet MS"/>
        </a:defRPr>
      </a:lvl1pPr>
    </p:titleStyle>
    <p:bodyStyle>
      <a:lvl1pPr marL="342900" marR="0" lvl="0" indent="-342900" algn="l" defTabSz="457200" rtl="0" fontAlgn="auto" hangingPunct="1">
        <a:lnSpc>
          <a:spcPct val="100000"/>
        </a:lnSpc>
        <a:spcBef>
          <a:spcPts val="1000"/>
        </a:spcBef>
        <a:spcAft>
          <a:spcPts val="0"/>
        </a:spcAft>
        <a:buClr>
          <a:srgbClr val="EB3D9F"/>
        </a:buClr>
        <a:buSzPct val="80000"/>
        <a:buFont typeface="Wingdings 3"/>
        <a:buChar char=""/>
        <a:tabLst/>
        <a:defRPr lang="hu-HU" sz="1800" b="0" i="0" u="none" strike="noStrike" kern="1200" cap="none" spc="0" baseline="0">
          <a:solidFill>
            <a:srgbClr val="404040"/>
          </a:solidFill>
          <a:uFillTx/>
          <a:latin typeface="Trebuchet MS"/>
        </a:defRPr>
      </a:lvl1pPr>
      <a:lvl2pPr marL="742950" marR="0" lvl="1" indent="-285750" algn="l" defTabSz="457200" rtl="0" fontAlgn="auto" hangingPunct="1">
        <a:lnSpc>
          <a:spcPct val="100000"/>
        </a:lnSpc>
        <a:spcBef>
          <a:spcPts val="1000"/>
        </a:spcBef>
        <a:spcAft>
          <a:spcPts val="0"/>
        </a:spcAft>
        <a:buClr>
          <a:srgbClr val="EB3D9F"/>
        </a:buClr>
        <a:buSzPct val="80000"/>
        <a:buFont typeface="Wingdings 3"/>
        <a:buChar char=""/>
        <a:tabLst/>
        <a:defRPr lang="hu-HU" sz="1600" b="0" i="0" u="none" strike="noStrike" kern="1200" cap="none" spc="0" baseline="0">
          <a:solidFill>
            <a:srgbClr val="404040"/>
          </a:solidFill>
          <a:uFillTx/>
          <a:latin typeface="Trebuchet MS"/>
        </a:defRPr>
      </a:lvl2pPr>
      <a:lvl3pPr marL="1143000" marR="0" lvl="2" indent="-228600" algn="l" defTabSz="457200" rtl="0" fontAlgn="auto" hangingPunct="1">
        <a:lnSpc>
          <a:spcPct val="100000"/>
        </a:lnSpc>
        <a:spcBef>
          <a:spcPts val="1000"/>
        </a:spcBef>
        <a:spcAft>
          <a:spcPts val="0"/>
        </a:spcAft>
        <a:buClr>
          <a:srgbClr val="EB3D9F"/>
        </a:buClr>
        <a:buSzPct val="80000"/>
        <a:buFont typeface="Wingdings 3"/>
        <a:buChar char=""/>
        <a:tabLst/>
        <a:defRPr lang="hu-HU" sz="1400" b="0" i="0" u="none" strike="noStrike" kern="1200" cap="none" spc="0" baseline="0">
          <a:solidFill>
            <a:srgbClr val="404040"/>
          </a:solidFill>
          <a:uFillTx/>
          <a:latin typeface="Trebuchet MS"/>
        </a:defRPr>
      </a:lvl3pPr>
      <a:lvl4pPr marL="1600200" marR="0" lvl="3" indent="-228600" algn="l" defTabSz="457200" rtl="0" fontAlgn="auto" hangingPunct="1">
        <a:lnSpc>
          <a:spcPct val="100000"/>
        </a:lnSpc>
        <a:spcBef>
          <a:spcPts val="1000"/>
        </a:spcBef>
        <a:spcAft>
          <a:spcPts val="0"/>
        </a:spcAft>
        <a:buClr>
          <a:srgbClr val="EB3D9F"/>
        </a:buClr>
        <a:buSzPct val="80000"/>
        <a:buFont typeface="Wingdings 3"/>
        <a:buChar char=""/>
        <a:tabLst/>
        <a:defRPr lang="hu-HU" sz="1200" b="0" i="0" u="none" strike="noStrike" kern="1200" cap="none" spc="0" baseline="0">
          <a:solidFill>
            <a:srgbClr val="404040"/>
          </a:solidFill>
          <a:uFillTx/>
          <a:latin typeface="Trebuchet MS"/>
        </a:defRPr>
      </a:lvl4pPr>
      <a:lvl5pPr marL="2057400" marR="0" lvl="4" indent="-228600" algn="l" defTabSz="457200" rtl="0" fontAlgn="auto" hangingPunct="1">
        <a:lnSpc>
          <a:spcPct val="100000"/>
        </a:lnSpc>
        <a:spcBef>
          <a:spcPts val="1000"/>
        </a:spcBef>
        <a:spcAft>
          <a:spcPts val="0"/>
        </a:spcAft>
        <a:buClr>
          <a:srgbClr val="EB3D9F"/>
        </a:buClr>
        <a:buSzPct val="80000"/>
        <a:buFont typeface="Wingdings 3"/>
        <a:buChar char=""/>
        <a:tabLst/>
        <a:defRPr lang="hu-HU" sz="1200" b="0" i="0" u="none" strike="noStrike" kern="1200" cap="none" spc="0" baseline="0">
          <a:solidFill>
            <a:srgbClr val="404040"/>
          </a:solidFill>
          <a:uFillTx/>
          <a:latin typeface="Trebuchet M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FE57397-1DEF-6C19-0E52-EFD613B04782}"/>
              </a:ext>
            </a:extLst>
          </p:cNvPr>
          <p:cNvSpPr txBox="1">
            <a:spLocks noGrp="1"/>
          </p:cNvSpPr>
          <p:nvPr>
            <p:ph type="ctrTitle"/>
          </p:nvPr>
        </p:nvSpPr>
        <p:spPr/>
        <p:txBody>
          <a:bodyPr/>
          <a:lstStyle/>
          <a:p>
            <a:pPr lvl="0"/>
            <a:r>
              <a:rPr lang="hu-HU">
                <a:solidFill>
                  <a:srgbClr val="333333"/>
                </a:solidFill>
                <a:latin typeface="Oxygen" pitchFamily="2"/>
              </a:rPr>
              <a:t>Bevezetés a programozásba</a:t>
            </a:r>
            <a:endParaRPr lang="hu-HU"/>
          </a:p>
        </p:txBody>
      </p:sp>
      <p:sp>
        <p:nvSpPr>
          <p:cNvPr id="3" name="Alcím 2">
            <a:extLst>
              <a:ext uri="{FF2B5EF4-FFF2-40B4-BE49-F238E27FC236}">
                <a16:creationId xmlns:a16="http://schemas.microsoft.com/office/drawing/2014/main" id="{4CE9A2D4-43B7-C57A-D6BF-B41B3DD4DA3D}"/>
              </a:ext>
            </a:extLst>
          </p:cNvPr>
          <p:cNvSpPr txBox="1">
            <a:spLocks noGrp="1"/>
          </p:cNvSpPr>
          <p:nvPr>
            <p:ph type="subTitle" idx="1"/>
          </p:nvPr>
        </p:nvSpPr>
        <p:spPr/>
        <p:txBody>
          <a:bodyPr/>
          <a:lstStyle/>
          <a:p>
            <a:pPr lvl="0"/>
            <a:r>
              <a:rPr lang="hu-HU"/>
              <a:t>Apró Anikó</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A4CA11C-FF97-33FC-DA40-F86365AAA2B0}"/>
              </a:ext>
            </a:extLst>
          </p:cNvPr>
          <p:cNvSpPr txBox="1">
            <a:spLocks noGrp="1"/>
          </p:cNvSpPr>
          <p:nvPr>
            <p:ph type="title"/>
          </p:nvPr>
        </p:nvSpPr>
        <p:spPr/>
        <p:txBody>
          <a:bodyPr/>
          <a:lstStyle/>
          <a:p>
            <a:pPr lvl="0"/>
            <a:r>
              <a:rPr lang="hu-HU" dirty="0"/>
              <a:t>Halmaz típusok</a:t>
            </a:r>
          </a:p>
        </p:txBody>
      </p:sp>
      <p:sp>
        <p:nvSpPr>
          <p:cNvPr id="3" name="Tartalom helye 2">
            <a:extLst>
              <a:ext uri="{FF2B5EF4-FFF2-40B4-BE49-F238E27FC236}">
                <a16:creationId xmlns:a16="http://schemas.microsoft.com/office/drawing/2014/main" id="{7B5099A1-C18E-2827-4596-BDCE4407C8A1}"/>
              </a:ext>
            </a:extLst>
          </p:cNvPr>
          <p:cNvSpPr txBox="1">
            <a:spLocks noGrp="1"/>
          </p:cNvSpPr>
          <p:nvPr>
            <p:ph idx="1"/>
          </p:nvPr>
        </p:nvSpPr>
        <p:spPr/>
        <p:txBody>
          <a:bodyPr>
            <a:normAutofit lnSpcReduction="10000"/>
          </a:bodyPr>
          <a:lstStyle/>
          <a:p>
            <a:pPr lvl="0">
              <a:lnSpc>
                <a:spcPct val="90000"/>
              </a:lnSpc>
              <a:spcBef>
                <a:spcPts val="600"/>
              </a:spcBef>
              <a:buClr>
                <a:srgbClr val="00CCFF"/>
              </a:buClr>
              <a:buSzPct val="65000"/>
              <a:buFont typeface="Wingdings" pitchFamily="2"/>
              <a:buChar char=""/>
            </a:pPr>
            <a:r>
              <a:rPr lang="hu-HU" sz="2200" dirty="0">
                <a:solidFill>
                  <a:srgbClr val="000000"/>
                </a:solidFill>
                <a:latin typeface="Times New Roman" pitchFamily="18"/>
                <a:ea typeface="ＭＳ Ｐゴシック" pitchFamily="34"/>
                <a:cs typeface="Times New Roman" pitchFamily="18"/>
              </a:rPr>
              <a:t>A rendezetlen, egyedi (és nemmódosítható) elemekből álló véges halmazokat valósítja meg. Nincsenek indexelési operátorok definiálva a típusra, viszont végig lehet iterálni az elemein. A beépített len() függvény visszaadja a halmaz méretét. A halmazok leggyakoribb használati esetei: gyors tagság-tesztelés, duplikátumok eltávolítása egy sorozatból, matematikai halmazműveletek számolása (metszet, unió, különbség, stb.) Két változata létezik:</a:t>
            </a:r>
          </a:p>
          <a:p>
            <a:pPr lvl="1">
              <a:lnSpc>
                <a:spcPct val="90000"/>
              </a:lnSpc>
              <a:spcBef>
                <a:spcPts val="600"/>
              </a:spcBef>
              <a:buClr>
                <a:srgbClr val="FFFF00"/>
              </a:buClr>
              <a:buSzPct val="65000"/>
              <a:buFont typeface="Wingdings" pitchFamily="2"/>
              <a:buChar char=""/>
            </a:pPr>
            <a:r>
              <a:rPr lang="hu-HU" sz="2000" dirty="0">
                <a:solidFill>
                  <a:srgbClr val="000000"/>
                </a:solidFill>
                <a:latin typeface="Times New Roman" pitchFamily="18"/>
                <a:ea typeface="ＭＳ Ｐゴシック" pitchFamily="34"/>
                <a:cs typeface="Times New Roman" pitchFamily="18"/>
              </a:rPr>
              <a:t>Módosítható halmaz (</a:t>
            </a:r>
            <a:r>
              <a:rPr lang="hu-HU" sz="2000" dirty="0" err="1">
                <a:solidFill>
                  <a:srgbClr val="000000"/>
                </a:solidFill>
                <a:latin typeface="Times New Roman" pitchFamily="18"/>
                <a:ea typeface="ＭＳ Ｐゴシック" pitchFamily="34"/>
                <a:cs typeface="Times New Roman" pitchFamily="18"/>
              </a:rPr>
              <a:t>set</a:t>
            </a:r>
            <a:r>
              <a:rPr lang="hu-HU" sz="2000" dirty="0">
                <a:solidFill>
                  <a:srgbClr val="000000"/>
                </a:solidFill>
                <a:latin typeface="Times New Roman" pitchFamily="18"/>
                <a:ea typeface="ＭＳ Ｐゴシック" pitchFamily="34"/>
                <a:cs typeface="Times New Roman" pitchFamily="18"/>
              </a:rPr>
              <a:t>) - A beépített </a:t>
            </a:r>
            <a:r>
              <a:rPr lang="hu-HU" sz="2000" dirty="0" err="1">
                <a:solidFill>
                  <a:srgbClr val="000000"/>
                </a:solidFill>
                <a:latin typeface="Times New Roman" pitchFamily="18"/>
                <a:ea typeface="ＭＳ Ｐゴシック" pitchFamily="34"/>
                <a:cs typeface="Times New Roman" pitchFamily="18"/>
              </a:rPr>
              <a:t>set</a:t>
            </a:r>
            <a:r>
              <a:rPr lang="hu-HU" sz="2000" dirty="0">
                <a:solidFill>
                  <a:srgbClr val="000000"/>
                </a:solidFill>
                <a:latin typeface="Times New Roman" pitchFamily="18"/>
                <a:ea typeface="ＭＳ Ｐゴシック" pitchFamily="34"/>
                <a:cs typeface="Times New Roman" pitchFamily="18"/>
              </a:rPr>
              <a:t>() konstruktor segítségével hozhatunk létre ilyen halmazokat. Számos beépített módosító művelet (pl. add(), </a:t>
            </a:r>
            <a:r>
              <a:rPr lang="hu-HU" sz="2000" dirty="0" err="1">
                <a:solidFill>
                  <a:srgbClr val="000000"/>
                </a:solidFill>
                <a:latin typeface="Times New Roman" pitchFamily="18"/>
                <a:ea typeface="ＭＳ Ｐゴシック" pitchFamily="34"/>
                <a:cs typeface="Times New Roman" pitchFamily="18"/>
              </a:rPr>
              <a:t>remove</a:t>
            </a:r>
            <a:r>
              <a:rPr lang="hu-HU" sz="2000" dirty="0">
                <a:solidFill>
                  <a:srgbClr val="000000"/>
                </a:solidFill>
                <a:latin typeface="Times New Roman" pitchFamily="18"/>
                <a:ea typeface="ＭＳ Ｐゴシック" pitchFamily="34"/>
                <a:cs typeface="Times New Roman" pitchFamily="18"/>
              </a:rPr>
              <a:t>()) lett implementálva a típushoz.</a:t>
            </a:r>
          </a:p>
          <a:p>
            <a:pPr lvl="1">
              <a:lnSpc>
                <a:spcPct val="90000"/>
              </a:lnSpc>
              <a:spcBef>
                <a:spcPts val="600"/>
              </a:spcBef>
              <a:buClr>
                <a:srgbClr val="FFFF00"/>
              </a:buClr>
              <a:buSzPct val="65000"/>
              <a:buFont typeface="Wingdings" pitchFamily="2"/>
              <a:buChar char=""/>
            </a:pPr>
            <a:r>
              <a:rPr lang="hu-HU" sz="2000" dirty="0">
                <a:solidFill>
                  <a:srgbClr val="000000"/>
                </a:solidFill>
                <a:latin typeface="Times New Roman" pitchFamily="18"/>
                <a:ea typeface="ＭＳ Ｐゴシック" pitchFamily="34"/>
                <a:cs typeface="Times New Roman" pitchFamily="18"/>
              </a:rPr>
              <a:t>Nemmódosítható halmaz (</a:t>
            </a:r>
            <a:r>
              <a:rPr lang="hu-HU" sz="2000" dirty="0" err="1">
                <a:solidFill>
                  <a:srgbClr val="000000"/>
                </a:solidFill>
                <a:latin typeface="Times New Roman" pitchFamily="18"/>
                <a:ea typeface="ＭＳ Ｐゴシック" pitchFamily="34"/>
                <a:cs typeface="Times New Roman" pitchFamily="18"/>
              </a:rPr>
              <a:t>frozenset</a:t>
            </a:r>
            <a:r>
              <a:rPr lang="hu-HU" sz="2000" dirty="0">
                <a:solidFill>
                  <a:srgbClr val="000000"/>
                </a:solidFill>
                <a:latin typeface="Times New Roman" pitchFamily="18"/>
                <a:ea typeface="ＭＳ Ｐゴシック" pitchFamily="34"/>
                <a:cs typeface="Times New Roman" pitchFamily="18"/>
              </a:rPr>
              <a:t>) - A </a:t>
            </a:r>
            <a:r>
              <a:rPr lang="hu-HU" sz="2000" dirty="0" err="1">
                <a:solidFill>
                  <a:srgbClr val="000000"/>
                </a:solidFill>
                <a:latin typeface="Times New Roman" pitchFamily="18"/>
                <a:ea typeface="ＭＳ Ｐゴシック" pitchFamily="34"/>
                <a:cs typeface="Times New Roman" pitchFamily="18"/>
              </a:rPr>
              <a:t>frozenset</a:t>
            </a:r>
            <a:r>
              <a:rPr lang="hu-HU" sz="2000" dirty="0">
                <a:solidFill>
                  <a:srgbClr val="000000"/>
                </a:solidFill>
                <a:latin typeface="Times New Roman" pitchFamily="18"/>
                <a:ea typeface="ＭＳ Ｐゴシック" pitchFamily="34"/>
                <a:cs typeface="Times New Roman" pitchFamily="18"/>
              </a:rPr>
              <a:t>() beépített konstruktor segítségével hozhatjuk létre őket. Mivel nemmódosíthatóak, így létrejöttük után nem változhatnak, viszont be lehet őket ágyazni módosítható halmazokba, illetve </a:t>
            </a:r>
            <a:r>
              <a:rPr lang="hu-HU" sz="2000" dirty="0" err="1">
                <a:solidFill>
                  <a:srgbClr val="000000"/>
                </a:solidFill>
                <a:latin typeface="Times New Roman" pitchFamily="18"/>
                <a:ea typeface="ＭＳ Ｐゴシック" pitchFamily="34"/>
                <a:cs typeface="Times New Roman" pitchFamily="18"/>
              </a:rPr>
              <a:t>dictionary-kbe</a:t>
            </a:r>
            <a:r>
              <a:rPr lang="hu-HU" sz="2000" dirty="0">
                <a:solidFill>
                  <a:srgbClr val="000000"/>
                </a:solidFill>
                <a:latin typeface="Times New Roman" pitchFamily="18"/>
                <a:ea typeface="ＭＳ Ｐゴシック" pitchFamily="34"/>
                <a:cs typeface="Times New Roman" pitchFamily="18"/>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C1E559B-4C74-D348-39E3-B8EB0E0CDD97}"/>
              </a:ext>
            </a:extLst>
          </p:cNvPr>
          <p:cNvSpPr txBox="1">
            <a:spLocks noGrp="1"/>
          </p:cNvSpPr>
          <p:nvPr>
            <p:ph type="title"/>
          </p:nvPr>
        </p:nvSpPr>
        <p:spPr/>
        <p:txBody>
          <a:bodyPr/>
          <a:lstStyle/>
          <a:p>
            <a:pPr lvl="0"/>
            <a:r>
              <a:rPr lang="hu-HU" dirty="0"/>
              <a:t>Hívható típus (</a:t>
            </a:r>
            <a:r>
              <a:rPr lang="hu-HU" dirty="0" err="1"/>
              <a:t>Callable</a:t>
            </a:r>
            <a:r>
              <a:rPr lang="hu-HU" dirty="0"/>
              <a:t>)</a:t>
            </a:r>
          </a:p>
        </p:txBody>
      </p:sp>
      <p:sp>
        <p:nvSpPr>
          <p:cNvPr id="3" name="Tartalom helye 2">
            <a:extLst>
              <a:ext uri="{FF2B5EF4-FFF2-40B4-BE49-F238E27FC236}">
                <a16:creationId xmlns:a16="http://schemas.microsoft.com/office/drawing/2014/main" id="{DCFCFC00-FD78-1363-AFDE-DFAF04D4E3E4}"/>
              </a:ext>
            </a:extLst>
          </p:cNvPr>
          <p:cNvSpPr txBox="1">
            <a:spLocks noGrp="1"/>
          </p:cNvSpPr>
          <p:nvPr>
            <p:ph idx="1"/>
          </p:nvPr>
        </p:nvSpPr>
        <p:spPr/>
        <p:txBody>
          <a:bodyPr>
            <a:normAutofit fontScale="77500" lnSpcReduction="20000"/>
          </a:bodyPr>
          <a:lstStyle/>
          <a:p>
            <a:pPr lvl="0">
              <a:spcBef>
                <a:spcPts val="700"/>
              </a:spcBef>
              <a:buClr>
                <a:srgbClr val="00CCFF"/>
              </a:buClr>
              <a:buSzPct val="65000"/>
              <a:buFont typeface="Wingdings" pitchFamily="2"/>
              <a:buChar char=""/>
            </a:pPr>
            <a:r>
              <a:rPr lang="hu-HU" sz="2800" dirty="0">
                <a:solidFill>
                  <a:srgbClr val="000000"/>
                </a:solidFill>
                <a:latin typeface="Times New Roman" pitchFamily="18"/>
                <a:ea typeface="ＭＳ Ｐゴシック" pitchFamily="34"/>
                <a:cs typeface="Times New Roman" pitchFamily="18"/>
              </a:rPr>
              <a:t>Ezekre a típusokra alkalmazható a függvényhívás művelet.</a:t>
            </a:r>
          </a:p>
          <a:p>
            <a:pPr lvl="1">
              <a:spcBef>
                <a:spcPts val="700"/>
              </a:spcBef>
              <a:buClr>
                <a:srgbClr val="FFFF00"/>
              </a:buClr>
              <a:buSzPct val="65000"/>
              <a:buFont typeface="Wingdings" pitchFamily="2"/>
              <a:buChar char=""/>
            </a:pPr>
            <a:r>
              <a:rPr lang="hu-HU" sz="2600" dirty="0">
                <a:solidFill>
                  <a:srgbClr val="000000"/>
                </a:solidFill>
                <a:latin typeface="Times New Roman" pitchFamily="18"/>
                <a:ea typeface="ＭＳ Ｐゴシック" pitchFamily="34"/>
                <a:cs typeface="Times New Roman" pitchFamily="18"/>
              </a:rPr>
              <a:t>felhasználó által definiált függvény (</a:t>
            </a:r>
            <a:r>
              <a:rPr lang="hu-HU" sz="2600" dirty="0" err="1">
                <a:solidFill>
                  <a:srgbClr val="000000"/>
                </a:solidFill>
                <a:latin typeface="Times New Roman" pitchFamily="18"/>
                <a:ea typeface="ＭＳ Ｐゴシック" pitchFamily="34"/>
                <a:cs typeface="Times New Roman" pitchFamily="18"/>
              </a:rPr>
              <a:t>user-defined</a:t>
            </a:r>
            <a:r>
              <a:rPr lang="hu-HU" sz="2600" dirty="0">
                <a:solidFill>
                  <a:srgbClr val="000000"/>
                </a:solidFill>
                <a:latin typeface="Times New Roman" pitchFamily="18"/>
                <a:ea typeface="ＭＳ Ｐゴシック" pitchFamily="34"/>
                <a:cs typeface="Times New Roman" pitchFamily="18"/>
              </a:rPr>
              <a:t> </a:t>
            </a:r>
            <a:r>
              <a:rPr lang="hu-HU" sz="2600" dirty="0" err="1">
                <a:solidFill>
                  <a:srgbClr val="000000"/>
                </a:solidFill>
                <a:latin typeface="Times New Roman" pitchFamily="18"/>
                <a:ea typeface="ＭＳ Ｐゴシック" pitchFamily="34"/>
                <a:cs typeface="Times New Roman" pitchFamily="18"/>
              </a:rPr>
              <a:t>function</a:t>
            </a:r>
            <a:r>
              <a:rPr lang="hu-HU" sz="2600" dirty="0">
                <a:solidFill>
                  <a:srgbClr val="000000"/>
                </a:solidFill>
                <a:latin typeface="Times New Roman" pitchFamily="18"/>
                <a:ea typeface="ＭＳ Ｐゴシック" pitchFamily="34"/>
                <a:cs typeface="Times New Roman" pitchFamily="18"/>
              </a:rPr>
              <a:t>) - Függvény definícióval (</a:t>
            </a:r>
            <a:r>
              <a:rPr lang="hu-HU" sz="2600" dirty="0" err="1">
                <a:solidFill>
                  <a:srgbClr val="000000"/>
                </a:solidFill>
                <a:latin typeface="Times New Roman" pitchFamily="18"/>
                <a:ea typeface="ＭＳ Ｐゴシック" pitchFamily="34"/>
                <a:cs typeface="Times New Roman" pitchFamily="18"/>
              </a:rPr>
              <a:t>def</a:t>
            </a:r>
            <a:r>
              <a:rPr lang="hu-HU" sz="2600" dirty="0">
                <a:solidFill>
                  <a:srgbClr val="000000"/>
                </a:solidFill>
                <a:latin typeface="Times New Roman" pitchFamily="18"/>
                <a:ea typeface="ＭＳ Ｐゴシック" pitchFamily="34"/>
                <a:cs typeface="Times New Roman" pitchFamily="18"/>
              </a:rPr>
              <a:t>) keletkezett függvény objektumok.</a:t>
            </a:r>
          </a:p>
          <a:p>
            <a:pPr lvl="1">
              <a:spcBef>
                <a:spcPts val="700"/>
              </a:spcBef>
              <a:buClr>
                <a:srgbClr val="FFFF00"/>
              </a:buClr>
              <a:buSzPct val="65000"/>
              <a:buFont typeface="Wingdings" pitchFamily="2"/>
              <a:buChar char=""/>
            </a:pPr>
            <a:r>
              <a:rPr lang="hu-HU" sz="2600" dirty="0">
                <a:solidFill>
                  <a:srgbClr val="000000"/>
                </a:solidFill>
                <a:latin typeface="Times New Roman" pitchFamily="18"/>
                <a:ea typeface="ＭＳ Ｐゴシック" pitchFamily="34"/>
                <a:cs typeface="Times New Roman" pitchFamily="18"/>
              </a:rPr>
              <a:t>felhasználó által definiált metódus (</a:t>
            </a:r>
            <a:r>
              <a:rPr lang="hu-HU" sz="2600" dirty="0" err="1">
                <a:solidFill>
                  <a:srgbClr val="000000"/>
                </a:solidFill>
                <a:latin typeface="Times New Roman" pitchFamily="18"/>
                <a:ea typeface="ＭＳ Ｐゴシック" pitchFamily="34"/>
                <a:cs typeface="Times New Roman" pitchFamily="18"/>
              </a:rPr>
              <a:t>user-defined</a:t>
            </a:r>
            <a:r>
              <a:rPr lang="hu-HU" sz="2600" dirty="0">
                <a:solidFill>
                  <a:srgbClr val="000000"/>
                </a:solidFill>
                <a:latin typeface="Times New Roman" pitchFamily="18"/>
                <a:ea typeface="ＭＳ Ｐゴシック" pitchFamily="34"/>
                <a:cs typeface="Times New Roman" pitchFamily="18"/>
              </a:rPr>
              <a:t> </a:t>
            </a:r>
            <a:r>
              <a:rPr lang="hu-HU" sz="2600" dirty="0" err="1">
                <a:solidFill>
                  <a:srgbClr val="000000"/>
                </a:solidFill>
                <a:latin typeface="Times New Roman" pitchFamily="18"/>
                <a:ea typeface="ＭＳ Ｐゴシック" pitchFamily="34"/>
                <a:cs typeface="Times New Roman" pitchFamily="18"/>
              </a:rPr>
              <a:t>method</a:t>
            </a:r>
            <a:r>
              <a:rPr lang="hu-HU" sz="2600" dirty="0">
                <a:solidFill>
                  <a:srgbClr val="000000"/>
                </a:solidFill>
                <a:latin typeface="Times New Roman" pitchFamily="18"/>
                <a:ea typeface="ＭＳ Ｐゴシック" pitchFamily="34"/>
                <a:cs typeface="Times New Roman" pitchFamily="18"/>
              </a:rPr>
              <a:t>) - Egy ilyen objektum magában foglal egy osztályt, egy példányát az osztálynak (vagy </a:t>
            </a:r>
            <a:r>
              <a:rPr lang="hu-HU" sz="2600" dirty="0" err="1">
                <a:solidFill>
                  <a:srgbClr val="000000"/>
                </a:solidFill>
                <a:latin typeface="Times New Roman" pitchFamily="18"/>
                <a:ea typeface="ＭＳ Ｐゴシック" pitchFamily="34"/>
                <a:cs typeface="Times New Roman" pitchFamily="18"/>
              </a:rPr>
              <a:t>None</a:t>
            </a:r>
            <a:r>
              <a:rPr lang="hu-HU" sz="2600" dirty="0">
                <a:solidFill>
                  <a:srgbClr val="000000"/>
                </a:solidFill>
                <a:latin typeface="Times New Roman" pitchFamily="18"/>
                <a:ea typeface="ＭＳ Ｐゴシック" pitchFamily="34"/>
                <a:cs typeface="Times New Roman" pitchFamily="18"/>
              </a:rPr>
              <a:t>) és egy felhasználó által definiált függvényt.</a:t>
            </a:r>
          </a:p>
          <a:p>
            <a:pPr lvl="1">
              <a:spcBef>
                <a:spcPts val="700"/>
              </a:spcBef>
              <a:buClr>
                <a:srgbClr val="FFFF00"/>
              </a:buClr>
              <a:buSzPct val="65000"/>
              <a:buFont typeface="Wingdings" pitchFamily="2"/>
              <a:buChar char=""/>
            </a:pPr>
            <a:r>
              <a:rPr lang="hu-HU" sz="2600" dirty="0">
                <a:solidFill>
                  <a:srgbClr val="000000"/>
                </a:solidFill>
                <a:latin typeface="Times New Roman" pitchFamily="18"/>
                <a:ea typeface="ＭＳ Ｐゴシック" pitchFamily="34"/>
                <a:cs typeface="Times New Roman" pitchFamily="18"/>
              </a:rPr>
              <a:t>beépített függvény (</a:t>
            </a:r>
            <a:r>
              <a:rPr lang="hu-HU" sz="2600" dirty="0" err="1">
                <a:solidFill>
                  <a:srgbClr val="000000"/>
                </a:solidFill>
                <a:latin typeface="Times New Roman" pitchFamily="18"/>
                <a:ea typeface="ＭＳ Ｐゴシック" pitchFamily="34"/>
                <a:cs typeface="Times New Roman" pitchFamily="18"/>
              </a:rPr>
              <a:t>built</a:t>
            </a:r>
            <a:r>
              <a:rPr lang="hu-HU" sz="2600" dirty="0">
                <a:solidFill>
                  <a:srgbClr val="000000"/>
                </a:solidFill>
                <a:latin typeface="Times New Roman" pitchFamily="18"/>
                <a:ea typeface="ＭＳ Ｐゴシック" pitchFamily="34"/>
                <a:cs typeface="Times New Roman" pitchFamily="18"/>
              </a:rPr>
              <a:t>-in </a:t>
            </a:r>
            <a:r>
              <a:rPr lang="hu-HU" sz="2600" dirty="0" err="1">
                <a:solidFill>
                  <a:srgbClr val="000000"/>
                </a:solidFill>
                <a:latin typeface="Times New Roman" pitchFamily="18"/>
                <a:ea typeface="ＭＳ Ｐゴシック" pitchFamily="34"/>
                <a:cs typeface="Times New Roman" pitchFamily="18"/>
              </a:rPr>
              <a:t>function</a:t>
            </a:r>
            <a:r>
              <a:rPr lang="hu-HU" sz="2600" dirty="0">
                <a:solidFill>
                  <a:srgbClr val="000000"/>
                </a:solidFill>
                <a:latin typeface="Times New Roman" pitchFamily="18"/>
                <a:ea typeface="ＭＳ Ｐゴシック" pitchFamily="34"/>
                <a:cs typeface="Times New Roman" pitchFamily="18"/>
              </a:rPr>
              <a:t>) - Egy ilyen objektum lényegében nem más, mint egy kis csomagolás egy C függvény körül. Az argumentumok számát és típusát a C függvény határozza meg.</a:t>
            </a:r>
          </a:p>
          <a:p>
            <a:pPr lvl="1">
              <a:spcBef>
                <a:spcPts val="700"/>
              </a:spcBef>
              <a:buClr>
                <a:srgbClr val="FFFF00"/>
              </a:buClr>
              <a:buSzPct val="65000"/>
              <a:buFont typeface="Wingdings" pitchFamily="2"/>
              <a:buChar char=""/>
            </a:pPr>
            <a:r>
              <a:rPr lang="hu-HU" sz="2600" dirty="0">
                <a:solidFill>
                  <a:srgbClr val="000000"/>
                </a:solidFill>
                <a:latin typeface="Times New Roman" pitchFamily="18"/>
                <a:ea typeface="ＭＳ Ｐゴシック" pitchFamily="34"/>
                <a:cs typeface="Times New Roman" pitchFamily="18"/>
              </a:rPr>
              <a:t>beépített metódus (</a:t>
            </a:r>
            <a:r>
              <a:rPr lang="hu-HU" sz="2600" dirty="0" err="1">
                <a:solidFill>
                  <a:srgbClr val="000000"/>
                </a:solidFill>
                <a:latin typeface="Times New Roman" pitchFamily="18"/>
                <a:ea typeface="ＭＳ Ｐゴシック" pitchFamily="34"/>
                <a:cs typeface="Times New Roman" pitchFamily="18"/>
              </a:rPr>
              <a:t>built</a:t>
            </a:r>
            <a:r>
              <a:rPr lang="hu-HU" sz="2600" dirty="0">
                <a:solidFill>
                  <a:srgbClr val="000000"/>
                </a:solidFill>
                <a:latin typeface="Times New Roman" pitchFamily="18"/>
                <a:ea typeface="ＭＳ Ｐゴシック" pitchFamily="34"/>
                <a:cs typeface="Times New Roman" pitchFamily="18"/>
              </a:rPr>
              <a:t>-in </a:t>
            </a:r>
            <a:r>
              <a:rPr lang="hu-HU" sz="2600" dirty="0" err="1">
                <a:solidFill>
                  <a:srgbClr val="000000"/>
                </a:solidFill>
                <a:latin typeface="Times New Roman" pitchFamily="18"/>
                <a:ea typeface="ＭＳ Ｐゴシック" pitchFamily="34"/>
                <a:cs typeface="Times New Roman" pitchFamily="18"/>
              </a:rPr>
              <a:t>method</a:t>
            </a:r>
            <a:r>
              <a:rPr lang="hu-HU" sz="2600" dirty="0">
                <a:solidFill>
                  <a:srgbClr val="000000"/>
                </a:solidFill>
                <a:latin typeface="Times New Roman" pitchFamily="18"/>
                <a:ea typeface="ＭＳ Ｐゴシック" pitchFamily="34"/>
                <a:cs typeface="Times New Roman" pitchFamily="18"/>
              </a:rPr>
              <a:t>) - Ez a beépített függvény egy ténylegesen különböző álcázása: tartalmaz egy objektumot, amit extra </a:t>
            </a:r>
            <a:r>
              <a:rPr lang="hu-HU" sz="2600" dirty="0" err="1">
                <a:solidFill>
                  <a:srgbClr val="000000"/>
                </a:solidFill>
                <a:latin typeface="Times New Roman" pitchFamily="18"/>
                <a:ea typeface="ＭＳ Ｐゴシック" pitchFamily="34"/>
                <a:cs typeface="Times New Roman" pitchFamily="18"/>
              </a:rPr>
              <a:t>argumentként</a:t>
            </a:r>
            <a:r>
              <a:rPr lang="hu-HU" sz="2600" dirty="0">
                <a:solidFill>
                  <a:srgbClr val="000000"/>
                </a:solidFill>
                <a:latin typeface="Times New Roman" pitchFamily="18"/>
                <a:ea typeface="ＭＳ Ｐゴシック" pitchFamily="34"/>
                <a:cs typeface="Times New Roman" pitchFamily="18"/>
              </a:rPr>
              <a:t> átad a C függvénynek.</a:t>
            </a:r>
            <a:endParaRPr lang="hu-H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98FCE39-A98C-C7E1-1BB5-281701F99CDF}"/>
              </a:ext>
            </a:extLst>
          </p:cNvPr>
          <p:cNvSpPr txBox="1">
            <a:spLocks noGrp="1"/>
          </p:cNvSpPr>
          <p:nvPr>
            <p:ph type="title"/>
          </p:nvPr>
        </p:nvSpPr>
        <p:spPr/>
        <p:txBody>
          <a:bodyPr/>
          <a:lstStyle/>
          <a:p>
            <a:pPr lvl="0"/>
            <a:r>
              <a:rPr lang="hu-HU" dirty="0"/>
              <a:t>Továbbiak</a:t>
            </a:r>
          </a:p>
        </p:txBody>
      </p:sp>
      <p:sp>
        <p:nvSpPr>
          <p:cNvPr id="3" name="Tartalom helye 2">
            <a:extLst>
              <a:ext uri="{FF2B5EF4-FFF2-40B4-BE49-F238E27FC236}">
                <a16:creationId xmlns:a16="http://schemas.microsoft.com/office/drawing/2014/main" id="{1DCA44DD-C2FC-9B6B-BDE6-69780518248E}"/>
              </a:ext>
            </a:extLst>
          </p:cNvPr>
          <p:cNvSpPr txBox="1">
            <a:spLocks noGrp="1"/>
          </p:cNvSpPr>
          <p:nvPr>
            <p:ph idx="1"/>
          </p:nvPr>
        </p:nvSpPr>
        <p:spPr>
          <a:xfrm>
            <a:off x="411059" y="1535186"/>
            <a:ext cx="10335234" cy="5008223"/>
          </a:xfrm>
        </p:spPr>
        <p:txBody>
          <a:bodyPr/>
          <a:lstStyle/>
          <a:p>
            <a:pPr lvl="0">
              <a:buClr>
                <a:srgbClr val="00B0F0"/>
              </a:buClr>
              <a:buSzPct val="150000"/>
              <a:buFont typeface="Wingdings" pitchFamily="2"/>
              <a:buChar char="§"/>
            </a:pPr>
            <a:r>
              <a:rPr lang="hu-HU" dirty="0"/>
              <a:t>Osztály (</a:t>
            </a:r>
            <a:r>
              <a:rPr lang="hu-HU" dirty="0" err="1"/>
              <a:t>Class</a:t>
            </a:r>
            <a:r>
              <a:rPr lang="hu-HU" dirty="0"/>
              <a:t>)</a:t>
            </a:r>
          </a:p>
          <a:p>
            <a:pPr lvl="0">
              <a:buClr>
                <a:srgbClr val="00B0F0"/>
              </a:buClr>
              <a:buSzPct val="150000"/>
              <a:buFont typeface="Wingdings" pitchFamily="2"/>
              <a:buChar char="§"/>
            </a:pPr>
            <a:r>
              <a:rPr lang="hu-HU" dirty="0"/>
              <a:t>Osztály példány (</a:t>
            </a:r>
            <a:r>
              <a:rPr lang="hu-HU" dirty="0" err="1"/>
              <a:t>Class</a:t>
            </a:r>
            <a:r>
              <a:rPr lang="hu-HU" dirty="0"/>
              <a:t> </a:t>
            </a:r>
            <a:r>
              <a:rPr lang="hu-HU" dirty="0" err="1"/>
              <a:t>instance</a:t>
            </a:r>
            <a:r>
              <a:rPr lang="hu-HU" dirty="0"/>
              <a:t>)</a:t>
            </a:r>
          </a:p>
          <a:p>
            <a:pPr lvl="0">
              <a:buClr>
                <a:srgbClr val="00B0F0"/>
              </a:buClr>
              <a:buSzPct val="150000"/>
              <a:buFont typeface="Wingdings" pitchFamily="2"/>
              <a:buChar char="§"/>
            </a:pPr>
            <a:r>
              <a:rPr lang="hu-HU" dirty="0"/>
              <a:t>Modul (</a:t>
            </a:r>
            <a:r>
              <a:rPr lang="hu-HU" dirty="0" err="1"/>
              <a:t>Module</a:t>
            </a:r>
            <a:r>
              <a:rPr lang="hu-HU" dirty="0"/>
              <a:t>)</a:t>
            </a:r>
          </a:p>
          <a:p>
            <a:pPr lvl="0">
              <a:buClr>
                <a:srgbClr val="00B0F0"/>
              </a:buClr>
              <a:buSzPct val="150000"/>
              <a:buFont typeface="Wingdings" pitchFamily="2"/>
              <a:buChar char="§"/>
            </a:pPr>
            <a:r>
              <a:rPr lang="hu-HU" dirty="0"/>
              <a:t>Fájl (File)</a:t>
            </a:r>
          </a:p>
          <a:p>
            <a:pPr lvl="0">
              <a:buClr>
                <a:srgbClr val="00B0F0"/>
              </a:buClr>
              <a:buSzPct val="150000"/>
              <a:buFont typeface="Wingdings" pitchFamily="2"/>
              <a:buChar char="§"/>
            </a:pPr>
            <a:r>
              <a:rPr lang="hu-HU" dirty="0"/>
              <a:t>Belső típusok (</a:t>
            </a:r>
            <a:r>
              <a:rPr lang="hu-HU" dirty="0" err="1"/>
              <a:t>Internal</a:t>
            </a:r>
            <a:r>
              <a:rPr lang="hu-HU" dirty="0"/>
              <a:t> </a:t>
            </a:r>
            <a:r>
              <a:rPr lang="hu-HU" dirty="0" err="1"/>
              <a:t>types</a:t>
            </a:r>
            <a:r>
              <a:rPr lang="hu-HU" dirty="0"/>
              <a:t>) - csak a teljesség kedvéért Kód objektum (</a:t>
            </a:r>
            <a:r>
              <a:rPr lang="hu-HU" dirty="0" err="1"/>
              <a:t>Code</a:t>
            </a:r>
            <a:r>
              <a:rPr lang="hu-HU" dirty="0"/>
              <a:t> </a:t>
            </a:r>
            <a:r>
              <a:rPr lang="hu-HU" dirty="0" err="1"/>
              <a:t>object</a:t>
            </a:r>
            <a:r>
              <a:rPr lang="hu-HU" dirty="0"/>
              <a:t>) Keret objektum (</a:t>
            </a:r>
            <a:r>
              <a:rPr lang="hu-HU" dirty="0" err="1"/>
              <a:t>Frame</a:t>
            </a:r>
            <a:r>
              <a:rPr lang="hu-HU" dirty="0"/>
              <a:t> </a:t>
            </a:r>
            <a:r>
              <a:rPr lang="hu-HU" dirty="0" err="1"/>
              <a:t>object</a:t>
            </a:r>
            <a:r>
              <a:rPr lang="hu-HU" dirty="0"/>
              <a:t>) (</a:t>
            </a:r>
            <a:r>
              <a:rPr lang="hu-HU" dirty="0" err="1"/>
              <a:t>Traceback</a:t>
            </a:r>
            <a:r>
              <a:rPr lang="hu-HU" dirty="0"/>
              <a:t> </a:t>
            </a:r>
            <a:r>
              <a:rPr lang="hu-HU" dirty="0" err="1"/>
              <a:t>object</a:t>
            </a:r>
            <a:r>
              <a:rPr lang="hu-HU" dirty="0"/>
              <a:t>) (</a:t>
            </a:r>
            <a:r>
              <a:rPr lang="hu-HU" dirty="0" err="1"/>
              <a:t>Slice</a:t>
            </a:r>
            <a:r>
              <a:rPr lang="hu-HU" dirty="0"/>
              <a:t> </a:t>
            </a:r>
            <a:r>
              <a:rPr lang="hu-HU" dirty="0" err="1"/>
              <a:t>object</a:t>
            </a:r>
            <a:r>
              <a:rPr lang="hu-HU"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75C5F39-3C4A-9204-CA3E-D854F39A2ACA}"/>
              </a:ext>
            </a:extLst>
          </p:cNvPr>
          <p:cNvSpPr txBox="1">
            <a:spLocks noGrp="1"/>
          </p:cNvSpPr>
          <p:nvPr>
            <p:ph type="title"/>
          </p:nvPr>
        </p:nvSpPr>
        <p:spPr/>
        <p:txBody>
          <a:bodyPr/>
          <a:lstStyle/>
          <a:p>
            <a:r>
              <a:rPr lang="hu-HU" dirty="0"/>
              <a:t>Operátorok - Összehasonlítás</a:t>
            </a:r>
          </a:p>
        </p:txBody>
      </p:sp>
      <p:sp>
        <p:nvSpPr>
          <p:cNvPr id="3" name="Tartalom helye 2">
            <a:extLst>
              <a:ext uri="{FF2B5EF4-FFF2-40B4-BE49-F238E27FC236}">
                <a16:creationId xmlns:a16="http://schemas.microsoft.com/office/drawing/2014/main" id="{37D0B2EB-69C9-9EE8-5DAF-CB141B839B4B}"/>
              </a:ext>
            </a:extLst>
          </p:cNvPr>
          <p:cNvSpPr txBox="1">
            <a:spLocks noGrp="1"/>
          </p:cNvSpPr>
          <p:nvPr>
            <p:ph idx="1"/>
          </p:nvPr>
        </p:nvSpPr>
        <p:spPr>
          <a:xfrm>
            <a:off x="677332" y="2160590"/>
            <a:ext cx="9824951" cy="4604194"/>
          </a:xfrm>
        </p:spPr>
        <p:txBody>
          <a:bodyPr>
            <a:normAutofit fontScale="92500" lnSpcReduction="20000"/>
          </a:bodyPr>
          <a:lstStyle/>
          <a:p>
            <a:pPr lvl="0">
              <a:buClr>
                <a:srgbClr val="00B0F0"/>
              </a:buClr>
              <a:buSzPct val="150000"/>
              <a:buFont typeface="Wingdings" pitchFamily="2"/>
              <a:buChar char="§"/>
            </a:pPr>
            <a:r>
              <a:rPr lang="hu-HU" dirty="0"/>
              <a:t>Az összehasonlító operátorok használata tetszőleges típusú objektumok között lehetséges. Az operátorok </a:t>
            </a:r>
            <a:r>
              <a:rPr lang="hu-HU" dirty="0" err="1"/>
              <a:t>precedenciaértéke</a:t>
            </a:r>
            <a:r>
              <a:rPr lang="hu-HU" dirty="0"/>
              <a:t> azonos. Az összehasonlításokat akár láncba is fűzhetjük, tehát a x &lt; y &lt;= z kifejezés ekvivalens azzal. hogy x &lt; y and y &lt;= z, lusta kiértékelés mellett.</a:t>
            </a:r>
          </a:p>
          <a:p>
            <a:pPr lvl="0">
              <a:buClr>
                <a:srgbClr val="00B0F0"/>
              </a:buClr>
              <a:buSzPct val="150000"/>
              <a:buFont typeface="Wingdings" pitchFamily="2"/>
              <a:buChar char="§"/>
            </a:pPr>
            <a:r>
              <a:rPr lang="hu-HU" dirty="0"/>
              <a:t>A különböző típusú objektumok soha nem lehetnek egyenlőek összehasonlításkor, kivéve a numerikus típusúakat. Különböző típusú objektumok konzisztensen rendeződnek, ám a típusok sorrendje tetszőleges. Tehát pl. a [1, 2, "alma", "</a:t>
            </a:r>
            <a:r>
              <a:rPr lang="hu-HU" dirty="0" err="1"/>
              <a:t>korte</a:t>
            </a:r>
            <a:r>
              <a:rPr lang="hu-HU" dirty="0"/>
              <a:t>", 3] lista rendezés után lehet: [1,2,3, "alma, </a:t>
            </a:r>
            <a:r>
              <a:rPr lang="hu-HU" dirty="0" err="1"/>
              <a:t>korte</a:t>
            </a:r>
            <a:r>
              <a:rPr lang="hu-HU" dirty="0"/>
              <a:t>"], vagy ["alma", "</a:t>
            </a:r>
            <a:r>
              <a:rPr lang="hu-HU" dirty="0" err="1"/>
              <a:t>korte</a:t>
            </a:r>
            <a:r>
              <a:rPr lang="hu-HU" dirty="0"/>
              <a:t>", 1,2,3].</a:t>
            </a:r>
          </a:p>
          <a:p>
            <a:pPr lvl="1">
              <a:buClr>
                <a:srgbClr val="FFFF00"/>
              </a:buClr>
              <a:buSzPct val="150000"/>
              <a:buFont typeface="Wingdings" pitchFamily="2"/>
              <a:buChar char="§"/>
            </a:pPr>
            <a:r>
              <a:rPr lang="hu-HU" dirty="0"/>
              <a:t>Az összehasonlító operátorok a következők:</a:t>
            </a:r>
          </a:p>
          <a:p>
            <a:pPr lvl="2">
              <a:buClr>
                <a:srgbClr val="00B0F0"/>
              </a:buClr>
              <a:buSzPct val="150000"/>
              <a:buFont typeface="Wingdings" pitchFamily="2"/>
              <a:buChar char="§"/>
            </a:pPr>
            <a:r>
              <a:rPr lang="hu-HU" sz="1500" dirty="0"/>
              <a:t>&lt; szigorúan kisebb mint</a:t>
            </a:r>
          </a:p>
          <a:p>
            <a:pPr lvl="2">
              <a:buClr>
                <a:srgbClr val="00B0F0"/>
              </a:buClr>
              <a:buSzPct val="150000"/>
              <a:buFont typeface="Wingdings" pitchFamily="2"/>
              <a:buChar char="§"/>
            </a:pPr>
            <a:r>
              <a:rPr lang="hu-HU" sz="1500" dirty="0"/>
              <a:t>&lt;= kisebb vagy </a:t>
            </a:r>
            <a:r>
              <a:rPr lang="hu-HU" sz="1500" dirty="0" err="1"/>
              <a:t>egyenlõ</a:t>
            </a:r>
            <a:endParaRPr lang="hu-HU" sz="1500" dirty="0"/>
          </a:p>
          <a:p>
            <a:pPr lvl="2">
              <a:buClr>
                <a:srgbClr val="00B0F0"/>
              </a:buClr>
              <a:buSzPct val="150000"/>
              <a:buFont typeface="Wingdings" pitchFamily="2"/>
              <a:buChar char="§"/>
            </a:pPr>
            <a:r>
              <a:rPr lang="hu-HU" sz="1500" dirty="0"/>
              <a:t>&gt; szigorúan nagyobb mint</a:t>
            </a:r>
          </a:p>
          <a:p>
            <a:pPr lvl="2">
              <a:buClr>
                <a:srgbClr val="00B0F0"/>
              </a:buClr>
              <a:buSzPct val="150000"/>
              <a:buFont typeface="Wingdings" pitchFamily="2"/>
              <a:buChar char="§"/>
            </a:pPr>
            <a:r>
              <a:rPr lang="hu-HU" sz="1500" dirty="0"/>
              <a:t>&gt;= nagyobb vagy </a:t>
            </a:r>
            <a:r>
              <a:rPr lang="hu-HU" sz="1500" dirty="0" err="1"/>
              <a:t>egyenlõ</a:t>
            </a:r>
            <a:endParaRPr lang="hu-HU" sz="1500" dirty="0"/>
          </a:p>
          <a:p>
            <a:pPr lvl="2">
              <a:buClr>
                <a:srgbClr val="00B0F0"/>
              </a:buClr>
              <a:buSzPct val="150000"/>
              <a:buFont typeface="Wingdings" pitchFamily="2"/>
              <a:buChar char="§"/>
            </a:pPr>
            <a:r>
              <a:rPr lang="hu-HU" sz="1500" dirty="0"/>
              <a:t>== </a:t>
            </a:r>
            <a:r>
              <a:rPr lang="hu-HU" sz="1500" dirty="0" err="1"/>
              <a:t>egyenlõ</a:t>
            </a:r>
            <a:endParaRPr lang="hu-HU" sz="1500" dirty="0"/>
          </a:p>
          <a:p>
            <a:pPr lvl="2">
              <a:buClr>
                <a:srgbClr val="00B0F0"/>
              </a:buClr>
              <a:buSzPct val="150000"/>
              <a:buFont typeface="Wingdings" pitchFamily="2"/>
              <a:buChar char="§"/>
            </a:pPr>
            <a:r>
              <a:rPr lang="hu-HU" sz="1500" dirty="0"/>
              <a:t>!= nem </a:t>
            </a:r>
            <a:r>
              <a:rPr lang="hu-HU" sz="1500" dirty="0" err="1"/>
              <a:t>egyenlõ</a:t>
            </a:r>
            <a:r>
              <a:rPr lang="hu-HU" sz="1500" dirty="0"/>
              <a:t> ( "&lt;&gt;" is megengedett)</a:t>
            </a:r>
          </a:p>
          <a:p>
            <a:pPr lvl="2">
              <a:buClr>
                <a:srgbClr val="00B0F0"/>
              </a:buClr>
              <a:buSzPct val="150000"/>
              <a:buFont typeface="Wingdings" pitchFamily="2"/>
              <a:buChar char="§"/>
            </a:pPr>
            <a:r>
              <a:rPr lang="hu-HU" sz="1500" dirty="0"/>
              <a:t>is objektumok azonossága (objektumok azonosak-e, nem értékek)</a:t>
            </a:r>
          </a:p>
          <a:p>
            <a:pPr lvl="2">
              <a:buClr>
                <a:srgbClr val="00B0F0"/>
              </a:buClr>
              <a:buSzPct val="150000"/>
              <a:buFont typeface="Wingdings" pitchFamily="2"/>
              <a:buChar char="§"/>
            </a:pPr>
            <a:r>
              <a:rPr lang="hu-HU" sz="1500" dirty="0"/>
              <a:t>is </a:t>
            </a:r>
            <a:r>
              <a:rPr lang="hu-HU" sz="1500" dirty="0" err="1"/>
              <a:t>not</a:t>
            </a:r>
            <a:r>
              <a:rPr lang="hu-HU" sz="1500" dirty="0"/>
              <a:t> tagadott objektumazonosság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48D5F7F-33A7-089E-9E32-EB6C4E5B3B9A}"/>
              </a:ext>
            </a:extLst>
          </p:cNvPr>
          <p:cNvSpPr txBox="1">
            <a:spLocks noGrp="1"/>
          </p:cNvSpPr>
          <p:nvPr>
            <p:ph type="title"/>
          </p:nvPr>
        </p:nvSpPr>
        <p:spPr/>
        <p:txBody>
          <a:bodyPr/>
          <a:lstStyle/>
          <a:p>
            <a:pPr lvl="0"/>
            <a:r>
              <a:rPr lang="hu-HU" dirty="0"/>
              <a:t>Operátorok - Igazságérték-tesztelés</a:t>
            </a:r>
            <a:br>
              <a:rPr lang="hu-HU" dirty="0"/>
            </a:br>
            <a:endParaRPr lang="hu-HU" dirty="0"/>
          </a:p>
        </p:txBody>
      </p:sp>
      <p:sp>
        <p:nvSpPr>
          <p:cNvPr id="3" name="Tartalom helye 2">
            <a:extLst>
              <a:ext uri="{FF2B5EF4-FFF2-40B4-BE49-F238E27FC236}">
                <a16:creationId xmlns:a16="http://schemas.microsoft.com/office/drawing/2014/main" id="{BE483968-4FBA-27A9-2BA6-D987CAB92C53}"/>
              </a:ext>
            </a:extLst>
          </p:cNvPr>
          <p:cNvSpPr txBox="1">
            <a:spLocks noGrp="1"/>
          </p:cNvSpPr>
          <p:nvPr>
            <p:ph idx="1"/>
          </p:nvPr>
        </p:nvSpPr>
        <p:spPr/>
        <p:txBody>
          <a:bodyPr/>
          <a:lstStyle/>
          <a:p>
            <a:pPr lvl="0">
              <a:lnSpc>
                <a:spcPct val="80000"/>
              </a:lnSpc>
              <a:buClr>
                <a:srgbClr val="00B0F0"/>
              </a:buClr>
              <a:buSzPct val="150000"/>
              <a:buFont typeface="Wingdings" pitchFamily="2"/>
              <a:buChar char="§"/>
            </a:pPr>
            <a:r>
              <a:rPr lang="hu-HU" sz="1700" dirty="0"/>
              <a:t>A Pythonban minden objektumnak tesztelhető az igazságértéke. Az alábbi értékek adnak </a:t>
            </a:r>
            <a:r>
              <a:rPr lang="hu-HU" sz="1700" dirty="0" err="1"/>
              <a:t>hamisat</a:t>
            </a:r>
            <a:r>
              <a:rPr lang="hu-HU" sz="1700" dirty="0"/>
              <a:t>:</a:t>
            </a:r>
          </a:p>
          <a:p>
            <a:pPr lvl="1">
              <a:lnSpc>
                <a:spcPct val="80000"/>
              </a:lnSpc>
              <a:buClr>
                <a:srgbClr val="FFFF00"/>
              </a:buClr>
              <a:buSzPct val="150000"/>
              <a:buFont typeface="Wingdings" pitchFamily="2"/>
              <a:buChar char="§"/>
            </a:pPr>
            <a:r>
              <a:rPr lang="hu-HU" sz="1500" dirty="0" err="1"/>
              <a:t>None</a:t>
            </a:r>
            <a:endParaRPr lang="hu-HU" sz="1500" dirty="0"/>
          </a:p>
          <a:p>
            <a:pPr lvl="1">
              <a:lnSpc>
                <a:spcPct val="80000"/>
              </a:lnSpc>
              <a:buClr>
                <a:srgbClr val="FFFF00"/>
              </a:buClr>
              <a:buSzPct val="150000"/>
              <a:buFont typeface="Wingdings" pitchFamily="2"/>
              <a:buChar char="§"/>
            </a:pPr>
            <a:r>
              <a:rPr lang="hu-HU" sz="1500" dirty="0" err="1"/>
              <a:t>False</a:t>
            </a:r>
            <a:endParaRPr lang="hu-HU" sz="1500" dirty="0"/>
          </a:p>
          <a:p>
            <a:pPr lvl="1">
              <a:lnSpc>
                <a:spcPct val="80000"/>
              </a:lnSpc>
              <a:buClr>
                <a:srgbClr val="FFFF00"/>
              </a:buClr>
              <a:buSzPct val="150000"/>
              <a:buFont typeface="Wingdings" pitchFamily="2"/>
              <a:buChar char="§"/>
            </a:pPr>
            <a:r>
              <a:rPr lang="hu-HU" sz="1500" dirty="0"/>
              <a:t>Tetszőleges numerikus típus nulla értéke (pl. 0 vagy 0.0)</a:t>
            </a:r>
          </a:p>
          <a:p>
            <a:pPr lvl="1">
              <a:lnSpc>
                <a:spcPct val="80000"/>
              </a:lnSpc>
              <a:buClr>
                <a:srgbClr val="FFFF00"/>
              </a:buClr>
              <a:buSzPct val="150000"/>
              <a:buFont typeface="Wingdings" pitchFamily="2"/>
              <a:buChar char="§"/>
            </a:pPr>
            <a:r>
              <a:rPr lang="hu-HU" sz="1500" dirty="0"/>
              <a:t>Üres sorozat vagy </a:t>
            </a:r>
            <a:r>
              <a:rPr lang="hu-HU" sz="1500" dirty="0" err="1"/>
              <a:t>mapping</a:t>
            </a:r>
            <a:endParaRPr lang="hu-HU" sz="1500" dirty="0"/>
          </a:p>
          <a:p>
            <a:pPr lvl="1">
              <a:lnSpc>
                <a:spcPct val="80000"/>
              </a:lnSpc>
              <a:buClr>
                <a:srgbClr val="FFFF00"/>
              </a:buClr>
              <a:buSzPct val="150000"/>
              <a:buFont typeface="Wingdings" pitchFamily="2"/>
              <a:buChar char="§"/>
            </a:pPr>
            <a:r>
              <a:rPr lang="hu-HU" sz="1500" dirty="0"/>
              <a:t>Felhasználó által definiált objektumok, ha az adott osztály implementálja a __</a:t>
            </a:r>
            <a:r>
              <a:rPr lang="hu-HU" sz="1500" dirty="0" err="1"/>
              <a:t>nonzero</a:t>
            </a:r>
            <a:r>
              <a:rPr lang="hu-HU" sz="1500" dirty="0"/>
              <a:t>__() vagy __len__() függvények valamelyikét, és ezek 0 vagy </a:t>
            </a:r>
            <a:r>
              <a:rPr lang="hu-HU" sz="1500" dirty="0" err="1"/>
              <a:t>False</a:t>
            </a:r>
            <a:r>
              <a:rPr lang="hu-HU" sz="1500" dirty="0"/>
              <a:t> értékkel térnek vissza</a:t>
            </a:r>
          </a:p>
          <a:p>
            <a:pPr lvl="0">
              <a:lnSpc>
                <a:spcPct val="80000"/>
              </a:lnSpc>
              <a:buClr>
                <a:srgbClr val="00B0F0"/>
              </a:buClr>
              <a:buSzPct val="150000"/>
              <a:buFont typeface="Wingdings" pitchFamily="2"/>
              <a:buChar char="§"/>
            </a:pPr>
            <a:r>
              <a:rPr lang="hu-HU" sz="1700" dirty="0"/>
              <a:t>Minden más objektum igaz logikai értékű.</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F5F583A-5E00-A4F7-3983-A1F97FF9F7F6}"/>
              </a:ext>
            </a:extLst>
          </p:cNvPr>
          <p:cNvSpPr txBox="1">
            <a:spLocks noGrp="1"/>
          </p:cNvSpPr>
          <p:nvPr>
            <p:ph type="title"/>
          </p:nvPr>
        </p:nvSpPr>
        <p:spPr/>
        <p:txBody>
          <a:bodyPr/>
          <a:lstStyle/>
          <a:p>
            <a:pPr lvl="0"/>
            <a:r>
              <a:rPr lang="hu-HU" dirty="0"/>
              <a:t>Operátorok – Logikai operátorok</a:t>
            </a:r>
          </a:p>
        </p:txBody>
      </p:sp>
      <p:sp>
        <p:nvSpPr>
          <p:cNvPr id="3" name="Tartalom helye 2">
            <a:extLst>
              <a:ext uri="{FF2B5EF4-FFF2-40B4-BE49-F238E27FC236}">
                <a16:creationId xmlns:a16="http://schemas.microsoft.com/office/drawing/2014/main" id="{C184281E-562B-71F8-6830-B6561131C79B}"/>
              </a:ext>
            </a:extLst>
          </p:cNvPr>
          <p:cNvSpPr txBox="1">
            <a:spLocks noGrp="1"/>
          </p:cNvSpPr>
          <p:nvPr>
            <p:ph idx="1"/>
          </p:nvPr>
        </p:nvSpPr>
        <p:spPr/>
        <p:txBody>
          <a:bodyPr/>
          <a:lstStyle/>
          <a:p>
            <a:pPr lvl="0">
              <a:buClr>
                <a:srgbClr val="00B0F0"/>
              </a:buClr>
              <a:buSzPct val="150000"/>
              <a:buFont typeface="Wingdings" pitchFamily="2"/>
              <a:buChar char="§"/>
            </a:pPr>
            <a:r>
              <a:rPr lang="hu-HU" dirty="0"/>
              <a:t>A logikai operátorok a következők: </a:t>
            </a:r>
            <a:r>
              <a:rPr lang="hu-HU" dirty="0" err="1"/>
              <a:t>not</a:t>
            </a:r>
            <a:r>
              <a:rPr lang="hu-HU" dirty="0"/>
              <a:t> X: ha X hamis akkor 1, különben 0</a:t>
            </a:r>
          </a:p>
          <a:p>
            <a:pPr lvl="0">
              <a:buClr>
                <a:srgbClr val="00B0F0"/>
              </a:buClr>
              <a:buSzPct val="150000"/>
              <a:buFont typeface="Wingdings" pitchFamily="2"/>
              <a:buChar char="§"/>
            </a:pPr>
            <a:r>
              <a:rPr lang="hu-HU" dirty="0"/>
              <a:t>X </a:t>
            </a:r>
            <a:r>
              <a:rPr lang="hu-HU" dirty="0" err="1"/>
              <a:t>or</a:t>
            </a:r>
            <a:r>
              <a:rPr lang="hu-HU" dirty="0"/>
              <a:t> Y: ha X hamis akkor Y, különben X</a:t>
            </a:r>
          </a:p>
          <a:p>
            <a:pPr lvl="0">
              <a:buClr>
                <a:srgbClr val="00B0F0"/>
              </a:buClr>
              <a:buSzPct val="150000"/>
              <a:buFont typeface="Wingdings" pitchFamily="2"/>
              <a:buChar char="§"/>
            </a:pPr>
            <a:r>
              <a:rPr lang="hu-HU" dirty="0"/>
              <a:t>X and Y: ha X hamis akkor X, különben Y</a:t>
            </a:r>
          </a:p>
          <a:p>
            <a:pPr lvl="0">
              <a:buClr>
                <a:srgbClr val="00B0F0"/>
              </a:buClr>
              <a:buSzPct val="150000"/>
              <a:buFont typeface="Wingdings" pitchFamily="2"/>
              <a:buChar char="§"/>
            </a:pPr>
            <a:r>
              <a:rPr lang="hu-HU" dirty="0"/>
              <a:t>Az '</a:t>
            </a:r>
            <a:r>
              <a:rPr lang="hu-HU" dirty="0" err="1"/>
              <a:t>or</a:t>
            </a:r>
            <a:r>
              <a:rPr lang="hu-HU" dirty="0"/>
              <a:t>' és az 'and' operátor kiértékelése lusta, tehát a második argumentum csak akkor </a:t>
            </a:r>
            <a:r>
              <a:rPr lang="hu-HU" dirty="0" err="1"/>
              <a:t>értékelődik</a:t>
            </a:r>
            <a:r>
              <a:rPr lang="hu-HU" dirty="0"/>
              <a:t> </a:t>
            </a:r>
            <a:r>
              <a:rPr lang="hu-HU" dirty="0" err="1"/>
              <a:t>ki,ha</a:t>
            </a:r>
            <a:r>
              <a:rPr lang="hu-HU" dirty="0"/>
              <a:t> az első kiértékelése után még nem állapítható meg a kifejezés logikai értéke.</a:t>
            </a:r>
          </a:p>
          <a:p>
            <a:pPr lvl="0">
              <a:buClr>
                <a:srgbClr val="00B0F0"/>
              </a:buClr>
              <a:buSzPct val="150000"/>
              <a:buFont typeface="Wingdings" pitchFamily="2"/>
              <a:buChar char="§"/>
            </a:pPr>
            <a:r>
              <a:rPr lang="hu-HU" dirty="0"/>
              <a:t>A '</a:t>
            </a:r>
            <a:r>
              <a:rPr lang="hu-HU" dirty="0" err="1"/>
              <a:t>not</a:t>
            </a:r>
            <a:r>
              <a:rPr lang="hu-HU" dirty="0"/>
              <a:t>' operátor </a:t>
            </a:r>
            <a:r>
              <a:rPr lang="hu-HU" dirty="0" err="1"/>
              <a:t>precedenciája</a:t>
            </a:r>
            <a:r>
              <a:rPr lang="hu-HU" dirty="0"/>
              <a:t> gyengébb, mint az nemlogikai operátoroké. Ebből következik, hogy a '</a:t>
            </a:r>
            <a:r>
              <a:rPr lang="hu-HU" dirty="0" err="1"/>
              <a:t>not</a:t>
            </a:r>
            <a:r>
              <a:rPr lang="hu-HU" dirty="0"/>
              <a:t> a == b' kifejezés '</a:t>
            </a:r>
            <a:r>
              <a:rPr lang="hu-HU" dirty="0" err="1"/>
              <a:t>not</a:t>
            </a:r>
            <a:r>
              <a:rPr lang="hu-HU" dirty="0"/>
              <a:t> (a == b)'-ként értelmezi az elemző.</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3441A75-8C70-0907-760E-2486D54952BD}"/>
              </a:ext>
            </a:extLst>
          </p:cNvPr>
          <p:cNvSpPr txBox="1">
            <a:spLocks noGrp="1"/>
          </p:cNvSpPr>
          <p:nvPr>
            <p:ph type="title"/>
          </p:nvPr>
        </p:nvSpPr>
        <p:spPr/>
        <p:txBody>
          <a:bodyPr/>
          <a:lstStyle/>
          <a:p>
            <a:pPr lvl="0"/>
            <a:r>
              <a:rPr lang="hu-HU" dirty="0"/>
              <a:t>Operátorok – Tagságot / Azonosítót vizsgáló operátorok</a:t>
            </a:r>
          </a:p>
        </p:txBody>
      </p:sp>
      <p:sp>
        <p:nvSpPr>
          <p:cNvPr id="3" name="Tartalom helye 2">
            <a:extLst>
              <a:ext uri="{FF2B5EF4-FFF2-40B4-BE49-F238E27FC236}">
                <a16:creationId xmlns:a16="http://schemas.microsoft.com/office/drawing/2014/main" id="{E44BA980-5C71-C1C1-AFDA-AF9F2A8BABA1}"/>
              </a:ext>
            </a:extLst>
          </p:cNvPr>
          <p:cNvSpPr txBox="1">
            <a:spLocks noGrp="1"/>
          </p:cNvSpPr>
          <p:nvPr>
            <p:ph idx="1"/>
          </p:nvPr>
        </p:nvSpPr>
        <p:spPr/>
        <p:txBody>
          <a:bodyPr/>
          <a:lstStyle/>
          <a:p>
            <a:pPr lvl="0">
              <a:buClr>
                <a:srgbClr val="00B0F0"/>
              </a:buClr>
              <a:buSzPct val="150000"/>
              <a:buFont typeface="Wingdings" pitchFamily="2"/>
              <a:buChar char="§"/>
            </a:pPr>
            <a:r>
              <a:rPr lang="hu-HU" dirty="0"/>
              <a:t>Tagságot vizsgáló operátorok</a:t>
            </a:r>
          </a:p>
          <a:p>
            <a:pPr lvl="1">
              <a:buClr>
                <a:srgbClr val="FFFF00"/>
              </a:buClr>
              <a:buSzPct val="150000"/>
              <a:buFont typeface="Wingdings" pitchFamily="2"/>
              <a:buChar char="§"/>
            </a:pPr>
            <a:r>
              <a:rPr lang="hu-HU" dirty="0"/>
              <a:t>x in y: az eredmény 1, ha x tagja az y sorozatnak</a:t>
            </a:r>
          </a:p>
          <a:p>
            <a:pPr lvl="1">
              <a:buClr>
                <a:srgbClr val="FFFF00"/>
              </a:buClr>
              <a:buSzPct val="150000"/>
              <a:buFont typeface="Wingdings" pitchFamily="2"/>
              <a:buChar char="§"/>
            </a:pPr>
            <a:r>
              <a:rPr lang="hu-HU" dirty="0"/>
              <a:t>x </a:t>
            </a:r>
            <a:r>
              <a:rPr lang="hu-HU" dirty="0" err="1"/>
              <a:t>not</a:t>
            </a:r>
            <a:r>
              <a:rPr lang="hu-HU" dirty="0"/>
              <a:t> in y: az eredmény 1, ha x tagja az y sorozatnak</a:t>
            </a:r>
          </a:p>
          <a:p>
            <a:pPr>
              <a:buClr>
                <a:srgbClr val="00B0F0"/>
              </a:buClr>
              <a:buSzPct val="150000"/>
              <a:buFont typeface="Wingdings" pitchFamily="2"/>
              <a:buChar char="§"/>
            </a:pPr>
            <a:r>
              <a:rPr lang="hu-HU" dirty="0"/>
              <a:t>Azonosítót vizsgáló operátorok</a:t>
            </a:r>
          </a:p>
          <a:p>
            <a:pPr lvl="1">
              <a:buClr>
                <a:srgbClr val="FFFF00"/>
              </a:buClr>
              <a:buSzPct val="150000"/>
              <a:buFont typeface="Wingdings" pitchFamily="2"/>
              <a:buChar char="§"/>
            </a:pPr>
            <a:r>
              <a:rPr lang="hu-HU" dirty="0"/>
              <a:t>x is y: az eredmény 1, ha </a:t>
            </a:r>
            <a:r>
              <a:rPr lang="hu-HU" dirty="0" err="1"/>
              <a:t>id</a:t>
            </a:r>
            <a:r>
              <a:rPr lang="hu-HU" dirty="0"/>
              <a:t>(x) értéke egyenlő az </a:t>
            </a:r>
            <a:r>
              <a:rPr lang="hu-HU" dirty="0" err="1"/>
              <a:t>id</a:t>
            </a:r>
            <a:r>
              <a:rPr lang="hu-HU" dirty="0"/>
              <a:t>(y) értékével</a:t>
            </a:r>
          </a:p>
          <a:p>
            <a:pPr lvl="1">
              <a:buClr>
                <a:srgbClr val="FFFF00"/>
              </a:buClr>
              <a:buSzPct val="150000"/>
              <a:buFont typeface="Wingdings" pitchFamily="2"/>
              <a:buChar char="§"/>
            </a:pPr>
            <a:r>
              <a:rPr lang="hu-HU" dirty="0"/>
              <a:t>x is </a:t>
            </a:r>
            <a:r>
              <a:rPr lang="hu-HU" dirty="0" err="1"/>
              <a:t>not</a:t>
            </a:r>
            <a:r>
              <a:rPr lang="hu-HU" dirty="0"/>
              <a:t> y: az eredmény 1, ha </a:t>
            </a:r>
            <a:r>
              <a:rPr lang="hu-HU" dirty="0" err="1"/>
              <a:t>id</a:t>
            </a:r>
            <a:r>
              <a:rPr lang="hu-HU" dirty="0"/>
              <a:t>(x) értéke nem egyenlő az </a:t>
            </a:r>
            <a:r>
              <a:rPr lang="hu-HU" dirty="0" err="1"/>
              <a:t>id</a:t>
            </a:r>
            <a:r>
              <a:rPr lang="hu-HU" dirty="0"/>
              <a:t>(y) értékével</a:t>
            </a:r>
          </a:p>
          <a:p>
            <a:pPr lvl="1">
              <a:buClr>
                <a:srgbClr val="FFFF00"/>
              </a:buClr>
              <a:buSzPct val="150000"/>
              <a:buFont typeface="Wingdings" pitchFamily="2"/>
              <a:buChar char="§"/>
            </a:pPr>
            <a:endParaRPr lang="hu-H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A042FEE-326B-B2C4-5AB4-3A57B29DAE5E}"/>
              </a:ext>
            </a:extLst>
          </p:cNvPr>
          <p:cNvSpPr txBox="1">
            <a:spLocks noGrp="1"/>
          </p:cNvSpPr>
          <p:nvPr>
            <p:ph type="title"/>
          </p:nvPr>
        </p:nvSpPr>
        <p:spPr/>
        <p:txBody>
          <a:bodyPr/>
          <a:lstStyle/>
          <a:p>
            <a:pPr lvl="0"/>
            <a:r>
              <a:rPr lang="hu-HU" dirty="0"/>
              <a:t>Minden numerikus típusra vonatkozó műveletek:</a:t>
            </a:r>
          </a:p>
        </p:txBody>
      </p:sp>
      <p:sp>
        <p:nvSpPr>
          <p:cNvPr id="3" name="Tartalom helye 2">
            <a:extLst>
              <a:ext uri="{FF2B5EF4-FFF2-40B4-BE49-F238E27FC236}">
                <a16:creationId xmlns:a16="http://schemas.microsoft.com/office/drawing/2014/main" id="{B999A6E9-F956-E1E8-050F-B65B3CA92A1B}"/>
              </a:ext>
            </a:extLst>
          </p:cNvPr>
          <p:cNvSpPr txBox="1">
            <a:spLocks noGrp="1"/>
          </p:cNvSpPr>
          <p:nvPr>
            <p:ph idx="1"/>
          </p:nvPr>
        </p:nvSpPr>
        <p:spPr>
          <a:xfrm>
            <a:off x="677332" y="2160590"/>
            <a:ext cx="5164175" cy="4453274"/>
          </a:xfrm>
        </p:spPr>
        <p:txBody>
          <a:bodyPr>
            <a:normAutofit fontScale="85000" lnSpcReduction="20000"/>
          </a:bodyPr>
          <a:lstStyle/>
          <a:p>
            <a:pPr lvl="0">
              <a:lnSpc>
                <a:spcPct val="90000"/>
              </a:lnSpc>
              <a:spcBef>
                <a:spcPts val="700"/>
              </a:spcBef>
              <a:buClr>
                <a:srgbClr val="00CCFF"/>
              </a:buClr>
              <a:buSzPct val="65000"/>
              <a:buFont typeface="Wingdings" pitchFamily="2"/>
              <a:buChar char=""/>
            </a:pPr>
            <a:r>
              <a:rPr lang="hu-HU" sz="2800" dirty="0" err="1">
                <a:solidFill>
                  <a:srgbClr val="000000"/>
                </a:solidFill>
                <a:latin typeface="Times New Roman" pitchFamily="18"/>
                <a:cs typeface="Times New Roman" pitchFamily="18"/>
              </a:rPr>
              <a:t>abs</a:t>
            </a:r>
            <a:r>
              <a:rPr lang="hu-HU" sz="2800" dirty="0">
                <a:solidFill>
                  <a:srgbClr val="000000"/>
                </a:solidFill>
                <a:latin typeface="Times New Roman" pitchFamily="18"/>
                <a:cs typeface="Times New Roman" pitchFamily="18"/>
              </a:rPr>
              <a:t>(x) x abszolút értéke</a:t>
            </a:r>
          </a:p>
          <a:p>
            <a:pPr lvl="0">
              <a:lnSpc>
                <a:spcPct val="90000"/>
              </a:lnSpc>
              <a:spcBef>
                <a:spcPts val="700"/>
              </a:spcBef>
              <a:buClr>
                <a:srgbClr val="00CCFF"/>
              </a:buClr>
              <a:buSzPct val="65000"/>
              <a:buFont typeface="Wingdings" pitchFamily="2"/>
              <a:buChar char=""/>
            </a:pPr>
            <a:r>
              <a:rPr lang="hu-HU" sz="2800" dirty="0">
                <a:solidFill>
                  <a:srgbClr val="000000"/>
                </a:solidFill>
                <a:latin typeface="Times New Roman" pitchFamily="18"/>
                <a:cs typeface="Times New Roman" pitchFamily="18"/>
              </a:rPr>
              <a:t>int(x) x értékét integer típusra konvertáljuk</a:t>
            </a:r>
          </a:p>
          <a:p>
            <a:pPr lvl="0">
              <a:lnSpc>
                <a:spcPct val="90000"/>
              </a:lnSpc>
              <a:spcBef>
                <a:spcPts val="700"/>
              </a:spcBef>
              <a:buClr>
                <a:srgbClr val="00CCFF"/>
              </a:buClr>
              <a:buSzPct val="65000"/>
              <a:buFont typeface="Wingdings" pitchFamily="2"/>
              <a:buChar char=""/>
            </a:pPr>
            <a:r>
              <a:rPr lang="hu-HU" sz="2800" dirty="0" err="1">
                <a:solidFill>
                  <a:srgbClr val="000000"/>
                </a:solidFill>
                <a:latin typeface="Times New Roman" pitchFamily="18"/>
                <a:cs typeface="Times New Roman" pitchFamily="18"/>
              </a:rPr>
              <a:t>long</a:t>
            </a:r>
            <a:r>
              <a:rPr lang="hu-HU" sz="2800" dirty="0">
                <a:solidFill>
                  <a:srgbClr val="000000"/>
                </a:solidFill>
                <a:latin typeface="Times New Roman" pitchFamily="18"/>
                <a:cs typeface="Times New Roman" pitchFamily="18"/>
              </a:rPr>
              <a:t>(x) x értékét </a:t>
            </a:r>
            <a:r>
              <a:rPr lang="hu-HU" sz="2800" dirty="0" err="1">
                <a:solidFill>
                  <a:srgbClr val="000000"/>
                </a:solidFill>
                <a:latin typeface="Times New Roman" pitchFamily="18"/>
                <a:cs typeface="Times New Roman" pitchFamily="18"/>
              </a:rPr>
              <a:t>long</a:t>
            </a:r>
            <a:r>
              <a:rPr lang="hu-HU" sz="2800" dirty="0">
                <a:solidFill>
                  <a:srgbClr val="000000"/>
                </a:solidFill>
                <a:latin typeface="Times New Roman" pitchFamily="18"/>
                <a:cs typeface="Times New Roman" pitchFamily="18"/>
              </a:rPr>
              <a:t> integer típusra konvertáljuk</a:t>
            </a:r>
          </a:p>
          <a:p>
            <a:pPr lvl="0">
              <a:lnSpc>
                <a:spcPct val="90000"/>
              </a:lnSpc>
              <a:spcBef>
                <a:spcPts val="700"/>
              </a:spcBef>
              <a:buClr>
                <a:srgbClr val="00CCFF"/>
              </a:buClr>
              <a:buSzPct val="65000"/>
              <a:buFont typeface="Wingdings" pitchFamily="2"/>
              <a:buChar char=""/>
            </a:pPr>
            <a:r>
              <a:rPr lang="hu-HU" sz="2800" dirty="0" err="1">
                <a:solidFill>
                  <a:srgbClr val="000000"/>
                </a:solidFill>
                <a:latin typeface="Times New Roman" pitchFamily="18"/>
                <a:cs typeface="Times New Roman" pitchFamily="18"/>
              </a:rPr>
              <a:t>float</a:t>
            </a:r>
            <a:r>
              <a:rPr lang="hu-HU" sz="2800" dirty="0">
                <a:solidFill>
                  <a:srgbClr val="000000"/>
                </a:solidFill>
                <a:latin typeface="Times New Roman" pitchFamily="18"/>
                <a:cs typeface="Times New Roman" pitchFamily="18"/>
              </a:rPr>
              <a:t>(x) x értékét lebegőpontos számmá konvertáljuk</a:t>
            </a:r>
          </a:p>
          <a:p>
            <a:pPr lvl="0">
              <a:lnSpc>
                <a:spcPct val="90000"/>
              </a:lnSpc>
              <a:spcBef>
                <a:spcPts val="700"/>
              </a:spcBef>
              <a:buClr>
                <a:srgbClr val="00CCFF"/>
              </a:buClr>
              <a:buSzPct val="65000"/>
              <a:buFont typeface="Wingdings" pitchFamily="2"/>
              <a:buChar char=""/>
            </a:pPr>
            <a:r>
              <a:rPr lang="hu-HU" sz="2800" dirty="0" err="1">
                <a:solidFill>
                  <a:srgbClr val="000000"/>
                </a:solidFill>
                <a:latin typeface="Times New Roman" pitchFamily="18"/>
                <a:cs typeface="Times New Roman" pitchFamily="18"/>
              </a:rPr>
              <a:t>long</a:t>
            </a:r>
            <a:r>
              <a:rPr lang="hu-HU" sz="2800" dirty="0">
                <a:solidFill>
                  <a:srgbClr val="000000"/>
                </a:solidFill>
                <a:latin typeface="Times New Roman" pitchFamily="18"/>
                <a:cs typeface="Times New Roman" pitchFamily="18"/>
              </a:rPr>
              <a:t>(x) x értékét </a:t>
            </a:r>
            <a:r>
              <a:rPr lang="hu-HU" sz="2800" dirty="0" err="1">
                <a:solidFill>
                  <a:srgbClr val="000000"/>
                </a:solidFill>
                <a:latin typeface="Times New Roman" pitchFamily="18"/>
                <a:cs typeface="Times New Roman" pitchFamily="18"/>
              </a:rPr>
              <a:t>long</a:t>
            </a:r>
            <a:r>
              <a:rPr lang="hu-HU" sz="2800" dirty="0">
                <a:solidFill>
                  <a:srgbClr val="000000"/>
                </a:solidFill>
                <a:latin typeface="Times New Roman" pitchFamily="18"/>
                <a:cs typeface="Times New Roman" pitchFamily="18"/>
              </a:rPr>
              <a:t> integer típusra konvertáljuk</a:t>
            </a:r>
          </a:p>
          <a:p>
            <a:pPr lvl="0">
              <a:lnSpc>
                <a:spcPct val="90000"/>
              </a:lnSpc>
              <a:spcBef>
                <a:spcPts val="700"/>
              </a:spcBef>
              <a:buClr>
                <a:srgbClr val="00CCFF"/>
              </a:buClr>
              <a:buSzPct val="65000"/>
              <a:buFont typeface="Wingdings" pitchFamily="2"/>
              <a:buChar char=""/>
            </a:pPr>
            <a:r>
              <a:rPr lang="hu-HU" sz="2800" dirty="0" err="1">
                <a:solidFill>
                  <a:srgbClr val="000000"/>
                </a:solidFill>
                <a:latin typeface="Times New Roman" pitchFamily="18"/>
                <a:cs typeface="Times New Roman" pitchFamily="18"/>
              </a:rPr>
              <a:t>float</a:t>
            </a:r>
            <a:r>
              <a:rPr lang="hu-HU" sz="2800" dirty="0">
                <a:solidFill>
                  <a:srgbClr val="000000"/>
                </a:solidFill>
                <a:latin typeface="Times New Roman" pitchFamily="18"/>
                <a:cs typeface="Times New Roman" pitchFamily="18"/>
              </a:rPr>
              <a:t>(x) x értékét </a:t>
            </a:r>
            <a:r>
              <a:rPr lang="hu-HU" sz="2800" dirty="0" err="1">
                <a:solidFill>
                  <a:srgbClr val="000000"/>
                </a:solidFill>
                <a:latin typeface="Times New Roman" pitchFamily="18"/>
                <a:cs typeface="Times New Roman" pitchFamily="18"/>
              </a:rPr>
              <a:t>lebegõpontos</a:t>
            </a:r>
            <a:r>
              <a:rPr lang="hu-HU" sz="2800" dirty="0">
                <a:solidFill>
                  <a:srgbClr val="000000"/>
                </a:solidFill>
                <a:latin typeface="Times New Roman" pitchFamily="18"/>
                <a:cs typeface="Times New Roman" pitchFamily="18"/>
              </a:rPr>
              <a:t> számmá konvertáljuk</a:t>
            </a:r>
          </a:p>
          <a:p>
            <a:pPr lvl="0">
              <a:lnSpc>
                <a:spcPct val="90000"/>
              </a:lnSpc>
              <a:spcBef>
                <a:spcPts val="700"/>
              </a:spcBef>
              <a:buClr>
                <a:srgbClr val="00CCFF"/>
              </a:buClr>
              <a:buSzPct val="65000"/>
              <a:buFont typeface="Wingdings" pitchFamily="2"/>
              <a:buChar char=""/>
            </a:pPr>
            <a:r>
              <a:rPr lang="hu-HU" sz="2800" dirty="0">
                <a:solidFill>
                  <a:srgbClr val="000000"/>
                </a:solidFill>
                <a:latin typeface="Times New Roman" pitchFamily="18"/>
                <a:cs typeface="Times New Roman" pitchFamily="18"/>
              </a:rPr>
              <a:t>-x </a:t>
            </a:r>
            <a:r>
              <a:rPr lang="hu-HU" sz="2800" dirty="0" err="1">
                <a:solidFill>
                  <a:srgbClr val="000000"/>
                </a:solidFill>
                <a:latin typeface="Times New Roman" pitchFamily="18"/>
                <a:cs typeface="Times New Roman" pitchFamily="18"/>
              </a:rPr>
              <a:t>x</a:t>
            </a:r>
            <a:r>
              <a:rPr lang="hu-HU" sz="2800" dirty="0">
                <a:solidFill>
                  <a:srgbClr val="000000"/>
                </a:solidFill>
                <a:latin typeface="Times New Roman" pitchFamily="18"/>
                <a:cs typeface="Times New Roman" pitchFamily="18"/>
              </a:rPr>
              <a:t> értékét negáljuk</a:t>
            </a:r>
          </a:p>
          <a:p>
            <a:pPr lvl="0">
              <a:lnSpc>
                <a:spcPct val="90000"/>
              </a:lnSpc>
              <a:spcBef>
                <a:spcPts val="700"/>
              </a:spcBef>
              <a:buClr>
                <a:srgbClr val="00CCFF"/>
              </a:buClr>
              <a:buSzPct val="65000"/>
              <a:buFont typeface="Wingdings" pitchFamily="2"/>
              <a:buChar char=""/>
            </a:pPr>
            <a:r>
              <a:rPr lang="hu-HU" sz="2800" dirty="0">
                <a:solidFill>
                  <a:srgbClr val="000000"/>
                </a:solidFill>
                <a:latin typeface="Times New Roman" pitchFamily="18"/>
                <a:cs typeface="Times New Roman" pitchFamily="18"/>
              </a:rPr>
              <a:t>+x </a:t>
            </a:r>
            <a:r>
              <a:rPr lang="hu-HU" sz="2800" dirty="0" err="1">
                <a:solidFill>
                  <a:srgbClr val="000000"/>
                </a:solidFill>
                <a:latin typeface="Times New Roman" pitchFamily="18"/>
                <a:cs typeface="Times New Roman" pitchFamily="18"/>
              </a:rPr>
              <a:t>x</a:t>
            </a:r>
            <a:r>
              <a:rPr lang="hu-HU" sz="2800" dirty="0">
                <a:solidFill>
                  <a:srgbClr val="000000"/>
                </a:solidFill>
                <a:latin typeface="Times New Roman" pitchFamily="18"/>
                <a:cs typeface="Times New Roman" pitchFamily="18"/>
              </a:rPr>
              <a:t> változatlan</a:t>
            </a:r>
          </a:p>
        </p:txBody>
      </p:sp>
      <p:sp>
        <p:nvSpPr>
          <p:cNvPr id="4" name="Szövegdoboz 3">
            <a:extLst>
              <a:ext uri="{FF2B5EF4-FFF2-40B4-BE49-F238E27FC236}">
                <a16:creationId xmlns:a16="http://schemas.microsoft.com/office/drawing/2014/main" id="{53B91732-A3D3-1D72-383B-2955328AD588}"/>
              </a:ext>
            </a:extLst>
          </p:cNvPr>
          <p:cNvSpPr txBox="1"/>
          <p:nvPr/>
        </p:nvSpPr>
        <p:spPr>
          <a:xfrm>
            <a:off x="6418556" y="1930398"/>
            <a:ext cx="4962618" cy="3920369"/>
          </a:xfrm>
          <a:prstGeom prst="rect">
            <a:avLst/>
          </a:prstGeom>
          <a:noFill/>
        </p:spPr>
        <p:txBody>
          <a:bodyPr wrap="square" rtlCol="0">
            <a:spAutoFit/>
          </a:bodyPr>
          <a:lstStyle/>
          <a:p>
            <a:pPr marL="342900" indent="-342900" defTabSz="457200">
              <a:lnSpc>
                <a:spcPct val="70000"/>
              </a:lnSpc>
              <a:spcBef>
                <a:spcPts val="700"/>
              </a:spcBef>
              <a:buClr>
                <a:srgbClr val="00CCFF"/>
              </a:buClr>
              <a:buSzPct val="65000"/>
              <a:buFont typeface="Wingdings" pitchFamily="2"/>
              <a:buChar char=""/>
            </a:pPr>
            <a:r>
              <a:rPr lang="hu-HU" sz="2400" dirty="0">
                <a:solidFill>
                  <a:srgbClr val="000000"/>
                </a:solidFill>
                <a:latin typeface="Times New Roman" pitchFamily="18"/>
                <a:cs typeface="Times New Roman" pitchFamily="18"/>
              </a:rPr>
              <a:t>x + y x és y összege</a:t>
            </a:r>
          </a:p>
          <a:p>
            <a:pPr marL="342900" indent="-342900" defTabSz="457200">
              <a:lnSpc>
                <a:spcPct val="70000"/>
              </a:lnSpc>
              <a:spcBef>
                <a:spcPts val="700"/>
              </a:spcBef>
              <a:buClr>
                <a:srgbClr val="00CCFF"/>
              </a:buClr>
              <a:buSzPct val="65000"/>
              <a:buFont typeface="Wingdings" pitchFamily="2"/>
              <a:buChar char=""/>
            </a:pPr>
            <a:r>
              <a:rPr lang="hu-HU" sz="2400" dirty="0">
                <a:solidFill>
                  <a:srgbClr val="000000"/>
                </a:solidFill>
                <a:latin typeface="Times New Roman" pitchFamily="18"/>
                <a:cs typeface="Times New Roman" pitchFamily="18"/>
              </a:rPr>
              <a:t>x - y x és y különbsége</a:t>
            </a:r>
          </a:p>
          <a:p>
            <a:pPr marL="342900" indent="-342900" defTabSz="457200">
              <a:lnSpc>
                <a:spcPct val="70000"/>
              </a:lnSpc>
              <a:spcBef>
                <a:spcPts val="700"/>
              </a:spcBef>
              <a:buClr>
                <a:srgbClr val="00CCFF"/>
              </a:buClr>
              <a:buSzPct val="65000"/>
              <a:buFont typeface="Wingdings" pitchFamily="2"/>
              <a:buChar char=""/>
            </a:pPr>
            <a:r>
              <a:rPr lang="hu-HU" sz="2400" dirty="0">
                <a:solidFill>
                  <a:srgbClr val="000000"/>
                </a:solidFill>
                <a:latin typeface="Times New Roman" pitchFamily="18"/>
                <a:cs typeface="Times New Roman" pitchFamily="18"/>
              </a:rPr>
              <a:t>x * y x és y szorzata</a:t>
            </a:r>
          </a:p>
          <a:p>
            <a:pPr marL="342900" indent="-342900" defTabSz="457200">
              <a:lnSpc>
                <a:spcPct val="70000"/>
              </a:lnSpc>
              <a:spcBef>
                <a:spcPts val="700"/>
              </a:spcBef>
              <a:buClr>
                <a:srgbClr val="00CCFF"/>
              </a:buClr>
              <a:buSzPct val="65000"/>
              <a:buFont typeface="Wingdings" pitchFamily="2"/>
              <a:buChar char=""/>
            </a:pPr>
            <a:r>
              <a:rPr lang="hu-HU" sz="2400" dirty="0">
                <a:solidFill>
                  <a:srgbClr val="000000"/>
                </a:solidFill>
                <a:latin typeface="Times New Roman" pitchFamily="18"/>
                <a:cs typeface="Times New Roman" pitchFamily="18"/>
              </a:rPr>
              <a:t>x / y x és y hányadosa</a:t>
            </a:r>
          </a:p>
          <a:p>
            <a:pPr marL="342900" indent="-342900" defTabSz="457200">
              <a:lnSpc>
                <a:spcPct val="70000"/>
              </a:lnSpc>
              <a:spcBef>
                <a:spcPts val="700"/>
              </a:spcBef>
              <a:buClr>
                <a:srgbClr val="00CCFF"/>
              </a:buClr>
              <a:buSzPct val="65000"/>
              <a:buFont typeface="Wingdings" pitchFamily="2"/>
              <a:buChar char=""/>
            </a:pPr>
            <a:r>
              <a:rPr lang="hu-HU" sz="2400" dirty="0">
                <a:solidFill>
                  <a:srgbClr val="000000"/>
                </a:solidFill>
                <a:latin typeface="Times New Roman" pitchFamily="18"/>
                <a:cs typeface="Times New Roman" pitchFamily="18"/>
              </a:rPr>
              <a:t>x % y x / y maradéka</a:t>
            </a:r>
          </a:p>
          <a:p>
            <a:pPr marL="342900" indent="-342900" defTabSz="457200">
              <a:lnSpc>
                <a:spcPct val="70000"/>
              </a:lnSpc>
              <a:spcBef>
                <a:spcPts val="700"/>
              </a:spcBef>
              <a:buClr>
                <a:srgbClr val="00CCFF"/>
              </a:buClr>
              <a:buSzPct val="65000"/>
              <a:buFont typeface="Wingdings" pitchFamily="2"/>
              <a:buChar char=""/>
            </a:pPr>
            <a:r>
              <a:rPr lang="hu-HU" sz="2400" dirty="0">
                <a:solidFill>
                  <a:srgbClr val="000000"/>
                </a:solidFill>
                <a:latin typeface="Times New Roman" pitchFamily="18"/>
                <a:cs typeface="Times New Roman" pitchFamily="18"/>
              </a:rPr>
              <a:t>x**y : az x-</a:t>
            </a:r>
            <a:r>
              <a:rPr lang="hu-HU" sz="2400" dirty="0" err="1">
                <a:solidFill>
                  <a:srgbClr val="000000"/>
                </a:solidFill>
                <a:latin typeface="Times New Roman" pitchFamily="18"/>
                <a:cs typeface="Times New Roman" pitchFamily="18"/>
              </a:rPr>
              <a:t>et</a:t>
            </a:r>
            <a:r>
              <a:rPr lang="hu-HU" sz="2400" dirty="0">
                <a:solidFill>
                  <a:srgbClr val="000000"/>
                </a:solidFill>
                <a:latin typeface="Times New Roman" pitchFamily="18"/>
                <a:cs typeface="Times New Roman" pitchFamily="18"/>
              </a:rPr>
              <a:t> az y-</a:t>
            </a:r>
            <a:r>
              <a:rPr lang="hu-HU" sz="2400" dirty="0" err="1">
                <a:solidFill>
                  <a:srgbClr val="000000"/>
                </a:solidFill>
                <a:latin typeface="Times New Roman" pitchFamily="18"/>
                <a:cs typeface="Times New Roman" pitchFamily="18"/>
              </a:rPr>
              <a:t>dik</a:t>
            </a:r>
            <a:r>
              <a:rPr lang="hu-HU" sz="2400" dirty="0">
                <a:solidFill>
                  <a:srgbClr val="000000"/>
                </a:solidFill>
                <a:latin typeface="Times New Roman" pitchFamily="18"/>
                <a:cs typeface="Times New Roman" pitchFamily="18"/>
              </a:rPr>
              <a:t> hatványra emeli</a:t>
            </a:r>
          </a:p>
          <a:p>
            <a:pPr marL="342900" indent="-342900" defTabSz="457200">
              <a:lnSpc>
                <a:spcPct val="70000"/>
              </a:lnSpc>
              <a:spcBef>
                <a:spcPts val="700"/>
              </a:spcBef>
              <a:buClr>
                <a:srgbClr val="00CCFF"/>
              </a:buClr>
              <a:buSzPct val="65000"/>
              <a:buFont typeface="Wingdings" pitchFamily="2"/>
              <a:buChar char=""/>
            </a:pPr>
            <a:r>
              <a:rPr lang="hu-HU" sz="2400" dirty="0" err="1">
                <a:solidFill>
                  <a:srgbClr val="000000"/>
                </a:solidFill>
                <a:latin typeface="Times New Roman" pitchFamily="18"/>
                <a:cs typeface="Times New Roman" pitchFamily="18"/>
              </a:rPr>
              <a:t>divmod</a:t>
            </a:r>
            <a:r>
              <a:rPr lang="hu-HU" sz="2400" dirty="0">
                <a:solidFill>
                  <a:srgbClr val="000000"/>
                </a:solidFill>
                <a:latin typeface="Times New Roman" pitchFamily="18"/>
                <a:cs typeface="Times New Roman" pitchFamily="18"/>
              </a:rPr>
              <a:t>(x, y) eredménye (x/y, </a:t>
            </a:r>
            <a:r>
              <a:rPr lang="hu-HU" sz="2400" dirty="0" err="1">
                <a:solidFill>
                  <a:srgbClr val="000000"/>
                </a:solidFill>
                <a:latin typeface="Times New Roman" pitchFamily="18"/>
                <a:cs typeface="Times New Roman" pitchFamily="18"/>
              </a:rPr>
              <a:t>x%y</a:t>
            </a:r>
            <a:r>
              <a:rPr lang="hu-HU" sz="2400" dirty="0">
                <a:solidFill>
                  <a:srgbClr val="000000"/>
                </a:solidFill>
                <a:latin typeface="Times New Roman" pitchFamily="18"/>
                <a:cs typeface="Times New Roman" pitchFamily="18"/>
              </a:rPr>
              <a:t>) </a:t>
            </a:r>
            <a:r>
              <a:rPr lang="hu-HU" sz="2400" dirty="0" err="1">
                <a:solidFill>
                  <a:srgbClr val="000000"/>
                </a:solidFill>
                <a:latin typeface="Times New Roman" pitchFamily="18"/>
                <a:cs typeface="Times New Roman" pitchFamily="18"/>
              </a:rPr>
              <a:t>tuple</a:t>
            </a:r>
            <a:r>
              <a:rPr lang="hu-HU" sz="2400" dirty="0">
                <a:solidFill>
                  <a:srgbClr val="000000"/>
                </a:solidFill>
                <a:latin typeface="Times New Roman" pitchFamily="18"/>
                <a:cs typeface="Times New Roman" pitchFamily="18"/>
              </a:rPr>
              <a:t> típusú változó</a:t>
            </a:r>
          </a:p>
          <a:p>
            <a:pPr marL="342900" indent="-342900" defTabSz="457200">
              <a:lnSpc>
                <a:spcPct val="70000"/>
              </a:lnSpc>
              <a:spcBef>
                <a:spcPts val="700"/>
              </a:spcBef>
              <a:buClr>
                <a:srgbClr val="00CCFF"/>
              </a:buClr>
              <a:buSzPct val="65000"/>
              <a:buFont typeface="Wingdings" pitchFamily="2"/>
              <a:buChar char=""/>
            </a:pPr>
            <a:r>
              <a:rPr lang="hu-HU" sz="2400" dirty="0" err="1">
                <a:solidFill>
                  <a:srgbClr val="000000"/>
                </a:solidFill>
                <a:latin typeface="Times New Roman" pitchFamily="18"/>
                <a:cs typeface="Times New Roman" pitchFamily="18"/>
              </a:rPr>
              <a:t>pow</a:t>
            </a:r>
            <a:r>
              <a:rPr lang="hu-HU" sz="2400" dirty="0">
                <a:solidFill>
                  <a:srgbClr val="000000"/>
                </a:solidFill>
                <a:latin typeface="Times New Roman" pitchFamily="18"/>
                <a:cs typeface="Times New Roman" pitchFamily="18"/>
              </a:rPr>
              <a:t>(x, y) x y-</a:t>
            </a:r>
            <a:r>
              <a:rPr lang="hu-HU" sz="2400" dirty="0" err="1">
                <a:solidFill>
                  <a:srgbClr val="000000"/>
                </a:solidFill>
                <a:latin typeface="Times New Roman" pitchFamily="18"/>
                <a:cs typeface="Times New Roman" pitchFamily="18"/>
              </a:rPr>
              <a:t>adik</a:t>
            </a:r>
            <a:r>
              <a:rPr lang="hu-HU" sz="2400" dirty="0">
                <a:solidFill>
                  <a:srgbClr val="000000"/>
                </a:solidFill>
                <a:latin typeface="Times New Roman" pitchFamily="18"/>
                <a:cs typeface="Times New Roman" pitchFamily="18"/>
              </a:rPr>
              <a:t> hatványa (xy)</a:t>
            </a:r>
          </a:p>
          <a:p>
            <a:pPr marL="342900" indent="-342900" defTabSz="457200">
              <a:lnSpc>
                <a:spcPct val="70000"/>
              </a:lnSpc>
              <a:spcBef>
                <a:spcPts val="700"/>
              </a:spcBef>
              <a:buClr>
                <a:srgbClr val="00CCFF"/>
              </a:buClr>
              <a:buSzPct val="65000"/>
              <a:buFont typeface="Wingdings" pitchFamily="2"/>
              <a:buChar char=""/>
            </a:pPr>
            <a:r>
              <a:rPr lang="hu-HU" sz="2400" dirty="0" err="1">
                <a:solidFill>
                  <a:srgbClr val="000000"/>
                </a:solidFill>
                <a:latin typeface="Times New Roman" pitchFamily="18"/>
                <a:cs typeface="Times New Roman" pitchFamily="18"/>
              </a:rPr>
              <a:t>round</a:t>
            </a:r>
            <a:r>
              <a:rPr lang="hu-HU" sz="2400" dirty="0">
                <a:solidFill>
                  <a:srgbClr val="000000"/>
                </a:solidFill>
                <a:latin typeface="Times New Roman" pitchFamily="18"/>
                <a:cs typeface="Times New Roman" pitchFamily="18"/>
              </a:rPr>
              <a:t>(lebeg, számjegy) : kerekíti a lebeg számot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A2D058A-97AC-CF20-6C6B-F29E4D78B3D4}"/>
              </a:ext>
            </a:extLst>
          </p:cNvPr>
          <p:cNvSpPr txBox="1">
            <a:spLocks noGrp="1"/>
          </p:cNvSpPr>
          <p:nvPr>
            <p:ph type="title"/>
          </p:nvPr>
        </p:nvSpPr>
        <p:spPr/>
        <p:txBody>
          <a:bodyPr/>
          <a:lstStyle/>
          <a:p>
            <a:pPr lvl="0"/>
            <a:r>
              <a:rPr lang="hu-HU" dirty="0"/>
              <a:t>Bitműveletek integer és </a:t>
            </a:r>
            <a:r>
              <a:rPr lang="hu-HU" dirty="0" err="1"/>
              <a:t>long</a:t>
            </a:r>
            <a:r>
              <a:rPr lang="hu-HU" dirty="0"/>
              <a:t> integer típusú változókon</a:t>
            </a:r>
          </a:p>
        </p:txBody>
      </p:sp>
      <p:sp>
        <p:nvSpPr>
          <p:cNvPr id="3" name="Tartalom helye 2">
            <a:extLst>
              <a:ext uri="{FF2B5EF4-FFF2-40B4-BE49-F238E27FC236}">
                <a16:creationId xmlns:a16="http://schemas.microsoft.com/office/drawing/2014/main" id="{3DC9ED38-4AC5-EB48-4AAA-CD38D62A8929}"/>
              </a:ext>
            </a:extLst>
          </p:cNvPr>
          <p:cNvSpPr txBox="1">
            <a:spLocks noGrp="1"/>
          </p:cNvSpPr>
          <p:nvPr>
            <p:ph idx="1"/>
          </p:nvPr>
        </p:nvSpPr>
        <p:spPr/>
        <p:txBody>
          <a:bodyPr/>
          <a:lstStyle/>
          <a:p>
            <a:pPr lvl="0">
              <a:lnSpc>
                <a:spcPct val="80000"/>
              </a:lnSpc>
              <a:spcBef>
                <a:spcPts val="600"/>
              </a:spcBef>
              <a:buClr>
                <a:srgbClr val="00CCFF"/>
              </a:buClr>
              <a:buSzPct val="65000"/>
              <a:buFont typeface="Wingdings" pitchFamily="2"/>
              <a:buChar char=""/>
            </a:pPr>
            <a:r>
              <a:rPr lang="hu-HU" sz="2400" dirty="0">
                <a:latin typeface="Times New Roman" pitchFamily="18"/>
                <a:cs typeface="Times New Roman" pitchFamily="18"/>
              </a:rPr>
              <a:t>~x            </a:t>
            </a:r>
            <a:r>
              <a:rPr lang="hu-HU" sz="2400" dirty="0" err="1">
                <a:latin typeface="Times New Roman" pitchFamily="18"/>
                <a:cs typeface="Times New Roman" pitchFamily="18"/>
              </a:rPr>
              <a:t>x</a:t>
            </a:r>
            <a:r>
              <a:rPr lang="hu-HU" sz="2400" dirty="0">
                <a:latin typeface="Times New Roman" pitchFamily="18"/>
                <a:cs typeface="Times New Roman" pitchFamily="18"/>
              </a:rPr>
              <a:t> </a:t>
            </a:r>
            <a:r>
              <a:rPr lang="hu-HU" sz="2400" dirty="0" err="1">
                <a:latin typeface="Times New Roman" pitchFamily="18"/>
                <a:cs typeface="Times New Roman" pitchFamily="18"/>
              </a:rPr>
              <a:t>invertálása</a:t>
            </a:r>
            <a:r>
              <a:rPr lang="hu-HU" sz="2400" dirty="0">
                <a:latin typeface="Times New Roman" pitchFamily="18"/>
                <a:cs typeface="Times New Roman" pitchFamily="18"/>
              </a:rPr>
              <a:t> (1-es </a:t>
            </a:r>
            <a:r>
              <a:rPr lang="hu-HU" sz="2400" dirty="0" err="1">
                <a:latin typeface="Times New Roman" pitchFamily="18"/>
                <a:cs typeface="Times New Roman" pitchFamily="18"/>
              </a:rPr>
              <a:t>komplemens</a:t>
            </a:r>
            <a:r>
              <a:rPr lang="hu-HU" sz="2400" dirty="0">
                <a:latin typeface="Times New Roman" pitchFamily="18"/>
                <a:cs typeface="Times New Roman" pitchFamily="18"/>
              </a:rPr>
              <a:t>)</a:t>
            </a:r>
          </a:p>
          <a:p>
            <a:pPr lvl="0">
              <a:lnSpc>
                <a:spcPct val="80000"/>
              </a:lnSpc>
              <a:spcBef>
                <a:spcPts val="600"/>
              </a:spcBef>
              <a:buClr>
                <a:srgbClr val="00CCFF"/>
              </a:buClr>
              <a:buSzPct val="65000"/>
              <a:buFont typeface="Wingdings" pitchFamily="2"/>
              <a:buChar char=""/>
            </a:pPr>
            <a:r>
              <a:rPr lang="hu-HU" sz="2400" dirty="0">
                <a:latin typeface="Times New Roman" pitchFamily="18"/>
                <a:cs typeface="Times New Roman" pitchFamily="18"/>
              </a:rPr>
              <a:t>x ^ y        x és y változók értékeire </a:t>
            </a:r>
            <a:r>
              <a:rPr lang="hu-HU" sz="2400" dirty="0" err="1">
                <a:latin typeface="Times New Roman" pitchFamily="18"/>
                <a:cs typeface="Times New Roman" pitchFamily="18"/>
              </a:rPr>
              <a:t>bitenkénti</a:t>
            </a:r>
            <a:r>
              <a:rPr lang="hu-HU" sz="2400" dirty="0">
                <a:latin typeface="Times New Roman" pitchFamily="18"/>
                <a:cs typeface="Times New Roman" pitchFamily="18"/>
              </a:rPr>
              <a:t> kizáró VAGY</a:t>
            </a:r>
          </a:p>
          <a:p>
            <a:pPr lvl="0">
              <a:lnSpc>
                <a:spcPct val="80000"/>
              </a:lnSpc>
              <a:spcBef>
                <a:spcPts val="600"/>
              </a:spcBef>
              <a:buClr>
                <a:srgbClr val="00CCFF"/>
              </a:buClr>
              <a:buSzPct val="65000"/>
              <a:buFont typeface="Wingdings" pitchFamily="2"/>
              <a:buChar char=""/>
            </a:pPr>
            <a:r>
              <a:rPr lang="hu-HU" sz="2400" dirty="0">
                <a:latin typeface="Times New Roman" pitchFamily="18"/>
                <a:cs typeface="Times New Roman" pitchFamily="18"/>
              </a:rPr>
              <a:t>x &amp; y       x és y változók értékeire </a:t>
            </a:r>
            <a:r>
              <a:rPr lang="hu-HU" sz="2400" dirty="0" err="1">
                <a:latin typeface="Times New Roman" pitchFamily="18"/>
                <a:cs typeface="Times New Roman" pitchFamily="18"/>
              </a:rPr>
              <a:t>bitenkénti</a:t>
            </a:r>
            <a:r>
              <a:rPr lang="hu-HU" sz="2400" dirty="0">
                <a:latin typeface="Times New Roman" pitchFamily="18"/>
                <a:cs typeface="Times New Roman" pitchFamily="18"/>
              </a:rPr>
              <a:t> kizáró ÉS</a:t>
            </a:r>
          </a:p>
          <a:p>
            <a:pPr lvl="0">
              <a:lnSpc>
                <a:spcPct val="80000"/>
              </a:lnSpc>
              <a:spcBef>
                <a:spcPts val="600"/>
              </a:spcBef>
              <a:buClr>
                <a:srgbClr val="00CCFF"/>
              </a:buClr>
              <a:buSzPct val="65000"/>
              <a:buFont typeface="Wingdings" pitchFamily="2"/>
              <a:buChar char=""/>
            </a:pPr>
            <a:r>
              <a:rPr lang="hu-HU" sz="2400" dirty="0">
                <a:latin typeface="Times New Roman" pitchFamily="18"/>
                <a:cs typeface="Times New Roman" pitchFamily="18"/>
              </a:rPr>
              <a:t>x | y          x és y változók értékeire </a:t>
            </a:r>
            <a:r>
              <a:rPr lang="hu-HU" sz="2400" dirty="0" err="1">
                <a:latin typeface="Times New Roman" pitchFamily="18"/>
                <a:cs typeface="Times New Roman" pitchFamily="18"/>
              </a:rPr>
              <a:t>bitenkénti</a:t>
            </a:r>
            <a:r>
              <a:rPr lang="hu-HU" sz="2400" dirty="0">
                <a:latin typeface="Times New Roman" pitchFamily="18"/>
                <a:cs typeface="Times New Roman" pitchFamily="18"/>
              </a:rPr>
              <a:t> VAGY</a:t>
            </a:r>
          </a:p>
          <a:p>
            <a:pPr lvl="0">
              <a:lnSpc>
                <a:spcPct val="80000"/>
              </a:lnSpc>
              <a:spcBef>
                <a:spcPts val="600"/>
              </a:spcBef>
              <a:buClr>
                <a:srgbClr val="00CCFF"/>
              </a:buClr>
              <a:buSzPct val="65000"/>
              <a:buFont typeface="Wingdings" pitchFamily="2"/>
              <a:buChar char=""/>
            </a:pPr>
            <a:r>
              <a:rPr lang="hu-HU" sz="2400" dirty="0">
                <a:latin typeface="Times New Roman" pitchFamily="18"/>
                <a:cs typeface="Times New Roman" pitchFamily="18"/>
              </a:rPr>
              <a:t>x &lt;&lt; n     x bitjeinek eltolása balra n bittel</a:t>
            </a:r>
          </a:p>
          <a:p>
            <a:pPr lvl="0">
              <a:lnSpc>
                <a:spcPct val="80000"/>
              </a:lnSpc>
              <a:spcBef>
                <a:spcPts val="600"/>
              </a:spcBef>
              <a:buClr>
                <a:srgbClr val="00CCFF"/>
              </a:buClr>
              <a:buSzPct val="65000"/>
              <a:buFont typeface="Wingdings" pitchFamily="2"/>
              <a:buChar char=""/>
            </a:pPr>
            <a:r>
              <a:rPr lang="hu-HU" sz="2400" dirty="0">
                <a:latin typeface="Times New Roman" pitchFamily="18"/>
                <a:cs typeface="Times New Roman" pitchFamily="18"/>
              </a:rPr>
              <a:t>x &gt;&gt; n     x bitjeinek eltolása jobbra n bittel</a:t>
            </a:r>
            <a:endParaRPr lang="hu-H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2FA47DA-09BC-C8E1-95EF-718A9C644BC0}"/>
              </a:ext>
            </a:extLst>
          </p:cNvPr>
          <p:cNvSpPr txBox="1">
            <a:spLocks noGrp="1"/>
          </p:cNvSpPr>
          <p:nvPr>
            <p:ph type="title"/>
          </p:nvPr>
        </p:nvSpPr>
        <p:spPr/>
        <p:txBody>
          <a:bodyPr>
            <a:normAutofit fontScale="90000"/>
          </a:bodyPr>
          <a:lstStyle/>
          <a:p>
            <a:pPr lvl="0"/>
            <a:r>
              <a:rPr lang="hu-HU" dirty="0"/>
              <a:t>Minden szekvencia típusú változóra (lista, </a:t>
            </a:r>
            <a:r>
              <a:rPr lang="hu-HU" dirty="0" err="1"/>
              <a:t>tuple</a:t>
            </a:r>
            <a:r>
              <a:rPr lang="hu-HU" dirty="0"/>
              <a:t>, </a:t>
            </a:r>
            <a:r>
              <a:rPr lang="hu-HU" dirty="0" err="1"/>
              <a:t>sztring</a:t>
            </a:r>
            <a:r>
              <a:rPr lang="hu-HU" dirty="0"/>
              <a:t>) alkalmazható operátorok</a:t>
            </a:r>
          </a:p>
        </p:txBody>
      </p:sp>
      <p:sp>
        <p:nvSpPr>
          <p:cNvPr id="3" name="Tartalom helye 2">
            <a:extLst>
              <a:ext uri="{FF2B5EF4-FFF2-40B4-BE49-F238E27FC236}">
                <a16:creationId xmlns:a16="http://schemas.microsoft.com/office/drawing/2014/main" id="{DC0C3F00-054B-1077-3EDA-40BE4DCCDB55}"/>
              </a:ext>
            </a:extLst>
          </p:cNvPr>
          <p:cNvSpPr txBox="1">
            <a:spLocks noGrp="1"/>
          </p:cNvSpPr>
          <p:nvPr>
            <p:ph idx="1"/>
          </p:nvPr>
        </p:nvSpPr>
        <p:spPr/>
        <p:txBody>
          <a:bodyPr>
            <a:normAutofit lnSpcReduction="10000"/>
          </a:bodyPr>
          <a:lstStyle/>
          <a:p>
            <a:pPr>
              <a:lnSpc>
                <a:spcPct val="90000"/>
              </a:lnSpc>
              <a:spcBef>
                <a:spcPts val="500"/>
              </a:spcBef>
              <a:buClr>
                <a:srgbClr val="00B0F0"/>
              </a:buClr>
              <a:buSzPct val="150000"/>
              <a:buFont typeface="Wingdings" panose="05000000000000000000" pitchFamily="2" charset="2"/>
              <a:buChar char="§"/>
            </a:pPr>
            <a:r>
              <a:rPr lang="en-US" dirty="0" err="1">
                <a:solidFill>
                  <a:srgbClr val="000000"/>
                </a:solidFill>
                <a:latin typeface="Times New Roman" pitchFamily="18"/>
                <a:ea typeface="ＭＳ Ｐゴシック" pitchFamily="34"/>
                <a:cs typeface="Times New Roman" pitchFamily="18"/>
              </a:rPr>
              <a:t>len</a:t>
            </a:r>
            <a:r>
              <a:rPr lang="en-US" dirty="0">
                <a:solidFill>
                  <a:srgbClr val="000000"/>
                </a:solidFill>
                <a:latin typeface="Times New Roman" pitchFamily="18"/>
                <a:ea typeface="ＭＳ Ｐゴシック" pitchFamily="34"/>
                <a:cs typeface="Times New Roman" pitchFamily="18"/>
              </a:rPr>
              <a:t>(s) s </a:t>
            </a:r>
            <a:r>
              <a:rPr lang="en-US" dirty="0" err="1">
                <a:solidFill>
                  <a:srgbClr val="000000"/>
                </a:solidFill>
                <a:latin typeface="Times New Roman" pitchFamily="18"/>
                <a:ea typeface="ＭＳ Ｐゴシック" pitchFamily="34"/>
                <a:cs typeface="Times New Roman" pitchFamily="18"/>
              </a:rPr>
              <a:t>hossza</a:t>
            </a:r>
            <a:endParaRPr lang="en-US" dirty="0">
              <a:solidFill>
                <a:srgbClr val="000000"/>
              </a:solidFill>
              <a:latin typeface="Times New Roman" pitchFamily="18"/>
              <a:ea typeface="ＭＳ Ｐゴシック" pitchFamily="34"/>
              <a:cs typeface="Times New Roman" pitchFamily="18"/>
            </a:endParaRPr>
          </a:p>
          <a:p>
            <a:pPr>
              <a:lnSpc>
                <a:spcPct val="90000"/>
              </a:lnSpc>
              <a:spcBef>
                <a:spcPts val="500"/>
              </a:spcBef>
              <a:buClr>
                <a:srgbClr val="00B0F0"/>
              </a:buClr>
              <a:buSzPct val="150000"/>
              <a:buFont typeface="Wingdings" panose="05000000000000000000" pitchFamily="2" charset="2"/>
              <a:buChar char="§"/>
            </a:pPr>
            <a:r>
              <a:rPr lang="en-US" dirty="0">
                <a:solidFill>
                  <a:srgbClr val="000000"/>
                </a:solidFill>
                <a:latin typeface="Times New Roman" pitchFamily="18"/>
                <a:ea typeface="ＭＳ Ｐゴシック" pitchFamily="34"/>
                <a:cs typeface="Times New Roman" pitchFamily="18"/>
              </a:rPr>
              <a:t>min(s) </a:t>
            </a:r>
            <a:r>
              <a:rPr lang="en-US" dirty="0" err="1">
                <a:solidFill>
                  <a:srgbClr val="000000"/>
                </a:solidFill>
                <a:latin typeface="Times New Roman" pitchFamily="18"/>
                <a:ea typeface="ＭＳ Ｐゴシック" pitchFamily="34"/>
                <a:cs typeface="Times New Roman" pitchFamily="18"/>
              </a:rPr>
              <a:t>legkisebb</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értékû</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elem</a:t>
            </a:r>
            <a:r>
              <a:rPr lang="en-US" dirty="0">
                <a:solidFill>
                  <a:srgbClr val="000000"/>
                </a:solidFill>
                <a:latin typeface="Times New Roman" pitchFamily="18"/>
                <a:ea typeface="ＭＳ Ｐゴシック" pitchFamily="34"/>
                <a:cs typeface="Times New Roman" pitchFamily="18"/>
              </a:rPr>
              <a:t> s-ben</a:t>
            </a:r>
          </a:p>
          <a:p>
            <a:pPr>
              <a:lnSpc>
                <a:spcPct val="90000"/>
              </a:lnSpc>
              <a:spcBef>
                <a:spcPts val="500"/>
              </a:spcBef>
              <a:buClr>
                <a:srgbClr val="00B0F0"/>
              </a:buClr>
              <a:buSzPct val="150000"/>
              <a:buFont typeface="Wingdings" panose="05000000000000000000" pitchFamily="2" charset="2"/>
              <a:buChar char="§"/>
            </a:pPr>
            <a:r>
              <a:rPr lang="en-US" dirty="0">
                <a:solidFill>
                  <a:srgbClr val="000000"/>
                </a:solidFill>
                <a:latin typeface="Times New Roman" pitchFamily="18"/>
                <a:ea typeface="ＭＳ Ｐゴシック" pitchFamily="34"/>
                <a:cs typeface="Times New Roman" pitchFamily="18"/>
              </a:rPr>
              <a:t>max(s) </a:t>
            </a:r>
            <a:r>
              <a:rPr lang="en-US" dirty="0" err="1">
                <a:solidFill>
                  <a:srgbClr val="000000"/>
                </a:solidFill>
                <a:latin typeface="Times New Roman" pitchFamily="18"/>
                <a:ea typeface="ＭＳ Ｐゴシック" pitchFamily="34"/>
                <a:cs typeface="Times New Roman" pitchFamily="18"/>
              </a:rPr>
              <a:t>legnagyobb</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értékû</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elem</a:t>
            </a:r>
            <a:r>
              <a:rPr lang="en-US" dirty="0">
                <a:solidFill>
                  <a:srgbClr val="000000"/>
                </a:solidFill>
                <a:latin typeface="Times New Roman" pitchFamily="18"/>
                <a:ea typeface="ＭＳ Ｐゴシック" pitchFamily="34"/>
                <a:cs typeface="Times New Roman" pitchFamily="18"/>
              </a:rPr>
              <a:t> s-ben</a:t>
            </a:r>
          </a:p>
          <a:p>
            <a:pPr>
              <a:lnSpc>
                <a:spcPct val="90000"/>
              </a:lnSpc>
              <a:spcBef>
                <a:spcPts val="500"/>
              </a:spcBef>
              <a:buClr>
                <a:srgbClr val="00B0F0"/>
              </a:buClr>
              <a:buSzPct val="150000"/>
              <a:buFont typeface="Wingdings" panose="05000000000000000000" pitchFamily="2" charset="2"/>
              <a:buChar char="§"/>
            </a:pPr>
            <a:r>
              <a:rPr lang="en-US" dirty="0">
                <a:solidFill>
                  <a:srgbClr val="000000"/>
                </a:solidFill>
                <a:latin typeface="Times New Roman" pitchFamily="18"/>
                <a:ea typeface="ＭＳ Ｐゴシック" pitchFamily="34"/>
                <a:cs typeface="Times New Roman" pitchFamily="18"/>
              </a:rPr>
              <a:t>x in s 1 ha s </a:t>
            </a:r>
            <a:r>
              <a:rPr lang="en-US" dirty="0" err="1">
                <a:solidFill>
                  <a:srgbClr val="000000"/>
                </a:solidFill>
                <a:latin typeface="Times New Roman" pitchFamily="18"/>
                <a:ea typeface="ＭＳ Ｐゴシック" pitchFamily="34"/>
                <a:cs typeface="Times New Roman" pitchFamily="18"/>
              </a:rPr>
              <a:t>egy</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elme</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azonos</a:t>
            </a:r>
            <a:r>
              <a:rPr lang="en-US" dirty="0">
                <a:solidFill>
                  <a:srgbClr val="000000"/>
                </a:solidFill>
                <a:latin typeface="Times New Roman" pitchFamily="18"/>
                <a:ea typeface="ＭＳ Ｐゴシック" pitchFamily="34"/>
                <a:cs typeface="Times New Roman" pitchFamily="18"/>
              </a:rPr>
              <a:t> x-</a:t>
            </a:r>
            <a:r>
              <a:rPr lang="en-US" dirty="0" err="1">
                <a:solidFill>
                  <a:srgbClr val="000000"/>
                </a:solidFill>
                <a:latin typeface="Times New Roman" pitchFamily="18"/>
                <a:ea typeface="ＭＳ Ｐゴシック" pitchFamily="34"/>
                <a:cs typeface="Times New Roman" pitchFamily="18"/>
              </a:rPr>
              <a:t>szel</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különben</a:t>
            </a:r>
            <a:r>
              <a:rPr lang="en-US" dirty="0">
                <a:solidFill>
                  <a:srgbClr val="000000"/>
                </a:solidFill>
                <a:latin typeface="Times New Roman" pitchFamily="18"/>
                <a:ea typeface="ＭＳ Ｐゴシック" pitchFamily="34"/>
                <a:cs typeface="Times New Roman" pitchFamily="18"/>
              </a:rPr>
              <a:t> 0</a:t>
            </a:r>
          </a:p>
          <a:p>
            <a:pPr>
              <a:lnSpc>
                <a:spcPct val="90000"/>
              </a:lnSpc>
              <a:spcBef>
                <a:spcPts val="500"/>
              </a:spcBef>
              <a:buClr>
                <a:srgbClr val="00B0F0"/>
              </a:buClr>
              <a:buSzPct val="150000"/>
              <a:buFont typeface="Wingdings" panose="05000000000000000000" pitchFamily="2" charset="2"/>
              <a:buChar char="§"/>
            </a:pPr>
            <a:r>
              <a:rPr lang="en-US" dirty="0">
                <a:solidFill>
                  <a:srgbClr val="000000"/>
                </a:solidFill>
                <a:latin typeface="Times New Roman" pitchFamily="18"/>
                <a:ea typeface="ＭＳ Ｐゴシック" pitchFamily="34"/>
                <a:cs typeface="Times New Roman" pitchFamily="18"/>
              </a:rPr>
              <a:t>x not in s 0 ha s </a:t>
            </a:r>
            <a:r>
              <a:rPr lang="en-US" dirty="0" err="1">
                <a:solidFill>
                  <a:srgbClr val="000000"/>
                </a:solidFill>
                <a:latin typeface="Times New Roman" pitchFamily="18"/>
                <a:ea typeface="ＭＳ Ｐゴシック" pitchFamily="34"/>
                <a:cs typeface="Times New Roman" pitchFamily="18"/>
              </a:rPr>
              <a:t>egy</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elme</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azonos</a:t>
            </a:r>
            <a:r>
              <a:rPr lang="en-US" dirty="0">
                <a:solidFill>
                  <a:srgbClr val="000000"/>
                </a:solidFill>
                <a:latin typeface="Times New Roman" pitchFamily="18"/>
                <a:ea typeface="ＭＳ Ｐゴシック" pitchFamily="34"/>
                <a:cs typeface="Times New Roman" pitchFamily="18"/>
              </a:rPr>
              <a:t> x-</a:t>
            </a:r>
            <a:r>
              <a:rPr lang="en-US" dirty="0" err="1">
                <a:solidFill>
                  <a:srgbClr val="000000"/>
                </a:solidFill>
                <a:latin typeface="Times New Roman" pitchFamily="18"/>
                <a:ea typeface="ＭＳ Ｐゴシック" pitchFamily="34"/>
                <a:cs typeface="Times New Roman" pitchFamily="18"/>
              </a:rPr>
              <a:t>szel</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különben</a:t>
            </a:r>
            <a:r>
              <a:rPr lang="en-US" dirty="0">
                <a:solidFill>
                  <a:srgbClr val="000000"/>
                </a:solidFill>
                <a:latin typeface="Times New Roman" pitchFamily="18"/>
                <a:ea typeface="ＭＳ Ｐゴシック" pitchFamily="34"/>
                <a:cs typeface="Times New Roman" pitchFamily="18"/>
              </a:rPr>
              <a:t> 1</a:t>
            </a:r>
          </a:p>
          <a:p>
            <a:pPr>
              <a:lnSpc>
                <a:spcPct val="90000"/>
              </a:lnSpc>
              <a:spcBef>
                <a:spcPts val="500"/>
              </a:spcBef>
              <a:buClr>
                <a:srgbClr val="00B0F0"/>
              </a:buClr>
              <a:buSzPct val="150000"/>
              <a:buFont typeface="Wingdings" panose="05000000000000000000" pitchFamily="2" charset="2"/>
              <a:buChar char="§"/>
            </a:pPr>
            <a:r>
              <a:rPr lang="en-US" dirty="0">
                <a:solidFill>
                  <a:srgbClr val="000000"/>
                </a:solidFill>
                <a:latin typeface="Times New Roman" pitchFamily="18"/>
                <a:ea typeface="ＭＳ Ｐゴシック" pitchFamily="34"/>
                <a:cs typeface="Times New Roman" pitchFamily="18"/>
              </a:rPr>
              <a:t>s + t s </a:t>
            </a:r>
            <a:r>
              <a:rPr lang="en-US" dirty="0" err="1">
                <a:solidFill>
                  <a:srgbClr val="000000"/>
                </a:solidFill>
                <a:latin typeface="Times New Roman" pitchFamily="18"/>
                <a:ea typeface="ＭＳ Ｐゴシック" pitchFamily="34"/>
                <a:cs typeface="Times New Roman" pitchFamily="18"/>
              </a:rPr>
              <a:t>és</a:t>
            </a:r>
            <a:r>
              <a:rPr lang="en-US" dirty="0">
                <a:solidFill>
                  <a:srgbClr val="000000"/>
                </a:solidFill>
                <a:latin typeface="Times New Roman" pitchFamily="18"/>
                <a:ea typeface="ＭＳ Ｐゴシック" pitchFamily="34"/>
                <a:cs typeface="Times New Roman" pitchFamily="18"/>
              </a:rPr>
              <a:t> t </a:t>
            </a:r>
            <a:r>
              <a:rPr lang="en-US" dirty="0" err="1">
                <a:solidFill>
                  <a:srgbClr val="000000"/>
                </a:solidFill>
                <a:latin typeface="Times New Roman" pitchFamily="18"/>
                <a:ea typeface="ＭＳ Ｐゴシック" pitchFamily="34"/>
                <a:cs typeface="Times New Roman" pitchFamily="18"/>
              </a:rPr>
              <a:t>konkatenációja</a:t>
            </a:r>
            <a:endParaRPr lang="en-US" dirty="0">
              <a:solidFill>
                <a:srgbClr val="000000"/>
              </a:solidFill>
              <a:latin typeface="Times New Roman" pitchFamily="18"/>
              <a:ea typeface="ＭＳ Ｐゴシック" pitchFamily="34"/>
              <a:cs typeface="Times New Roman" pitchFamily="18"/>
            </a:endParaRPr>
          </a:p>
          <a:p>
            <a:pPr>
              <a:lnSpc>
                <a:spcPct val="90000"/>
              </a:lnSpc>
              <a:spcBef>
                <a:spcPts val="500"/>
              </a:spcBef>
              <a:buClr>
                <a:srgbClr val="00B0F0"/>
              </a:buClr>
              <a:buSzPct val="150000"/>
              <a:buFont typeface="Wingdings" panose="05000000000000000000" pitchFamily="2" charset="2"/>
              <a:buChar char="§"/>
            </a:pPr>
            <a:r>
              <a:rPr lang="en-US" dirty="0">
                <a:solidFill>
                  <a:srgbClr val="000000"/>
                </a:solidFill>
                <a:latin typeface="Times New Roman" pitchFamily="18"/>
                <a:ea typeface="ＭＳ Ｐゴシック" pitchFamily="34"/>
                <a:cs typeface="Times New Roman" pitchFamily="18"/>
              </a:rPr>
              <a:t>s * n, n * s s-t n-</a:t>
            </a:r>
            <a:r>
              <a:rPr lang="en-US" dirty="0" err="1">
                <a:solidFill>
                  <a:srgbClr val="000000"/>
                </a:solidFill>
                <a:latin typeface="Times New Roman" pitchFamily="18"/>
                <a:ea typeface="ＭＳ Ｐゴシック" pitchFamily="34"/>
                <a:cs typeface="Times New Roman" pitchFamily="18"/>
              </a:rPr>
              <a:t>szer</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konkatenálja</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össze</a:t>
            </a:r>
            <a:endParaRPr lang="en-US" dirty="0">
              <a:solidFill>
                <a:srgbClr val="000000"/>
              </a:solidFill>
              <a:latin typeface="Times New Roman" pitchFamily="18"/>
              <a:ea typeface="ＭＳ Ｐゴシック" pitchFamily="34"/>
              <a:cs typeface="Times New Roman" pitchFamily="18"/>
            </a:endParaRPr>
          </a:p>
          <a:p>
            <a:pPr>
              <a:lnSpc>
                <a:spcPct val="90000"/>
              </a:lnSpc>
              <a:spcBef>
                <a:spcPts val="500"/>
              </a:spcBef>
              <a:buClr>
                <a:srgbClr val="00B0F0"/>
              </a:buClr>
              <a:buSzPct val="150000"/>
              <a:buFont typeface="Wingdings" panose="05000000000000000000" pitchFamily="2" charset="2"/>
              <a:buChar char="§"/>
            </a:pPr>
            <a:r>
              <a:rPr lang="en-US" dirty="0">
                <a:solidFill>
                  <a:srgbClr val="000000"/>
                </a:solidFill>
                <a:latin typeface="Times New Roman" pitchFamily="18"/>
                <a:ea typeface="ＭＳ Ｐゴシック" pitchFamily="34"/>
                <a:cs typeface="Times New Roman" pitchFamily="18"/>
              </a:rPr>
              <a:t>s[</a:t>
            </a:r>
            <a:r>
              <a:rPr lang="en-US" dirty="0" err="1">
                <a:solidFill>
                  <a:srgbClr val="000000"/>
                </a:solidFill>
                <a:latin typeface="Times New Roman" pitchFamily="18"/>
                <a:ea typeface="ＭＳ Ｐゴシック" pitchFamily="34"/>
                <a:cs typeface="Times New Roman" pitchFamily="18"/>
              </a:rPr>
              <a:t>i</a:t>
            </a:r>
            <a:r>
              <a:rPr lang="en-US" dirty="0">
                <a:solidFill>
                  <a:srgbClr val="000000"/>
                </a:solidFill>
                <a:latin typeface="Times New Roman" pitchFamily="18"/>
                <a:ea typeface="ＭＳ Ｐゴシック" pitchFamily="34"/>
                <a:cs typeface="Times New Roman" pitchFamily="18"/>
              </a:rPr>
              <a:t>] s </a:t>
            </a:r>
            <a:r>
              <a:rPr lang="en-US" dirty="0" err="1">
                <a:solidFill>
                  <a:srgbClr val="000000"/>
                </a:solidFill>
                <a:latin typeface="Times New Roman" pitchFamily="18"/>
                <a:ea typeface="ＭＳ Ｐゴシック" pitchFamily="34"/>
                <a:cs typeface="Times New Roman" pitchFamily="18"/>
              </a:rPr>
              <a:t>i-edik</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eleme</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kezdõérték</a:t>
            </a:r>
            <a:r>
              <a:rPr lang="en-US" dirty="0">
                <a:solidFill>
                  <a:srgbClr val="000000"/>
                </a:solidFill>
                <a:latin typeface="Times New Roman" pitchFamily="18"/>
                <a:ea typeface="ＭＳ Ｐゴシック" pitchFamily="34"/>
                <a:cs typeface="Times New Roman" pitchFamily="18"/>
              </a:rPr>
              <a:t> 0</a:t>
            </a:r>
          </a:p>
          <a:p>
            <a:pPr>
              <a:lnSpc>
                <a:spcPct val="90000"/>
              </a:lnSpc>
              <a:spcBef>
                <a:spcPts val="500"/>
              </a:spcBef>
              <a:buClr>
                <a:srgbClr val="00B0F0"/>
              </a:buClr>
              <a:buSzPct val="150000"/>
              <a:buFont typeface="Wingdings" panose="05000000000000000000" pitchFamily="2" charset="2"/>
              <a:buChar char="§"/>
            </a:pPr>
            <a:r>
              <a:rPr lang="en-US" dirty="0">
                <a:solidFill>
                  <a:srgbClr val="000000"/>
                </a:solidFill>
                <a:latin typeface="Times New Roman" pitchFamily="18"/>
                <a:ea typeface="ＭＳ Ｐゴシック" pitchFamily="34"/>
                <a:cs typeface="Times New Roman" pitchFamily="18"/>
              </a:rPr>
              <a:t>s[</a:t>
            </a:r>
            <a:r>
              <a:rPr lang="en-US" dirty="0" err="1">
                <a:solidFill>
                  <a:srgbClr val="000000"/>
                </a:solidFill>
                <a:latin typeface="Times New Roman" pitchFamily="18"/>
                <a:ea typeface="ＭＳ Ｐゴシック" pitchFamily="34"/>
                <a:cs typeface="Times New Roman" pitchFamily="18"/>
              </a:rPr>
              <a:t>i:j</a:t>
            </a:r>
            <a:r>
              <a:rPr lang="en-US" dirty="0">
                <a:solidFill>
                  <a:srgbClr val="000000"/>
                </a:solidFill>
                <a:latin typeface="Times New Roman" pitchFamily="18"/>
                <a:ea typeface="ＭＳ Ｐゴシック" pitchFamily="34"/>
                <a:cs typeface="Times New Roman" pitchFamily="18"/>
              </a:rPr>
              <a:t>] s </a:t>
            </a:r>
            <a:r>
              <a:rPr lang="en-US" dirty="0" err="1">
                <a:solidFill>
                  <a:srgbClr val="000000"/>
                </a:solidFill>
                <a:latin typeface="Times New Roman" pitchFamily="18"/>
                <a:ea typeface="ＭＳ Ｐゴシック" pitchFamily="34"/>
                <a:cs typeface="Times New Roman" pitchFamily="18"/>
              </a:rPr>
              <a:t>i-tõl</a:t>
            </a:r>
            <a:r>
              <a:rPr lang="en-US" dirty="0">
                <a:solidFill>
                  <a:srgbClr val="000000"/>
                </a:solidFill>
                <a:latin typeface="Times New Roman" pitchFamily="18"/>
                <a:ea typeface="ＭＳ Ｐゴシック" pitchFamily="34"/>
                <a:cs typeface="Times New Roman" pitchFamily="18"/>
              </a:rPr>
              <a:t> j-</a:t>
            </a:r>
            <a:r>
              <a:rPr lang="en-US" dirty="0" err="1">
                <a:solidFill>
                  <a:srgbClr val="000000"/>
                </a:solidFill>
                <a:latin typeface="Times New Roman" pitchFamily="18"/>
                <a:ea typeface="ＭＳ Ｐゴシック" pitchFamily="34"/>
                <a:cs typeface="Times New Roman" pitchFamily="18"/>
              </a:rPr>
              <a:t>ig</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vett</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része</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szelete</a:t>
            </a:r>
            <a:endParaRPr lang="en-US" dirty="0">
              <a:solidFill>
                <a:srgbClr val="000000"/>
              </a:solidFill>
              <a:latin typeface="Times New Roman" pitchFamily="18"/>
              <a:ea typeface="ＭＳ Ｐゴシック" pitchFamily="34"/>
              <a:cs typeface="Times New Roman" pitchFamily="18"/>
            </a:endParaRPr>
          </a:p>
          <a:p>
            <a:pPr>
              <a:lnSpc>
                <a:spcPct val="90000"/>
              </a:lnSpc>
              <a:spcBef>
                <a:spcPts val="500"/>
              </a:spcBef>
              <a:buClr>
                <a:srgbClr val="00B0F0"/>
              </a:buClr>
              <a:buSzPct val="150000"/>
              <a:buFont typeface="Wingdings" panose="05000000000000000000" pitchFamily="2" charset="2"/>
              <a:buChar char="§"/>
            </a:pPr>
            <a:r>
              <a:rPr lang="en-US" dirty="0" err="1">
                <a:solidFill>
                  <a:srgbClr val="000000"/>
                </a:solidFill>
                <a:latin typeface="Times New Roman" pitchFamily="18"/>
                <a:ea typeface="ＭＳ Ｐゴシック" pitchFamily="34"/>
                <a:cs typeface="Times New Roman" pitchFamily="18"/>
              </a:rPr>
              <a:t>i</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indextõl</a:t>
            </a:r>
            <a:r>
              <a:rPr lang="en-US" dirty="0">
                <a:solidFill>
                  <a:srgbClr val="000000"/>
                </a:solidFill>
                <a:latin typeface="Times New Roman" pitchFamily="18"/>
                <a:ea typeface="ＭＳ Ｐゴシック" pitchFamily="34"/>
                <a:cs typeface="Times New Roman" pitchFamily="18"/>
              </a:rPr>
              <a:t> j </a:t>
            </a:r>
            <a:r>
              <a:rPr lang="en-US" dirty="0" err="1">
                <a:solidFill>
                  <a:srgbClr val="000000"/>
                </a:solidFill>
                <a:latin typeface="Times New Roman" pitchFamily="18"/>
                <a:ea typeface="ＭＳ Ｐゴシック" pitchFamily="34"/>
                <a:cs typeface="Times New Roman" pitchFamily="18"/>
              </a:rPr>
              <a:t>indexig</a:t>
            </a:r>
            <a:r>
              <a:rPr lang="en-US" dirty="0">
                <a:solidFill>
                  <a:srgbClr val="000000"/>
                </a:solidFill>
                <a:latin typeface="Times New Roman" pitchFamily="18"/>
                <a:ea typeface="ＭＳ Ｐゴシック" pitchFamily="34"/>
                <a:cs typeface="Times New Roman" pitchFamily="18"/>
              </a:rPr>
              <a:t>, de a j-</a:t>
            </a:r>
            <a:r>
              <a:rPr lang="en-US" dirty="0" err="1">
                <a:solidFill>
                  <a:srgbClr val="000000"/>
                </a:solidFill>
                <a:latin typeface="Times New Roman" pitchFamily="18"/>
                <a:ea typeface="ＭＳ Ｐゴシック" pitchFamily="34"/>
                <a:cs typeface="Times New Roman" pitchFamily="18"/>
              </a:rPr>
              <a:t>edik</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elemet</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már</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nem</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tartalmazó</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szelet</a:t>
            </a:r>
            <a:endParaRPr lang="en-US" dirty="0">
              <a:solidFill>
                <a:srgbClr val="000000"/>
              </a:solidFill>
              <a:latin typeface="Times New Roman" pitchFamily="18"/>
              <a:ea typeface="ＭＳ Ｐゴシック" pitchFamily="34"/>
              <a:cs typeface="Times New Roman" pitchFamily="18"/>
            </a:endParaRPr>
          </a:p>
          <a:p>
            <a:pPr>
              <a:lnSpc>
                <a:spcPct val="90000"/>
              </a:lnSpc>
              <a:spcBef>
                <a:spcPts val="500"/>
              </a:spcBef>
              <a:buClr>
                <a:srgbClr val="00B0F0"/>
              </a:buClr>
              <a:buSzPct val="150000"/>
              <a:buFont typeface="Wingdings" panose="05000000000000000000" pitchFamily="2" charset="2"/>
              <a:buChar char="§"/>
            </a:pPr>
            <a:r>
              <a:rPr lang="en-US" dirty="0" err="1">
                <a:solidFill>
                  <a:srgbClr val="000000"/>
                </a:solidFill>
                <a:latin typeface="Times New Roman" pitchFamily="18"/>
                <a:ea typeface="ＭＳ Ｐゴシック" pitchFamily="34"/>
                <a:cs typeface="Times New Roman" pitchFamily="18"/>
              </a:rPr>
              <a:t>i</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alapbeállítás</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szerinti</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értéke</a:t>
            </a:r>
            <a:r>
              <a:rPr lang="en-US" dirty="0">
                <a:solidFill>
                  <a:srgbClr val="000000"/>
                </a:solidFill>
                <a:latin typeface="Times New Roman" pitchFamily="18"/>
                <a:ea typeface="ＭＳ Ｐゴシック" pitchFamily="34"/>
                <a:cs typeface="Times New Roman" pitchFamily="18"/>
              </a:rPr>
              <a:t> 0, j </a:t>
            </a:r>
            <a:r>
              <a:rPr lang="en-US" dirty="0" err="1">
                <a:solidFill>
                  <a:srgbClr val="000000"/>
                </a:solidFill>
                <a:latin typeface="Times New Roman" pitchFamily="18"/>
                <a:ea typeface="ＭＳ Ｐゴシック" pitchFamily="34"/>
                <a:cs typeface="Times New Roman" pitchFamily="18"/>
              </a:rPr>
              <a:t>alapbeállítás</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szerinti</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értéke</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len</a:t>
            </a:r>
            <a:r>
              <a:rPr lang="en-US" dirty="0">
                <a:solidFill>
                  <a:srgbClr val="000000"/>
                </a:solidFill>
                <a:latin typeface="Times New Roman" pitchFamily="18"/>
                <a:ea typeface="ＭＳ Ｐゴシック" pitchFamily="34"/>
                <a:cs typeface="Times New Roman" pitchFamily="18"/>
              </a:rPr>
              <a:t>(s)</a:t>
            </a:r>
          </a:p>
          <a:p>
            <a:pPr>
              <a:lnSpc>
                <a:spcPct val="90000"/>
              </a:lnSpc>
              <a:spcBef>
                <a:spcPts val="500"/>
              </a:spcBef>
              <a:buClr>
                <a:srgbClr val="00B0F0"/>
              </a:buClr>
              <a:buSzPct val="150000"/>
              <a:buFont typeface="Wingdings" panose="05000000000000000000" pitchFamily="2" charset="2"/>
              <a:buChar char="§"/>
            </a:pPr>
            <a:r>
              <a:rPr lang="en-US" dirty="0" err="1">
                <a:solidFill>
                  <a:srgbClr val="000000"/>
                </a:solidFill>
                <a:latin typeface="Times New Roman" pitchFamily="18"/>
                <a:ea typeface="ＭＳ Ｐゴシック" pitchFamily="34"/>
                <a:cs typeface="Times New Roman" pitchFamily="18"/>
              </a:rPr>
              <a:t>negatív</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értéket</a:t>
            </a:r>
            <a:r>
              <a:rPr lang="en-US" dirty="0">
                <a:solidFill>
                  <a:srgbClr val="000000"/>
                </a:solidFill>
                <a:latin typeface="Times New Roman" pitchFamily="18"/>
                <a:ea typeface="ＭＳ Ｐゴシック" pitchFamily="34"/>
                <a:cs typeface="Times New Roman" pitchFamily="18"/>
              </a:rPr>
              <a:t> a </a:t>
            </a:r>
            <a:r>
              <a:rPr lang="en-US" dirty="0" err="1">
                <a:solidFill>
                  <a:srgbClr val="000000"/>
                </a:solidFill>
                <a:latin typeface="Times New Roman" pitchFamily="18"/>
                <a:ea typeface="ＭＳ Ｐゴシック" pitchFamily="34"/>
                <a:cs typeface="Times New Roman" pitchFamily="18"/>
              </a:rPr>
              <a:t>szekvencia</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jobb</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végétõl</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számítjuk</a:t>
            </a:r>
            <a:endParaRPr lang="en-US" dirty="0">
              <a:solidFill>
                <a:srgbClr val="000000"/>
              </a:solidFill>
              <a:latin typeface="Times New Roman" pitchFamily="18"/>
              <a:ea typeface="ＭＳ Ｐゴシック" pitchFamily="34"/>
              <a:cs typeface="Times New Roman" pitchFamily="18"/>
            </a:endParaRPr>
          </a:p>
          <a:p>
            <a:pPr>
              <a:lnSpc>
                <a:spcPct val="90000"/>
              </a:lnSpc>
              <a:spcBef>
                <a:spcPts val="500"/>
              </a:spcBef>
              <a:buClr>
                <a:srgbClr val="00B0F0"/>
              </a:buClr>
              <a:buSzPct val="150000"/>
              <a:buFont typeface="Wingdings" panose="05000000000000000000" pitchFamily="2" charset="2"/>
              <a:buChar char="§"/>
            </a:pPr>
            <a:r>
              <a:rPr lang="en-US" dirty="0">
                <a:solidFill>
                  <a:srgbClr val="000000"/>
                </a:solidFill>
                <a:latin typeface="Times New Roman" pitchFamily="18"/>
                <a:ea typeface="ＭＳ Ｐゴシック" pitchFamily="34"/>
                <a:cs typeface="Times New Roman" pitchFamily="18"/>
              </a:rPr>
              <a:t>s[</a:t>
            </a:r>
            <a:r>
              <a:rPr lang="en-US" dirty="0" err="1">
                <a:solidFill>
                  <a:srgbClr val="000000"/>
                </a:solidFill>
                <a:latin typeface="Times New Roman" pitchFamily="18"/>
                <a:ea typeface="ＭＳ Ｐゴシック" pitchFamily="34"/>
                <a:cs typeface="Times New Roman" pitchFamily="18"/>
              </a:rPr>
              <a:t>i:j:k</a:t>
            </a:r>
            <a:r>
              <a:rPr lang="en-US" dirty="0">
                <a:solidFill>
                  <a:srgbClr val="000000"/>
                </a:solidFill>
                <a:latin typeface="Times New Roman" pitchFamily="18"/>
                <a:ea typeface="ＭＳ Ｐゴシック" pitchFamily="34"/>
                <a:cs typeface="Times New Roman" pitchFamily="18"/>
              </a:rPr>
              <a:t>]s </a:t>
            </a:r>
            <a:r>
              <a:rPr lang="en-US" dirty="0" err="1">
                <a:solidFill>
                  <a:srgbClr val="000000"/>
                </a:solidFill>
                <a:latin typeface="Times New Roman" pitchFamily="18"/>
                <a:ea typeface="ＭＳ Ｐゴシック" pitchFamily="34"/>
                <a:cs typeface="Times New Roman" pitchFamily="18"/>
              </a:rPr>
              <a:t>i-től</a:t>
            </a:r>
            <a:r>
              <a:rPr lang="en-US" dirty="0">
                <a:solidFill>
                  <a:srgbClr val="000000"/>
                </a:solidFill>
                <a:latin typeface="Times New Roman" pitchFamily="18"/>
                <a:ea typeface="ＭＳ Ｐゴシック" pitchFamily="34"/>
                <a:cs typeface="Times New Roman" pitchFamily="18"/>
              </a:rPr>
              <a:t> j-</a:t>
            </a:r>
            <a:r>
              <a:rPr lang="en-US" dirty="0" err="1">
                <a:solidFill>
                  <a:srgbClr val="000000"/>
                </a:solidFill>
                <a:latin typeface="Times New Roman" pitchFamily="18"/>
                <a:ea typeface="ＭＳ Ｐゴシック" pitchFamily="34"/>
                <a:cs typeface="Times New Roman" pitchFamily="18"/>
              </a:rPr>
              <a:t>ig</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vett</a:t>
            </a:r>
            <a:r>
              <a:rPr lang="en-US" dirty="0">
                <a:solidFill>
                  <a:srgbClr val="000000"/>
                </a:solidFill>
                <a:latin typeface="Times New Roman" pitchFamily="18"/>
                <a:ea typeface="ＭＳ Ｐゴシック" pitchFamily="34"/>
                <a:cs typeface="Times New Roman" pitchFamily="18"/>
              </a:rPr>
              <a:t> </a:t>
            </a:r>
            <a:r>
              <a:rPr lang="en-US" dirty="0" err="1">
                <a:solidFill>
                  <a:srgbClr val="000000"/>
                </a:solidFill>
                <a:latin typeface="Times New Roman" pitchFamily="18"/>
                <a:ea typeface="ＭＳ Ｐゴシック" pitchFamily="34"/>
                <a:cs typeface="Times New Roman" pitchFamily="18"/>
              </a:rPr>
              <a:t>szelete</a:t>
            </a:r>
            <a:r>
              <a:rPr lang="en-US" dirty="0">
                <a:solidFill>
                  <a:srgbClr val="000000"/>
                </a:solidFill>
                <a:latin typeface="Times New Roman" pitchFamily="18"/>
                <a:ea typeface="ＭＳ Ｐゴシック" pitchFamily="34"/>
                <a:cs typeface="Times New Roman" pitchFamily="18"/>
              </a:rPr>
              <a:t>, k </a:t>
            </a:r>
            <a:r>
              <a:rPr lang="en-US" dirty="0" err="1">
                <a:solidFill>
                  <a:srgbClr val="000000"/>
                </a:solidFill>
                <a:latin typeface="Times New Roman" pitchFamily="18"/>
                <a:ea typeface="ＭＳ Ｐゴシック" pitchFamily="34"/>
                <a:cs typeface="Times New Roman" pitchFamily="18"/>
              </a:rPr>
              <a:t>lépéssel</a:t>
            </a:r>
            <a:r>
              <a:rPr lang="en-US" dirty="0">
                <a:solidFill>
                  <a:srgbClr val="000000"/>
                </a:solidFill>
                <a:latin typeface="Times New Roman" pitchFamily="18"/>
                <a:ea typeface="ＭＳ Ｐゴシック" pitchFamily="34"/>
                <a:cs typeface="Times New Roman" pitchFamily="18"/>
              </a:rPr>
              <a:t>.</a:t>
            </a:r>
            <a:endParaRPr lang="hu-HU"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82D94A6-02D4-36A9-5024-71E7DC07B7C0}"/>
              </a:ext>
            </a:extLst>
          </p:cNvPr>
          <p:cNvSpPr>
            <a:spLocks noGrp="1"/>
          </p:cNvSpPr>
          <p:nvPr>
            <p:ph type="title"/>
          </p:nvPr>
        </p:nvSpPr>
        <p:spPr/>
        <p:txBody>
          <a:bodyPr/>
          <a:lstStyle/>
          <a:p>
            <a:r>
              <a:rPr lang="hu-HU" dirty="0"/>
              <a:t>Tartalom </a:t>
            </a:r>
          </a:p>
        </p:txBody>
      </p:sp>
      <p:sp>
        <p:nvSpPr>
          <p:cNvPr id="3" name="Tartalom helye 2">
            <a:extLst>
              <a:ext uri="{FF2B5EF4-FFF2-40B4-BE49-F238E27FC236}">
                <a16:creationId xmlns:a16="http://schemas.microsoft.com/office/drawing/2014/main" id="{E4557722-D60E-4E1A-591A-E126A2EE4D6B}"/>
              </a:ext>
            </a:extLst>
          </p:cNvPr>
          <p:cNvSpPr>
            <a:spLocks noGrp="1"/>
          </p:cNvSpPr>
          <p:nvPr>
            <p:ph idx="1"/>
          </p:nvPr>
        </p:nvSpPr>
        <p:spPr/>
        <p:txBody>
          <a:bodyPr/>
          <a:lstStyle/>
          <a:p>
            <a:pPr>
              <a:buClr>
                <a:srgbClr val="00B0F0"/>
              </a:buClr>
              <a:buSzPct val="150000"/>
              <a:buFont typeface="Wingdings" panose="05000000000000000000" pitchFamily="2" charset="2"/>
              <a:buChar char="§"/>
            </a:pPr>
            <a:r>
              <a:rPr lang="hu-HU" dirty="0"/>
              <a:t>A Python típus-hierarchiája</a:t>
            </a:r>
          </a:p>
          <a:p>
            <a:pPr>
              <a:buClr>
                <a:srgbClr val="00B0F0"/>
              </a:buClr>
              <a:buSzPct val="150000"/>
              <a:buFont typeface="Wingdings" panose="05000000000000000000" pitchFamily="2" charset="2"/>
              <a:buChar char="§"/>
            </a:pPr>
            <a:r>
              <a:rPr lang="hu-HU" dirty="0"/>
              <a:t>Operátorok</a:t>
            </a:r>
          </a:p>
          <a:p>
            <a:pPr>
              <a:buClr>
                <a:srgbClr val="00B0F0"/>
              </a:buClr>
              <a:buSzPct val="150000"/>
              <a:buFont typeface="Wingdings" panose="05000000000000000000" pitchFamily="2" charset="2"/>
              <a:buChar char="§"/>
            </a:pPr>
            <a:r>
              <a:rPr lang="hu-HU" dirty="0"/>
              <a:t>Utasítások, vezérlési szerkezetek</a:t>
            </a:r>
          </a:p>
          <a:p>
            <a:pPr marL="0" indent="0">
              <a:buClr>
                <a:srgbClr val="00B0F0"/>
              </a:buClr>
              <a:buSzPct val="150000"/>
              <a:buNone/>
            </a:pPr>
            <a:endParaRPr lang="hu-HU" dirty="0"/>
          </a:p>
        </p:txBody>
      </p:sp>
    </p:spTree>
    <p:extLst>
      <p:ext uri="{BB962C8B-B14F-4D97-AF65-F5344CB8AC3E}">
        <p14:creationId xmlns:p14="http://schemas.microsoft.com/office/powerpoint/2010/main" val="1800237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65BE4BF-D93B-E8DE-A98D-F94AD347847A}"/>
              </a:ext>
            </a:extLst>
          </p:cNvPr>
          <p:cNvSpPr>
            <a:spLocks noGrp="1"/>
          </p:cNvSpPr>
          <p:nvPr>
            <p:ph type="title"/>
          </p:nvPr>
        </p:nvSpPr>
        <p:spPr/>
        <p:txBody>
          <a:bodyPr/>
          <a:lstStyle/>
          <a:p>
            <a:r>
              <a:rPr lang="hu-HU" dirty="0" err="1"/>
              <a:t>Skip</a:t>
            </a:r>
            <a:endParaRPr lang="hu-HU" dirty="0"/>
          </a:p>
        </p:txBody>
      </p:sp>
      <p:sp>
        <p:nvSpPr>
          <p:cNvPr id="3" name="Tartalom helye 2">
            <a:extLst>
              <a:ext uri="{FF2B5EF4-FFF2-40B4-BE49-F238E27FC236}">
                <a16:creationId xmlns:a16="http://schemas.microsoft.com/office/drawing/2014/main" id="{5174F372-FA48-13B0-FBE9-630C3C575835}"/>
              </a:ext>
            </a:extLst>
          </p:cNvPr>
          <p:cNvSpPr>
            <a:spLocks noGrp="1"/>
          </p:cNvSpPr>
          <p:nvPr>
            <p:ph idx="1"/>
          </p:nvPr>
        </p:nvSpPr>
        <p:spPr/>
        <p:txBody>
          <a:bodyPr/>
          <a:lstStyle/>
          <a:p>
            <a:pPr>
              <a:buClr>
                <a:srgbClr val="00B0F0"/>
              </a:buClr>
              <a:buSzPct val="150000"/>
              <a:buFont typeface="Wingdings" panose="05000000000000000000" pitchFamily="2" charset="2"/>
              <a:buChar char="§"/>
            </a:pPr>
            <a:r>
              <a:rPr lang="hu-HU" dirty="0"/>
              <a:t>Létezik üres utasítás, ennek formája:</a:t>
            </a:r>
          </a:p>
          <a:p>
            <a:pPr lvl="1">
              <a:buClr>
                <a:srgbClr val="FFFF00"/>
              </a:buClr>
              <a:buSzPct val="150000"/>
              <a:buFont typeface="Wingdings" panose="05000000000000000000" pitchFamily="2" charset="2"/>
              <a:buChar char="§"/>
            </a:pPr>
            <a:r>
              <a:rPr lang="hu-HU" dirty="0" err="1"/>
              <a:t>pass</a:t>
            </a:r>
            <a:endParaRPr lang="hu-HU" dirty="0"/>
          </a:p>
          <a:p>
            <a:pPr>
              <a:buClr>
                <a:srgbClr val="00B0F0"/>
              </a:buClr>
              <a:buSzPct val="150000"/>
              <a:buFont typeface="Wingdings" panose="05000000000000000000" pitchFamily="2" charset="2"/>
              <a:buChar char="§"/>
            </a:pPr>
            <a:r>
              <a:rPr lang="hu-HU" dirty="0"/>
              <a:t>Általában akkor használják, mikor explicit kiírnak egy végrehajtási ágat, hogy az olvasó lássa, gondoltak az esetre, de nem kell abban az ágban semmit sem csinálni.</a:t>
            </a:r>
          </a:p>
        </p:txBody>
      </p:sp>
    </p:spTree>
    <p:extLst>
      <p:ext uri="{BB962C8B-B14F-4D97-AF65-F5344CB8AC3E}">
        <p14:creationId xmlns:p14="http://schemas.microsoft.com/office/powerpoint/2010/main" val="1399820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65BE4BF-D93B-E8DE-A98D-F94AD347847A}"/>
              </a:ext>
            </a:extLst>
          </p:cNvPr>
          <p:cNvSpPr>
            <a:spLocks noGrp="1"/>
          </p:cNvSpPr>
          <p:nvPr>
            <p:ph type="title"/>
          </p:nvPr>
        </p:nvSpPr>
        <p:spPr/>
        <p:txBody>
          <a:bodyPr/>
          <a:lstStyle/>
          <a:p>
            <a:r>
              <a:rPr lang="hu-HU" dirty="0"/>
              <a:t>Értékadás, szekvencia</a:t>
            </a:r>
            <a:br>
              <a:rPr lang="hu-HU" dirty="0"/>
            </a:br>
            <a:endParaRPr lang="hu-HU" dirty="0"/>
          </a:p>
        </p:txBody>
      </p:sp>
      <p:sp>
        <p:nvSpPr>
          <p:cNvPr id="3" name="Tartalom helye 2">
            <a:extLst>
              <a:ext uri="{FF2B5EF4-FFF2-40B4-BE49-F238E27FC236}">
                <a16:creationId xmlns:a16="http://schemas.microsoft.com/office/drawing/2014/main" id="{5174F372-FA48-13B0-FBE9-630C3C575835}"/>
              </a:ext>
            </a:extLst>
          </p:cNvPr>
          <p:cNvSpPr>
            <a:spLocks noGrp="1"/>
          </p:cNvSpPr>
          <p:nvPr>
            <p:ph idx="1"/>
          </p:nvPr>
        </p:nvSpPr>
        <p:spPr/>
        <p:txBody>
          <a:bodyPr/>
          <a:lstStyle/>
          <a:p>
            <a:pPr>
              <a:buClr>
                <a:srgbClr val="00B0F0"/>
              </a:buClr>
              <a:buSzPct val="150000"/>
              <a:buFont typeface="Wingdings" panose="05000000000000000000" pitchFamily="2" charset="2"/>
              <a:buChar char="§"/>
            </a:pPr>
            <a:r>
              <a:rPr lang="hu-HU" b="0" i="0" dirty="0">
                <a:solidFill>
                  <a:srgbClr val="333333"/>
                </a:solidFill>
                <a:effectLst/>
                <a:latin typeface="Verdana" panose="020B0604030504040204" pitchFamily="34" charset="0"/>
              </a:rPr>
              <a:t>Mivel Pythonban minden objektum, az értékadás utasítás referenciákat rendel változókhoz.  </a:t>
            </a:r>
          </a:p>
          <a:p>
            <a:pPr lvl="1">
              <a:buClr>
                <a:srgbClr val="FFFF00"/>
              </a:buClr>
              <a:buSzPct val="150000"/>
              <a:buFont typeface="Wingdings" panose="05000000000000000000" pitchFamily="2" charset="2"/>
              <a:buChar char="§"/>
            </a:pPr>
            <a:r>
              <a:rPr lang="fr-FR" b="0" i="0" dirty="0">
                <a:solidFill>
                  <a:srgbClr val="000000"/>
                </a:solidFill>
                <a:effectLst/>
                <a:latin typeface="Courier New" panose="02070309020205020404" pitchFamily="49" charset="0"/>
              </a:rPr>
              <a:t>a,b = b,a  # megcseréli a-t és b-t</a:t>
            </a:r>
            <a:endParaRPr lang="hu-HU" dirty="0">
              <a:solidFill>
                <a:srgbClr val="333333"/>
              </a:solidFill>
              <a:latin typeface="Verdana" panose="020B0604030504040204" pitchFamily="34" charset="0"/>
            </a:endParaRPr>
          </a:p>
          <a:p>
            <a:pPr lvl="1">
              <a:buClr>
                <a:srgbClr val="FFFF00"/>
              </a:buClr>
              <a:buSzPct val="150000"/>
              <a:buFont typeface="Wingdings" panose="05000000000000000000" pitchFamily="2" charset="2"/>
              <a:buChar char="§"/>
            </a:pPr>
            <a:r>
              <a:rPr lang="hu-HU" b="0" i="0" dirty="0">
                <a:solidFill>
                  <a:srgbClr val="000000"/>
                </a:solidFill>
                <a:effectLst/>
                <a:latin typeface="Courier New" panose="02070309020205020404" pitchFamily="49" charset="0"/>
              </a:rPr>
              <a:t>c = []; d = [] # c és d két különböző üres lista</a:t>
            </a:r>
          </a:p>
          <a:p>
            <a:pPr lvl="1">
              <a:buClr>
                <a:srgbClr val="FFFF00"/>
              </a:buClr>
              <a:buSzPct val="150000"/>
              <a:buFont typeface="Wingdings" panose="05000000000000000000" pitchFamily="2" charset="2"/>
              <a:buChar char="§"/>
            </a:pPr>
            <a:r>
              <a:rPr lang="hu-HU" b="0" i="0" dirty="0">
                <a:solidFill>
                  <a:srgbClr val="000000"/>
                </a:solidFill>
                <a:effectLst/>
                <a:latin typeface="Courier New" panose="02070309020205020404" pitchFamily="49" charset="0"/>
              </a:rPr>
              <a:t>c = d = []     # c és d ugyanazt az objektumot jelöli</a:t>
            </a:r>
          </a:p>
          <a:p>
            <a:pPr>
              <a:buClr>
                <a:srgbClr val="00B0F0"/>
              </a:buClr>
              <a:buSzPct val="150000"/>
              <a:buFont typeface="Wingdings" panose="05000000000000000000" pitchFamily="2" charset="2"/>
              <a:buChar char="§"/>
            </a:pPr>
            <a:r>
              <a:rPr lang="hu-HU" dirty="0"/>
              <a:t>Konstansok nincsenek, bár léteznek ún. </a:t>
            </a:r>
            <a:r>
              <a:rPr lang="hu-HU" dirty="0" err="1"/>
              <a:t>immutable</a:t>
            </a:r>
            <a:r>
              <a:rPr lang="hu-HU" dirty="0"/>
              <a:t> objektumok, melyeknek az értékét nem lehet megváltoztatni. (pl. az integerek)</a:t>
            </a:r>
          </a:p>
          <a:p>
            <a:pPr>
              <a:buClr>
                <a:srgbClr val="00B0F0"/>
              </a:buClr>
              <a:buSzPct val="150000"/>
              <a:buFont typeface="Wingdings" panose="05000000000000000000" pitchFamily="2" charset="2"/>
              <a:buChar char="§"/>
            </a:pPr>
            <a:r>
              <a:rPr lang="hu-HU" dirty="0"/>
              <a:t>Az objektumok felszabadításáról az automatikus szemétgyűjtő algoritmus gondoskodik, bár ennek minősége implementációtól függ.</a:t>
            </a:r>
          </a:p>
          <a:p>
            <a:pPr>
              <a:buClr>
                <a:srgbClr val="00B0F0"/>
              </a:buClr>
              <a:buSzPct val="150000"/>
              <a:buFont typeface="Wingdings" panose="05000000000000000000" pitchFamily="2" charset="2"/>
              <a:buChar char="§"/>
            </a:pPr>
            <a:r>
              <a:rPr lang="hu-HU" dirty="0"/>
              <a:t>Az utasításokat nem kell `;'-vel zárni, de a nyelv megengedi a használatukat. Az értékadás nem kifejezés, hanem utasítás.</a:t>
            </a:r>
          </a:p>
          <a:p>
            <a:pPr>
              <a:buClr>
                <a:srgbClr val="00B0F0"/>
              </a:buClr>
              <a:buSzPct val="150000"/>
              <a:buFont typeface="Wingdings" panose="05000000000000000000" pitchFamily="2" charset="2"/>
              <a:buChar char="§"/>
            </a:pPr>
            <a:endParaRPr lang="hu-HU" dirty="0"/>
          </a:p>
          <a:p>
            <a:pPr>
              <a:buClr>
                <a:srgbClr val="00B0F0"/>
              </a:buClr>
              <a:buSzPct val="150000"/>
              <a:buFont typeface="Wingdings" panose="05000000000000000000" pitchFamily="2" charset="2"/>
              <a:buChar char="§"/>
            </a:pPr>
            <a:endParaRPr lang="hu-HU" dirty="0"/>
          </a:p>
        </p:txBody>
      </p:sp>
    </p:spTree>
    <p:extLst>
      <p:ext uri="{BB962C8B-B14F-4D97-AF65-F5344CB8AC3E}">
        <p14:creationId xmlns:p14="http://schemas.microsoft.com/office/powerpoint/2010/main" val="4116890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65BE4BF-D93B-E8DE-A98D-F94AD347847A}"/>
              </a:ext>
            </a:extLst>
          </p:cNvPr>
          <p:cNvSpPr>
            <a:spLocks noGrp="1"/>
          </p:cNvSpPr>
          <p:nvPr>
            <p:ph type="title"/>
          </p:nvPr>
        </p:nvSpPr>
        <p:spPr/>
        <p:txBody>
          <a:bodyPr/>
          <a:lstStyle/>
          <a:p>
            <a:r>
              <a:rPr lang="hu-HU" dirty="0"/>
              <a:t>Elágazás</a:t>
            </a:r>
          </a:p>
        </p:txBody>
      </p:sp>
      <p:sp>
        <p:nvSpPr>
          <p:cNvPr id="3" name="Tartalom helye 2">
            <a:extLst>
              <a:ext uri="{FF2B5EF4-FFF2-40B4-BE49-F238E27FC236}">
                <a16:creationId xmlns:a16="http://schemas.microsoft.com/office/drawing/2014/main" id="{5174F372-FA48-13B0-FBE9-630C3C575835}"/>
              </a:ext>
            </a:extLst>
          </p:cNvPr>
          <p:cNvSpPr>
            <a:spLocks noGrp="1"/>
          </p:cNvSpPr>
          <p:nvPr>
            <p:ph idx="1"/>
          </p:nvPr>
        </p:nvSpPr>
        <p:spPr/>
        <p:txBody>
          <a:bodyPr/>
          <a:lstStyle/>
          <a:p>
            <a:pPr>
              <a:buClr>
                <a:srgbClr val="00B0F0"/>
              </a:buClr>
              <a:buSzPct val="150000"/>
              <a:buFont typeface="Wingdings" panose="05000000000000000000" pitchFamily="2" charset="2"/>
              <a:buChar char="§"/>
            </a:pPr>
            <a:r>
              <a:rPr lang="hu-HU" dirty="0"/>
              <a:t>Az elágazás szintaxisa: </a:t>
            </a:r>
          </a:p>
          <a:p>
            <a:pPr lvl="1">
              <a:buClr>
                <a:srgbClr val="FFFF00"/>
              </a:buClr>
              <a:buSzPct val="150000"/>
              <a:buFont typeface="Wingdings" panose="05000000000000000000" pitchFamily="2" charset="2"/>
              <a:buChar char="§"/>
            </a:pPr>
            <a:r>
              <a:rPr lang="fr-FR" b="0" i="0" dirty="0">
                <a:solidFill>
                  <a:srgbClr val="000000"/>
                </a:solidFill>
                <a:effectLst/>
                <a:latin typeface="Courier New" panose="02070309020205020404" pitchFamily="49" charset="0"/>
              </a:rPr>
              <a:t>if &lt;kif&gt; : &lt;suite&gt;</a:t>
            </a:r>
            <a:br>
              <a:rPr lang="fr-FR" dirty="0"/>
            </a:br>
            <a:r>
              <a:rPr lang="fr-FR" b="0" i="0" dirty="0">
                <a:solidFill>
                  <a:srgbClr val="000000"/>
                </a:solidFill>
                <a:effectLst/>
                <a:latin typeface="Courier New" panose="02070309020205020404" pitchFamily="49" charset="0"/>
              </a:rPr>
              <a:t>(elif &lt; kif &gt; : &lt; suite &gt;)*</a:t>
            </a:r>
            <a:br>
              <a:rPr lang="fr-FR" dirty="0"/>
            </a:br>
            <a:r>
              <a:rPr lang="fr-FR" b="0" i="0" dirty="0">
                <a:solidFill>
                  <a:srgbClr val="000000"/>
                </a:solidFill>
                <a:effectLst/>
                <a:latin typeface="Courier New" panose="02070309020205020404" pitchFamily="49" charset="0"/>
              </a:rPr>
              <a:t>[else : &lt; suite &gt;]</a:t>
            </a:r>
            <a:endParaRPr lang="hu-HU" b="0" i="0" dirty="0">
              <a:solidFill>
                <a:srgbClr val="000000"/>
              </a:solidFill>
              <a:effectLst/>
              <a:latin typeface="Courier New" panose="02070309020205020404" pitchFamily="49" charset="0"/>
            </a:endParaRPr>
          </a:p>
          <a:p>
            <a:pPr>
              <a:buClr>
                <a:srgbClr val="00B0F0"/>
              </a:buClr>
              <a:buSzPct val="150000"/>
              <a:buFont typeface="Wingdings" panose="05000000000000000000" pitchFamily="2" charset="2"/>
              <a:buChar char="§"/>
            </a:pPr>
            <a:r>
              <a:rPr lang="hu-HU" dirty="0"/>
              <a:t>ahol a &lt; </a:t>
            </a:r>
            <a:r>
              <a:rPr lang="hu-HU" dirty="0" err="1"/>
              <a:t>suite</a:t>
            </a:r>
            <a:r>
              <a:rPr lang="hu-HU" dirty="0"/>
              <a:t> &gt;:</a:t>
            </a:r>
          </a:p>
          <a:p>
            <a:pPr lvl="1">
              <a:buClr>
                <a:srgbClr val="FFFF00"/>
              </a:buClr>
              <a:buSzPct val="150000"/>
              <a:buFont typeface="Wingdings" panose="05000000000000000000" pitchFamily="2" charset="2"/>
              <a:buChar char="§"/>
            </a:pPr>
            <a:r>
              <a:rPr lang="hu-HU" sz="1800" dirty="0"/>
              <a:t>pontosvesszőkkel elválasztott utasítások (egy logikai sorban)</a:t>
            </a:r>
          </a:p>
          <a:p>
            <a:pPr lvl="1">
              <a:buClr>
                <a:srgbClr val="FFFF00"/>
              </a:buClr>
              <a:buSzPct val="150000"/>
              <a:buFont typeface="Wingdings" panose="05000000000000000000" pitchFamily="2" charset="2"/>
              <a:buChar char="§"/>
            </a:pPr>
            <a:r>
              <a:rPr lang="hu-HU" sz="1800" dirty="0"/>
              <a:t>új </a:t>
            </a:r>
            <a:r>
              <a:rPr lang="hu-HU" sz="1800" dirty="0" err="1"/>
              <a:t>beljebbkezdésben</a:t>
            </a:r>
            <a:r>
              <a:rPr lang="hu-HU" sz="1800" dirty="0"/>
              <a:t> szereplő utasítások (ameddig a </a:t>
            </a:r>
            <a:r>
              <a:rPr lang="hu-HU" sz="1800" dirty="0" err="1"/>
              <a:t>beljebbkezdés</a:t>
            </a:r>
            <a:r>
              <a:rPr lang="hu-HU" sz="1800" dirty="0"/>
              <a:t> tart)</a:t>
            </a:r>
          </a:p>
          <a:p>
            <a:pPr>
              <a:buClr>
                <a:srgbClr val="00B0F0"/>
              </a:buClr>
              <a:buSzPct val="150000"/>
              <a:buFont typeface="Wingdings" panose="05000000000000000000" pitchFamily="2" charset="2"/>
              <a:buChar char="§"/>
            </a:pPr>
            <a:r>
              <a:rPr lang="hu-HU" dirty="0"/>
              <a:t>Nincsen többszörös elágazás.</a:t>
            </a:r>
          </a:p>
        </p:txBody>
      </p:sp>
    </p:spTree>
    <p:extLst>
      <p:ext uri="{BB962C8B-B14F-4D97-AF65-F5344CB8AC3E}">
        <p14:creationId xmlns:p14="http://schemas.microsoft.com/office/powerpoint/2010/main" val="1586557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B901794-498D-B587-78F0-E8D26D209B81}"/>
              </a:ext>
            </a:extLst>
          </p:cNvPr>
          <p:cNvSpPr txBox="1">
            <a:spLocks noGrp="1"/>
          </p:cNvSpPr>
          <p:nvPr>
            <p:ph type="title"/>
          </p:nvPr>
        </p:nvSpPr>
        <p:spPr/>
        <p:txBody>
          <a:bodyPr/>
          <a:lstStyle/>
          <a:p>
            <a:pPr lvl="0"/>
            <a:r>
              <a:rPr lang="hu-HU" dirty="0"/>
              <a:t>Ciklusok - </a:t>
            </a:r>
            <a:r>
              <a:rPr lang="hu-HU" dirty="0" err="1"/>
              <a:t>While</a:t>
            </a:r>
            <a:endParaRPr lang="hu-HU" dirty="0"/>
          </a:p>
        </p:txBody>
      </p:sp>
      <p:sp>
        <p:nvSpPr>
          <p:cNvPr id="3" name="Tartalom helye 2">
            <a:extLst>
              <a:ext uri="{FF2B5EF4-FFF2-40B4-BE49-F238E27FC236}">
                <a16:creationId xmlns:a16="http://schemas.microsoft.com/office/drawing/2014/main" id="{89872D54-C392-BDDB-2A95-9807C8472491}"/>
              </a:ext>
            </a:extLst>
          </p:cNvPr>
          <p:cNvSpPr txBox="1">
            <a:spLocks noGrp="1"/>
          </p:cNvSpPr>
          <p:nvPr>
            <p:ph idx="1"/>
          </p:nvPr>
        </p:nvSpPr>
        <p:spPr>
          <a:xfrm>
            <a:off x="479392" y="1633493"/>
            <a:ext cx="10147179" cy="5140171"/>
          </a:xfrm>
        </p:spPr>
        <p:txBody>
          <a:bodyPr/>
          <a:lstStyle/>
          <a:p>
            <a:pPr marL="0" lvl="0" indent="0">
              <a:lnSpc>
                <a:spcPct val="90000"/>
              </a:lnSpc>
              <a:spcBef>
                <a:spcPts val="600"/>
              </a:spcBef>
              <a:buClr>
                <a:srgbClr val="00CCFF"/>
              </a:buClr>
              <a:buSzPct val="65000"/>
              <a:buNone/>
            </a:pPr>
            <a:endParaRPr lang="hu-HU" dirty="0">
              <a:solidFill>
                <a:srgbClr val="000000"/>
              </a:solidFill>
            </a:endParaRPr>
          </a:p>
          <a:p>
            <a:pPr lvl="0">
              <a:lnSpc>
                <a:spcPct val="90000"/>
              </a:lnSpc>
              <a:spcBef>
                <a:spcPts val="600"/>
              </a:spcBef>
              <a:buClr>
                <a:srgbClr val="00CCFF"/>
              </a:buClr>
              <a:buSzPct val="65000"/>
              <a:buFont typeface="Wingdings" pitchFamily="2"/>
              <a:buChar char=""/>
            </a:pPr>
            <a:r>
              <a:rPr lang="hu-HU" dirty="0">
                <a:solidFill>
                  <a:srgbClr val="000000"/>
                </a:solidFill>
              </a:rPr>
              <a:t>A </a:t>
            </a:r>
            <a:r>
              <a:rPr lang="hu-HU" dirty="0" err="1">
                <a:solidFill>
                  <a:srgbClr val="000000"/>
                </a:solidFill>
              </a:rPr>
              <a:t>while</a:t>
            </a:r>
            <a:r>
              <a:rPr lang="hu-HU" dirty="0">
                <a:solidFill>
                  <a:srgbClr val="000000"/>
                </a:solidFill>
              </a:rPr>
              <a:t> a hagyományos </a:t>
            </a:r>
            <a:r>
              <a:rPr lang="hu-HU" dirty="0" err="1">
                <a:solidFill>
                  <a:srgbClr val="000000"/>
                </a:solidFill>
              </a:rPr>
              <a:t>elöltesztelős</a:t>
            </a:r>
            <a:r>
              <a:rPr lang="hu-HU" dirty="0">
                <a:solidFill>
                  <a:srgbClr val="000000"/>
                </a:solidFill>
              </a:rPr>
              <a:t> ciklus. Az </a:t>
            </a:r>
            <a:r>
              <a:rPr lang="hu-HU" dirty="0" err="1">
                <a:solidFill>
                  <a:srgbClr val="000000"/>
                </a:solidFill>
              </a:rPr>
              <a:t>else</a:t>
            </a:r>
            <a:r>
              <a:rPr lang="hu-HU" dirty="0">
                <a:solidFill>
                  <a:srgbClr val="000000"/>
                </a:solidFill>
              </a:rPr>
              <a:t>-ága akkor fut le, ha a ciklusfeltétel nem teljesül (tehát a ciklus elhagyása után mindig, kivéve ha </a:t>
            </a:r>
            <a:r>
              <a:rPr lang="hu-HU" dirty="0" err="1">
                <a:solidFill>
                  <a:srgbClr val="000000"/>
                </a:solidFill>
              </a:rPr>
              <a:t>break</a:t>
            </a:r>
            <a:r>
              <a:rPr lang="hu-HU" dirty="0">
                <a:solidFill>
                  <a:srgbClr val="000000"/>
                </a:solidFill>
              </a:rPr>
              <a:t> utasítással hagyjuk el a ciklust).</a:t>
            </a:r>
          </a:p>
          <a:p>
            <a:pPr lvl="0">
              <a:lnSpc>
                <a:spcPct val="90000"/>
              </a:lnSpc>
              <a:spcBef>
                <a:spcPts val="600"/>
              </a:spcBef>
              <a:buClr>
                <a:srgbClr val="00CCFF"/>
              </a:buClr>
              <a:buSzPct val="65000"/>
              <a:buFont typeface="Wingdings" pitchFamily="2"/>
              <a:buChar char=""/>
            </a:pPr>
            <a:r>
              <a:rPr lang="hu-HU" dirty="0">
                <a:solidFill>
                  <a:srgbClr val="000000"/>
                </a:solidFill>
              </a:rPr>
              <a:t>Kiugrási lehetőségek a ciklusból:</a:t>
            </a:r>
          </a:p>
          <a:p>
            <a:pPr lvl="1">
              <a:lnSpc>
                <a:spcPct val="90000"/>
              </a:lnSpc>
              <a:spcBef>
                <a:spcPts val="600"/>
              </a:spcBef>
              <a:buClr>
                <a:srgbClr val="FFFF00"/>
              </a:buClr>
              <a:buSzPct val="65000"/>
              <a:buFont typeface="Wingdings" pitchFamily="2"/>
              <a:buChar char=""/>
            </a:pPr>
            <a:r>
              <a:rPr lang="hu-HU" dirty="0" err="1">
                <a:solidFill>
                  <a:srgbClr val="000000"/>
                </a:solidFill>
              </a:rPr>
              <a:t>break</a:t>
            </a:r>
            <a:r>
              <a:rPr lang="hu-HU" dirty="0">
                <a:solidFill>
                  <a:srgbClr val="000000"/>
                </a:solidFill>
              </a:rPr>
              <a:t> - rögtön a ciklus utáni utasításra kerül a vezérlés</a:t>
            </a:r>
          </a:p>
          <a:p>
            <a:pPr lvl="1">
              <a:lnSpc>
                <a:spcPct val="90000"/>
              </a:lnSpc>
              <a:spcBef>
                <a:spcPts val="600"/>
              </a:spcBef>
              <a:buClr>
                <a:srgbClr val="FFFF00"/>
              </a:buClr>
              <a:buSzPct val="65000"/>
              <a:buFont typeface="Wingdings" pitchFamily="2"/>
              <a:buChar char=""/>
            </a:pPr>
            <a:r>
              <a:rPr lang="hu-HU" dirty="0" err="1">
                <a:solidFill>
                  <a:srgbClr val="000000"/>
                </a:solidFill>
              </a:rPr>
              <a:t>continue</a:t>
            </a:r>
            <a:r>
              <a:rPr lang="hu-HU" dirty="0">
                <a:solidFill>
                  <a:srgbClr val="000000"/>
                </a:solidFill>
              </a:rPr>
              <a:t> - a ciklusfeltétel tesztelésére ugrik a vezérlés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B901794-498D-B587-78F0-E8D26D209B81}"/>
              </a:ext>
            </a:extLst>
          </p:cNvPr>
          <p:cNvSpPr txBox="1">
            <a:spLocks noGrp="1"/>
          </p:cNvSpPr>
          <p:nvPr>
            <p:ph type="title"/>
          </p:nvPr>
        </p:nvSpPr>
        <p:spPr/>
        <p:txBody>
          <a:bodyPr/>
          <a:lstStyle/>
          <a:p>
            <a:pPr lvl="0"/>
            <a:r>
              <a:rPr lang="hu-HU" dirty="0"/>
              <a:t>Ciklusok - </a:t>
            </a:r>
            <a:r>
              <a:rPr lang="hu-HU" dirty="0" err="1"/>
              <a:t>For</a:t>
            </a:r>
            <a:endParaRPr lang="hu-HU" dirty="0"/>
          </a:p>
        </p:txBody>
      </p:sp>
      <p:sp>
        <p:nvSpPr>
          <p:cNvPr id="3" name="Tartalom helye 2">
            <a:extLst>
              <a:ext uri="{FF2B5EF4-FFF2-40B4-BE49-F238E27FC236}">
                <a16:creationId xmlns:a16="http://schemas.microsoft.com/office/drawing/2014/main" id="{89872D54-C392-BDDB-2A95-9807C8472491}"/>
              </a:ext>
            </a:extLst>
          </p:cNvPr>
          <p:cNvSpPr txBox="1">
            <a:spLocks noGrp="1"/>
          </p:cNvSpPr>
          <p:nvPr>
            <p:ph idx="1"/>
          </p:nvPr>
        </p:nvSpPr>
        <p:spPr>
          <a:xfrm>
            <a:off x="479392" y="1633493"/>
            <a:ext cx="10147179" cy="5140171"/>
          </a:xfrm>
        </p:spPr>
        <p:txBody>
          <a:bodyPr/>
          <a:lstStyle/>
          <a:p>
            <a:pPr marL="0" lvl="0" indent="0">
              <a:lnSpc>
                <a:spcPct val="90000"/>
              </a:lnSpc>
              <a:spcBef>
                <a:spcPts val="600"/>
              </a:spcBef>
              <a:buClr>
                <a:srgbClr val="00CCFF"/>
              </a:buClr>
              <a:buSzPct val="65000"/>
              <a:buNone/>
            </a:pPr>
            <a:endParaRPr lang="hu-HU" dirty="0">
              <a:solidFill>
                <a:srgbClr val="000000"/>
              </a:solidFill>
            </a:endParaRPr>
          </a:p>
          <a:p>
            <a:pPr lvl="0">
              <a:lnSpc>
                <a:spcPct val="90000"/>
              </a:lnSpc>
              <a:spcBef>
                <a:spcPts val="600"/>
              </a:spcBef>
              <a:buClr>
                <a:srgbClr val="00CCFF"/>
              </a:buClr>
              <a:buSzPct val="65000"/>
              <a:buFont typeface="Wingdings" pitchFamily="2"/>
              <a:buChar char=""/>
            </a:pPr>
            <a:r>
              <a:rPr lang="hu-HU" dirty="0">
                <a:solidFill>
                  <a:srgbClr val="000000"/>
                </a:solidFill>
              </a:rPr>
              <a:t>Szintaxisa: </a:t>
            </a:r>
          </a:p>
          <a:p>
            <a:pPr lvl="1">
              <a:lnSpc>
                <a:spcPct val="90000"/>
              </a:lnSpc>
              <a:spcBef>
                <a:spcPts val="600"/>
              </a:spcBef>
              <a:buClr>
                <a:srgbClr val="00CCFF"/>
              </a:buClr>
              <a:buSzPct val="65000"/>
              <a:buFont typeface="Wingdings" pitchFamily="2"/>
              <a:buChar char=""/>
            </a:pPr>
            <a:r>
              <a:rPr lang="en-US" b="0" i="0" dirty="0">
                <a:solidFill>
                  <a:srgbClr val="000000"/>
                </a:solidFill>
                <a:effectLst/>
                <a:latin typeface="Courier New" panose="02070309020205020404" pitchFamily="49" charset="0"/>
              </a:rPr>
              <a:t>for &lt;</a:t>
            </a:r>
            <a:r>
              <a:rPr lang="en-US" b="0" i="0" dirty="0" err="1">
                <a:solidFill>
                  <a:srgbClr val="000000"/>
                </a:solidFill>
                <a:effectLst/>
                <a:latin typeface="Courier New" panose="02070309020205020404" pitchFamily="49" charset="0"/>
              </a:rPr>
              <a:t>target_list</a:t>
            </a:r>
            <a:r>
              <a:rPr lang="en-US" b="0" i="0" dirty="0">
                <a:solidFill>
                  <a:srgbClr val="000000"/>
                </a:solidFill>
                <a:effectLst/>
                <a:latin typeface="Courier New" panose="02070309020205020404" pitchFamily="49" charset="0"/>
              </a:rPr>
              <a:t>&gt; in &lt;</a:t>
            </a:r>
            <a:r>
              <a:rPr lang="en-US" b="0" i="0" dirty="0" err="1">
                <a:solidFill>
                  <a:srgbClr val="000000"/>
                </a:solidFill>
                <a:effectLst/>
                <a:latin typeface="Courier New" panose="02070309020205020404" pitchFamily="49" charset="0"/>
              </a:rPr>
              <a:t>kif_list</a:t>
            </a:r>
            <a:r>
              <a:rPr lang="en-US" b="0" i="0" dirty="0">
                <a:solidFill>
                  <a:srgbClr val="000000"/>
                </a:solidFill>
                <a:effectLst/>
                <a:latin typeface="Courier New" panose="02070309020205020404" pitchFamily="49" charset="0"/>
              </a:rPr>
              <a:t>&gt; : &lt;suite&gt;</a:t>
            </a:r>
            <a:br>
              <a:rPr lang="en-US" dirty="0"/>
            </a:br>
            <a:r>
              <a:rPr lang="en-US" b="0" i="0" dirty="0">
                <a:solidFill>
                  <a:srgbClr val="000000"/>
                </a:solidFill>
                <a:effectLst/>
                <a:latin typeface="Courier New" panose="02070309020205020404" pitchFamily="49" charset="0"/>
              </a:rPr>
              <a:t>[else : &lt;suite&gt;]</a:t>
            </a:r>
            <a:br>
              <a:rPr lang="hu-HU" b="0" i="0" dirty="0">
                <a:solidFill>
                  <a:srgbClr val="000000"/>
                </a:solidFill>
                <a:effectLst/>
                <a:latin typeface="Courier New" panose="02070309020205020404" pitchFamily="49" charset="0"/>
              </a:rPr>
            </a:br>
            <a:endParaRPr lang="hu-HU" b="0" i="0" dirty="0">
              <a:solidFill>
                <a:srgbClr val="000000"/>
              </a:solidFill>
              <a:effectLst/>
              <a:latin typeface="Courier New" panose="02070309020205020404" pitchFamily="49" charset="0"/>
            </a:endParaRPr>
          </a:p>
          <a:p>
            <a:pPr>
              <a:lnSpc>
                <a:spcPct val="90000"/>
              </a:lnSpc>
              <a:spcBef>
                <a:spcPts val="600"/>
              </a:spcBef>
              <a:buClr>
                <a:srgbClr val="00CCFF"/>
              </a:buClr>
              <a:buSzPct val="65000"/>
              <a:buFont typeface="Wingdings" pitchFamily="2"/>
              <a:buChar char=""/>
            </a:pPr>
            <a:r>
              <a:rPr lang="hu-HU" dirty="0">
                <a:solidFill>
                  <a:srgbClr val="000000"/>
                </a:solidFill>
              </a:rPr>
              <a:t>A &lt;</a:t>
            </a:r>
            <a:r>
              <a:rPr lang="hu-HU" dirty="0" err="1">
                <a:solidFill>
                  <a:srgbClr val="000000"/>
                </a:solidFill>
              </a:rPr>
              <a:t>kif_list</a:t>
            </a:r>
            <a:r>
              <a:rPr lang="hu-HU" dirty="0">
                <a:solidFill>
                  <a:srgbClr val="000000"/>
                </a:solidFill>
              </a:rPr>
              <a:t>&gt; kiértékelésekor egy sorozatot kell kapni. Ennek minden elemét hozzárendeli a &lt;</a:t>
            </a:r>
            <a:r>
              <a:rPr lang="hu-HU" dirty="0" err="1">
                <a:solidFill>
                  <a:srgbClr val="000000"/>
                </a:solidFill>
              </a:rPr>
              <a:t>target_list</a:t>
            </a:r>
            <a:r>
              <a:rPr lang="hu-HU" dirty="0">
                <a:solidFill>
                  <a:srgbClr val="000000"/>
                </a:solidFill>
              </a:rPr>
              <a:t>&gt;-</a:t>
            </a:r>
            <a:r>
              <a:rPr lang="hu-HU" dirty="0" err="1">
                <a:solidFill>
                  <a:srgbClr val="000000"/>
                </a:solidFill>
              </a:rPr>
              <a:t>hez</a:t>
            </a:r>
            <a:r>
              <a:rPr lang="hu-HU" dirty="0">
                <a:solidFill>
                  <a:srgbClr val="000000"/>
                </a:solidFill>
              </a:rPr>
              <a:t> és végrehajtja a &lt;</a:t>
            </a:r>
            <a:r>
              <a:rPr lang="hu-HU" dirty="0" err="1">
                <a:solidFill>
                  <a:srgbClr val="000000"/>
                </a:solidFill>
              </a:rPr>
              <a:t>suite</a:t>
            </a:r>
            <a:r>
              <a:rPr lang="hu-HU" dirty="0">
                <a:solidFill>
                  <a:srgbClr val="000000"/>
                </a:solidFill>
              </a:rPr>
              <a:t>&gt; részt. Ha a sorozat kiürült, akkor lefut az esetleges </a:t>
            </a:r>
            <a:r>
              <a:rPr lang="hu-HU" dirty="0" err="1">
                <a:solidFill>
                  <a:srgbClr val="000000"/>
                </a:solidFill>
              </a:rPr>
              <a:t>else</a:t>
            </a:r>
            <a:r>
              <a:rPr lang="hu-HU" dirty="0">
                <a:solidFill>
                  <a:srgbClr val="000000"/>
                </a:solidFill>
              </a:rPr>
              <a:t> ág.</a:t>
            </a:r>
          </a:p>
          <a:p>
            <a:pPr>
              <a:lnSpc>
                <a:spcPct val="90000"/>
              </a:lnSpc>
              <a:spcBef>
                <a:spcPts val="600"/>
              </a:spcBef>
              <a:buClr>
                <a:srgbClr val="00CCFF"/>
              </a:buClr>
              <a:buSzPct val="65000"/>
              <a:buFont typeface="Wingdings" pitchFamily="2"/>
              <a:buChar char=""/>
            </a:pPr>
            <a:r>
              <a:rPr lang="hu-HU" dirty="0">
                <a:solidFill>
                  <a:srgbClr val="000000"/>
                </a:solidFill>
              </a:rPr>
              <a:t>Ha a </a:t>
            </a:r>
            <a:r>
              <a:rPr lang="hu-HU" dirty="0" err="1">
                <a:solidFill>
                  <a:srgbClr val="000000"/>
                </a:solidFill>
              </a:rPr>
              <a:t>for</a:t>
            </a:r>
            <a:r>
              <a:rPr lang="hu-HU" dirty="0">
                <a:solidFill>
                  <a:srgbClr val="000000"/>
                </a:solidFill>
              </a:rPr>
              <a:t> ciklust a hagyományos értelemben szeretnénk használni, akkor jön jól a </a:t>
            </a:r>
            <a:r>
              <a:rPr lang="hu-HU" dirty="0" err="1">
                <a:solidFill>
                  <a:srgbClr val="000000"/>
                </a:solidFill>
              </a:rPr>
              <a:t>range</a:t>
            </a:r>
            <a:r>
              <a:rPr lang="hu-HU" dirty="0">
                <a:solidFill>
                  <a:srgbClr val="000000"/>
                </a:solidFill>
              </a:rPr>
              <a:t>() függvény </a:t>
            </a:r>
          </a:p>
          <a:p>
            <a:pPr>
              <a:lnSpc>
                <a:spcPct val="90000"/>
              </a:lnSpc>
              <a:spcBef>
                <a:spcPts val="600"/>
              </a:spcBef>
              <a:buClr>
                <a:srgbClr val="00CCFF"/>
              </a:buClr>
              <a:buSzPct val="65000"/>
              <a:buFont typeface="Wingdings" pitchFamily="2"/>
              <a:buChar char=""/>
            </a:pPr>
            <a:endParaRPr lang="hu-HU" dirty="0">
              <a:solidFill>
                <a:srgbClr val="000000"/>
              </a:solidFill>
            </a:endParaRPr>
          </a:p>
        </p:txBody>
      </p:sp>
    </p:spTree>
    <p:extLst>
      <p:ext uri="{BB962C8B-B14F-4D97-AF65-F5344CB8AC3E}">
        <p14:creationId xmlns:p14="http://schemas.microsoft.com/office/powerpoint/2010/main" val="262772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4231B00-362D-34EA-CE2B-9724D5E4191E}"/>
              </a:ext>
            </a:extLst>
          </p:cNvPr>
          <p:cNvSpPr txBox="1">
            <a:spLocks noGrp="1"/>
          </p:cNvSpPr>
          <p:nvPr>
            <p:ph type="title"/>
          </p:nvPr>
        </p:nvSpPr>
        <p:spPr/>
        <p:txBody>
          <a:bodyPr/>
          <a:lstStyle/>
          <a:p>
            <a:pPr lvl="0"/>
            <a:r>
              <a:rPr lang="hu-HU" dirty="0"/>
              <a:t>Házi feladat</a:t>
            </a:r>
          </a:p>
        </p:txBody>
      </p:sp>
      <p:sp>
        <p:nvSpPr>
          <p:cNvPr id="3" name="Tartalom helye 2">
            <a:extLst>
              <a:ext uri="{FF2B5EF4-FFF2-40B4-BE49-F238E27FC236}">
                <a16:creationId xmlns:a16="http://schemas.microsoft.com/office/drawing/2014/main" id="{A535802E-9898-2605-6588-15A8C27D57AA}"/>
              </a:ext>
            </a:extLst>
          </p:cNvPr>
          <p:cNvSpPr txBox="1">
            <a:spLocks noGrp="1"/>
          </p:cNvSpPr>
          <p:nvPr>
            <p:ph idx="1"/>
          </p:nvPr>
        </p:nvSpPr>
        <p:spPr>
          <a:xfrm>
            <a:off x="677332" y="2160589"/>
            <a:ext cx="10632819" cy="4479907"/>
          </a:xfrm>
        </p:spPr>
        <p:txBody>
          <a:bodyPr/>
          <a:lstStyle/>
          <a:p>
            <a:pPr lvl="0">
              <a:buClr>
                <a:srgbClr val="00CCFF"/>
              </a:buClr>
              <a:buSzPct val="150000"/>
              <a:buFont typeface="+mj-lt"/>
              <a:buAutoNum type="arabicPeriod"/>
            </a:pPr>
            <a:r>
              <a:rPr lang="hu-HU" dirty="0"/>
              <a:t>Írjunk egy olyan kódot, amely megszámolja hány darab különböző betű szerepel egy konzolról bekért mondatban, majd írassuk ki fordítva az egész mondatot, végül Tegyük a szavakat egy listába. Elvárt kimenet: </a:t>
            </a:r>
          </a:p>
          <a:p>
            <a:pPr lvl="0">
              <a:buClr>
                <a:srgbClr val="00CCFF"/>
              </a:buClr>
              <a:buSzPct val="150000"/>
              <a:buFont typeface="+mj-lt"/>
              <a:buAutoNum type="arabicPeriod"/>
            </a:pPr>
            <a:endParaRPr lang="hu-HU" dirty="0"/>
          </a:p>
          <a:p>
            <a:pPr lvl="0">
              <a:buClr>
                <a:srgbClr val="00CCFF"/>
              </a:buClr>
              <a:buSzPct val="150000"/>
              <a:buFont typeface="+mj-lt"/>
              <a:buAutoNum type="arabicPeriod"/>
            </a:pPr>
            <a:endParaRPr lang="hu-HU" dirty="0"/>
          </a:p>
          <a:p>
            <a:pPr lvl="0">
              <a:buClr>
                <a:srgbClr val="00CCFF"/>
              </a:buClr>
              <a:buSzPct val="150000"/>
              <a:buFont typeface="+mj-lt"/>
              <a:buAutoNum type="arabicPeriod"/>
            </a:pPr>
            <a:endParaRPr lang="hu-HU" dirty="0"/>
          </a:p>
          <a:p>
            <a:pPr lvl="0">
              <a:buClr>
                <a:srgbClr val="00CCFF"/>
              </a:buClr>
              <a:buSzPct val="150000"/>
              <a:buFont typeface="+mj-lt"/>
              <a:buAutoNum type="arabicPeriod"/>
            </a:pPr>
            <a:endParaRPr lang="hu-HU" dirty="0"/>
          </a:p>
          <a:p>
            <a:pPr lvl="0">
              <a:buClr>
                <a:srgbClr val="00CCFF"/>
              </a:buClr>
              <a:buSzPct val="150000"/>
              <a:buFont typeface="+mj-lt"/>
              <a:buAutoNum type="arabicPeriod"/>
            </a:pPr>
            <a:r>
              <a:rPr lang="hu-HU" dirty="0"/>
              <a:t>Írjunk egy programot, amely inch-</a:t>
            </a:r>
            <a:r>
              <a:rPr lang="hu-HU" dirty="0" err="1"/>
              <a:t>ből</a:t>
            </a:r>
            <a:r>
              <a:rPr lang="hu-HU" dirty="0"/>
              <a:t> cm-be és cm-ből inch-be tud konvertálni konzolról bekért értékeket. Kezeljük le azt is ha nem cm vagy inch mértékegységet kap, akkor a konzolra írassuk ki, hogy „</a:t>
            </a:r>
            <a:r>
              <a:rPr lang="hu-HU" dirty="0" err="1"/>
              <a:t>Not</a:t>
            </a:r>
            <a:r>
              <a:rPr lang="hu-HU" dirty="0"/>
              <a:t> </a:t>
            </a:r>
            <a:r>
              <a:rPr lang="hu-HU" dirty="0" err="1"/>
              <a:t>correct</a:t>
            </a:r>
            <a:r>
              <a:rPr lang="hu-HU" dirty="0"/>
              <a:t> unit!”. Elvárt kimenet:</a:t>
            </a:r>
          </a:p>
          <a:p>
            <a:pPr marL="0" lvl="0" indent="0">
              <a:buClr>
                <a:srgbClr val="00CCFF"/>
              </a:buClr>
              <a:buSzPct val="150000"/>
              <a:buNone/>
            </a:pPr>
            <a:endParaRPr lang="hu-HU" dirty="0"/>
          </a:p>
          <a:p>
            <a:pPr lvl="0">
              <a:buClr>
                <a:srgbClr val="00CCFF"/>
              </a:buClr>
              <a:buSzPct val="150000"/>
              <a:buFont typeface="+mj-lt"/>
              <a:buAutoNum type="arabicPeriod"/>
            </a:pPr>
            <a:endParaRPr lang="hu-HU" dirty="0"/>
          </a:p>
          <a:p>
            <a:pPr marL="0" lvl="0" indent="0">
              <a:buClr>
                <a:srgbClr val="00CCFF"/>
              </a:buClr>
              <a:buSzPct val="150000"/>
              <a:buNone/>
            </a:pPr>
            <a:endParaRPr lang="hu-HU" dirty="0"/>
          </a:p>
          <a:p>
            <a:pPr marL="0" lvl="0" indent="0">
              <a:buClr>
                <a:srgbClr val="00CCFF"/>
              </a:buClr>
              <a:buSzPct val="150000"/>
              <a:buNone/>
            </a:pPr>
            <a:endParaRPr lang="hu-HU" dirty="0"/>
          </a:p>
          <a:p>
            <a:pPr marL="0" lvl="0" indent="0">
              <a:buClr>
                <a:srgbClr val="00CCFF"/>
              </a:buClr>
              <a:buSzPct val="150000"/>
              <a:buNone/>
            </a:pPr>
            <a:endParaRPr lang="hu-HU" dirty="0"/>
          </a:p>
          <a:p>
            <a:pPr marL="0" lvl="0" indent="0">
              <a:buClr>
                <a:srgbClr val="00CCFF"/>
              </a:buClr>
              <a:buSzPct val="150000"/>
              <a:buNone/>
            </a:pPr>
            <a:endParaRPr lang="hu-HU" dirty="0"/>
          </a:p>
          <a:p>
            <a:pPr marL="0" lvl="0" indent="0">
              <a:buClr>
                <a:srgbClr val="00CCFF"/>
              </a:buClr>
              <a:buSzPct val="150000"/>
              <a:buNone/>
            </a:pPr>
            <a:endParaRPr lang="hu-HU" dirty="0"/>
          </a:p>
          <a:p>
            <a:pPr marL="0" lvl="0" indent="0">
              <a:buClr>
                <a:srgbClr val="00CCFF"/>
              </a:buClr>
              <a:buSzPct val="150000"/>
              <a:buNone/>
            </a:pPr>
            <a:endParaRPr lang="hu-HU" dirty="0"/>
          </a:p>
          <a:p>
            <a:pPr marL="0" lvl="0" indent="0">
              <a:buClr>
                <a:srgbClr val="00CCFF"/>
              </a:buClr>
              <a:buSzPct val="150000"/>
              <a:buNone/>
            </a:pPr>
            <a:endParaRPr lang="hu-HU" dirty="0"/>
          </a:p>
          <a:p>
            <a:pPr marL="0" lvl="0" indent="0">
              <a:lnSpc>
                <a:spcPct val="70000"/>
              </a:lnSpc>
              <a:spcBef>
                <a:spcPts val="700"/>
              </a:spcBef>
              <a:buClr>
                <a:srgbClr val="00CCFF"/>
              </a:buClr>
              <a:buSzPct val="65000"/>
              <a:buNone/>
            </a:pPr>
            <a:endParaRPr lang="hu-HU" sz="1300" dirty="0">
              <a:solidFill>
                <a:srgbClr val="000000"/>
              </a:solidFill>
            </a:endParaRPr>
          </a:p>
        </p:txBody>
      </p:sp>
      <p:pic>
        <p:nvPicPr>
          <p:cNvPr id="5" name="Kép 4">
            <a:extLst>
              <a:ext uri="{FF2B5EF4-FFF2-40B4-BE49-F238E27FC236}">
                <a16:creationId xmlns:a16="http://schemas.microsoft.com/office/drawing/2014/main" id="{15DF8DA0-2D57-2E2C-C378-39D898815FF4}"/>
              </a:ext>
            </a:extLst>
          </p:cNvPr>
          <p:cNvPicPr>
            <a:picLocks noChangeAspect="1"/>
          </p:cNvPicPr>
          <p:nvPr/>
        </p:nvPicPr>
        <p:blipFill>
          <a:blip r:embed="rId2"/>
          <a:stretch>
            <a:fillRect/>
          </a:stretch>
        </p:blipFill>
        <p:spPr>
          <a:xfrm>
            <a:off x="677332" y="3529394"/>
            <a:ext cx="8935697" cy="1143160"/>
          </a:xfrm>
          <a:prstGeom prst="rect">
            <a:avLst/>
          </a:prstGeom>
        </p:spPr>
      </p:pic>
      <p:pic>
        <p:nvPicPr>
          <p:cNvPr id="7" name="Kép 6">
            <a:extLst>
              <a:ext uri="{FF2B5EF4-FFF2-40B4-BE49-F238E27FC236}">
                <a16:creationId xmlns:a16="http://schemas.microsoft.com/office/drawing/2014/main" id="{1D2EED2C-6733-A4FA-CB7E-63FC1B56C3FC}"/>
              </a:ext>
            </a:extLst>
          </p:cNvPr>
          <p:cNvPicPr>
            <a:picLocks noChangeAspect="1"/>
          </p:cNvPicPr>
          <p:nvPr/>
        </p:nvPicPr>
        <p:blipFill>
          <a:blip r:embed="rId3"/>
          <a:stretch>
            <a:fillRect/>
          </a:stretch>
        </p:blipFill>
        <p:spPr>
          <a:xfrm>
            <a:off x="677332" y="5716442"/>
            <a:ext cx="4134427" cy="92405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0C81198-0857-F1D6-C854-A44A0B4E2BA3}"/>
              </a:ext>
            </a:extLst>
          </p:cNvPr>
          <p:cNvSpPr txBox="1">
            <a:spLocks noGrp="1"/>
          </p:cNvSpPr>
          <p:nvPr>
            <p:ph type="title"/>
          </p:nvPr>
        </p:nvSpPr>
        <p:spPr/>
        <p:txBody>
          <a:bodyPr/>
          <a:lstStyle/>
          <a:p>
            <a:pPr lvl="0"/>
            <a:r>
              <a:rPr lang="hu-HU" dirty="0"/>
              <a:t>Bevezetés</a:t>
            </a:r>
          </a:p>
        </p:txBody>
      </p:sp>
      <p:sp>
        <p:nvSpPr>
          <p:cNvPr id="3" name="Tartalom helye 2">
            <a:extLst>
              <a:ext uri="{FF2B5EF4-FFF2-40B4-BE49-F238E27FC236}">
                <a16:creationId xmlns:a16="http://schemas.microsoft.com/office/drawing/2014/main" id="{AC9C5F72-F288-9E71-D60B-1BDAA9C7C4B5}"/>
              </a:ext>
            </a:extLst>
          </p:cNvPr>
          <p:cNvSpPr txBox="1">
            <a:spLocks noGrp="1"/>
          </p:cNvSpPr>
          <p:nvPr>
            <p:ph idx="1"/>
          </p:nvPr>
        </p:nvSpPr>
        <p:spPr>
          <a:xfrm>
            <a:off x="142044" y="1562470"/>
            <a:ext cx="10679836" cy="5295529"/>
          </a:xfrm>
        </p:spPr>
        <p:txBody>
          <a:bodyPr>
            <a:normAutofit/>
          </a:bodyPr>
          <a:lstStyle/>
          <a:p>
            <a:pPr lvl="0">
              <a:spcBef>
                <a:spcPts val="800"/>
              </a:spcBef>
              <a:buClr>
                <a:srgbClr val="00CCFF"/>
              </a:buClr>
              <a:buSzPct val="65000"/>
              <a:buFont typeface="Wingdings" pitchFamily="2"/>
              <a:buChar char=""/>
            </a:pPr>
            <a:r>
              <a:rPr lang="hu-HU" dirty="0">
                <a:latin typeface="Times New Roman" pitchFamily="18"/>
                <a:cs typeface="Times New Roman" pitchFamily="18"/>
              </a:rPr>
              <a:t>A Pythonban minden objektum. A </a:t>
            </a:r>
            <a:r>
              <a:rPr lang="hu-HU" dirty="0" err="1">
                <a:latin typeface="Times New Roman" pitchFamily="18"/>
                <a:cs typeface="Times New Roman" pitchFamily="18"/>
              </a:rPr>
              <a:t>Javatól</a:t>
            </a:r>
            <a:r>
              <a:rPr lang="hu-HU" dirty="0">
                <a:latin typeface="Times New Roman" pitchFamily="18"/>
                <a:cs typeface="Times New Roman" pitchFamily="18"/>
              </a:rPr>
              <a:t>/C++/C# eltérően nem különbözteti meg a beépített (primitív) típusokat a felhasználó által definiált típusoktól (osztályoktól). Minden objektum rendelkezik egy identitással, típussal és értékkel. Az identitás az objektum létrehozása után többé nem változik. Az ‚is' operátorral hasonlíthatjuk össze két objektum identitását, az </a:t>
            </a:r>
            <a:r>
              <a:rPr lang="hu-HU" dirty="0" err="1">
                <a:latin typeface="Times New Roman" pitchFamily="18"/>
                <a:cs typeface="Times New Roman" pitchFamily="18"/>
              </a:rPr>
              <a:t>id</a:t>
            </a:r>
            <a:r>
              <a:rPr lang="hu-HU" dirty="0">
                <a:latin typeface="Times New Roman" pitchFamily="18"/>
                <a:cs typeface="Times New Roman" pitchFamily="18"/>
              </a:rPr>
              <a:t>() metódus pedig </a:t>
            </a:r>
            <a:r>
              <a:rPr lang="hu-HU" dirty="0" err="1">
                <a:latin typeface="Times New Roman" pitchFamily="18"/>
                <a:cs typeface="Times New Roman" pitchFamily="18"/>
              </a:rPr>
              <a:t>visszadja</a:t>
            </a:r>
            <a:r>
              <a:rPr lang="hu-HU" dirty="0">
                <a:latin typeface="Times New Roman" pitchFamily="18"/>
                <a:cs typeface="Times New Roman" pitchFamily="18"/>
              </a:rPr>
              <a:t> egy objektum identitását (a jelenlegi implementációban ez az objektum címe). Hasonlóan egy objektum típusa is állandó az objektum élete alatt. Ez határozza meg, hogy az objektum milyen műveleteket támogat, milyen tulajdonságokkal rendelkezik, ill. az objektum lehetséges értékeit. Az objektumok értéke az objektum típusától függően változhat. A változtatható értékű objektumokat </a:t>
            </a:r>
            <a:r>
              <a:rPr lang="hu-HU" dirty="0" err="1">
                <a:latin typeface="Times New Roman" pitchFamily="18"/>
                <a:cs typeface="Times New Roman" pitchFamily="18"/>
              </a:rPr>
              <a:t>mutábilis</a:t>
            </a:r>
            <a:r>
              <a:rPr lang="hu-HU" dirty="0">
                <a:latin typeface="Times New Roman" pitchFamily="18"/>
                <a:cs typeface="Times New Roman" pitchFamily="18"/>
              </a:rPr>
              <a:t>, a nem változtatható értékű objektumokat </a:t>
            </a:r>
            <a:r>
              <a:rPr lang="hu-HU" dirty="0" err="1">
                <a:latin typeface="Times New Roman" pitchFamily="18"/>
                <a:cs typeface="Times New Roman" pitchFamily="18"/>
              </a:rPr>
              <a:t>immutábilis</a:t>
            </a:r>
            <a:r>
              <a:rPr lang="hu-HU" dirty="0">
                <a:latin typeface="Times New Roman" pitchFamily="18"/>
                <a:cs typeface="Times New Roman" pitchFamily="18"/>
              </a:rPr>
              <a:t> objektumoknak nevezzük.</a:t>
            </a:r>
          </a:p>
          <a:p>
            <a:pPr lvl="0">
              <a:spcBef>
                <a:spcPts val="800"/>
              </a:spcBef>
              <a:buClr>
                <a:srgbClr val="00CCFF"/>
              </a:buClr>
              <a:buSzPct val="65000"/>
              <a:buFont typeface="Wingdings" pitchFamily="2"/>
              <a:buChar char=""/>
            </a:pPr>
            <a:r>
              <a:rPr lang="hu-HU" dirty="0">
                <a:latin typeface="Times New Roman" pitchFamily="18"/>
                <a:cs typeface="Times New Roman" pitchFamily="18"/>
              </a:rPr>
              <a:t>Néhány objektum tartalmazhat referenciát más objektumokra. Ezeket összefoglaló néven konténer típusoknak nevezzük. Ilyen pl. a lista, a </a:t>
            </a:r>
            <a:r>
              <a:rPr lang="hu-HU" dirty="0" err="1">
                <a:latin typeface="Times New Roman" pitchFamily="18"/>
                <a:cs typeface="Times New Roman" pitchFamily="18"/>
              </a:rPr>
              <a:t>tuple</a:t>
            </a:r>
            <a:r>
              <a:rPr lang="hu-HU" dirty="0">
                <a:latin typeface="Times New Roman" pitchFamily="18"/>
                <a:cs typeface="Times New Roman" pitchFamily="18"/>
              </a:rPr>
              <a:t>, a szótár.</a:t>
            </a:r>
          </a:p>
          <a:p>
            <a:pPr lvl="0">
              <a:spcBef>
                <a:spcPts val="800"/>
              </a:spcBef>
              <a:buClr>
                <a:srgbClr val="00CCFF"/>
              </a:buClr>
              <a:buSzPct val="65000"/>
              <a:buFont typeface="Wingdings" pitchFamily="2"/>
              <a:buChar char=""/>
            </a:pPr>
            <a:r>
              <a:rPr lang="hu-HU" dirty="0">
                <a:latin typeface="Times New Roman" pitchFamily="18"/>
                <a:cs typeface="Times New Roman" pitchFamily="18"/>
              </a:rPr>
              <a:t>Az objektumok típusa nagy jelentőséggel bír. </a:t>
            </a:r>
            <a:r>
              <a:rPr lang="hu-HU" dirty="0" err="1">
                <a:latin typeface="Times New Roman" pitchFamily="18"/>
                <a:cs typeface="Times New Roman" pitchFamily="18"/>
              </a:rPr>
              <a:t>Immutábilis</a:t>
            </a:r>
            <a:r>
              <a:rPr lang="hu-HU" dirty="0">
                <a:latin typeface="Times New Roman" pitchFamily="18"/>
                <a:cs typeface="Times New Roman" pitchFamily="18"/>
              </a:rPr>
              <a:t> típusoknál előfordulhat, hogy új értéket kiszámító műveletek egy már létező objektumra mutató referenciát adnak vissza, míg </a:t>
            </a:r>
            <a:r>
              <a:rPr lang="hu-HU" dirty="0" err="1">
                <a:latin typeface="Times New Roman" pitchFamily="18"/>
                <a:cs typeface="Times New Roman" pitchFamily="18"/>
              </a:rPr>
              <a:t>mutábilis</a:t>
            </a:r>
            <a:r>
              <a:rPr lang="hu-HU" dirty="0">
                <a:latin typeface="Times New Roman" pitchFamily="18"/>
                <a:cs typeface="Times New Roman" pitchFamily="18"/>
              </a:rPr>
              <a:t> típusoknál ez nem megengedett.</a:t>
            </a:r>
            <a:endParaRPr lang="en-US" dirty="0">
              <a:latin typeface="Times New Roman" pitchFamily="18"/>
              <a:cs typeface="Times New Roman" pitchFamily="18"/>
            </a:endParaRPr>
          </a:p>
          <a:p>
            <a:pPr marL="0" lvl="0" indent="0">
              <a:spcBef>
                <a:spcPts val="800"/>
              </a:spcBef>
              <a:buNone/>
            </a:pPr>
            <a:endParaRPr lang="en-US" dirty="0">
              <a:solidFill>
                <a:srgbClr val="000000"/>
              </a:solidFill>
              <a:latin typeface="Times New Roman" pitchFamily="18"/>
              <a:ea typeface="ＭＳ Ｐゴシック" pitchFamily="34"/>
              <a:cs typeface="Times New Roman" pitchFamily="18"/>
            </a:endParaRPr>
          </a:p>
          <a:p>
            <a:pPr lvl="0"/>
            <a:endParaRPr lang="hu-H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A403B5E-6EE7-5DB1-23C1-56E8A322A2F7}"/>
              </a:ext>
            </a:extLst>
          </p:cNvPr>
          <p:cNvSpPr txBox="1">
            <a:spLocks noGrp="1"/>
          </p:cNvSpPr>
          <p:nvPr>
            <p:ph type="title"/>
          </p:nvPr>
        </p:nvSpPr>
        <p:spPr/>
        <p:txBody>
          <a:bodyPr/>
          <a:lstStyle/>
          <a:p>
            <a:pPr lvl="0"/>
            <a:r>
              <a:rPr lang="hu-HU" dirty="0"/>
              <a:t>A Python típus-hierarchiája</a:t>
            </a:r>
            <a:br>
              <a:rPr lang="hu-HU" dirty="0"/>
            </a:br>
            <a:endParaRPr lang="hu-HU" dirty="0"/>
          </a:p>
        </p:txBody>
      </p:sp>
      <p:sp>
        <p:nvSpPr>
          <p:cNvPr id="3" name="Tartalom helye 2">
            <a:extLst>
              <a:ext uri="{FF2B5EF4-FFF2-40B4-BE49-F238E27FC236}">
                <a16:creationId xmlns:a16="http://schemas.microsoft.com/office/drawing/2014/main" id="{5B095CE3-EFD5-8C5D-6E55-11C52C53B642}"/>
              </a:ext>
            </a:extLst>
          </p:cNvPr>
          <p:cNvSpPr txBox="1">
            <a:spLocks noGrp="1"/>
          </p:cNvSpPr>
          <p:nvPr>
            <p:ph idx="1"/>
          </p:nvPr>
        </p:nvSpPr>
        <p:spPr/>
        <p:txBody>
          <a:bodyPr>
            <a:normAutofit/>
          </a:bodyPr>
          <a:lstStyle/>
          <a:p>
            <a:pPr lvl="0">
              <a:lnSpc>
                <a:spcPct val="80000"/>
              </a:lnSpc>
              <a:spcBef>
                <a:spcPts val="700"/>
              </a:spcBef>
              <a:buClr>
                <a:srgbClr val="00CCFF"/>
              </a:buClr>
              <a:buSzPct val="65000"/>
              <a:buFont typeface="Wingdings" pitchFamily="2"/>
              <a:buChar char=""/>
            </a:pPr>
            <a:r>
              <a:rPr lang="en-US" sz="2800" dirty="0">
                <a:solidFill>
                  <a:srgbClr val="000000"/>
                </a:solidFill>
                <a:latin typeface="Times New Roman" pitchFamily="18"/>
                <a:ea typeface="ＭＳ Ｐゴシック" pitchFamily="34"/>
                <a:cs typeface="Times New Roman" pitchFamily="18"/>
              </a:rPr>
              <a:t>None - </a:t>
            </a:r>
            <a:r>
              <a:rPr lang="en-US" sz="2800" dirty="0" err="1">
                <a:solidFill>
                  <a:srgbClr val="000000"/>
                </a:solidFill>
                <a:latin typeface="Times New Roman" pitchFamily="18"/>
                <a:ea typeface="ＭＳ Ｐゴシック" pitchFamily="34"/>
                <a:cs typeface="Times New Roman" pitchFamily="18"/>
              </a:rPr>
              <a:t>Ennek</a:t>
            </a:r>
            <a:r>
              <a:rPr lang="en-US" sz="2800" dirty="0">
                <a:solidFill>
                  <a:srgbClr val="000000"/>
                </a:solidFill>
                <a:latin typeface="Times New Roman" pitchFamily="18"/>
                <a:ea typeface="ＭＳ Ｐゴシック" pitchFamily="34"/>
                <a:cs typeface="Times New Roman" pitchFamily="18"/>
              </a:rPr>
              <a:t> a </a:t>
            </a:r>
            <a:r>
              <a:rPr lang="en-US" sz="2800" dirty="0" err="1">
                <a:solidFill>
                  <a:srgbClr val="000000"/>
                </a:solidFill>
                <a:latin typeface="Times New Roman" pitchFamily="18"/>
                <a:ea typeface="ＭＳ Ｐゴシック" pitchFamily="34"/>
                <a:cs typeface="Times New Roman" pitchFamily="18"/>
              </a:rPr>
              <a:t>típusnak</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egyetlen</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értéke</a:t>
            </a:r>
            <a:r>
              <a:rPr lang="en-US" sz="2800" dirty="0">
                <a:solidFill>
                  <a:srgbClr val="000000"/>
                </a:solidFill>
                <a:latin typeface="Times New Roman" pitchFamily="18"/>
                <a:ea typeface="ＭＳ Ｐゴシック" pitchFamily="34"/>
                <a:cs typeface="Times New Roman" pitchFamily="18"/>
              </a:rPr>
              <a:t> van. </a:t>
            </a:r>
            <a:r>
              <a:rPr lang="en-US" sz="2800" dirty="0" err="1">
                <a:solidFill>
                  <a:srgbClr val="000000"/>
                </a:solidFill>
                <a:latin typeface="Times New Roman" pitchFamily="18"/>
                <a:ea typeface="ＭＳ Ｐゴシック" pitchFamily="34"/>
                <a:cs typeface="Times New Roman" pitchFamily="18"/>
              </a:rPr>
              <a:t>Csak</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egy</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objektum</a:t>
            </a:r>
            <a:r>
              <a:rPr lang="en-US" sz="2800" dirty="0">
                <a:solidFill>
                  <a:srgbClr val="000000"/>
                </a:solidFill>
                <a:latin typeface="Times New Roman" pitchFamily="18"/>
                <a:ea typeface="ＭＳ Ｐゴシック" pitchFamily="34"/>
                <a:cs typeface="Times New Roman" pitchFamily="18"/>
              </a:rPr>
              <a:t> van </a:t>
            </a:r>
            <a:r>
              <a:rPr lang="en-US" sz="2800" dirty="0" err="1">
                <a:solidFill>
                  <a:srgbClr val="000000"/>
                </a:solidFill>
                <a:latin typeface="Times New Roman" pitchFamily="18"/>
                <a:ea typeface="ＭＳ Ｐゴシック" pitchFamily="34"/>
                <a:cs typeface="Times New Roman" pitchFamily="18"/>
              </a:rPr>
              <a:t>ilyen</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értékkel</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amit</a:t>
            </a:r>
            <a:r>
              <a:rPr lang="en-US" sz="2800" dirty="0">
                <a:solidFill>
                  <a:srgbClr val="000000"/>
                </a:solidFill>
                <a:latin typeface="Times New Roman" pitchFamily="18"/>
                <a:ea typeface="ＭＳ Ｐゴシック" pitchFamily="34"/>
                <a:cs typeface="Times New Roman" pitchFamily="18"/>
              </a:rPr>
              <a:t> a </a:t>
            </a:r>
            <a:r>
              <a:rPr lang="en-US" sz="2800" dirty="0" err="1">
                <a:solidFill>
                  <a:srgbClr val="000000"/>
                </a:solidFill>
                <a:latin typeface="Times New Roman" pitchFamily="18"/>
                <a:ea typeface="ＭＳ Ｐゴシック" pitchFamily="34"/>
                <a:cs typeface="Times New Roman" pitchFamily="18"/>
              </a:rPr>
              <a:t>beépített</a:t>
            </a:r>
            <a:r>
              <a:rPr lang="en-US" sz="2800" dirty="0">
                <a:solidFill>
                  <a:srgbClr val="000000"/>
                </a:solidFill>
                <a:latin typeface="Times New Roman" pitchFamily="18"/>
                <a:ea typeface="ＭＳ Ｐゴシック" pitchFamily="34"/>
                <a:cs typeface="Times New Roman" pitchFamily="18"/>
              </a:rPr>
              <a:t> None </a:t>
            </a:r>
            <a:r>
              <a:rPr lang="en-US" sz="2800" dirty="0" err="1">
                <a:solidFill>
                  <a:srgbClr val="000000"/>
                </a:solidFill>
                <a:latin typeface="Times New Roman" pitchFamily="18"/>
                <a:ea typeface="ＭＳ Ｐゴシック" pitchFamily="34"/>
                <a:cs typeface="Times New Roman" pitchFamily="18"/>
              </a:rPr>
              <a:t>névvel</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tudunk</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elérni</a:t>
            </a:r>
            <a:r>
              <a:rPr lang="en-US" sz="2800" dirty="0">
                <a:solidFill>
                  <a:srgbClr val="000000"/>
                </a:solidFill>
                <a:latin typeface="Times New Roman" pitchFamily="18"/>
                <a:ea typeface="ＭＳ Ｐゴシック" pitchFamily="34"/>
                <a:cs typeface="Times New Roman" pitchFamily="18"/>
              </a:rPr>
              <a:t>. Az </a:t>
            </a:r>
            <a:r>
              <a:rPr lang="en-US" sz="2800" dirty="0" err="1">
                <a:solidFill>
                  <a:srgbClr val="000000"/>
                </a:solidFill>
                <a:latin typeface="Times New Roman" pitchFamily="18"/>
                <a:ea typeface="ＭＳ Ｐゴシック" pitchFamily="34"/>
                <a:cs typeface="Times New Roman" pitchFamily="18"/>
              </a:rPr>
              <a:t>érték</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hiányának</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jelölésére</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használják</a:t>
            </a:r>
            <a:r>
              <a:rPr lang="en-US" sz="2800" dirty="0">
                <a:solidFill>
                  <a:srgbClr val="000000"/>
                </a:solidFill>
                <a:latin typeface="Times New Roman" pitchFamily="18"/>
                <a:ea typeface="ＭＳ Ｐゴシック" pitchFamily="34"/>
                <a:cs typeface="Times New Roman" pitchFamily="18"/>
              </a:rPr>
              <a:t> (pl. </a:t>
            </a:r>
            <a:r>
              <a:rPr lang="en-US" sz="2800" dirty="0" err="1">
                <a:solidFill>
                  <a:srgbClr val="000000"/>
                </a:solidFill>
                <a:latin typeface="Times New Roman" pitchFamily="18"/>
                <a:ea typeface="ＭＳ Ｐゴシック" pitchFamily="34"/>
                <a:cs typeface="Times New Roman" pitchFamily="18"/>
              </a:rPr>
              <a:t>egy</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olyan</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függvény</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ami</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nem</a:t>
            </a:r>
            <a:r>
              <a:rPr lang="en-US" sz="2800" dirty="0">
                <a:solidFill>
                  <a:srgbClr val="000000"/>
                </a:solidFill>
                <a:latin typeface="Times New Roman" pitchFamily="18"/>
                <a:ea typeface="ＭＳ Ｐゴシック" pitchFamily="34"/>
                <a:cs typeface="Times New Roman" pitchFamily="18"/>
              </a:rPr>
              <a:t> ad </a:t>
            </a:r>
            <a:r>
              <a:rPr lang="en-US" sz="2800" dirty="0" err="1">
                <a:solidFill>
                  <a:srgbClr val="000000"/>
                </a:solidFill>
                <a:latin typeface="Times New Roman" pitchFamily="18"/>
                <a:ea typeface="ＭＳ Ｐゴシック" pitchFamily="34"/>
                <a:cs typeface="Times New Roman" pitchFamily="18"/>
              </a:rPr>
              <a:t>vissza</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értéket</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Igazságértéke</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hamis</a:t>
            </a:r>
            <a:r>
              <a:rPr lang="en-US" sz="2800" dirty="0">
                <a:solidFill>
                  <a:srgbClr val="000000"/>
                </a:solidFill>
                <a:latin typeface="Times New Roman" pitchFamily="18"/>
                <a:ea typeface="ＭＳ Ｐゴシック" pitchFamily="34"/>
                <a:cs typeface="Times New Roman" pitchFamily="18"/>
              </a:rPr>
              <a:t>.</a:t>
            </a:r>
            <a:br>
              <a:rPr lang="hu-HU" sz="2800" dirty="0">
                <a:solidFill>
                  <a:srgbClr val="000000"/>
                </a:solidFill>
                <a:latin typeface="Times New Roman" pitchFamily="18"/>
                <a:ea typeface="ＭＳ Ｐゴシック" pitchFamily="34"/>
                <a:cs typeface="Times New Roman" pitchFamily="18"/>
              </a:rPr>
            </a:br>
            <a:endParaRPr lang="en-US" sz="2800" dirty="0">
              <a:solidFill>
                <a:srgbClr val="000000"/>
              </a:solidFill>
              <a:latin typeface="Times New Roman" pitchFamily="18"/>
              <a:ea typeface="ＭＳ Ｐゴシック" pitchFamily="34"/>
              <a:cs typeface="Times New Roman" pitchFamily="18"/>
            </a:endParaRPr>
          </a:p>
          <a:p>
            <a:pPr lvl="0">
              <a:lnSpc>
                <a:spcPct val="80000"/>
              </a:lnSpc>
              <a:spcBef>
                <a:spcPts val="700"/>
              </a:spcBef>
              <a:buClr>
                <a:srgbClr val="00CCFF"/>
              </a:buClr>
              <a:buSzPct val="65000"/>
              <a:buFont typeface="Wingdings" pitchFamily="2"/>
              <a:buChar char=""/>
            </a:pPr>
            <a:r>
              <a:rPr lang="en-US" sz="2800" dirty="0">
                <a:solidFill>
                  <a:srgbClr val="000000"/>
                </a:solidFill>
                <a:latin typeface="Times New Roman" pitchFamily="18"/>
                <a:ea typeface="ＭＳ Ｐゴシック" pitchFamily="34"/>
                <a:cs typeface="Times New Roman" pitchFamily="18"/>
              </a:rPr>
              <a:t>Ellipsis - </a:t>
            </a:r>
            <a:r>
              <a:rPr lang="en-US" sz="2800" dirty="0" err="1">
                <a:solidFill>
                  <a:srgbClr val="000000"/>
                </a:solidFill>
                <a:latin typeface="Times New Roman" pitchFamily="18"/>
                <a:ea typeface="ＭＳ Ｐゴシック" pitchFamily="34"/>
                <a:cs typeface="Times New Roman" pitchFamily="18"/>
              </a:rPr>
              <a:t>Hasonlóan</a:t>
            </a:r>
            <a:r>
              <a:rPr lang="en-US" sz="2800" dirty="0">
                <a:solidFill>
                  <a:srgbClr val="000000"/>
                </a:solidFill>
                <a:latin typeface="Times New Roman" pitchFamily="18"/>
                <a:ea typeface="ＭＳ Ｐゴシック" pitchFamily="34"/>
                <a:cs typeface="Times New Roman" pitchFamily="18"/>
              </a:rPr>
              <a:t> a None-</a:t>
            </a:r>
            <a:r>
              <a:rPr lang="en-US" sz="2800" dirty="0" err="1">
                <a:solidFill>
                  <a:srgbClr val="000000"/>
                </a:solidFill>
                <a:latin typeface="Times New Roman" pitchFamily="18"/>
                <a:ea typeface="ＭＳ Ｐゴシック" pitchFamily="34"/>
                <a:cs typeface="Times New Roman" pitchFamily="18"/>
              </a:rPr>
              <a:t>hoz</a:t>
            </a:r>
            <a:r>
              <a:rPr lang="en-US" sz="2800" dirty="0">
                <a:solidFill>
                  <a:srgbClr val="000000"/>
                </a:solidFill>
                <a:latin typeface="Times New Roman" pitchFamily="18"/>
                <a:ea typeface="ＭＳ Ｐゴシック" pitchFamily="34"/>
                <a:cs typeface="Times New Roman" pitchFamily="18"/>
              </a:rPr>
              <a:t>, a </a:t>
            </a:r>
            <a:r>
              <a:rPr lang="en-US" sz="2800" dirty="0" err="1">
                <a:solidFill>
                  <a:srgbClr val="000000"/>
                </a:solidFill>
                <a:latin typeface="Times New Roman" pitchFamily="18"/>
                <a:ea typeface="ＭＳ Ｐゴシック" pitchFamily="34"/>
                <a:cs typeface="Times New Roman" pitchFamily="18"/>
              </a:rPr>
              <a:t>típusnak</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egyetlen</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értéke</a:t>
            </a:r>
            <a:r>
              <a:rPr lang="en-US" sz="2800" dirty="0">
                <a:solidFill>
                  <a:srgbClr val="000000"/>
                </a:solidFill>
                <a:latin typeface="Times New Roman" pitchFamily="18"/>
                <a:ea typeface="ＭＳ Ｐゴシック" pitchFamily="34"/>
                <a:cs typeface="Times New Roman" pitchFamily="18"/>
              </a:rPr>
              <a:t> van, </a:t>
            </a:r>
            <a:r>
              <a:rPr lang="en-US" sz="2800" dirty="0" err="1">
                <a:solidFill>
                  <a:srgbClr val="000000"/>
                </a:solidFill>
                <a:latin typeface="Times New Roman" pitchFamily="18"/>
                <a:ea typeface="ＭＳ Ｐゴシック" pitchFamily="34"/>
                <a:cs typeface="Times New Roman" pitchFamily="18"/>
              </a:rPr>
              <a:t>és</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csak</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egy</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objektumnak</a:t>
            </a:r>
            <a:r>
              <a:rPr lang="en-US" sz="2800" dirty="0">
                <a:solidFill>
                  <a:srgbClr val="000000"/>
                </a:solidFill>
                <a:latin typeface="Times New Roman" pitchFamily="18"/>
                <a:ea typeface="ＭＳ Ｐゴシック" pitchFamily="34"/>
                <a:cs typeface="Times New Roman" pitchFamily="18"/>
              </a:rPr>
              <a:t> van </a:t>
            </a:r>
            <a:r>
              <a:rPr lang="en-US" sz="2800" dirty="0" err="1">
                <a:solidFill>
                  <a:srgbClr val="000000"/>
                </a:solidFill>
                <a:latin typeface="Times New Roman" pitchFamily="18"/>
                <a:ea typeface="ＭＳ Ｐゴシック" pitchFamily="34"/>
                <a:cs typeface="Times New Roman" pitchFamily="18"/>
              </a:rPr>
              <a:t>ilyen</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értéke</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ami</a:t>
            </a:r>
            <a:r>
              <a:rPr lang="en-US" sz="2800" dirty="0">
                <a:solidFill>
                  <a:srgbClr val="000000"/>
                </a:solidFill>
                <a:latin typeface="Times New Roman" pitchFamily="18"/>
                <a:ea typeface="ＭＳ Ｐゴシック" pitchFamily="34"/>
                <a:cs typeface="Times New Roman" pitchFamily="18"/>
              </a:rPr>
              <a:t> a </a:t>
            </a:r>
            <a:r>
              <a:rPr lang="en-US" sz="2800" dirty="0" err="1">
                <a:solidFill>
                  <a:srgbClr val="000000"/>
                </a:solidFill>
                <a:latin typeface="Times New Roman" pitchFamily="18"/>
                <a:ea typeface="ＭＳ Ｐゴシック" pitchFamily="34"/>
                <a:cs typeface="Times New Roman" pitchFamily="18"/>
              </a:rPr>
              <a:t>beépített</a:t>
            </a:r>
            <a:r>
              <a:rPr lang="en-US" sz="2800" dirty="0">
                <a:solidFill>
                  <a:srgbClr val="000000"/>
                </a:solidFill>
                <a:latin typeface="Times New Roman" pitchFamily="18"/>
                <a:ea typeface="ＭＳ Ｐゴシック" pitchFamily="34"/>
                <a:cs typeface="Times New Roman" pitchFamily="18"/>
              </a:rPr>
              <a:t> Ellipsis </a:t>
            </a:r>
            <a:r>
              <a:rPr lang="en-US" sz="2800" dirty="0" err="1">
                <a:solidFill>
                  <a:srgbClr val="000000"/>
                </a:solidFill>
                <a:latin typeface="Times New Roman" pitchFamily="18"/>
                <a:ea typeface="ＭＳ Ｐゴシック" pitchFamily="34"/>
                <a:cs typeface="Times New Roman" pitchFamily="18"/>
              </a:rPr>
              <a:t>névvel</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érhető</a:t>
            </a:r>
            <a:r>
              <a:rPr lang="en-US" sz="2800" dirty="0">
                <a:solidFill>
                  <a:srgbClr val="000000"/>
                </a:solidFill>
                <a:latin typeface="Times New Roman" pitchFamily="18"/>
                <a:ea typeface="ＭＳ Ｐゴシック" pitchFamily="34"/>
                <a:cs typeface="Times New Roman" pitchFamily="18"/>
              </a:rPr>
              <a:t> el. </a:t>
            </a:r>
            <a:r>
              <a:rPr lang="en-US" sz="2800" dirty="0" err="1">
                <a:solidFill>
                  <a:srgbClr val="000000"/>
                </a:solidFill>
                <a:latin typeface="Times New Roman" pitchFamily="18"/>
                <a:ea typeface="ＭＳ Ｐゴシック" pitchFamily="34"/>
                <a:cs typeface="Times New Roman" pitchFamily="18"/>
              </a:rPr>
              <a:t>Igazságértéke</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igaz</a:t>
            </a:r>
            <a:r>
              <a:rPr lang="en-US" sz="2800" dirty="0">
                <a:solidFill>
                  <a:srgbClr val="000000"/>
                </a:solidFill>
                <a:latin typeface="Times New Roman" pitchFamily="18"/>
                <a:ea typeface="ＭＳ Ｐゴシック" pitchFamily="34"/>
                <a:cs typeface="Times New Roman" pitchFamily="18"/>
              </a:rPr>
              <a:t>.</a:t>
            </a:r>
          </a:p>
          <a:p>
            <a:pPr marL="0" lvl="0" indent="0">
              <a:lnSpc>
                <a:spcPct val="80000"/>
              </a:lnSpc>
              <a:spcBef>
                <a:spcPts val="700"/>
              </a:spcBef>
              <a:buClr>
                <a:srgbClr val="00CCFF"/>
              </a:buClr>
              <a:buSzPct val="65000"/>
              <a:buNone/>
            </a:pPr>
            <a:endParaRPr lang="en-US" sz="2800" dirty="0">
              <a:solidFill>
                <a:srgbClr val="000000"/>
              </a:solidFill>
              <a:latin typeface="Times New Roman" pitchFamily="18"/>
              <a:ea typeface="ＭＳ Ｐゴシック" pitchFamily="34"/>
              <a:cs typeface="Times New Roman" pitchFamily="18"/>
            </a:endParaRPr>
          </a:p>
          <a:p>
            <a:pPr lvl="0">
              <a:lnSpc>
                <a:spcPct val="90000"/>
              </a:lnSpc>
            </a:pPr>
            <a:endParaRPr lang="hu-H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CDB35C2-FEAD-42A4-F2F4-F7A685282851}"/>
              </a:ext>
            </a:extLst>
          </p:cNvPr>
          <p:cNvSpPr txBox="1">
            <a:spLocks noGrp="1"/>
          </p:cNvSpPr>
          <p:nvPr>
            <p:ph type="title"/>
          </p:nvPr>
        </p:nvSpPr>
        <p:spPr/>
        <p:txBody>
          <a:bodyPr/>
          <a:lstStyle/>
          <a:p>
            <a:pPr lvl="0"/>
            <a:endParaRPr lang="hu-HU" dirty="0"/>
          </a:p>
        </p:txBody>
      </p:sp>
      <p:sp>
        <p:nvSpPr>
          <p:cNvPr id="3" name="Tartalom helye 2">
            <a:extLst>
              <a:ext uri="{FF2B5EF4-FFF2-40B4-BE49-F238E27FC236}">
                <a16:creationId xmlns:a16="http://schemas.microsoft.com/office/drawing/2014/main" id="{11602B22-D9BD-5C0C-DF67-58DD46251031}"/>
              </a:ext>
            </a:extLst>
          </p:cNvPr>
          <p:cNvSpPr txBox="1">
            <a:spLocks noGrp="1"/>
          </p:cNvSpPr>
          <p:nvPr>
            <p:ph idx="1"/>
          </p:nvPr>
        </p:nvSpPr>
        <p:spPr>
          <a:xfrm>
            <a:off x="677332" y="2160590"/>
            <a:ext cx="10126792" cy="4515418"/>
          </a:xfrm>
        </p:spPr>
        <p:txBody>
          <a:bodyPr>
            <a:normAutofit fontScale="85000" lnSpcReduction="10000"/>
          </a:bodyPr>
          <a:lstStyle/>
          <a:p>
            <a:pPr lvl="0">
              <a:lnSpc>
                <a:spcPct val="80000"/>
              </a:lnSpc>
              <a:spcBef>
                <a:spcPts val="700"/>
              </a:spcBef>
              <a:buClr>
                <a:srgbClr val="00CCFF"/>
              </a:buClr>
              <a:buSzPct val="65000"/>
              <a:buFont typeface="Wingdings" pitchFamily="2"/>
              <a:buChar char=""/>
            </a:pPr>
            <a:r>
              <a:rPr lang="en-US" sz="2800" dirty="0" err="1">
                <a:solidFill>
                  <a:srgbClr val="000000"/>
                </a:solidFill>
                <a:latin typeface="Times New Roman" pitchFamily="18"/>
                <a:ea typeface="ＭＳ Ｐゴシック" pitchFamily="34"/>
                <a:cs typeface="Times New Roman" pitchFamily="18"/>
              </a:rPr>
              <a:t>Numerikusok</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numbers.Number</a:t>
            </a:r>
            <a:r>
              <a:rPr lang="en-US" sz="2800" dirty="0">
                <a:solidFill>
                  <a:srgbClr val="000000"/>
                </a:solidFill>
                <a:latin typeface="Times New Roman" pitchFamily="18"/>
                <a:ea typeface="ＭＳ Ｐゴシック" pitchFamily="34"/>
                <a:cs typeface="Times New Roman" pitchFamily="18"/>
              </a:rPr>
              <a:t>) - A </a:t>
            </a:r>
            <a:r>
              <a:rPr lang="en-US" sz="2800" dirty="0" err="1">
                <a:solidFill>
                  <a:srgbClr val="000000"/>
                </a:solidFill>
                <a:latin typeface="Times New Roman" pitchFamily="18"/>
                <a:ea typeface="ＭＳ Ｐゴシック" pitchFamily="34"/>
                <a:cs typeface="Times New Roman" pitchFamily="18"/>
              </a:rPr>
              <a:t>numerikus</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típus</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értékei</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immutábilisek</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tehát</a:t>
            </a:r>
            <a:r>
              <a:rPr lang="en-US" sz="2800" dirty="0">
                <a:solidFill>
                  <a:srgbClr val="000000"/>
                </a:solidFill>
                <a:latin typeface="Times New Roman" pitchFamily="18"/>
                <a:ea typeface="ＭＳ Ｐゴシック" pitchFamily="34"/>
                <a:cs typeface="Times New Roman" pitchFamily="18"/>
              </a:rPr>
              <a:t> a </a:t>
            </a:r>
            <a:r>
              <a:rPr lang="en-US" sz="2800" dirty="0" err="1">
                <a:solidFill>
                  <a:srgbClr val="000000"/>
                </a:solidFill>
                <a:latin typeface="Times New Roman" pitchFamily="18"/>
                <a:ea typeface="ＭＳ Ｐゴシック" pitchFamily="34"/>
                <a:cs typeface="Times New Roman" pitchFamily="18"/>
              </a:rPr>
              <a:t>létrejöttük</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után</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értékük</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nem</a:t>
            </a:r>
            <a:r>
              <a:rPr lang="en-US" sz="2800" dirty="0">
                <a:solidFill>
                  <a:srgbClr val="000000"/>
                </a:solidFill>
                <a:latin typeface="Times New Roman" pitchFamily="18"/>
                <a:ea typeface="ＭＳ Ｐゴシック" pitchFamily="34"/>
                <a:cs typeface="Times New Roman" pitchFamily="18"/>
              </a:rPr>
              <a:t> </a:t>
            </a:r>
            <a:r>
              <a:rPr lang="en-US" sz="2800" dirty="0" err="1">
                <a:solidFill>
                  <a:srgbClr val="000000"/>
                </a:solidFill>
                <a:latin typeface="Times New Roman" pitchFamily="18"/>
                <a:ea typeface="ＭＳ Ｐゴシック" pitchFamily="34"/>
                <a:cs typeface="Times New Roman" pitchFamily="18"/>
              </a:rPr>
              <a:t>változhat</a:t>
            </a:r>
            <a:r>
              <a:rPr lang="en-US" sz="2800" dirty="0">
                <a:solidFill>
                  <a:srgbClr val="000000"/>
                </a:solidFill>
                <a:latin typeface="Times New Roman" pitchFamily="18"/>
                <a:ea typeface="ＭＳ Ｐゴシック" pitchFamily="34"/>
                <a:cs typeface="Times New Roman" pitchFamily="18"/>
              </a:rPr>
              <a:t>.</a:t>
            </a:r>
          </a:p>
          <a:p>
            <a:pPr lvl="1">
              <a:lnSpc>
                <a:spcPct val="80000"/>
              </a:lnSpc>
              <a:spcBef>
                <a:spcPts val="700"/>
              </a:spcBef>
              <a:buClr>
                <a:srgbClr val="FFFF00"/>
              </a:buClr>
              <a:buSzPct val="65000"/>
              <a:buFont typeface="Wingdings" pitchFamily="2"/>
              <a:buChar char=""/>
            </a:pPr>
            <a:r>
              <a:rPr lang="en-US" sz="2600" dirty="0" err="1">
                <a:solidFill>
                  <a:srgbClr val="000000"/>
                </a:solidFill>
                <a:latin typeface="Times New Roman" pitchFamily="18"/>
                <a:ea typeface="ＭＳ Ｐゴシック" pitchFamily="34"/>
                <a:cs typeface="Times New Roman" pitchFamily="18"/>
              </a:rPr>
              <a:t>Integrál</a:t>
            </a:r>
            <a:r>
              <a:rPr lang="en-US" sz="2600" dirty="0">
                <a:solidFill>
                  <a:srgbClr val="000000"/>
                </a:solidFill>
                <a:latin typeface="Times New Roman" pitchFamily="18"/>
                <a:ea typeface="ＭＳ Ｐゴシック" pitchFamily="34"/>
                <a:cs typeface="Times New Roman" pitchFamily="18"/>
              </a:rPr>
              <a:t> </a:t>
            </a:r>
            <a:r>
              <a:rPr lang="en-US" sz="2600" dirty="0" err="1">
                <a:solidFill>
                  <a:srgbClr val="000000"/>
                </a:solidFill>
                <a:latin typeface="Times New Roman" pitchFamily="18"/>
                <a:ea typeface="ＭＳ Ｐゴシック" pitchFamily="34"/>
                <a:cs typeface="Times New Roman" pitchFamily="18"/>
              </a:rPr>
              <a:t>típusok</a:t>
            </a:r>
            <a:r>
              <a:rPr lang="en-US" sz="2600" dirty="0">
                <a:solidFill>
                  <a:srgbClr val="000000"/>
                </a:solidFill>
                <a:latin typeface="Times New Roman" pitchFamily="18"/>
                <a:ea typeface="ＭＳ Ｐゴシック" pitchFamily="34"/>
                <a:cs typeface="Times New Roman" pitchFamily="18"/>
              </a:rPr>
              <a:t> (</a:t>
            </a:r>
            <a:r>
              <a:rPr lang="en-US" sz="2600" dirty="0" err="1">
                <a:solidFill>
                  <a:srgbClr val="000000"/>
                </a:solidFill>
                <a:latin typeface="Times New Roman" pitchFamily="18"/>
                <a:ea typeface="ＭＳ Ｐゴシック" pitchFamily="34"/>
                <a:cs typeface="Times New Roman" pitchFamily="18"/>
              </a:rPr>
              <a:t>numbers.Integral</a:t>
            </a:r>
            <a:r>
              <a:rPr lang="en-US" sz="2600" dirty="0">
                <a:solidFill>
                  <a:srgbClr val="000000"/>
                </a:solidFill>
                <a:latin typeface="Times New Roman" pitchFamily="18"/>
                <a:ea typeface="ＭＳ Ｐゴシック" pitchFamily="34"/>
                <a:cs typeface="Times New Roman" pitchFamily="18"/>
              </a:rPr>
              <a:t>) - </a:t>
            </a:r>
            <a:r>
              <a:rPr lang="en-US" sz="2600" dirty="0" err="1">
                <a:solidFill>
                  <a:srgbClr val="000000"/>
                </a:solidFill>
                <a:latin typeface="Times New Roman" pitchFamily="18"/>
                <a:ea typeface="ＭＳ Ｐゴシック" pitchFamily="34"/>
                <a:cs typeface="Times New Roman" pitchFamily="18"/>
              </a:rPr>
              <a:t>Ezen</a:t>
            </a:r>
            <a:r>
              <a:rPr lang="en-US" sz="2600" dirty="0">
                <a:solidFill>
                  <a:srgbClr val="000000"/>
                </a:solidFill>
                <a:latin typeface="Times New Roman" pitchFamily="18"/>
                <a:ea typeface="ＭＳ Ｐゴシック" pitchFamily="34"/>
                <a:cs typeface="Times New Roman" pitchFamily="18"/>
              </a:rPr>
              <a:t> a </a:t>
            </a:r>
            <a:r>
              <a:rPr lang="en-US" sz="2600" dirty="0" err="1">
                <a:solidFill>
                  <a:srgbClr val="000000"/>
                </a:solidFill>
                <a:latin typeface="Times New Roman" pitchFamily="18"/>
                <a:ea typeface="ＭＳ Ｐゴシック" pitchFamily="34"/>
                <a:cs typeface="Times New Roman" pitchFamily="18"/>
              </a:rPr>
              <a:t>típusok</a:t>
            </a:r>
            <a:r>
              <a:rPr lang="en-US" sz="2600" dirty="0">
                <a:solidFill>
                  <a:srgbClr val="000000"/>
                </a:solidFill>
                <a:latin typeface="Times New Roman" pitchFamily="18"/>
                <a:ea typeface="ＭＳ Ｐゴシック" pitchFamily="34"/>
                <a:cs typeface="Times New Roman" pitchFamily="18"/>
              </a:rPr>
              <a:t> </a:t>
            </a:r>
            <a:r>
              <a:rPr lang="en-US" sz="2600" dirty="0" err="1">
                <a:solidFill>
                  <a:srgbClr val="000000"/>
                </a:solidFill>
                <a:latin typeface="Times New Roman" pitchFamily="18"/>
                <a:ea typeface="ＭＳ Ｐゴシック" pitchFamily="34"/>
                <a:cs typeface="Times New Roman" pitchFamily="18"/>
              </a:rPr>
              <a:t>értékhalmaza</a:t>
            </a:r>
            <a:r>
              <a:rPr lang="en-US" sz="2600" dirty="0">
                <a:solidFill>
                  <a:srgbClr val="000000"/>
                </a:solidFill>
                <a:latin typeface="Times New Roman" pitchFamily="18"/>
                <a:ea typeface="ＭＳ Ｐゴシック" pitchFamily="34"/>
                <a:cs typeface="Times New Roman" pitchFamily="18"/>
              </a:rPr>
              <a:t> a </a:t>
            </a:r>
            <a:r>
              <a:rPr lang="en-US" sz="2600" dirty="0" err="1">
                <a:solidFill>
                  <a:srgbClr val="000000"/>
                </a:solidFill>
                <a:latin typeface="Times New Roman" pitchFamily="18"/>
                <a:ea typeface="ＭＳ Ｐゴシック" pitchFamily="34"/>
                <a:cs typeface="Times New Roman" pitchFamily="18"/>
              </a:rPr>
              <a:t>matematikai</a:t>
            </a:r>
            <a:r>
              <a:rPr lang="en-US" sz="2600" dirty="0">
                <a:solidFill>
                  <a:srgbClr val="000000"/>
                </a:solidFill>
                <a:latin typeface="Times New Roman" pitchFamily="18"/>
                <a:ea typeface="ＭＳ Ｐゴシック" pitchFamily="34"/>
                <a:cs typeface="Times New Roman" pitchFamily="18"/>
              </a:rPr>
              <a:t> </a:t>
            </a:r>
            <a:r>
              <a:rPr lang="en-US" sz="2600" dirty="0" err="1">
                <a:solidFill>
                  <a:srgbClr val="000000"/>
                </a:solidFill>
                <a:latin typeface="Times New Roman" pitchFamily="18"/>
                <a:ea typeface="ＭＳ Ｐゴシック" pitchFamily="34"/>
                <a:cs typeface="Times New Roman" pitchFamily="18"/>
              </a:rPr>
              <a:t>egészek</a:t>
            </a:r>
            <a:r>
              <a:rPr lang="en-US" sz="2600" dirty="0">
                <a:solidFill>
                  <a:srgbClr val="000000"/>
                </a:solidFill>
                <a:latin typeface="Times New Roman" pitchFamily="18"/>
                <a:ea typeface="ＭＳ Ｐゴシック" pitchFamily="34"/>
                <a:cs typeface="Times New Roman" pitchFamily="18"/>
              </a:rPr>
              <a:t> </a:t>
            </a:r>
            <a:r>
              <a:rPr lang="en-US" sz="2600" dirty="0" err="1">
                <a:solidFill>
                  <a:srgbClr val="000000"/>
                </a:solidFill>
                <a:latin typeface="Times New Roman" pitchFamily="18"/>
                <a:ea typeface="ＭＳ Ｐゴシック" pitchFamily="34"/>
                <a:cs typeface="Times New Roman" pitchFamily="18"/>
              </a:rPr>
              <a:t>egy</a:t>
            </a:r>
            <a:r>
              <a:rPr lang="en-US" sz="2600" dirty="0">
                <a:solidFill>
                  <a:srgbClr val="000000"/>
                </a:solidFill>
                <a:latin typeface="Times New Roman" pitchFamily="18"/>
                <a:ea typeface="ＭＳ Ｐゴシック" pitchFamily="34"/>
                <a:cs typeface="Times New Roman" pitchFamily="18"/>
              </a:rPr>
              <a:t> </a:t>
            </a:r>
            <a:r>
              <a:rPr lang="en-US" sz="2600" dirty="0" err="1">
                <a:solidFill>
                  <a:srgbClr val="000000"/>
                </a:solidFill>
                <a:latin typeface="Times New Roman" pitchFamily="18"/>
                <a:ea typeface="ＭＳ Ｐゴシック" pitchFamily="34"/>
                <a:cs typeface="Times New Roman" pitchFamily="18"/>
              </a:rPr>
              <a:t>részhalmaza</a:t>
            </a:r>
            <a:r>
              <a:rPr lang="en-US" sz="2600" dirty="0">
                <a:solidFill>
                  <a:srgbClr val="000000"/>
                </a:solidFill>
                <a:latin typeface="Times New Roman" pitchFamily="18"/>
                <a:ea typeface="ＭＳ Ｐゴシック" pitchFamily="34"/>
                <a:cs typeface="Times New Roman" pitchFamily="18"/>
              </a:rPr>
              <a:t>. </a:t>
            </a:r>
            <a:r>
              <a:rPr lang="en-US" sz="2600" dirty="0" err="1">
                <a:solidFill>
                  <a:srgbClr val="000000"/>
                </a:solidFill>
                <a:latin typeface="Times New Roman" pitchFamily="18"/>
                <a:ea typeface="ＭＳ Ｐゴシック" pitchFamily="34"/>
                <a:cs typeface="Times New Roman" pitchFamily="18"/>
              </a:rPr>
              <a:t>Három</a:t>
            </a:r>
            <a:r>
              <a:rPr lang="en-US" sz="2600" dirty="0">
                <a:solidFill>
                  <a:srgbClr val="000000"/>
                </a:solidFill>
                <a:latin typeface="Times New Roman" pitchFamily="18"/>
                <a:ea typeface="ＭＳ Ｐゴシック" pitchFamily="34"/>
                <a:cs typeface="Times New Roman" pitchFamily="18"/>
              </a:rPr>
              <a:t> </a:t>
            </a:r>
            <a:r>
              <a:rPr lang="en-US" sz="2600" dirty="0" err="1">
                <a:solidFill>
                  <a:srgbClr val="000000"/>
                </a:solidFill>
                <a:latin typeface="Times New Roman" pitchFamily="18"/>
                <a:ea typeface="ＭＳ Ｐゴシック" pitchFamily="34"/>
                <a:cs typeface="Times New Roman" pitchFamily="18"/>
              </a:rPr>
              <a:t>változatát</a:t>
            </a:r>
            <a:r>
              <a:rPr lang="en-US" sz="2600" dirty="0">
                <a:solidFill>
                  <a:srgbClr val="000000"/>
                </a:solidFill>
                <a:latin typeface="Times New Roman" pitchFamily="18"/>
                <a:ea typeface="ＭＳ Ｐゴシック" pitchFamily="34"/>
                <a:cs typeface="Times New Roman" pitchFamily="18"/>
              </a:rPr>
              <a:t> </a:t>
            </a:r>
            <a:r>
              <a:rPr lang="en-US" sz="2600" dirty="0" err="1">
                <a:solidFill>
                  <a:srgbClr val="000000"/>
                </a:solidFill>
                <a:latin typeface="Times New Roman" pitchFamily="18"/>
                <a:ea typeface="ＭＳ Ｐゴシック" pitchFamily="34"/>
                <a:cs typeface="Times New Roman" pitchFamily="18"/>
              </a:rPr>
              <a:t>különböztethetjük</a:t>
            </a:r>
            <a:r>
              <a:rPr lang="en-US" sz="2600" dirty="0">
                <a:solidFill>
                  <a:srgbClr val="000000"/>
                </a:solidFill>
                <a:latin typeface="Times New Roman" pitchFamily="18"/>
                <a:ea typeface="ＭＳ Ｐゴシック" pitchFamily="34"/>
                <a:cs typeface="Times New Roman" pitchFamily="18"/>
              </a:rPr>
              <a:t> meg:</a:t>
            </a:r>
          </a:p>
          <a:p>
            <a:pPr lvl="2">
              <a:lnSpc>
                <a:spcPct val="80000"/>
              </a:lnSpc>
              <a:spcBef>
                <a:spcPts val="700"/>
              </a:spcBef>
              <a:buClr>
                <a:srgbClr val="00CCFF"/>
              </a:buClr>
              <a:buSzPct val="65000"/>
              <a:buFont typeface="Wingdings" pitchFamily="2"/>
              <a:buChar char=""/>
            </a:pPr>
            <a:r>
              <a:rPr lang="en-US" sz="2400" dirty="0">
                <a:solidFill>
                  <a:srgbClr val="000000"/>
                </a:solidFill>
                <a:latin typeface="Times New Roman" pitchFamily="18"/>
                <a:ea typeface="ＭＳ Ｐゴシック" pitchFamily="34"/>
                <a:cs typeface="Times New Roman" pitchFamily="18"/>
              </a:rPr>
              <a:t>plain integer - </a:t>
            </a:r>
            <a:r>
              <a:rPr lang="en-US" sz="2400" dirty="0" err="1">
                <a:solidFill>
                  <a:srgbClr val="000000"/>
                </a:solidFill>
                <a:latin typeface="Times New Roman" pitchFamily="18"/>
                <a:ea typeface="ＭＳ Ｐゴシック" pitchFamily="34"/>
                <a:cs typeface="Times New Roman" pitchFamily="18"/>
              </a:rPr>
              <a:t>egy</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gépi</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szó</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méretén</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ábrázolható</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egész</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számok</a:t>
            </a:r>
            <a:r>
              <a:rPr lang="en-US" sz="2400" dirty="0">
                <a:solidFill>
                  <a:srgbClr val="000000"/>
                </a:solidFill>
                <a:latin typeface="Times New Roman" pitchFamily="18"/>
                <a:ea typeface="ＭＳ Ｐゴシック" pitchFamily="34"/>
                <a:cs typeface="Times New Roman" pitchFamily="18"/>
              </a:rPr>
              <a:t> (de minimum 32 bit) </a:t>
            </a:r>
            <a:r>
              <a:rPr lang="en-US" sz="2400" dirty="0" err="1">
                <a:solidFill>
                  <a:srgbClr val="000000"/>
                </a:solidFill>
                <a:latin typeface="Times New Roman" pitchFamily="18"/>
                <a:ea typeface="ＭＳ Ｐゴシック" pitchFamily="34"/>
                <a:cs typeface="Times New Roman" pitchFamily="18"/>
              </a:rPr>
              <a:t>kettes</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komplemensben</a:t>
            </a:r>
            <a:r>
              <a:rPr lang="en-US" sz="2400" dirty="0">
                <a:solidFill>
                  <a:srgbClr val="000000"/>
                </a:solidFill>
                <a:latin typeface="Times New Roman" pitchFamily="18"/>
                <a:ea typeface="ＭＳ Ｐゴシック" pitchFamily="34"/>
                <a:cs typeface="Times New Roman" pitchFamily="18"/>
              </a:rPr>
              <a:t>.</a:t>
            </a:r>
          </a:p>
          <a:p>
            <a:pPr lvl="2">
              <a:lnSpc>
                <a:spcPct val="80000"/>
              </a:lnSpc>
              <a:spcBef>
                <a:spcPts val="700"/>
              </a:spcBef>
              <a:buClr>
                <a:srgbClr val="00CCFF"/>
              </a:buClr>
              <a:buSzPct val="65000"/>
              <a:buFont typeface="Wingdings" pitchFamily="2"/>
              <a:buChar char=""/>
            </a:pPr>
            <a:r>
              <a:rPr lang="en-US" sz="2400" dirty="0">
                <a:solidFill>
                  <a:srgbClr val="000000"/>
                </a:solidFill>
                <a:latin typeface="Times New Roman" pitchFamily="18"/>
                <a:ea typeface="ＭＳ Ｐゴシック" pitchFamily="34"/>
                <a:cs typeface="Times New Roman" pitchFamily="18"/>
              </a:rPr>
              <a:t>long integer - </a:t>
            </a:r>
            <a:r>
              <a:rPr lang="en-US" sz="2400" dirty="0" err="1">
                <a:solidFill>
                  <a:srgbClr val="000000"/>
                </a:solidFill>
                <a:latin typeface="Times New Roman" pitchFamily="18"/>
                <a:ea typeface="ＭＳ Ｐゴシック" pitchFamily="34"/>
                <a:cs typeface="Times New Roman" pitchFamily="18"/>
              </a:rPr>
              <a:t>az</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egész</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számok</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tényleges</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megvalósítása</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azért</a:t>
            </a:r>
            <a:r>
              <a:rPr lang="en-US" sz="2400" dirty="0">
                <a:solidFill>
                  <a:srgbClr val="000000"/>
                </a:solidFill>
                <a:latin typeface="Times New Roman" pitchFamily="18"/>
                <a:ea typeface="ＭＳ Ｐゴシック" pitchFamily="34"/>
                <a:cs typeface="Times New Roman" pitchFamily="18"/>
              </a:rPr>
              <a:t> a </a:t>
            </a:r>
            <a:r>
              <a:rPr lang="en-US" sz="2400" dirty="0" err="1">
                <a:solidFill>
                  <a:srgbClr val="000000"/>
                </a:solidFill>
                <a:latin typeface="Times New Roman" pitchFamily="18"/>
                <a:ea typeface="ＭＳ Ｐゴシック" pitchFamily="34"/>
                <a:cs typeface="Times New Roman" pitchFamily="18"/>
              </a:rPr>
              <a:t>virtuális</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memória</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mérete</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mégis</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korlátot</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szab</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hogy</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mekkora</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számokkal</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dolgozhatunk</a:t>
            </a:r>
            <a:r>
              <a:rPr lang="en-US" sz="2400" dirty="0">
                <a:solidFill>
                  <a:srgbClr val="000000"/>
                </a:solidFill>
                <a:latin typeface="Times New Roman" pitchFamily="18"/>
                <a:ea typeface="ＭＳ Ｐゴシック" pitchFamily="34"/>
                <a:cs typeface="Times New Roman" pitchFamily="18"/>
              </a:rPr>
              <a:t> :)</a:t>
            </a:r>
          </a:p>
          <a:p>
            <a:pPr lvl="2">
              <a:lnSpc>
                <a:spcPct val="80000"/>
              </a:lnSpc>
              <a:spcBef>
                <a:spcPts val="700"/>
              </a:spcBef>
              <a:buClr>
                <a:srgbClr val="00CCFF"/>
              </a:buClr>
              <a:buSzPct val="65000"/>
              <a:buFont typeface="Wingdings" pitchFamily="2"/>
              <a:buChar char=""/>
            </a:pPr>
            <a:r>
              <a:rPr lang="en-US" sz="2400" dirty="0" err="1">
                <a:solidFill>
                  <a:srgbClr val="000000"/>
                </a:solidFill>
                <a:latin typeface="Times New Roman" pitchFamily="18"/>
                <a:ea typeface="ＭＳ Ｐゴシック" pitchFamily="34"/>
                <a:cs typeface="Times New Roman" pitchFamily="18"/>
              </a:rPr>
              <a:t>boolean</a:t>
            </a:r>
            <a:r>
              <a:rPr lang="en-US" sz="2400" dirty="0">
                <a:solidFill>
                  <a:srgbClr val="000000"/>
                </a:solidFill>
                <a:latin typeface="Times New Roman" pitchFamily="18"/>
                <a:ea typeface="ＭＳ Ｐゴシック" pitchFamily="34"/>
                <a:cs typeface="Times New Roman" pitchFamily="18"/>
              </a:rPr>
              <a:t> - a </a:t>
            </a:r>
            <a:r>
              <a:rPr lang="en-US" sz="2400" dirty="0" err="1">
                <a:solidFill>
                  <a:srgbClr val="000000"/>
                </a:solidFill>
                <a:latin typeface="Times New Roman" pitchFamily="18"/>
                <a:ea typeface="ＭＳ Ｐゴシック" pitchFamily="34"/>
                <a:cs typeface="Times New Roman" pitchFamily="18"/>
              </a:rPr>
              <a:t>logikai</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értékeket</a:t>
            </a:r>
            <a:r>
              <a:rPr lang="en-US" sz="2400" dirty="0">
                <a:solidFill>
                  <a:srgbClr val="000000"/>
                </a:solidFill>
                <a:latin typeface="Times New Roman" pitchFamily="18"/>
                <a:ea typeface="ＭＳ Ｐゴシック" pitchFamily="34"/>
                <a:cs typeface="Times New Roman" pitchFamily="18"/>
              </a:rPr>
              <a:t> a 'True' </a:t>
            </a:r>
            <a:r>
              <a:rPr lang="en-US" sz="2400" dirty="0" err="1">
                <a:solidFill>
                  <a:srgbClr val="000000"/>
                </a:solidFill>
                <a:latin typeface="Times New Roman" pitchFamily="18"/>
                <a:ea typeface="ＭＳ Ｐゴシック" pitchFamily="34"/>
                <a:cs typeface="Times New Roman" pitchFamily="18"/>
              </a:rPr>
              <a:t>és</a:t>
            </a:r>
            <a:r>
              <a:rPr lang="en-US" sz="2400" dirty="0">
                <a:solidFill>
                  <a:srgbClr val="000000"/>
                </a:solidFill>
                <a:latin typeface="Times New Roman" pitchFamily="18"/>
                <a:ea typeface="ＭＳ Ｐゴシック" pitchFamily="34"/>
                <a:cs typeface="Times New Roman" pitchFamily="18"/>
              </a:rPr>
              <a:t> a 'False' </a:t>
            </a:r>
            <a:r>
              <a:rPr lang="en-US" sz="2400" dirty="0" err="1">
                <a:solidFill>
                  <a:srgbClr val="000000"/>
                </a:solidFill>
                <a:latin typeface="Times New Roman" pitchFamily="18"/>
                <a:ea typeface="ＭＳ Ｐゴシック" pitchFamily="34"/>
                <a:cs typeface="Times New Roman" pitchFamily="18"/>
              </a:rPr>
              <a:t>boolean</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típus</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értékei</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reprezentálják</a:t>
            </a:r>
            <a:r>
              <a:rPr lang="en-US" sz="2400" dirty="0">
                <a:solidFill>
                  <a:srgbClr val="000000"/>
                </a:solidFill>
                <a:latin typeface="Times New Roman" pitchFamily="18"/>
                <a:ea typeface="ＭＳ Ｐゴシック" pitchFamily="34"/>
                <a:cs typeface="Times New Roman" pitchFamily="18"/>
              </a:rPr>
              <a:t>.</a:t>
            </a:r>
          </a:p>
          <a:p>
            <a:pPr lvl="1">
              <a:lnSpc>
                <a:spcPct val="80000"/>
              </a:lnSpc>
              <a:spcBef>
                <a:spcPts val="700"/>
              </a:spcBef>
              <a:buClr>
                <a:srgbClr val="FFFF00"/>
              </a:buClr>
              <a:buSzPct val="65000"/>
              <a:buFont typeface="Wingdings" pitchFamily="2"/>
              <a:buChar char=""/>
            </a:pPr>
            <a:r>
              <a:rPr lang="en-US" sz="2600" dirty="0" err="1">
                <a:solidFill>
                  <a:srgbClr val="000000"/>
                </a:solidFill>
                <a:latin typeface="Times New Roman" pitchFamily="18"/>
                <a:ea typeface="ＭＳ Ｐゴシック" pitchFamily="34"/>
                <a:cs typeface="Times New Roman" pitchFamily="18"/>
              </a:rPr>
              <a:t>Lebegőpontos</a:t>
            </a:r>
            <a:r>
              <a:rPr lang="en-US" sz="2600" dirty="0">
                <a:solidFill>
                  <a:srgbClr val="000000"/>
                </a:solidFill>
                <a:latin typeface="Times New Roman" pitchFamily="18"/>
                <a:ea typeface="ＭＳ Ｐゴシック" pitchFamily="34"/>
                <a:cs typeface="Times New Roman" pitchFamily="18"/>
              </a:rPr>
              <a:t> </a:t>
            </a:r>
            <a:r>
              <a:rPr lang="en-US" sz="2600" dirty="0" err="1">
                <a:solidFill>
                  <a:srgbClr val="000000"/>
                </a:solidFill>
                <a:latin typeface="Times New Roman" pitchFamily="18"/>
                <a:ea typeface="ＭＳ Ｐゴシック" pitchFamily="34"/>
                <a:cs typeface="Times New Roman" pitchFamily="18"/>
              </a:rPr>
              <a:t>számok</a:t>
            </a:r>
            <a:endParaRPr lang="en-US" sz="2600" dirty="0">
              <a:solidFill>
                <a:srgbClr val="000000"/>
              </a:solidFill>
              <a:latin typeface="Times New Roman" pitchFamily="18"/>
              <a:ea typeface="ＭＳ Ｐゴシック" pitchFamily="34"/>
              <a:cs typeface="Times New Roman" pitchFamily="18"/>
            </a:endParaRPr>
          </a:p>
          <a:p>
            <a:pPr lvl="2">
              <a:lnSpc>
                <a:spcPct val="80000"/>
              </a:lnSpc>
              <a:spcBef>
                <a:spcPts val="700"/>
              </a:spcBef>
              <a:buClr>
                <a:srgbClr val="00CCFF"/>
              </a:buClr>
              <a:buSzPct val="65000"/>
              <a:buFont typeface="Wingdings" pitchFamily="2"/>
              <a:buChar char=""/>
            </a:pPr>
            <a:r>
              <a:rPr lang="en-US" sz="2400" dirty="0">
                <a:solidFill>
                  <a:srgbClr val="000000"/>
                </a:solidFill>
                <a:latin typeface="Times New Roman" pitchFamily="18"/>
                <a:ea typeface="ＭＳ Ｐゴシック" pitchFamily="34"/>
                <a:cs typeface="Times New Roman" pitchFamily="18"/>
              </a:rPr>
              <a:t>float - </a:t>
            </a:r>
            <a:r>
              <a:rPr lang="en-US" sz="2400" dirty="0" err="1">
                <a:solidFill>
                  <a:srgbClr val="000000"/>
                </a:solidFill>
                <a:latin typeface="Times New Roman" pitchFamily="18"/>
                <a:ea typeface="ＭＳ Ｐゴシック" pitchFamily="34"/>
                <a:cs typeface="Times New Roman" pitchFamily="18"/>
              </a:rPr>
              <a:t>géptől</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függő</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dupla-pontosságú</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lebegőpontos</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számok</a:t>
            </a:r>
            <a:r>
              <a:rPr lang="en-US" sz="2400" dirty="0">
                <a:solidFill>
                  <a:srgbClr val="000000"/>
                </a:solidFill>
                <a:latin typeface="Times New Roman" pitchFamily="18"/>
                <a:ea typeface="ＭＳ Ｐゴシック" pitchFamily="34"/>
                <a:cs typeface="Times New Roman" pitchFamily="18"/>
              </a:rPr>
              <a:t>. A </a:t>
            </a:r>
            <a:r>
              <a:rPr lang="en-US" sz="2400" dirty="0" err="1">
                <a:solidFill>
                  <a:srgbClr val="000000"/>
                </a:solidFill>
                <a:latin typeface="Times New Roman" pitchFamily="18"/>
                <a:ea typeface="ＭＳ Ｐゴシック" pitchFamily="34"/>
                <a:cs typeface="Times New Roman" pitchFamily="18"/>
              </a:rPr>
              <a:t>határok</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és</a:t>
            </a:r>
            <a:r>
              <a:rPr lang="en-US" sz="2400" dirty="0">
                <a:solidFill>
                  <a:srgbClr val="000000"/>
                </a:solidFill>
                <a:latin typeface="Times New Roman" pitchFamily="18"/>
                <a:ea typeface="ＭＳ Ｐゴシック" pitchFamily="34"/>
                <a:cs typeface="Times New Roman" pitchFamily="18"/>
              </a:rPr>
              <a:t> a </a:t>
            </a:r>
            <a:r>
              <a:rPr lang="en-US" sz="2400" dirty="0" err="1">
                <a:solidFill>
                  <a:srgbClr val="000000"/>
                </a:solidFill>
                <a:latin typeface="Times New Roman" pitchFamily="18"/>
                <a:ea typeface="ＭＳ Ｐゴシック" pitchFamily="34"/>
                <a:cs typeface="Times New Roman" pitchFamily="18"/>
              </a:rPr>
              <a:t>túlcsordulás</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kezelése</a:t>
            </a:r>
            <a:r>
              <a:rPr lang="en-US" sz="2400" dirty="0">
                <a:solidFill>
                  <a:srgbClr val="000000"/>
                </a:solidFill>
                <a:latin typeface="Times New Roman" pitchFamily="18"/>
                <a:ea typeface="ＭＳ Ｐゴシック" pitchFamily="34"/>
                <a:cs typeface="Times New Roman" pitchFamily="18"/>
              </a:rPr>
              <a:t> a C </a:t>
            </a:r>
            <a:r>
              <a:rPr lang="en-US" sz="2400" dirty="0" err="1">
                <a:solidFill>
                  <a:srgbClr val="000000"/>
                </a:solidFill>
                <a:latin typeface="Times New Roman" pitchFamily="18"/>
                <a:ea typeface="ＭＳ Ｐゴシック" pitchFamily="34"/>
                <a:cs typeface="Times New Roman" pitchFamily="18"/>
              </a:rPr>
              <a:t>implementációtól</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és</a:t>
            </a:r>
            <a:r>
              <a:rPr lang="en-US" sz="2400" dirty="0">
                <a:solidFill>
                  <a:srgbClr val="000000"/>
                </a:solidFill>
                <a:latin typeface="Times New Roman" pitchFamily="18"/>
                <a:ea typeface="ＭＳ Ｐゴシック" pitchFamily="34"/>
                <a:cs typeface="Times New Roman" pitchFamily="18"/>
              </a:rPr>
              <a:t> a </a:t>
            </a:r>
            <a:r>
              <a:rPr lang="en-US" sz="2400" dirty="0" err="1">
                <a:solidFill>
                  <a:srgbClr val="000000"/>
                </a:solidFill>
                <a:latin typeface="Times New Roman" pitchFamily="18"/>
                <a:ea typeface="ＭＳ Ｐゴシック" pitchFamily="34"/>
                <a:cs typeface="Times New Roman" pitchFamily="18"/>
              </a:rPr>
              <a:t>gép</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architektúrájától</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függ</a:t>
            </a:r>
            <a:r>
              <a:rPr lang="en-US" sz="2400" dirty="0">
                <a:solidFill>
                  <a:srgbClr val="000000"/>
                </a:solidFill>
                <a:latin typeface="Times New Roman" pitchFamily="18"/>
                <a:ea typeface="ＭＳ Ｐゴシック" pitchFamily="34"/>
                <a:cs typeface="Times New Roman" pitchFamily="18"/>
              </a:rPr>
              <a:t>.</a:t>
            </a:r>
          </a:p>
          <a:p>
            <a:pPr lvl="1">
              <a:lnSpc>
                <a:spcPct val="80000"/>
              </a:lnSpc>
              <a:spcBef>
                <a:spcPts val="700"/>
              </a:spcBef>
              <a:buClr>
                <a:srgbClr val="FFFF00"/>
              </a:buClr>
              <a:buSzPct val="65000"/>
              <a:buFont typeface="Wingdings" pitchFamily="2"/>
              <a:buChar char=""/>
            </a:pPr>
            <a:r>
              <a:rPr lang="en-US" sz="2600" dirty="0" err="1">
                <a:solidFill>
                  <a:srgbClr val="000000"/>
                </a:solidFill>
                <a:latin typeface="Times New Roman" pitchFamily="18"/>
                <a:ea typeface="ＭＳ Ｐゴシック" pitchFamily="34"/>
                <a:cs typeface="Times New Roman" pitchFamily="18"/>
              </a:rPr>
              <a:t>Komplex</a:t>
            </a:r>
            <a:r>
              <a:rPr lang="en-US" sz="2600" dirty="0">
                <a:solidFill>
                  <a:srgbClr val="000000"/>
                </a:solidFill>
                <a:latin typeface="Times New Roman" pitchFamily="18"/>
                <a:ea typeface="ＭＳ Ｐゴシック" pitchFamily="34"/>
                <a:cs typeface="Times New Roman" pitchFamily="18"/>
              </a:rPr>
              <a:t> </a:t>
            </a:r>
            <a:r>
              <a:rPr lang="en-US" sz="2600" dirty="0" err="1">
                <a:solidFill>
                  <a:srgbClr val="000000"/>
                </a:solidFill>
                <a:latin typeface="Times New Roman" pitchFamily="18"/>
                <a:ea typeface="ＭＳ Ｐゴシック" pitchFamily="34"/>
                <a:cs typeface="Times New Roman" pitchFamily="18"/>
              </a:rPr>
              <a:t>szám</a:t>
            </a:r>
            <a:endParaRPr lang="en-US" sz="2600" dirty="0">
              <a:solidFill>
                <a:srgbClr val="000000"/>
              </a:solidFill>
              <a:latin typeface="Times New Roman" pitchFamily="18"/>
              <a:ea typeface="ＭＳ Ｐゴシック" pitchFamily="34"/>
              <a:cs typeface="Times New Roman" pitchFamily="18"/>
            </a:endParaRPr>
          </a:p>
          <a:p>
            <a:pPr lvl="2">
              <a:lnSpc>
                <a:spcPct val="80000"/>
              </a:lnSpc>
              <a:spcBef>
                <a:spcPts val="700"/>
              </a:spcBef>
              <a:buClr>
                <a:srgbClr val="00CCFF"/>
              </a:buClr>
              <a:buSzPct val="65000"/>
              <a:buFont typeface="Wingdings" pitchFamily="2"/>
              <a:buChar char=""/>
            </a:pPr>
            <a:r>
              <a:rPr lang="en-US" sz="2400" dirty="0">
                <a:solidFill>
                  <a:srgbClr val="000000"/>
                </a:solidFill>
                <a:latin typeface="Times New Roman" pitchFamily="18"/>
                <a:ea typeface="ＭＳ Ｐゴシック" pitchFamily="34"/>
                <a:cs typeface="Times New Roman" pitchFamily="18"/>
              </a:rPr>
              <a:t>complex - </a:t>
            </a:r>
            <a:r>
              <a:rPr lang="en-US" sz="2400" dirty="0" err="1">
                <a:solidFill>
                  <a:srgbClr val="000000"/>
                </a:solidFill>
                <a:latin typeface="Times New Roman" pitchFamily="18"/>
                <a:ea typeface="ＭＳ Ｐゴシック" pitchFamily="34"/>
                <a:cs typeface="Times New Roman" pitchFamily="18"/>
              </a:rPr>
              <a:t>két</a:t>
            </a:r>
            <a:r>
              <a:rPr lang="en-US" sz="2400" dirty="0">
                <a:solidFill>
                  <a:srgbClr val="000000"/>
                </a:solidFill>
                <a:latin typeface="Times New Roman" pitchFamily="18"/>
                <a:ea typeface="ＭＳ Ｐゴシック" pitchFamily="34"/>
                <a:cs typeface="Times New Roman" pitchFamily="18"/>
              </a:rPr>
              <a:t> float </a:t>
            </a:r>
            <a:r>
              <a:rPr lang="en-US" sz="2400" dirty="0" err="1">
                <a:solidFill>
                  <a:srgbClr val="000000"/>
                </a:solidFill>
                <a:latin typeface="Times New Roman" pitchFamily="18"/>
                <a:ea typeface="ＭＳ Ｐゴシック" pitchFamily="34"/>
                <a:cs typeface="Times New Roman" pitchFamily="18"/>
              </a:rPr>
              <a:t>számpárral</a:t>
            </a:r>
            <a:r>
              <a:rPr lang="en-US" sz="2400" dirty="0">
                <a:solidFill>
                  <a:srgbClr val="000000"/>
                </a:solidFill>
                <a:latin typeface="Times New Roman" pitchFamily="18"/>
                <a:ea typeface="ＭＳ Ｐゴシック" pitchFamily="34"/>
                <a:cs typeface="Times New Roman" pitchFamily="18"/>
              </a:rPr>
              <a:t> van </a:t>
            </a:r>
            <a:r>
              <a:rPr lang="en-US" sz="2400" dirty="0" err="1">
                <a:solidFill>
                  <a:srgbClr val="000000"/>
                </a:solidFill>
                <a:latin typeface="Times New Roman" pitchFamily="18"/>
                <a:ea typeface="ＭＳ Ｐゴシック" pitchFamily="34"/>
                <a:cs typeface="Times New Roman" pitchFamily="18"/>
              </a:rPr>
              <a:t>megvalósítva</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z.real</a:t>
            </a:r>
            <a:r>
              <a:rPr lang="en-US" sz="2400" dirty="0">
                <a:solidFill>
                  <a:srgbClr val="000000"/>
                </a:solidFill>
                <a:latin typeface="Times New Roman" pitchFamily="18"/>
                <a:ea typeface="ＭＳ Ｐゴシック" pitchFamily="34"/>
                <a:cs typeface="Times New Roman" pitchFamily="18"/>
              </a:rPr>
              <a:t>, </a:t>
            </a:r>
            <a:r>
              <a:rPr lang="en-US" sz="2400" dirty="0" err="1">
                <a:solidFill>
                  <a:srgbClr val="000000"/>
                </a:solidFill>
                <a:latin typeface="Times New Roman" pitchFamily="18"/>
                <a:ea typeface="ＭＳ Ｐゴシック" pitchFamily="34"/>
                <a:cs typeface="Times New Roman" pitchFamily="18"/>
              </a:rPr>
              <a:t>z.imag</a:t>
            </a:r>
            <a:r>
              <a:rPr lang="en-US" sz="2400" dirty="0">
                <a:solidFill>
                  <a:srgbClr val="000000"/>
                </a:solidFill>
                <a:latin typeface="Times New Roman" pitchFamily="18"/>
                <a:ea typeface="ＭＳ Ｐゴシック" pitchFamily="34"/>
                <a:cs typeface="Times New Roman" pitchFamily="18"/>
              </a:rPr>
              <a:t>)</a:t>
            </a:r>
          </a:p>
          <a:p>
            <a:pPr lvl="1">
              <a:lnSpc>
                <a:spcPct val="80000"/>
              </a:lnSpc>
              <a:spcBef>
                <a:spcPts val="700"/>
              </a:spcBef>
              <a:buClr>
                <a:srgbClr val="FFFF00"/>
              </a:buClr>
              <a:buSzPct val="65000"/>
              <a:buFont typeface="Wingdings" pitchFamily="2"/>
              <a:buChar char=""/>
            </a:pPr>
            <a:r>
              <a:rPr lang="en-US" sz="2600" dirty="0" err="1">
                <a:solidFill>
                  <a:srgbClr val="000000"/>
                </a:solidFill>
                <a:latin typeface="Times New Roman" pitchFamily="18"/>
                <a:ea typeface="ＭＳ Ｐゴシック" pitchFamily="34"/>
                <a:cs typeface="Times New Roman" pitchFamily="18"/>
              </a:rPr>
              <a:t>Decimális</a:t>
            </a:r>
            <a:endParaRPr lang="en-US" sz="2600" dirty="0">
              <a:solidFill>
                <a:srgbClr val="000000"/>
              </a:solidFill>
              <a:latin typeface="Times New Roman" pitchFamily="18"/>
              <a:ea typeface="ＭＳ Ｐゴシック" pitchFamily="34"/>
              <a:cs typeface="Times New Roman" pitchFamily="18"/>
            </a:endParaRPr>
          </a:p>
          <a:p>
            <a:pPr lvl="0"/>
            <a:endParaRPr lang="hu-H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2C9E3B5-B606-AC4F-DF62-5F927ABCCB70}"/>
              </a:ext>
            </a:extLst>
          </p:cNvPr>
          <p:cNvSpPr txBox="1">
            <a:spLocks noGrp="1"/>
          </p:cNvSpPr>
          <p:nvPr>
            <p:ph type="title"/>
          </p:nvPr>
        </p:nvSpPr>
        <p:spPr/>
        <p:txBody>
          <a:bodyPr/>
          <a:lstStyle/>
          <a:p>
            <a:pPr lvl="0"/>
            <a:endParaRPr lang="hu-HU" dirty="0"/>
          </a:p>
        </p:txBody>
      </p:sp>
      <p:sp>
        <p:nvSpPr>
          <p:cNvPr id="3" name="Tartalom helye 2">
            <a:extLst>
              <a:ext uri="{FF2B5EF4-FFF2-40B4-BE49-F238E27FC236}">
                <a16:creationId xmlns:a16="http://schemas.microsoft.com/office/drawing/2014/main" id="{93D1C3A4-306A-E3C6-EB6A-A6C49E17FE57}"/>
              </a:ext>
            </a:extLst>
          </p:cNvPr>
          <p:cNvSpPr txBox="1">
            <a:spLocks noGrp="1"/>
          </p:cNvSpPr>
          <p:nvPr>
            <p:ph idx="1"/>
          </p:nvPr>
        </p:nvSpPr>
        <p:spPr>
          <a:xfrm>
            <a:off x="677332" y="2160590"/>
            <a:ext cx="9798318" cy="3880768"/>
          </a:xfrm>
        </p:spPr>
        <p:txBody>
          <a:bodyPr>
            <a:normAutofit lnSpcReduction="10000"/>
          </a:bodyPr>
          <a:lstStyle/>
          <a:p>
            <a:pPr lvl="0">
              <a:spcBef>
                <a:spcPts val="1800"/>
              </a:spcBef>
              <a:buClr>
                <a:srgbClr val="00CCFF"/>
              </a:buClr>
              <a:buSzPct val="65000"/>
              <a:buFont typeface="Wingdings" pitchFamily="2"/>
              <a:buChar char=""/>
            </a:pPr>
            <a:r>
              <a:rPr lang="hu-HU" sz="2800" dirty="0">
                <a:solidFill>
                  <a:srgbClr val="000000"/>
                </a:solidFill>
                <a:latin typeface="Times New Roman" pitchFamily="18"/>
                <a:ea typeface="ＭＳ Ｐゴシック" pitchFamily="34"/>
                <a:cs typeface="Times New Roman" pitchFamily="18"/>
              </a:rPr>
              <a:t>Sorozat (</a:t>
            </a:r>
            <a:r>
              <a:rPr lang="hu-HU" sz="2800" dirty="0" err="1">
                <a:solidFill>
                  <a:srgbClr val="000000"/>
                </a:solidFill>
                <a:latin typeface="Times New Roman" pitchFamily="18"/>
                <a:ea typeface="ＭＳ Ｐゴシック" pitchFamily="34"/>
                <a:cs typeface="Times New Roman" pitchFamily="18"/>
              </a:rPr>
              <a:t>Sequence</a:t>
            </a:r>
            <a:r>
              <a:rPr lang="hu-HU" sz="2800" dirty="0">
                <a:solidFill>
                  <a:srgbClr val="000000"/>
                </a:solidFill>
                <a:latin typeface="Times New Roman" pitchFamily="18"/>
                <a:ea typeface="ＭＳ Ｐゴシック" pitchFamily="34"/>
                <a:cs typeface="Times New Roman" pitchFamily="18"/>
              </a:rPr>
              <a:t>) - Véges természetes számokkal indexelt rendezett halmazok reprezentációja. Egy a sorozat i-</a:t>
            </a:r>
            <a:r>
              <a:rPr lang="hu-HU" sz="2800" dirty="0" err="1">
                <a:solidFill>
                  <a:srgbClr val="000000"/>
                </a:solidFill>
                <a:latin typeface="Times New Roman" pitchFamily="18"/>
                <a:ea typeface="ＭＳ Ｐゴシック" pitchFamily="34"/>
                <a:cs typeface="Times New Roman" pitchFamily="18"/>
              </a:rPr>
              <a:t>dik</a:t>
            </a:r>
            <a:r>
              <a:rPr lang="hu-HU" sz="2800" dirty="0">
                <a:solidFill>
                  <a:srgbClr val="000000"/>
                </a:solidFill>
                <a:latin typeface="Times New Roman" pitchFamily="18"/>
                <a:ea typeface="ＭＳ Ｐゴシック" pitchFamily="34"/>
                <a:cs typeface="Times New Roman" pitchFamily="18"/>
              </a:rPr>
              <a:t> eleme: a[i]. Sorozatokon értelmezve van a szeletelés (</a:t>
            </a:r>
            <a:r>
              <a:rPr lang="hu-HU" sz="2800" dirty="0" err="1">
                <a:solidFill>
                  <a:srgbClr val="000000"/>
                </a:solidFill>
                <a:latin typeface="Times New Roman" pitchFamily="18"/>
                <a:ea typeface="ＭＳ Ｐゴシック" pitchFamily="34"/>
                <a:cs typeface="Times New Roman" pitchFamily="18"/>
              </a:rPr>
              <a:t>slicing</a:t>
            </a:r>
            <a:r>
              <a:rPr lang="hu-HU" sz="2800" dirty="0">
                <a:solidFill>
                  <a:srgbClr val="000000"/>
                </a:solidFill>
                <a:latin typeface="Times New Roman" pitchFamily="18"/>
                <a:ea typeface="ＭＳ Ｐゴシック" pitchFamily="34"/>
                <a:cs typeface="Times New Roman" pitchFamily="18"/>
              </a:rPr>
              <a:t>): a[</a:t>
            </a:r>
            <a:r>
              <a:rPr lang="hu-HU" sz="2800" dirty="0" err="1">
                <a:solidFill>
                  <a:srgbClr val="000000"/>
                </a:solidFill>
                <a:latin typeface="Times New Roman" pitchFamily="18"/>
                <a:ea typeface="ＭＳ Ｐゴシック" pitchFamily="34"/>
                <a:cs typeface="Times New Roman" pitchFamily="18"/>
              </a:rPr>
              <a:t>i:j</a:t>
            </a:r>
            <a:r>
              <a:rPr lang="hu-HU" sz="2800" dirty="0">
                <a:solidFill>
                  <a:srgbClr val="000000"/>
                </a:solidFill>
                <a:latin typeface="Times New Roman" pitchFamily="18"/>
                <a:ea typeface="ＭＳ Ｐゴシック" pitchFamily="34"/>
                <a:cs typeface="Times New Roman" pitchFamily="18"/>
              </a:rPr>
              <a:t>] olyan k indexű elemek sorozata, ahol i &lt;= k &lt; j. Kifejezésben használva a szelet (</a:t>
            </a:r>
            <a:r>
              <a:rPr lang="hu-HU" sz="2800" dirty="0" err="1">
                <a:solidFill>
                  <a:srgbClr val="000000"/>
                </a:solidFill>
                <a:latin typeface="Times New Roman" pitchFamily="18"/>
                <a:ea typeface="ＭＳ Ｐゴシック" pitchFamily="34"/>
                <a:cs typeface="Times New Roman" pitchFamily="18"/>
              </a:rPr>
              <a:t>slice</a:t>
            </a:r>
            <a:r>
              <a:rPr lang="hu-HU" sz="2800" dirty="0">
                <a:solidFill>
                  <a:srgbClr val="000000"/>
                </a:solidFill>
                <a:latin typeface="Times New Roman" pitchFamily="18"/>
                <a:ea typeface="ＭＳ Ｐゴシック" pitchFamily="34"/>
                <a:cs typeface="Times New Roman" pitchFamily="18"/>
              </a:rPr>
              <a:t>) egy azonos típusú sorozat lesz (az indexelése 0-tól kezdve).</a:t>
            </a:r>
          </a:p>
          <a:p>
            <a:pPr lvl="1">
              <a:spcBef>
                <a:spcPts val="1800"/>
              </a:spcBef>
              <a:buClr>
                <a:srgbClr val="FFFF00"/>
              </a:buClr>
              <a:buSzPct val="65000"/>
              <a:buFont typeface="Wingdings" pitchFamily="2"/>
              <a:buChar char=""/>
            </a:pPr>
            <a:r>
              <a:rPr lang="hu-HU" sz="2600" dirty="0">
                <a:solidFill>
                  <a:srgbClr val="000000"/>
                </a:solidFill>
                <a:latin typeface="Times New Roman" pitchFamily="18"/>
                <a:ea typeface="ＭＳ Ｐゴシック" pitchFamily="34"/>
                <a:cs typeface="Times New Roman" pitchFamily="18"/>
              </a:rPr>
              <a:t>Nemmódosítható sorozat (</a:t>
            </a:r>
            <a:r>
              <a:rPr lang="hu-HU" sz="2600" dirty="0" err="1">
                <a:solidFill>
                  <a:srgbClr val="000000"/>
                </a:solidFill>
                <a:latin typeface="Times New Roman" pitchFamily="18"/>
                <a:ea typeface="ＭＳ Ｐゴシック" pitchFamily="34"/>
                <a:cs typeface="Times New Roman" pitchFamily="18"/>
              </a:rPr>
              <a:t>Immutable</a:t>
            </a:r>
            <a:r>
              <a:rPr lang="hu-HU" sz="2600" dirty="0">
                <a:solidFill>
                  <a:srgbClr val="000000"/>
                </a:solidFill>
                <a:latin typeface="Times New Roman" pitchFamily="18"/>
                <a:ea typeface="ＭＳ Ｐゴシック" pitchFamily="34"/>
                <a:cs typeface="Times New Roman" pitchFamily="18"/>
              </a:rPr>
              <a:t> </a:t>
            </a:r>
            <a:r>
              <a:rPr lang="hu-HU" sz="2600" dirty="0" err="1">
                <a:solidFill>
                  <a:srgbClr val="000000"/>
                </a:solidFill>
                <a:latin typeface="Times New Roman" pitchFamily="18"/>
                <a:ea typeface="ＭＳ Ｐゴシック" pitchFamily="34"/>
                <a:cs typeface="Times New Roman" pitchFamily="18"/>
              </a:rPr>
              <a:t>sequence</a:t>
            </a:r>
            <a:r>
              <a:rPr lang="hu-HU" sz="2600" dirty="0">
                <a:solidFill>
                  <a:srgbClr val="000000"/>
                </a:solidFill>
                <a:latin typeface="Times New Roman" pitchFamily="18"/>
                <a:ea typeface="ＭＳ Ｐゴシック" pitchFamily="34"/>
                <a:cs typeface="Times New Roman" pitchFamily="18"/>
              </a:rPr>
              <a:t>) </a:t>
            </a:r>
          </a:p>
          <a:p>
            <a:pPr lvl="1">
              <a:spcBef>
                <a:spcPts val="1800"/>
              </a:spcBef>
              <a:buClr>
                <a:srgbClr val="FFFF00"/>
              </a:buClr>
              <a:buSzPct val="65000"/>
              <a:buFont typeface="Wingdings" pitchFamily="2"/>
              <a:buChar char=""/>
            </a:pPr>
            <a:r>
              <a:rPr lang="hu-HU" sz="2600" dirty="0">
                <a:solidFill>
                  <a:srgbClr val="000000"/>
                </a:solidFill>
                <a:latin typeface="Times New Roman" pitchFamily="18"/>
                <a:ea typeface="ＭＳ Ｐゴシック" pitchFamily="34"/>
                <a:cs typeface="Times New Roman" pitchFamily="18"/>
              </a:rPr>
              <a:t>Módosítható sorozat (</a:t>
            </a:r>
            <a:r>
              <a:rPr lang="hu-HU" sz="2600" dirty="0" err="1">
                <a:solidFill>
                  <a:srgbClr val="000000"/>
                </a:solidFill>
                <a:latin typeface="Times New Roman" pitchFamily="18"/>
                <a:ea typeface="ＭＳ Ｐゴシック" pitchFamily="34"/>
                <a:cs typeface="Times New Roman" pitchFamily="18"/>
              </a:rPr>
              <a:t>Mutable</a:t>
            </a:r>
            <a:r>
              <a:rPr lang="hu-HU" sz="2600" dirty="0">
                <a:solidFill>
                  <a:srgbClr val="000000"/>
                </a:solidFill>
                <a:latin typeface="Times New Roman" pitchFamily="18"/>
                <a:ea typeface="ＭＳ Ｐゴシック" pitchFamily="34"/>
                <a:cs typeface="Times New Roman" pitchFamily="18"/>
              </a:rPr>
              <a:t> </a:t>
            </a:r>
            <a:r>
              <a:rPr lang="hu-HU" sz="2600" dirty="0" err="1">
                <a:solidFill>
                  <a:srgbClr val="000000"/>
                </a:solidFill>
                <a:latin typeface="Times New Roman" pitchFamily="18"/>
                <a:ea typeface="ＭＳ Ｐゴシック" pitchFamily="34"/>
                <a:cs typeface="Times New Roman" pitchFamily="18"/>
              </a:rPr>
              <a:t>sequence</a:t>
            </a:r>
            <a:r>
              <a:rPr lang="hu-HU" sz="2600" dirty="0">
                <a:solidFill>
                  <a:srgbClr val="000000"/>
                </a:solidFill>
                <a:latin typeface="Times New Roman" pitchFamily="18"/>
                <a:ea typeface="ＭＳ Ｐゴシック" pitchFamily="34"/>
                <a:cs typeface="Times New Roman" pitchFamily="18"/>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B4D3E10-A409-6F10-5EB0-D33D80EB58B9}"/>
              </a:ext>
            </a:extLst>
          </p:cNvPr>
          <p:cNvSpPr txBox="1">
            <a:spLocks noGrp="1"/>
          </p:cNvSpPr>
          <p:nvPr>
            <p:ph type="title"/>
          </p:nvPr>
        </p:nvSpPr>
        <p:spPr/>
        <p:txBody>
          <a:bodyPr/>
          <a:lstStyle/>
          <a:p>
            <a:pPr lvl="0"/>
            <a:r>
              <a:rPr lang="hu-HU" dirty="0"/>
              <a:t>Nemmódosítható sorozat (</a:t>
            </a:r>
            <a:r>
              <a:rPr lang="hu-HU" dirty="0" err="1"/>
              <a:t>Immutable</a:t>
            </a:r>
            <a:r>
              <a:rPr lang="hu-HU" dirty="0"/>
              <a:t> </a:t>
            </a:r>
            <a:r>
              <a:rPr lang="hu-HU" dirty="0" err="1"/>
              <a:t>sequence</a:t>
            </a:r>
            <a:r>
              <a:rPr lang="hu-HU" dirty="0"/>
              <a:t>)</a:t>
            </a:r>
          </a:p>
        </p:txBody>
      </p:sp>
      <p:sp>
        <p:nvSpPr>
          <p:cNvPr id="3" name="Tartalom helye 2">
            <a:extLst>
              <a:ext uri="{FF2B5EF4-FFF2-40B4-BE49-F238E27FC236}">
                <a16:creationId xmlns:a16="http://schemas.microsoft.com/office/drawing/2014/main" id="{ED84D023-59AF-B34A-0E4B-BFDD50C56755}"/>
              </a:ext>
            </a:extLst>
          </p:cNvPr>
          <p:cNvSpPr txBox="1">
            <a:spLocks noGrp="1"/>
          </p:cNvSpPr>
          <p:nvPr>
            <p:ph idx="1"/>
          </p:nvPr>
        </p:nvSpPr>
        <p:spPr>
          <a:xfrm>
            <a:off x="677332" y="2160589"/>
            <a:ext cx="10206691" cy="4471029"/>
          </a:xfrm>
        </p:spPr>
        <p:txBody>
          <a:bodyPr>
            <a:normAutofit fontScale="62500" lnSpcReduction="20000"/>
          </a:bodyPr>
          <a:lstStyle/>
          <a:p>
            <a:pPr lvl="0">
              <a:lnSpc>
                <a:spcPct val="120000"/>
              </a:lnSpc>
              <a:spcBef>
                <a:spcPts val="800"/>
              </a:spcBef>
              <a:buClr>
                <a:srgbClr val="00CCFF"/>
              </a:buClr>
              <a:buSzPct val="65000"/>
              <a:buFont typeface="Wingdings" pitchFamily="2"/>
              <a:buChar char=""/>
            </a:pPr>
            <a:r>
              <a:rPr lang="hu-HU" sz="3200" dirty="0">
                <a:solidFill>
                  <a:srgbClr val="000000"/>
                </a:solidFill>
                <a:latin typeface="Times New Roman" pitchFamily="18"/>
                <a:ea typeface="ＭＳ Ｐゴシック" pitchFamily="34"/>
                <a:cs typeface="Times New Roman" pitchFamily="18"/>
              </a:rPr>
              <a:t>Létrehozás után az objektum nem változhat.</a:t>
            </a:r>
          </a:p>
          <a:p>
            <a:pPr lvl="1">
              <a:lnSpc>
                <a:spcPct val="120000"/>
              </a:lnSpc>
              <a:spcBef>
                <a:spcPts val="800"/>
              </a:spcBef>
              <a:buClr>
                <a:srgbClr val="FFFF00"/>
              </a:buClr>
              <a:buSzPct val="65000"/>
              <a:buFont typeface="Wingdings" pitchFamily="2"/>
              <a:buChar char=""/>
            </a:pPr>
            <a:r>
              <a:rPr lang="hu-HU" sz="3000" dirty="0" err="1">
                <a:solidFill>
                  <a:srgbClr val="000000"/>
                </a:solidFill>
                <a:latin typeface="Times New Roman" pitchFamily="18"/>
                <a:ea typeface="ＭＳ Ｐゴシック" pitchFamily="34"/>
                <a:cs typeface="Times New Roman" pitchFamily="18"/>
              </a:rPr>
              <a:t>String</a:t>
            </a:r>
            <a:r>
              <a:rPr lang="hu-HU" sz="3000" dirty="0">
                <a:solidFill>
                  <a:srgbClr val="000000"/>
                </a:solidFill>
                <a:latin typeface="Times New Roman" pitchFamily="18"/>
                <a:ea typeface="ＭＳ Ｐゴシック" pitchFamily="34"/>
                <a:cs typeface="Times New Roman" pitchFamily="18"/>
              </a:rPr>
              <a:t> - A </a:t>
            </a:r>
            <a:r>
              <a:rPr lang="hu-HU" sz="3000" dirty="0" err="1">
                <a:solidFill>
                  <a:srgbClr val="000000"/>
                </a:solidFill>
                <a:latin typeface="Times New Roman" pitchFamily="18"/>
                <a:ea typeface="ＭＳ Ｐゴシック" pitchFamily="34"/>
                <a:cs typeface="Times New Roman" pitchFamily="18"/>
              </a:rPr>
              <a:t>stingek</a:t>
            </a:r>
            <a:r>
              <a:rPr lang="hu-HU" sz="3000" dirty="0">
                <a:solidFill>
                  <a:srgbClr val="000000"/>
                </a:solidFill>
                <a:latin typeface="Times New Roman" pitchFamily="18"/>
                <a:ea typeface="ＭＳ Ｐゴシック" pitchFamily="34"/>
                <a:cs typeface="Times New Roman" pitchFamily="18"/>
              </a:rPr>
              <a:t> elemei a karakterek, habár nincs külön karakter típus. A karakter egy egyelemű </a:t>
            </a:r>
            <a:r>
              <a:rPr lang="hu-HU" sz="3000" dirty="0" err="1">
                <a:solidFill>
                  <a:srgbClr val="000000"/>
                </a:solidFill>
                <a:latin typeface="Times New Roman" pitchFamily="18"/>
                <a:ea typeface="ＭＳ Ｐゴシック" pitchFamily="34"/>
                <a:cs typeface="Times New Roman" pitchFamily="18"/>
              </a:rPr>
              <a:t>string</a:t>
            </a:r>
            <a:r>
              <a:rPr lang="hu-HU" sz="3000" dirty="0">
                <a:solidFill>
                  <a:srgbClr val="000000"/>
                </a:solidFill>
                <a:latin typeface="Times New Roman" pitchFamily="18"/>
                <a:ea typeface="ＭＳ Ｐゴシック" pitchFamily="34"/>
                <a:cs typeface="Times New Roman" pitchFamily="18"/>
              </a:rPr>
              <a:t>.</a:t>
            </a:r>
          </a:p>
          <a:p>
            <a:pPr lvl="1">
              <a:lnSpc>
                <a:spcPct val="120000"/>
              </a:lnSpc>
              <a:spcBef>
                <a:spcPts val="800"/>
              </a:spcBef>
              <a:buClr>
                <a:srgbClr val="FFFF00"/>
              </a:buClr>
              <a:buSzPct val="65000"/>
              <a:buFont typeface="Wingdings" pitchFamily="2"/>
              <a:buChar char=""/>
            </a:pPr>
            <a:r>
              <a:rPr lang="hu-HU" sz="3000" dirty="0">
                <a:solidFill>
                  <a:srgbClr val="000000"/>
                </a:solidFill>
                <a:latin typeface="Times New Roman" pitchFamily="18"/>
                <a:ea typeface="ＭＳ Ｐゴシック" pitchFamily="34"/>
                <a:cs typeface="Times New Roman" pitchFamily="18"/>
              </a:rPr>
              <a:t>Vektor (</a:t>
            </a:r>
            <a:r>
              <a:rPr lang="hu-HU" sz="3000" dirty="0" err="1">
                <a:solidFill>
                  <a:srgbClr val="000000"/>
                </a:solidFill>
                <a:latin typeface="Times New Roman" pitchFamily="18"/>
                <a:ea typeface="ＭＳ Ｐゴシック" pitchFamily="34"/>
                <a:cs typeface="Times New Roman" pitchFamily="18"/>
              </a:rPr>
              <a:t>Tuple</a:t>
            </a:r>
            <a:r>
              <a:rPr lang="hu-HU" sz="3000" dirty="0">
                <a:solidFill>
                  <a:srgbClr val="000000"/>
                </a:solidFill>
                <a:latin typeface="Times New Roman" pitchFamily="18"/>
                <a:ea typeface="ＭＳ Ｐゴシック" pitchFamily="34"/>
                <a:cs typeface="Times New Roman" pitchFamily="18"/>
              </a:rPr>
              <a:t>) - Egy vektor elemei tetszőleges Python objektumok lehetnek. </a:t>
            </a:r>
            <a:r>
              <a:rPr lang="hu-HU" sz="3000" dirty="0" err="1">
                <a:solidFill>
                  <a:srgbClr val="000000"/>
                </a:solidFill>
                <a:latin typeface="Times New Roman" pitchFamily="18"/>
                <a:ea typeface="ＭＳ Ｐゴシック" pitchFamily="34"/>
                <a:cs typeface="Times New Roman" pitchFamily="18"/>
              </a:rPr>
              <a:t>Kettö</a:t>
            </a:r>
            <a:r>
              <a:rPr lang="hu-HU" sz="3000" dirty="0">
                <a:solidFill>
                  <a:srgbClr val="000000"/>
                </a:solidFill>
                <a:latin typeface="Times New Roman" pitchFamily="18"/>
                <a:ea typeface="ＭＳ Ｐゴシック" pitchFamily="34"/>
                <a:cs typeface="Times New Roman" pitchFamily="18"/>
              </a:rPr>
              <a:t> vagy több elemű vektort kifejezések vesszővel elválasztott listájaként adhatunk meg (pl. a = 1,'hello',[1,2,3]) Egyelemű vektort (</a:t>
            </a:r>
            <a:r>
              <a:rPr lang="hu-HU" sz="3000" dirty="0" err="1">
                <a:solidFill>
                  <a:srgbClr val="000000"/>
                </a:solidFill>
                <a:latin typeface="Times New Roman" pitchFamily="18"/>
                <a:ea typeface="ＭＳ Ｐゴシック" pitchFamily="34"/>
                <a:cs typeface="Times New Roman" pitchFamily="18"/>
              </a:rPr>
              <a:t>singleton</a:t>
            </a:r>
            <a:r>
              <a:rPr lang="hu-HU" sz="3000" dirty="0">
                <a:solidFill>
                  <a:srgbClr val="000000"/>
                </a:solidFill>
                <a:latin typeface="Times New Roman" pitchFamily="18"/>
                <a:ea typeface="ＭＳ Ｐゴシック" pitchFamily="34"/>
                <a:cs typeface="Times New Roman" pitchFamily="18"/>
              </a:rPr>
              <a:t>) a kifejezés utáni vessző rakásával definiálhatunk (pl. v = 1,). Üres vektor megadása: v = ().</a:t>
            </a:r>
          </a:p>
          <a:p>
            <a:pPr lvl="1">
              <a:lnSpc>
                <a:spcPct val="120000"/>
              </a:lnSpc>
              <a:spcBef>
                <a:spcPts val="800"/>
              </a:spcBef>
              <a:buClr>
                <a:srgbClr val="FFFF00"/>
              </a:buClr>
              <a:buSzPct val="65000"/>
              <a:buFont typeface="Wingdings" pitchFamily="2"/>
              <a:buChar char=""/>
            </a:pPr>
            <a:r>
              <a:rPr lang="hu-HU" sz="3000" dirty="0">
                <a:solidFill>
                  <a:srgbClr val="000000"/>
                </a:solidFill>
                <a:latin typeface="Times New Roman" pitchFamily="18"/>
                <a:ea typeface="ＭＳ Ｐゴシック" pitchFamily="34"/>
                <a:cs typeface="Times New Roman" pitchFamily="18"/>
              </a:rPr>
              <a:t>Unicode - A Unicode sorozat elemei </a:t>
            </a:r>
            <a:r>
              <a:rPr lang="hu-HU" sz="3000" dirty="0" err="1">
                <a:solidFill>
                  <a:srgbClr val="000000"/>
                </a:solidFill>
                <a:latin typeface="Times New Roman" pitchFamily="18"/>
                <a:ea typeface="ＭＳ Ｐゴシック" pitchFamily="34"/>
                <a:cs typeface="Times New Roman" pitchFamily="18"/>
              </a:rPr>
              <a:t>unicode</a:t>
            </a:r>
            <a:r>
              <a:rPr lang="hu-HU" sz="3000" dirty="0">
                <a:solidFill>
                  <a:srgbClr val="000000"/>
                </a:solidFill>
                <a:latin typeface="Times New Roman" pitchFamily="18"/>
                <a:ea typeface="ＭＳ Ｐゴシック" pitchFamily="34"/>
                <a:cs typeface="Times New Roman" pitchFamily="18"/>
              </a:rPr>
              <a:t> kódolási egységek. Egy kódolási egységet egy egyelemű Unicode </a:t>
            </a:r>
            <a:r>
              <a:rPr lang="hu-HU" sz="3000" dirty="0" err="1">
                <a:solidFill>
                  <a:srgbClr val="000000"/>
                </a:solidFill>
                <a:latin typeface="Times New Roman" pitchFamily="18"/>
                <a:ea typeface="ＭＳ Ｐゴシック" pitchFamily="34"/>
                <a:cs typeface="Times New Roman" pitchFamily="18"/>
              </a:rPr>
              <a:t>object</a:t>
            </a:r>
            <a:r>
              <a:rPr lang="hu-HU" sz="3000" dirty="0">
                <a:solidFill>
                  <a:srgbClr val="000000"/>
                </a:solidFill>
                <a:latin typeface="Times New Roman" pitchFamily="18"/>
                <a:ea typeface="ＭＳ Ｐゴシック" pitchFamily="34"/>
                <a:cs typeface="Times New Roman" pitchFamily="18"/>
              </a:rPr>
              <a:t> valósít meg, mely rendszerint egy 16- vagy 32-bites értéket tárol, egy </a:t>
            </a:r>
            <a:r>
              <a:rPr lang="hu-HU" sz="3000" dirty="0" err="1">
                <a:solidFill>
                  <a:srgbClr val="000000"/>
                </a:solidFill>
                <a:latin typeface="Times New Roman" pitchFamily="18"/>
                <a:ea typeface="ＭＳ Ｐゴシック" pitchFamily="34"/>
                <a:cs typeface="Times New Roman" pitchFamily="18"/>
              </a:rPr>
              <a:t>unicode</a:t>
            </a:r>
            <a:r>
              <a:rPr lang="hu-HU" sz="3000" dirty="0">
                <a:solidFill>
                  <a:srgbClr val="000000"/>
                </a:solidFill>
                <a:latin typeface="Times New Roman" pitchFamily="18"/>
                <a:ea typeface="ＭＳ Ｐゴシック" pitchFamily="34"/>
                <a:cs typeface="Times New Roman" pitchFamily="18"/>
              </a:rPr>
              <a:t> </a:t>
            </a:r>
            <a:r>
              <a:rPr lang="hu-HU" sz="3000" dirty="0" err="1">
                <a:solidFill>
                  <a:srgbClr val="000000"/>
                </a:solidFill>
                <a:latin typeface="Times New Roman" pitchFamily="18"/>
                <a:ea typeface="ＭＳ Ｐゴシック" pitchFamily="34"/>
                <a:cs typeface="Times New Roman" pitchFamily="18"/>
              </a:rPr>
              <a:t>ordinálist</a:t>
            </a:r>
            <a:r>
              <a:rPr lang="hu-HU" sz="3000" dirty="0">
                <a:solidFill>
                  <a:srgbClr val="000000"/>
                </a:solidFill>
                <a:latin typeface="Times New Roman" pitchFamily="18"/>
                <a:ea typeface="ＭＳ Ｐゴシック" pitchFamily="34"/>
                <a:cs typeface="Times New Roman" pitchFamily="18"/>
              </a:rPr>
              <a:t>. az </a:t>
            </a:r>
            <a:r>
              <a:rPr lang="hu-HU" sz="3000" dirty="0" err="1">
                <a:solidFill>
                  <a:srgbClr val="000000"/>
                </a:solidFill>
                <a:latin typeface="Times New Roman" pitchFamily="18"/>
                <a:ea typeface="ＭＳ Ｐゴシック" pitchFamily="34"/>
                <a:cs typeface="Times New Roman" pitchFamily="18"/>
              </a:rPr>
              <a:t>unichr</a:t>
            </a:r>
            <a:r>
              <a:rPr lang="hu-HU" sz="3000" dirty="0">
                <a:solidFill>
                  <a:srgbClr val="000000"/>
                </a:solidFill>
                <a:latin typeface="Times New Roman" pitchFamily="18"/>
                <a:ea typeface="ＭＳ Ｐゴシック" pitchFamily="34"/>
                <a:cs typeface="Times New Roman" pitchFamily="18"/>
              </a:rPr>
              <a:t>() és az </a:t>
            </a:r>
            <a:r>
              <a:rPr lang="hu-HU" sz="3000" dirty="0" err="1">
                <a:solidFill>
                  <a:srgbClr val="000000"/>
                </a:solidFill>
                <a:latin typeface="Times New Roman" pitchFamily="18"/>
                <a:ea typeface="ＭＳ Ｐゴシック" pitchFamily="34"/>
                <a:cs typeface="Times New Roman" pitchFamily="18"/>
              </a:rPr>
              <a:t>ord</a:t>
            </a:r>
            <a:r>
              <a:rPr lang="hu-HU" sz="3000" dirty="0">
                <a:solidFill>
                  <a:srgbClr val="000000"/>
                </a:solidFill>
                <a:latin typeface="Times New Roman" pitchFamily="18"/>
                <a:ea typeface="ＭＳ Ｐゴシック" pitchFamily="34"/>
                <a:cs typeface="Times New Roman" pitchFamily="18"/>
              </a:rPr>
              <a:t>() beépített függvények segítségével konvertálhatjuk a kódegységet egésszé és vissza. Különböző kódolások közötti konverzió az </a:t>
            </a:r>
            <a:r>
              <a:rPr lang="hu-HU" sz="3000" dirty="0" err="1">
                <a:solidFill>
                  <a:srgbClr val="000000"/>
                </a:solidFill>
                <a:latin typeface="Times New Roman" pitchFamily="18"/>
                <a:ea typeface="ＭＳ Ｐゴシック" pitchFamily="34"/>
                <a:cs typeface="Times New Roman" pitchFamily="18"/>
              </a:rPr>
              <a:t>encode</a:t>
            </a:r>
            <a:r>
              <a:rPr lang="hu-HU" sz="3000" dirty="0">
                <a:solidFill>
                  <a:srgbClr val="000000"/>
                </a:solidFill>
                <a:latin typeface="Times New Roman" pitchFamily="18"/>
                <a:ea typeface="ＭＳ Ｐゴシック" pitchFamily="34"/>
                <a:cs typeface="Times New Roman" pitchFamily="18"/>
              </a:rPr>
              <a:t>() és a </a:t>
            </a:r>
            <a:r>
              <a:rPr lang="hu-HU" sz="3000" dirty="0" err="1">
                <a:solidFill>
                  <a:srgbClr val="000000"/>
                </a:solidFill>
                <a:latin typeface="Times New Roman" pitchFamily="18"/>
                <a:ea typeface="ＭＳ Ｐゴシック" pitchFamily="34"/>
                <a:cs typeface="Times New Roman" pitchFamily="18"/>
              </a:rPr>
              <a:t>unicode</a:t>
            </a:r>
            <a:r>
              <a:rPr lang="hu-HU" sz="3000" dirty="0">
                <a:solidFill>
                  <a:srgbClr val="000000"/>
                </a:solidFill>
                <a:latin typeface="Times New Roman" pitchFamily="18"/>
                <a:ea typeface="ＭＳ Ｐゴシック" pitchFamily="34"/>
                <a:cs typeface="Times New Roman" pitchFamily="18"/>
              </a:rPr>
              <a:t>() beépített függvények segítségével történhet.</a:t>
            </a:r>
            <a:endParaRPr lang="en-US" sz="3000" dirty="0">
              <a:solidFill>
                <a:srgbClr val="000000"/>
              </a:solidFill>
              <a:latin typeface="Times New Roman" pitchFamily="18"/>
              <a:ea typeface="ＭＳ Ｐゴシック" pitchFamily="34"/>
              <a:cs typeface="Times New Roman" pitchFamily="1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F17CDA5-FC5C-0665-FB22-AC829312E3F2}"/>
              </a:ext>
            </a:extLst>
          </p:cNvPr>
          <p:cNvSpPr txBox="1">
            <a:spLocks noGrp="1"/>
          </p:cNvSpPr>
          <p:nvPr>
            <p:ph type="title"/>
          </p:nvPr>
        </p:nvSpPr>
        <p:spPr/>
        <p:txBody>
          <a:bodyPr/>
          <a:lstStyle/>
          <a:p>
            <a:pPr lvl="0"/>
            <a:r>
              <a:rPr lang="hu-HU" dirty="0"/>
              <a:t>Módosítható sorozat (</a:t>
            </a:r>
            <a:r>
              <a:rPr lang="hu-HU" dirty="0" err="1"/>
              <a:t>Mutable</a:t>
            </a:r>
            <a:r>
              <a:rPr lang="hu-HU" dirty="0"/>
              <a:t> </a:t>
            </a:r>
            <a:r>
              <a:rPr lang="hu-HU" dirty="0" err="1"/>
              <a:t>sequence</a:t>
            </a:r>
            <a:r>
              <a:rPr lang="hu-HU" dirty="0"/>
              <a:t>)</a:t>
            </a:r>
          </a:p>
        </p:txBody>
      </p:sp>
      <p:sp>
        <p:nvSpPr>
          <p:cNvPr id="3" name="Tartalom helye 2">
            <a:extLst>
              <a:ext uri="{FF2B5EF4-FFF2-40B4-BE49-F238E27FC236}">
                <a16:creationId xmlns:a16="http://schemas.microsoft.com/office/drawing/2014/main" id="{A9E733B3-573F-8EA6-006D-ADB9E926F53D}"/>
              </a:ext>
            </a:extLst>
          </p:cNvPr>
          <p:cNvSpPr txBox="1">
            <a:spLocks noGrp="1"/>
          </p:cNvSpPr>
          <p:nvPr>
            <p:ph idx="1"/>
          </p:nvPr>
        </p:nvSpPr>
        <p:spPr/>
        <p:txBody>
          <a:bodyPr/>
          <a:lstStyle/>
          <a:p>
            <a:pPr lvl="0">
              <a:lnSpc>
                <a:spcPct val="80000"/>
              </a:lnSpc>
              <a:spcBef>
                <a:spcPts val="600"/>
              </a:spcBef>
              <a:buClr>
                <a:srgbClr val="00CCFF"/>
              </a:buClr>
              <a:buSzPct val="65000"/>
              <a:buFont typeface="Wingdings" pitchFamily="2"/>
              <a:buChar char=""/>
            </a:pPr>
            <a:r>
              <a:rPr lang="hu-HU" sz="2400" dirty="0">
                <a:solidFill>
                  <a:srgbClr val="000000"/>
                </a:solidFill>
                <a:latin typeface="Times New Roman" pitchFamily="18"/>
                <a:ea typeface="ＭＳ Ｐゴシック" pitchFamily="34"/>
                <a:cs typeface="Times New Roman" pitchFamily="18"/>
              </a:rPr>
              <a:t>A beépített típusok között jelenleg kettő módosítható sorozat van, számos </a:t>
            </a:r>
            <a:r>
              <a:rPr lang="hu-HU" sz="2400" dirty="0" err="1">
                <a:solidFill>
                  <a:srgbClr val="000000"/>
                </a:solidFill>
                <a:latin typeface="Times New Roman" pitchFamily="18"/>
                <a:ea typeface="ＭＳ Ｐゴシック" pitchFamily="34"/>
                <a:cs typeface="Times New Roman" pitchFamily="18"/>
              </a:rPr>
              <a:t>python</a:t>
            </a:r>
            <a:r>
              <a:rPr lang="hu-HU" sz="2400" dirty="0">
                <a:solidFill>
                  <a:srgbClr val="000000"/>
                </a:solidFill>
                <a:latin typeface="Times New Roman" pitchFamily="18"/>
                <a:ea typeface="ＭＳ Ｐゴシック" pitchFamily="34"/>
                <a:cs typeface="Times New Roman" pitchFamily="18"/>
              </a:rPr>
              <a:t> modul azonban (</a:t>
            </a:r>
            <a:r>
              <a:rPr lang="hu-HU" sz="2400" dirty="0" err="1">
                <a:solidFill>
                  <a:srgbClr val="000000"/>
                </a:solidFill>
                <a:latin typeface="Times New Roman" pitchFamily="18"/>
                <a:ea typeface="ＭＳ Ｐゴシック" pitchFamily="34"/>
                <a:cs typeface="Times New Roman" pitchFamily="18"/>
              </a:rPr>
              <a:t>collections</a:t>
            </a:r>
            <a:r>
              <a:rPr lang="hu-HU" sz="2400" dirty="0">
                <a:solidFill>
                  <a:srgbClr val="000000"/>
                </a:solidFill>
                <a:latin typeface="Times New Roman" pitchFamily="18"/>
                <a:ea typeface="ＭＳ Ｐゴシック" pitchFamily="34"/>
                <a:cs typeface="Times New Roman" pitchFamily="18"/>
              </a:rPr>
              <a:t>, </a:t>
            </a:r>
            <a:r>
              <a:rPr lang="hu-HU" sz="2400" dirty="0" err="1">
                <a:solidFill>
                  <a:srgbClr val="000000"/>
                </a:solidFill>
                <a:latin typeface="Times New Roman" pitchFamily="18"/>
                <a:ea typeface="ＭＳ Ｐゴシック" pitchFamily="34"/>
                <a:cs typeface="Times New Roman" pitchFamily="18"/>
              </a:rPr>
              <a:t>array</a:t>
            </a:r>
            <a:r>
              <a:rPr lang="hu-HU" sz="2400" dirty="0">
                <a:solidFill>
                  <a:srgbClr val="000000"/>
                </a:solidFill>
                <a:latin typeface="Times New Roman" pitchFamily="18"/>
                <a:ea typeface="ＭＳ Ｐゴシック" pitchFamily="34"/>
                <a:cs typeface="Times New Roman" pitchFamily="18"/>
              </a:rPr>
              <a:t>, stb.) további módosítható sorozatot implementálnak.</a:t>
            </a:r>
          </a:p>
          <a:p>
            <a:pPr lvl="1">
              <a:lnSpc>
                <a:spcPct val="80000"/>
              </a:lnSpc>
              <a:spcBef>
                <a:spcPts val="600"/>
              </a:spcBef>
              <a:buClr>
                <a:srgbClr val="FFFF00"/>
              </a:buClr>
              <a:buSzPct val="65000"/>
              <a:buFont typeface="Wingdings" pitchFamily="2"/>
              <a:buChar char=""/>
            </a:pPr>
            <a:r>
              <a:rPr lang="hu-HU" sz="2200" dirty="0">
                <a:solidFill>
                  <a:srgbClr val="000000"/>
                </a:solidFill>
                <a:latin typeface="Times New Roman" pitchFamily="18"/>
                <a:ea typeface="ＭＳ Ｐゴシック" pitchFamily="34"/>
                <a:cs typeface="Times New Roman" pitchFamily="18"/>
              </a:rPr>
              <a:t>Lista - Egy lista elemei tetszőleges Python objektumok lehetnek. Listát kapunk, ha kifejezések vesszővel elválasztott sorozatát szögletes zárójelek közé rakjuk. (pl. [1,'hello',[1,2,3]]) Üres listával nincs semmi kivételezés: [].</a:t>
            </a:r>
          </a:p>
          <a:p>
            <a:pPr lvl="1">
              <a:lnSpc>
                <a:spcPct val="80000"/>
              </a:lnSpc>
              <a:spcBef>
                <a:spcPts val="600"/>
              </a:spcBef>
              <a:buClr>
                <a:srgbClr val="FFFF00"/>
              </a:buClr>
              <a:buSzPct val="65000"/>
              <a:buFont typeface="Wingdings" pitchFamily="2"/>
              <a:buChar char=""/>
            </a:pPr>
            <a:r>
              <a:rPr lang="hu-HU" sz="2200" dirty="0">
                <a:solidFill>
                  <a:srgbClr val="000000"/>
                </a:solidFill>
                <a:latin typeface="Times New Roman" pitchFamily="18"/>
                <a:ea typeface="ＭＳ Ｐゴシック" pitchFamily="34"/>
                <a:cs typeface="Times New Roman" pitchFamily="18"/>
              </a:rPr>
              <a:t>Byte </a:t>
            </a:r>
            <a:r>
              <a:rPr lang="hu-HU" sz="2200" dirty="0" err="1">
                <a:solidFill>
                  <a:srgbClr val="000000"/>
                </a:solidFill>
                <a:latin typeface="Times New Roman" pitchFamily="18"/>
                <a:ea typeface="ＭＳ Ｐゴシック" pitchFamily="34"/>
                <a:cs typeface="Times New Roman" pitchFamily="18"/>
              </a:rPr>
              <a:t>array</a:t>
            </a:r>
            <a:r>
              <a:rPr lang="hu-HU" sz="2200" dirty="0">
                <a:solidFill>
                  <a:srgbClr val="000000"/>
                </a:solidFill>
                <a:latin typeface="Times New Roman" pitchFamily="18"/>
                <a:ea typeface="ＭＳ Ｐゴシック" pitchFamily="34"/>
                <a:cs typeface="Times New Roman" pitchFamily="18"/>
              </a:rPr>
              <a:t> - A bájt tömb egy módosítható, 8bites </a:t>
            </a:r>
            <a:r>
              <a:rPr lang="hu-HU" sz="2200" dirty="0" err="1">
                <a:solidFill>
                  <a:srgbClr val="000000"/>
                </a:solidFill>
                <a:latin typeface="Times New Roman" pitchFamily="18"/>
                <a:ea typeface="ＭＳ Ｐゴシック" pitchFamily="34"/>
                <a:cs typeface="Times New Roman" pitchFamily="18"/>
              </a:rPr>
              <a:t>értéekeket</a:t>
            </a:r>
            <a:r>
              <a:rPr lang="hu-HU" sz="2200" dirty="0">
                <a:solidFill>
                  <a:srgbClr val="000000"/>
                </a:solidFill>
                <a:latin typeface="Times New Roman" pitchFamily="18"/>
                <a:ea typeface="ＭＳ Ｐゴシック" pitchFamily="34"/>
                <a:cs typeface="Times New Roman" pitchFamily="18"/>
              </a:rPr>
              <a:t> tartalmazó tömb típus. Létrehozni a </a:t>
            </a:r>
            <a:r>
              <a:rPr lang="hu-HU" sz="2200" dirty="0" err="1">
                <a:solidFill>
                  <a:srgbClr val="000000"/>
                </a:solidFill>
                <a:latin typeface="Times New Roman" pitchFamily="18"/>
                <a:ea typeface="ＭＳ Ｐゴシック" pitchFamily="34"/>
                <a:cs typeface="Times New Roman" pitchFamily="18"/>
              </a:rPr>
              <a:t>bytearray</a:t>
            </a:r>
            <a:r>
              <a:rPr lang="hu-HU" sz="2200" dirty="0">
                <a:solidFill>
                  <a:srgbClr val="000000"/>
                </a:solidFill>
                <a:latin typeface="Times New Roman" pitchFamily="18"/>
                <a:ea typeface="ＭＳ Ｐゴシック" pitchFamily="34"/>
                <a:cs typeface="Times New Roman" pitchFamily="18"/>
              </a:rPr>
              <a:t>() beépített függvénnyel lehetséges.</a:t>
            </a:r>
            <a:endParaRPr lang="hu-H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493AB58-C24D-A1A1-DAAE-3D679B5A94CF}"/>
              </a:ext>
            </a:extLst>
          </p:cNvPr>
          <p:cNvSpPr txBox="1">
            <a:spLocks noGrp="1"/>
          </p:cNvSpPr>
          <p:nvPr>
            <p:ph type="title"/>
          </p:nvPr>
        </p:nvSpPr>
        <p:spPr/>
        <p:txBody>
          <a:bodyPr/>
          <a:lstStyle/>
          <a:p>
            <a:pPr lvl="0"/>
            <a:r>
              <a:rPr lang="hu-HU" dirty="0"/>
              <a:t>Az opcionális </a:t>
            </a:r>
            <a:r>
              <a:rPr lang="hu-HU" dirty="0" err="1"/>
              <a:t>array</a:t>
            </a:r>
            <a:r>
              <a:rPr lang="hu-HU" dirty="0"/>
              <a:t> modul egy másik példa a módosítható sorozat típusra</a:t>
            </a:r>
          </a:p>
        </p:txBody>
      </p:sp>
      <p:sp>
        <p:nvSpPr>
          <p:cNvPr id="3" name="Tartalom helye 2">
            <a:extLst>
              <a:ext uri="{FF2B5EF4-FFF2-40B4-BE49-F238E27FC236}">
                <a16:creationId xmlns:a16="http://schemas.microsoft.com/office/drawing/2014/main" id="{E4E868FA-67B3-EB19-FABD-34DA831FF92B}"/>
              </a:ext>
            </a:extLst>
          </p:cNvPr>
          <p:cNvSpPr txBox="1">
            <a:spLocks noGrp="1"/>
          </p:cNvSpPr>
          <p:nvPr>
            <p:ph idx="1"/>
          </p:nvPr>
        </p:nvSpPr>
        <p:spPr/>
        <p:txBody>
          <a:bodyPr/>
          <a:lstStyle/>
          <a:p>
            <a:pPr lvl="0">
              <a:spcBef>
                <a:spcPts val="600"/>
              </a:spcBef>
              <a:buClr>
                <a:srgbClr val="00CCFF"/>
              </a:buClr>
              <a:buSzPct val="65000"/>
              <a:buFont typeface="Wingdings" pitchFamily="2"/>
              <a:buChar char=""/>
            </a:pPr>
            <a:r>
              <a:rPr lang="hu-HU" sz="2000" dirty="0">
                <a:solidFill>
                  <a:srgbClr val="000000"/>
                </a:solidFill>
                <a:latin typeface="Times New Roman" pitchFamily="18"/>
                <a:ea typeface="ＭＳ Ｐゴシック" pitchFamily="34"/>
                <a:cs typeface="Times New Roman" pitchFamily="18"/>
              </a:rPr>
              <a:t>Leképezés (</a:t>
            </a:r>
            <a:r>
              <a:rPr lang="hu-HU" sz="2000" dirty="0" err="1">
                <a:solidFill>
                  <a:srgbClr val="000000"/>
                </a:solidFill>
                <a:latin typeface="Times New Roman" pitchFamily="18"/>
                <a:ea typeface="ＭＳ Ｐゴシック" pitchFamily="34"/>
                <a:cs typeface="Times New Roman" pitchFamily="18"/>
              </a:rPr>
              <a:t>Mapping</a:t>
            </a:r>
            <a:r>
              <a:rPr lang="hu-HU" sz="2000" dirty="0">
                <a:solidFill>
                  <a:srgbClr val="000000"/>
                </a:solidFill>
                <a:latin typeface="Times New Roman" pitchFamily="18"/>
                <a:ea typeface="ＭＳ Ｐゴシック" pitchFamily="34"/>
                <a:cs typeface="Times New Roman" pitchFamily="18"/>
              </a:rPr>
              <a:t>) - Tetszőleges </a:t>
            </a:r>
            <a:r>
              <a:rPr lang="hu-HU" sz="2000" dirty="0" err="1">
                <a:solidFill>
                  <a:srgbClr val="000000"/>
                </a:solidFill>
                <a:latin typeface="Times New Roman" pitchFamily="18"/>
                <a:ea typeface="ＭＳ Ｐゴシック" pitchFamily="34"/>
                <a:cs typeface="Times New Roman" pitchFamily="18"/>
              </a:rPr>
              <a:t>indexhalmazbeli</a:t>
            </a:r>
            <a:r>
              <a:rPr lang="hu-HU" sz="2000" dirty="0">
                <a:solidFill>
                  <a:srgbClr val="000000"/>
                </a:solidFill>
                <a:latin typeface="Times New Roman" pitchFamily="18"/>
                <a:ea typeface="ＭＳ Ｐゴシック" pitchFamily="34"/>
                <a:cs typeface="Times New Roman" pitchFamily="18"/>
              </a:rPr>
              <a:t> elemekkel indexelt objektumok véges halmaza. a[k] a k-</a:t>
            </a:r>
            <a:r>
              <a:rPr lang="hu-HU" sz="2000" dirty="0" err="1">
                <a:solidFill>
                  <a:srgbClr val="000000"/>
                </a:solidFill>
                <a:latin typeface="Times New Roman" pitchFamily="18"/>
                <a:ea typeface="ＭＳ Ｐゴシック" pitchFamily="34"/>
                <a:cs typeface="Times New Roman" pitchFamily="18"/>
              </a:rPr>
              <a:t>val</a:t>
            </a:r>
            <a:r>
              <a:rPr lang="hu-HU" sz="2000" dirty="0">
                <a:solidFill>
                  <a:srgbClr val="000000"/>
                </a:solidFill>
                <a:latin typeface="Times New Roman" pitchFamily="18"/>
                <a:ea typeface="ＭＳ Ｐゴシック" pitchFamily="34"/>
                <a:cs typeface="Times New Roman" pitchFamily="18"/>
              </a:rPr>
              <a:t> indexelt elem az a leképezésből. Jelenleg egy leképezés típus van:</a:t>
            </a:r>
          </a:p>
          <a:p>
            <a:pPr lvl="1">
              <a:spcBef>
                <a:spcPts val="600"/>
              </a:spcBef>
              <a:buClr>
                <a:srgbClr val="FFFF00"/>
              </a:buClr>
              <a:buSzPct val="65000"/>
              <a:buFont typeface="Wingdings" pitchFamily="2"/>
              <a:buChar char=""/>
            </a:pPr>
            <a:r>
              <a:rPr lang="hu-HU" sz="1800" dirty="0">
                <a:solidFill>
                  <a:srgbClr val="000000"/>
                </a:solidFill>
                <a:latin typeface="Times New Roman" pitchFamily="18"/>
                <a:ea typeface="ＭＳ Ｐゴシック" pitchFamily="34"/>
                <a:cs typeface="Times New Roman" pitchFamily="18"/>
              </a:rPr>
              <a:t>Szótár (</a:t>
            </a:r>
            <a:r>
              <a:rPr lang="hu-HU" sz="1800" dirty="0" err="1">
                <a:solidFill>
                  <a:srgbClr val="000000"/>
                </a:solidFill>
                <a:latin typeface="Times New Roman" pitchFamily="18"/>
                <a:ea typeface="ＭＳ Ｐゴシック" pitchFamily="34"/>
                <a:cs typeface="Times New Roman" pitchFamily="18"/>
              </a:rPr>
              <a:t>Dictionary</a:t>
            </a:r>
            <a:r>
              <a:rPr lang="hu-HU" sz="1800" dirty="0">
                <a:solidFill>
                  <a:srgbClr val="000000"/>
                </a:solidFill>
                <a:latin typeface="Times New Roman" pitchFamily="18"/>
                <a:ea typeface="ＭＳ Ｐゴシック" pitchFamily="34"/>
                <a:cs typeface="Times New Roman" pitchFamily="18"/>
              </a:rPr>
              <a:t>) - Kulcsként csak olyan típusértékek jöhetnek szóba, melyek objektum identitás alapján hasonlítódnak össze és nem érték alapján. A szótár módosítható (</a:t>
            </a:r>
            <a:r>
              <a:rPr lang="hu-HU" sz="1800" dirty="0" err="1">
                <a:solidFill>
                  <a:srgbClr val="000000"/>
                </a:solidFill>
                <a:latin typeface="Times New Roman" pitchFamily="18"/>
                <a:ea typeface="ＭＳ Ｐゴシック" pitchFamily="34"/>
                <a:cs typeface="Times New Roman" pitchFamily="18"/>
              </a:rPr>
              <a:t>mutable</a:t>
            </a:r>
            <a:r>
              <a:rPr lang="hu-HU" sz="1800" dirty="0">
                <a:solidFill>
                  <a:srgbClr val="000000"/>
                </a:solidFill>
                <a:latin typeface="Times New Roman" pitchFamily="18"/>
                <a:ea typeface="ＭＳ Ｐゴシック" pitchFamily="34"/>
                <a:cs typeface="Times New Roman" pitchFamily="18"/>
              </a:rPr>
              <a:t>). Szótárakat kapcsos zárójelek közé rakva </a:t>
            </a:r>
            <a:r>
              <a:rPr lang="hu-HU" sz="1800" dirty="0" err="1">
                <a:solidFill>
                  <a:srgbClr val="000000"/>
                </a:solidFill>
                <a:latin typeface="Times New Roman" pitchFamily="18"/>
                <a:ea typeface="ＭＳ Ｐゴシック" pitchFamily="34"/>
                <a:cs typeface="Times New Roman" pitchFamily="18"/>
              </a:rPr>
              <a:t>kulcs:elem</a:t>
            </a:r>
            <a:r>
              <a:rPr lang="hu-HU" sz="1800" dirty="0">
                <a:solidFill>
                  <a:srgbClr val="000000"/>
                </a:solidFill>
                <a:latin typeface="Times New Roman" pitchFamily="18"/>
                <a:ea typeface="ＭＳ Ｐゴシック" pitchFamily="34"/>
                <a:cs typeface="Times New Roman" pitchFamily="18"/>
              </a:rPr>
              <a:t> -párok vesszővel elválasztott listájaként adhatunk meg. (pl. {1:['hello'],2:['világ']}) </a:t>
            </a:r>
            <a:r>
              <a:rPr lang="hu-HU" sz="1800" b="1" dirty="0">
                <a:solidFill>
                  <a:srgbClr val="000000"/>
                </a:solidFill>
                <a:latin typeface="Times New Roman" pitchFamily="18"/>
                <a:ea typeface="ＭＳ Ｐゴシック" pitchFamily="34"/>
                <a:cs typeface="Times New Roman" pitchFamily="18"/>
              </a:rPr>
              <a:t>2.0: A szótáraknak van egy új metódusa</a:t>
            </a:r>
            <a:r>
              <a:rPr lang="hu-HU" sz="1800" dirty="0">
                <a:solidFill>
                  <a:srgbClr val="000000"/>
                </a:solidFill>
                <a:latin typeface="Times New Roman" pitchFamily="18"/>
                <a:ea typeface="ＭＳ Ｐゴシック" pitchFamily="34"/>
                <a:cs typeface="Times New Roman" pitchFamily="18"/>
              </a:rPr>
              <a:t>, </a:t>
            </a:r>
            <a:r>
              <a:rPr lang="hu-HU" sz="1800" dirty="0" err="1">
                <a:solidFill>
                  <a:srgbClr val="000000"/>
                </a:solidFill>
                <a:latin typeface="Times New Roman" pitchFamily="18"/>
                <a:ea typeface="ＭＳ Ｐゴシック" pitchFamily="34"/>
                <a:cs typeface="Times New Roman" pitchFamily="18"/>
              </a:rPr>
              <a:t>setdefault</a:t>
            </a:r>
            <a:r>
              <a:rPr lang="hu-HU" sz="1800" dirty="0">
                <a:solidFill>
                  <a:srgbClr val="000000"/>
                </a:solidFill>
                <a:latin typeface="Times New Roman" pitchFamily="18"/>
                <a:ea typeface="ＭＳ Ｐゴシック" pitchFamily="34"/>
                <a:cs typeface="Times New Roman" pitchFamily="18"/>
              </a:rPr>
              <a:t>(</a:t>
            </a:r>
            <a:r>
              <a:rPr lang="hu-HU" sz="1800" dirty="0" err="1">
                <a:solidFill>
                  <a:srgbClr val="000000"/>
                </a:solidFill>
                <a:latin typeface="Times New Roman" pitchFamily="18"/>
                <a:ea typeface="ＭＳ Ｐゴシック" pitchFamily="34"/>
                <a:cs typeface="Times New Roman" pitchFamily="18"/>
              </a:rPr>
              <a:t>key</a:t>
            </a:r>
            <a:r>
              <a:rPr lang="hu-HU" sz="1800" dirty="0">
                <a:solidFill>
                  <a:srgbClr val="000000"/>
                </a:solidFill>
                <a:latin typeface="Times New Roman" pitchFamily="18"/>
                <a:ea typeface="ＭＳ Ｐゴシック" pitchFamily="34"/>
                <a:cs typeface="Times New Roman" pitchFamily="18"/>
              </a:rPr>
              <a:t>, </a:t>
            </a:r>
            <a:r>
              <a:rPr lang="hu-HU" sz="1800" dirty="0" err="1">
                <a:solidFill>
                  <a:srgbClr val="000000"/>
                </a:solidFill>
                <a:latin typeface="Times New Roman" pitchFamily="18"/>
                <a:ea typeface="ＭＳ Ｐゴシック" pitchFamily="34"/>
                <a:cs typeface="Times New Roman" pitchFamily="18"/>
              </a:rPr>
              <a:t>default</a:t>
            </a:r>
            <a:r>
              <a:rPr lang="hu-HU" sz="1800" dirty="0">
                <a:solidFill>
                  <a:srgbClr val="000000"/>
                </a:solidFill>
                <a:latin typeface="Times New Roman" pitchFamily="18"/>
                <a:ea typeface="ＭＳ Ｐゴシック" pitchFamily="34"/>
                <a:cs typeface="Times New Roman" pitchFamily="18"/>
              </a:rPr>
              <a:t>). </a:t>
            </a:r>
            <a:r>
              <a:rPr lang="hu-HU" sz="1800" dirty="0" err="1">
                <a:solidFill>
                  <a:srgbClr val="000000"/>
                </a:solidFill>
                <a:latin typeface="Times New Roman" pitchFamily="18"/>
                <a:ea typeface="ＭＳ Ｐゴシック" pitchFamily="34"/>
                <a:cs typeface="Times New Roman" pitchFamily="18"/>
              </a:rPr>
              <a:t>dict.setdefault</a:t>
            </a:r>
            <a:r>
              <a:rPr lang="hu-HU" sz="1800" dirty="0">
                <a:solidFill>
                  <a:srgbClr val="000000"/>
                </a:solidFill>
                <a:latin typeface="Times New Roman" pitchFamily="18"/>
                <a:ea typeface="ＭＳ Ｐゴシック" pitchFamily="34"/>
                <a:cs typeface="Times New Roman" pitchFamily="18"/>
              </a:rPr>
              <a:t>(</a:t>
            </a:r>
            <a:r>
              <a:rPr lang="hu-HU" sz="1800" dirty="0" err="1">
                <a:solidFill>
                  <a:srgbClr val="000000"/>
                </a:solidFill>
                <a:latin typeface="Times New Roman" pitchFamily="18"/>
                <a:ea typeface="ＭＳ Ｐゴシック" pitchFamily="34"/>
                <a:cs typeface="Times New Roman" pitchFamily="18"/>
              </a:rPr>
              <a:t>key</a:t>
            </a:r>
            <a:r>
              <a:rPr lang="hu-HU" sz="1800" dirty="0">
                <a:solidFill>
                  <a:srgbClr val="000000"/>
                </a:solidFill>
                <a:latin typeface="Times New Roman" pitchFamily="18"/>
                <a:ea typeface="ＭＳ Ｐゴシック" pitchFamily="34"/>
                <a:cs typeface="Times New Roman" pitchFamily="18"/>
              </a:rPr>
              <a:t>, </a:t>
            </a:r>
            <a:r>
              <a:rPr lang="hu-HU" sz="1800" dirty="0" err="1">
                <a:solidFill>
                  <a:srgbClr val="000000"/>
                </a:solidFill>
                <a:latin typeface="Times New Roman" pitchFamily="18"/>
                <a:ea typeface="ＭＳ Ｐゴシック" pitchFamily="34"/>
                <a:cs typeface="Times New Roman" pitchFamily="18"/>
              </a:rPr>
              <a:t>default</a:t>
            </a:r>
            <a:r>
              <a:rPr lang="hu-HU" sz="1800" dirty="0">
                <a:solidFill>
                  <a:srgbClr val="000000"/>
                </a:solidFill>
                <a:latin typeface="Times New Roman" pitchFamily="18"/>
                <a:ea typeface="ＭＳ Ｐゴシック" pitchFamily="34"/>
                <a:cs typeface="Times New Roman" pitchFamily="18"/>
              </a:rPr>
              <a:t>) </a:t>
            </a:r>
            <a:r>
              <a:rPr lang="hu-HU" sz="1800" dirty="0" err="1">
                <a:solidFill>
                  <a:srgbClr val="000000"/>
                </a:solidFill>
                <a:latin typeface="Times New Roman" pitchFamily="18"/>
                <a:ea typeface="ＭＳ Ｐゴシック" pitchFamily="34"/>
                <a:cs typeface="Times New Roman" pitchFamily="18"/>
              </a:rPr>
              <a:t>dict</a:t>
            </a:r>
            <a:r>
              <a:rPr lang="hu-HU" sz="1800" dirty="0">
                <a:solidFill>
                  <a:srgbClr val="000000"/>
                </a:solidFill>
                <a:latin typeface="Times New Roman" pitchFamily="18"/>
                <a:ea typeface="ＭＳ Ｐゴシック" pitchFamily="34"/>
                <a:cs typeface="Times New Roman" pitchFamily="18"/>
              </a:rPr>
              <a:t>[</a:t>
            </a:r>
            <a:r>
              <a:rPr lang="hu-HU" sz="1800" dirty="0" err="1">
                <a:solidFill>
                  <a:srgbClr val="000000"/>
                </a:solidFill>
                <a:latin typeface="Times New Roman" pitchFamily="18"/>
                <a:ea typeface="ＭＳ Ｐゴシック" pitchFamily="34"/>
                <a:cs typeface="Times New Roman" pitchFamily="18"/>
              </a:rPr>
              <a:t>key</a:t>
            </a:r>
            <a:r>
              <a:rPr lang="hu-HU" sz="1800" dirty="0">
                <a:solidFill>
                  <a:srgbClr val="000000"/>
                </a:solidFill>
                <a:latin typeface="Times New Roman" pitchFamily="18"/>
                <a:ea typeface="ＭＳ Ｐゴシック" pitchFamily="34"/>
                <a:cs typeface="Times New Roman" pitchFamily="18"/>
              </a:rPr>
              <a:t>]</a:t>
            </a:r>
            <a:r>
              <a:rPr lang="hu-HU" sz="1800" b="1" dirty="0">
                <a:solidFill>
                  <a:srgbClr val="000000"/>
                </a:solidFill>
                <a:latin typeface="Times New Roman" pitchFamily="18"/>
                <a:ea typeface="ＭＳ Ｐゴシック" pitchFamily="34"/>
                <a:cs typeface="Times New Roman" pitchFamily="18"/>
              </a:rPr>
              <a:t>-t adja vissza, ha létezik, egyébként </a:t>
            </a:r>
            <a:r>
              <a:rPr lang="hu-HU" sz="1800" b="1" dirty="0" err="1">
                <a:solidFill>
                  <a:srgbClr val="000000"/>
                </a:solidFill>
                <a:latin typeface="Times New Roman" pitchFamily="18"/>
                <a:ea typeface="ＭＳ Ｐゴシック" pitchFamily="34"/>
                <a:cs typeface="Times New Roman" pitchFamily="18"/>
              </a:rPr>
              <a:t>default-ra</a:t>
            </a:r>
            <a:r>
              <a:rPr lang="hu-HU" sz="1800" b="1" dirty="0">
                <a:solidFill>
                  <a:srgbClr val="000000"/>
                </a:solidFill>
                <a:latin typeface="Times New Roman" pitchFamily="18"/>
                <a:ea typeface="ＭＳ Ｐゴシック" pitchFamily="34"/>
                <a:cs typeface="Times New Roman" pitchFamily="18"/>
              </a:rPr>
              <a:t> állítja be az értékét.</a:t>
            </a:r>
          </a:p>
        </p:txBody>
      </p:sp>
    </p:spTree>
  </p:cSld>
  <p:clrMapOvr>
    <a:masterClrMapping/>
  </p:clrMapOvr>
</p:sld>
</file>

<file path=ppt/theme/theme1.xml><?xml version="1.0" encoding="utf-8"?>
<a:theme xmlns:a="http://schemas.openxmlformats.org/drawingml/2006/main" name="Dimenzió">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720</TotalTime>
  <Words>2477</Words>
  <Application>Microsoft Office PowerPoint</Application>
  <PresentationFormat>Szélesvásznú</PresentationFormat>
  <Paragraphs>172</Paragraphs>
  <Slides>25</Slides>
  <Notes>0</Notes>
  <HiddenSlides>0</HiddenSlides>
  <MMClips>0</MMClips>
  <ScaleCrop>false</ScaleCrop>
  <HeadingPairs>
    <vt:vector size="6" baseType="variant">
      <vt:variant>
        <vt:lpstr>Használt betűtípusok</vt:lpstr>
      </vt:variant>
      <vt:variant>
        <vt:i4>9</vt:i4>
      </vt:variant>
      <vt:variant>
        <vt:lpstr>Téma</vt:lpstr>
      </vt:variant>
      <vt:variant>
        <vt:i4>1</vt:i4>
      </vt:variant>
      <vt:variant>
        <vt:lpstr>Diacímek</vt:lpstr>
      </vt:variant>
      <vt:variant>
        <vt:i4>25</vt:i4>
      </vt:variant>
    </vt:vector>
  </HeadingPairs>
  <TitlesOfParts>
    <vt:vector size="35" baseType="lpstr">
      <vt:lpstr>Arial</vt:lpstr>
      <vt:lpstr>Calibri</vt:lpstr>
      <vt:lpstr>Courier New</vt:lpstr>
      <vt:lpstr>Oxygen</vt:lpstr>
      <vt:lpstr>Times New Roman</vt:lpstr>
      <vt:lpstr>Trebuchet MS</vt:lpstr>
      <vt:lpstr>Verdana</vt:lpstr>
      <vt:lpstr>Wingdings</vt:lpstr>
      <vt:lpstr>Wingdings 3</vt:lpstr>
      <vt:lpstr>Dimenzió</vt:lpstr>
      <vt:lpstr>Bevezetés a programozásba</vt:lpstr>
      <vt:lpstr>Tartalom </vt:lpstr>
      <vt:lpstr>Bevezetés</vt:lpstr>
      <vt:lpstr>A Python típus-hierarchiája </vt:lpstr>
      <vt:lpstr>PowerPoint-bemutató</vt:lpstr>
      <vt:lpstr>PowerPoint-bemutató</vt:lpstr>
      <vt:lpstr>Nemmódosítható sorozat (Immutable sequence)</vt:lpstr>
      <vt:lpstr>Módosítható sorozat (Mutable sequence)</vt:lpstr>
      <vt:lpstr>Az opcionális array modul egy másik példa a módosítható sorozat típusra</vt:lpstr>
      <vt:lpstr>Halmaz típusok</vt:lpstr>
      <vt:lpstr>Hívható típus (Callable)</vt:lpstr>
      <vt:lpstr>Továbbiak</vt:lpstr>
      <vt:lpstr>Operátorok - Összehasonlítás</vt:lpstr>
      <vt:lpstr>Operátorok - Igazságérték-tesztelés </vt:lpstr>
      <vt:lpstr>Operátorok – Logikai operátorok</vt:lpstr>
      <vt:lpstr>Operátorok – Tagságot / Azonosítót vizsgáló operátorok</vt:lpstr>
      <vt:lpstr>Minden numerikus típusra vonatkozó műveletek:</vt:lpstr>
      <vt:lpstr>Bitműveletek integer és long integer típusú változókon</vt:lpstr>
      <vt:lpstr>Minden szekvencia típusú változóra (lista, tuple, sztring) alkalmazható operátorok</vt:lpstr>
      <vt:lpstr>Skip</vt:lpstr>
      <vt:lpstr>Értékadás, szekvencia </vt:lpstr>
      <vt:lpstr>Elágazás</vt:lpstr>
      <vt:lpstr>Ciklusok - While</vt:lpstr>
      <vt:lpstr>Ciklusok - For</vt:lpstr>
      <vt:lpstr>Házi feladat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Bevezetés a programozásba</dc:title>
  <dc:creator>Apró Anikó</dc:creator>
  <cp:lastModifiedBy>Apró Anikó</cp:lastModifiedBy>
  <cp:revision>11</cp:revision>
  <dcterms:created xsi:type="dcterms:W3CDTF">2022-08-31T08:42:14Z</dcterms:created>
  <dcterms:modified xsi:type="dcterms:W3CDTF">2022-09-11T13:15:06Z</dcterms:modified>
</cp:coreProperties>
</file>