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95" r:id="rId4"/>
    <p:sldId id="279" r:id="rId5"/>
    <p:sldId id="280" r:id="rId6"/>
    <p:sldId id="296" r:id="rId7"/>
    <p:sldId id="282" r:id="rId8"/>
    <p:sldId id="283" r:id="rId9"/>
    <p:sldId id="284" r:id="rId10"/>
    <p:sldId id="285" r:id="rId11"/>
    <p:sldId id="288" r:id="rId12"/>
    <p:sldId id="289" r:id="rId13"/>
    <p:sldId id="297" r:id="rId14"/>
    <p:sldId id="291" r:id="rId15"/>
    <p:sldId id="277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DC4CA-D8D4-46CF-8E65-D5781CF366A3}" type="datetimeFigureOut">
              <a:rPr lang="hu-HU" smtClean="0"/>
              <a:t>2022. 11. 07.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46FD9-04F7-41A6-8BCE-58C97FCD2A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50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46FD9-04F7-41A6-8BCE-58C97FCD2A9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29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8D52225F-2FD0-FC94-CC45-131D4EF69CD1}"/>
              </a:ext>
            </a:extLst>
          </p:cNvPr>
          <p:cNvGrpSpPr/>
          <p:nvPr/>
        </p:nvGrpSpPr>
        <p:grpSpPr>
          <a:xfrm>
            <a:off x="-1" y="-8467"/>
            <a:ext cx="12192006" cy="6866467"/>
            <a:chOff x="-1" y="-8467"/>
            <a:chExt cx="12192006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D7851378-57E2-5F52-BC57-8E90708611F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801F5412-354B-83DF-B0BE-90ABC0BD21D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C710A28E-3079-1972-629F-F7016CF84C6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7D1F12F5-795D-6B88-CB70-3564E5A7954E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69AFD92A-6564-146C-CD1A-6CB41DF097D3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E6B89B3C-A261-F420-EBC9-743C58F12C2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93EDBF0E-FE87-7F07-39A7-DC2B6F3A3429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E1C7AC24-F3F8-2A00-DC6A-5050BC159176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CDCB1A43-0026-CFE3-4E53-46E722136779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AA8458CB-02FA-1DE4-4920-E5BC69799953}"/>
                </a:ext>
              </a:extLst>
            </p:cNvPr>
            <p:cNvSpPr/>
            <p:nvPr/>
          </p:nvSpPr>
          <p:spPr>
            <a:xfrm rot="10799991">
              <a:off x="-1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B4E200F-799E-167C-ED68-3FE02D2D34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9DF63D3-69C2-FDCC-5A53-D642BE1B7D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D0F5FB1-4EC8-B2B3-6E7F-20363D1F21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7F43F8-6318-4CDA-80D5-18239B1EAA8E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1AEE9B2-46A9-E42D-FF5C-F9A845B478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4B87180-6EC5-72FA-9F6A-3DBF909287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A4C32-D00E-435C-AE0D-74083B96F5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1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48ED-03EF-6712-384B-A1A2A73BE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766FE-69CF-E9DC-D3B2-51C532E9AD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6530-CA6D-EBE4-AE42-852229FCFA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1EF4A8-CA68-44A6-BC8D-E2E1F224C3E3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6F19-7F14-2BC9-C2D0-27A5F3CBB7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B700-2DC7-36D6-AA28-D92527AA46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597595-DBC1-46CF-97C7-6A97B6689A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D5CE-B1C8-1BCF-CA54-C588FBA61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6A5EA98-50FB-18CB-61B6-96602E55F2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15AFFF-9E3F-9B13-CD67-68448F584B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E12257-673D-5555-BE01-ECDED3F765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CE41D1-F111-4983-AF40-110790D3D715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0C38C9-7DE2-CB74-F5DB-3F215D2388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52D85A-9805-DD97-593E-F44C9DCE0D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BEE49F-C785-478E-9962-16050BE00E30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0B464D5F-D3F7-91D0-4E2D-8495E0ACC39D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FC3212A0-E53A-3A4D-0C80-362055BBC09C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4658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6846-2CE1-35F3-245D-F9F142CBE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31544-5E34-D7C0-9294-E1892A9FD2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51AA-19EA-9CFF-1916-DD0E050895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190E1-3C26-410D-A9CF-7A7E9A7466A3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23D4-469F-B639-D52D-8388094B2A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4DD9-9CDF-6BAF-F046-F8E2706B2C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5D4E80-50F3-45D9-B6EF-8E2212182A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808F-A716-9EB7-8967-F79E90CE9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55A407E-3512-7173-52AD-8F2992AB36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57A1258-FA59-7603-34AF-517D70445B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AE9E40-5676-6837-7C69-F85C676F8B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056226-5B03-48DA-817E-FB9CFD8137AC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DE71D9-C0C8-1A80-DFD1-E41E9D9788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D3B023-9511-3ADC-DB07-2028061674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141F88-7847-4373-95AA-864AABB54A26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B83400B8-CE97-0B6D-F8DE-4D67D1E0DA74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2376D665-F839-C6A0-CD4D-9B5D4B70AAF3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496CB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6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7FBE-E651-60FF-725D-A5BC043AA0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46B07B3-7FF7-1272-6C46-EDBA64D25B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F496CB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060476-5ACB-911B-D487-EA90E82C34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7C8A3FE-D090-1FF7-5685-ABFBCE20C9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AC745A-59C2-49BA-AA5D-73EEEA1BD34B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65D987-ADC3-0F55-A7B2-9C51E5BD58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3E0A3-3AF3-F17C-906D-5F908C70C8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BD7596-AE69-46B5-9389-7AC361022E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4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85B-CCEB-6DAA-843A-DB03A72836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F01B-909A-958B-5018-277A4545576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4B4D-D071-9F84-2832-4665A42178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C269D6-35ED-4244-8C56-3510AF640AF3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C6E6-7850-E8FE-CA3B-3F7260AFE4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9901-23CC-17A7-48E0-244FDA75EB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D4119B-4900-4852-AA16-8212C5A760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236F4-98E4-F367-35F3-F31E96E8BAD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D1A5F-F9FC-D37D-8E6E-9CB8AB4894F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B450-EC1C-A543-3B93-3BC7BBDB8D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3421CB-4A88-4280-8064-48BDB51C2322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258-2A47-5ED8-BC73-F1EC24F519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A84A-CB9E-BC57-BA41-D8A8D9556E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9AEBA3-597B-4844-94D9-6FFF6706B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7EF-1778-1763-4171-CD1889439B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6C43-E410-8867-FA57-E3A552D2AEB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8AC4-1B79-5E18-60F5-CEA27588F5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3B01B8-099A-46C0-8D49-C1B36C9E0DF2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967B-F3EA-7DCF-7931-D1C0D9615A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368D-F077-8DEB-41D9-03F6CE4E68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994FA-A4B1-49FF-9D70-45CE16222B7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9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7D73-AEC4-D52E-2007-1BC69AE11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2DD1-8D62-AF4B-6373-EEA3CF1E9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90A1-857F-67F1-4ACD-66264975AF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C1E9FE-E925-4E9E-A7C8-EBB9AD28ED47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549B-D74D-AED9-FD41-91F8071161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8724-F65F-105E-9084-F244B57BFC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43C0E7-7833-4F8F-A91B-D94C9E6F3C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A06F-3058-268D-53FD-3935A22A51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ECA3-60BA-1F52-7457-4B57D5A5A9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3BFE-BD6E-AEC2-F9FA-75C33A7F71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EE1BB-205D-A288-4965-AC86212DAA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D2478C-7D1C-4DA4-A3FC-4C8F41D4CD4E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0AAC4-2443-8E6E-ED80-13DC670B6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004F8-6A35-2E58-8902-61E78003EC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5C53D8-3260-46CF-99A4-4AEFE76FF3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C2A0-DEB4-5BA3-C141-F0CF950F31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6BF6-1237-BC34-C1DB-69659F266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DD0F-B382-3A47-89A9-AC63F5A6EB5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34D46-84F5-6FD7-BEE3-4E701A644EF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DE1D2-3C2E-765E-39A2-8891E63BF3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482-9185-825F-9363-8268022347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9801C8-7CE7-42B3-8E6F-9982008FE056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C024E-14A4-8C32-5E07-8791A7007A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6CDB1-6C39-EB71-70EF-04749F8856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FEC937-44D4-4DDF-ACFC-DEA220FC6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FFD-3B6F-6683-437D-CD6327664E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8A61F-89B4-C584-9C69-46B6EFF387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63EC9-DEC3-4C84-80D7-B7314FDFFA13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BA483-40FF-C6EF-0370-0FD6E9CD351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F7405-3401-85F7-CCB6-63FEBDE68B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8B88F2-8BF9-408D-9C3B-8FD324C521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7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02860-09E8-5306-730E-C95768F678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4A91F2-DD9E-46FD-9A77-01E33EE0877D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A082B-6E02-8E42-FF6C-5A6DDE37AE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4834E-E3F1-1B5D-37E9-5C2DBCEC66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1EAC49-0C01-444C-81DD-51F105BD5C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86EC-1416-0FEF-87B5-EB75D82CF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D6DB-0949-6ABA-4186-5A647BF4DC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73249-7554-970A-2702-7DA33C4C11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DF9F7-A054-B3C4-1733-C251E04E1F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DAF9E8-314F-4887-BF51-8A9FAB15053C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7359C-5A23-4343-97B3-E2D5D7E8AB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4443-D12B-4C5B-E520-203C97D6E3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C0D7B7-5DEB-423A-800D-4AB2EE20D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59B6-583B-1446-66C3-89FCE9B09A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212C4-C29A-71B5-180F-07B69A67741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31DB7-F9AB-A7CA-02F5-594BD9EE01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B377-8F40-44C1-6654-2B33155D65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E8E0F1-3952-428A-BB13-20F431D43C3D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E955-E531-80EF-07DF-EECB1AC77A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B61B-E62D-2552-28AB-F6FC656F16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DF2837-902B-4C06-9B6D-8318181EC0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id="{C10AFA28-AD4C-E5C7-9CCC-7738707FF561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8">
              <a:extLst>
                <a:ext uri="{FF2B5EF4-FFF2-40B4-BE49-F238E27FC236}">
                  <a16:creationId xmlns:a16="http://schemas.microsoft.com/office/drawing/2014/main" id="{D87B6664-63A7-A8A8-4BAB-526CC80402A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cxnSp>
          <p:nvCxnSpPr>
            <p:cNvPr id="4" name="Straight Connector 19">
              <a:extLst>
                <a:ext uri="{FF2B5EF4-FFF2-40B4-BE49-F238E27FC236}">
                  <a16:creationId xmlns:a16="http://schemas.microsoft.com/office/drawing/2014/main" id="{1F59023B-0637-2906-B3AA-A1E8F9E7902A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F496CB">
                  <a:alpha val="70000"/>
                </a:srgbClr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51EBA210-0BB0-96B0-5E6B-23349616ABB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F496CB">
                <a:alpha val="3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61473E9A-AC65-9713-C11A-ADF8DEC5AD1D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F496CB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2">
              <a:extLst>
                <a:ext uri="{FF2B5EF4-FFF2-40B4-BE49-F238E27FC236}">
                  <a16:creationId xmlns:a16="http://schemas.microsoft.com/office/drawing/2014/main" id="{2ABA7D17-4200-F58B-3606-FA90C0B32FE7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F496CB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AEC4CB1E-5A54-2DC9-E65C-BE7ADD02B3DB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EB3D9F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41512F2-1278-2AEC-363D-84E07D0CFDD1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7BC869F6-54CB-CB22-F763-EB2AB40D16C0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B2136D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6">
              <a:extLst>
                <a:ext uri="{FF2B5EF4-FFF2-40B4-BE49-F238E27FC236}">
                  <a16:creationId xmlns:a16="http://schemas.microsoft.com/office/drawing/2014/main" id="{E205252A-BAC8-CC4D-AF0F-2E2D45B60F8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B2136D">
                <a:alpha val="66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7">
              <a:extLst>
                <a:ext uri="{FF2B5EF4-FFF2-40B4-BE49-F238E27FC236}">
                  <a16:creationId xmlns:a16="http://schemas.microsoft.com/office/drawing/2014/main" id="{0E15301B-3E73-96E1-433A-84BDED98614A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EB3D9F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B859D4C-7FF2-F27B-AFC1-29E6B00A8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328671-BBA6-576F-4A8E-879D710ED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9387CC1-8920-59B5-D026-B78B8C9F852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8E5386B3-EF19-4DBA-9AC4-38235F28CF97}" type="datetime1">
              <a:rPr lang="en-US"/>
              <a:pPr lvl="0"/>
              <a:t>11/7/2022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A6960C6-1DEE-C51A-D843-FAD3CFEBE0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388C063-1BA4-5A21-8003-170D0CA390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EB3D9F"/>
                </a:solidFill>
                <a:uFillTx/>
                <a:latin typeface="Trebuchet MS"/>
              </a:defRPr>
            </a:lvl1pPr>
          </a:lstStyle>
          <a:p>
            <a:pPr lvl="0"/>
            <a:fld id="{57A8E0C8-9028-4718-9247-1A67CFE8C0A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none" spc="0" baseline="0">
          <a:solidFill>
            <a:srgbClr val="EB3D9F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EB3D9F"/>
        </a:buClr>
        <a:buSzPct val="80000"/>
        <a:buFont typeface="Wingdings 3"/>
        <a:buChar char=""/>
        <a:tabLst/>
        <a:defRPr lang="hu-HU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57397-1DEF-6C19-0E52-EFD613B0478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333333"/>
                </a:solidFill>
                <a:latin typeface="Oxygen" pitchFamily="2"/>
              </a:rPr>
              <a:t>Bevezetés a programozásba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CE9A2D4-43B7-C57A-D6BF-B41B3DD4DA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/>
              <a:t>Apró Anikó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15A07-7B5B-EAA4-AE47-7641E9BF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5BBE68-2327-02AC-7DF7-5AD3C27B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65785"/>
            <a:ext cx="9212392" cy="44177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r>
              <a:rPr lang="hu-HU" altLang="hu-HU" dirty="0">
                <a:cs typeface="Times New Roman" panose="02020603050405020304" pitchFamily="18" charset="0"/>
              </a:rPr>
              <a:t>A be.txt minden sora egy-egy egész számot tartalmaz. Olvassuk be a fájl tartalmát, majd számítsuk ki a fájlban szereplő értékek átlagát! Ezt írjuk ki egy ki.txt nevű állományba!</a:t>
            </a: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hu-HU" altLang="hu-HU" dirty="0"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  <a:defRPr/>
            </a:pPr>
            <a:endParaRPr lang="en-US" altLang="hu-HU" dirty="0"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CCFF"/>
              </a:buClr>
              <a:buSzPct val="65000"/>
              <a:buNone/>
              <a:defRPr/>
            </a:pPr>
            <a:endParaRPr lang="en-US" altLang="hu-HU" dirty="0"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AAC060C-4441-37AE-ECDF-D06F9398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76" y="2414947"/>
            <a:ext cx="643979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9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D2283D-2F2C-7FF6-46CB-5731ACBA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74F4C2-20CA-C503-5F4B-D04B94C8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90"/>
            <a:ext cx="9017084" cy="450654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Írj egy olyan programot, amely egy fájlból az első n sort </a:t>
            </a:r>
            <a:r>
              <a:rPr lang="hu-HU" b="0" i="0">
                <a:solidFill>
                  <a:srgbClr val="000000"/>
                </a:solidFill>
                <a:effectLst/>
                <a:latin typeface="Lucida Grande"/>
              </a:rPr>
              <a:t>olvassa ki </a:t>
            </a: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és írja ki konzolra.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263B59-4A2D-1E6D-BFCE-7E21A7BB8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7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B690F-741F-F24B-CD3D-CB0F99E8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6C1-0B2A-62CC-B824-A3A7F1BE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34" y="1606859"/>
            <a:ext cx="8213544" cy="4496643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Írj egy olyan programot, amely megtalálja egy szövegben a leghosszabb szót. Írassuk is ki a konzolra.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DB5ABE-71EB-A594-015E-0A31E760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721"/>
            <a:ext cx="184731" cy="371240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B690F-741F-F24B-CD3D-CB0F99E8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5E6C1-0B2A-62CC-B824-A3A7F1BE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34" y="1606859"/>
            <a:ext cx="8213544" cy="4496643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Töröljük a fájlból az 5. és 8. sorokat, majd a kapott eredményt írassuk ki fájlba.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DB5ABE-71EB-A594-015E-0A31E760C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5721"/>
            <a:ext cx="184731" cy="371240"/>
          </a:xfrm>
          <a:prstGeom prst="rect">
            <a:avLst/>
          </a:prstGeom>
          <a:solidFill>
            <a:srgbClr val="F5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D7CA1A6-370E-05BC-4F8A-C460D787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46" y="2433943"/>
            <a:ext cx="417253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CE8EB0-1946-6C9A-07B2-71D325AE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4CA353-BADE-3502-1464-8F8FDDDB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Keresésük meg egy fájlban a leggyakoribb szót. Írassuk ki a konzolra.</a:t>
            </a:r>
          </a:p>
        </p:txBody>
      </p:sp>
    </p:spTree>
    <p:extLst>
      <p:ext uri="{BB962C8B-B14F-4D97-AF65-F5344CB8AC3E}">
        <p14:creationId xmlns:p14="http://schemas.microsoft.com/office/powerpoint/2010/main" val="65110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231B00-362D-34EA-CE2B-9724D5E419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u-HU" dirty="0"/>
              <a:t>Házi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35802E-9898-2605-6588-15A8C27D57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001" y="1494764"/>
            <a:ext cx="10259957" cy="5136855"/>
          </a:xfrm>
        </p:spPr>
        <p:txBody>
          <a:bodyPr>
            <a:normAutofit/>
          </a:bodyPr>
          <a:lstStyle/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r>
              <a:rPr lang="hu-HU" b="1" dirty="0"/>
              <a:t> A hazi.txt állományban Rózsi néni virágai c. novellája található. Romboljuk szét a szöveget. Olvassuk be a fájlt soronként és távolítsuk el az összes írásjelet, az összes üres sort karaktert valamint a magánhangzókat a fájlból. A kimeneti fájl nézzen ki úgy, hogy minden 3. sort írjuk ki a fájlba.</a:t>
            </a:r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b="1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lvl="0">
              <a:buClr>
                <a:srgbClr val="00CCFF"/>
              </a:buClr>
              <a:buSzPct val="150000"/>
              <a:buFont typeface="+mj-lt"/>
              <a:buAutoNum type="arabicPeriod"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buClr>
                <a:srgbClr val="00CCFF"/>
              </a:buClr>
              <a:buSzPct val="150000"/>
              <a:buNone/>
            </a:pPr>
            <a:endParaRPr lang="hu-HU" dirty="0"/>
          </a:p>
          <a:p>
            <a:pPr marL="0" lvl="0" indent="0">
              <a:lnSpc>
                <a:spcPct val="70000"/>
              </a:lnSpc>
              <a:spcBef>
                <a:spcPts val="700"/>
              </a:spcBef>
              <a:buClr>
                <a:srgbClr val="00CCFF"/>
              </a:buClr>
              <a:buSzPct val="65000"/>
              <a:buNone/>
            </a:pPr>
            <a:endParaRPr lang="hu-HU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2D94A6-02D4-36A9-5024-71E7DC07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57722-D60E-4E1A-591A-E126A2EE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8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3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Fájlkezelés</a:t>
            </a:r>
            <a:endParaRPr lang="en-US" altLang="hu-HU" sz="32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Fájlkezelő függvények</a:t>
            </a: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Fájlmanipulációs műveletek</a:t>
            </a: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8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Kontextuskezelő használata</a:t>
            </a:r>
          </a:p>
          <a:p>
            <a:pPr lvl="1" eaLnBrk="1" hangingPunct="1">
              <a:spcBef>
                <a:spcPts val="7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endParaRPr lang="hu-HU" altLang="hu-HU" sz="28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3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76B15A-4112-7F4F-BBFD-5A6B55F2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DAD772-D29F-866A-CF91-41F256A7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b="0" i="0" dirty="0">
                <a:effectLst/>
                <a:latin typeface="Ubuntu" panose="020B0504030602030204" pitchFamily="34" charset="0"/>
              </a:rPr>
              <a:t>A Python lehetőséget biztosít különböző fájlműveletek (például fájl megnyitása, fájlból olvasás, fájlba írás stb.) elvégzésére. Az alábbiakban áttekintjük a Python legfontosabb fájlkezeléssel kapcsolatos beépített függvényeit.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023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CF9A4-7439-0703-C82E-B8767923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fájlkezelés függvényei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8B154E-9A8B-C5EE-F978-802BB764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9842707" cy="453317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open</a:t>
            </a:r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hu-HU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path</a:t>
            </a:r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hu-HU" sz="26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</a:t>
            </a:r>
            <a:r>
              <a:rPr lang="hu-HU" sz="26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 fájl megnyitása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path</a:t>
            </a:r>
            <a:r>
              <a:rPr 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a megnyitni kívánt fájl elérési útvonala (szöveg)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mode</a:t>
            </a:r>
            <a:r>
              <a:rPr lang="hu-HU" sz="24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 a fájlmegnyitás módja (szöveg)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"r": olvasásra (alapértelmezett)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"w": írásra (felülírja a fájl korábbi tartalmát)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"a": fájl végéhez való hozzáfűzésre (megőrzi a fájl korábbi tartalmát)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"x": kizárólagos létrehozásra (ha már létezik a fájl, akkor hibát kapunk)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00B0F0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sz="220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egy fájlt megnyithatunk szöveges ("t") vagy bináris ("b") módban - ezek közül a szöveges mód az alapértelmezett, mi is mindig ezt fogjuk használni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endParaRPr 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FFCC00"/>
              </a:buClr>
              <a:buSzPct val="65000"/>
              <a:buFont typeface="Wingdings" panose="05000000000000000000" pitchFamily="2" charset="2"/>
              <a:buChar char=""/>
            </a:pPr>
            <a:endParaRPr lang="en-US" altLang="hu-HU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2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07E25F-7068-37D3-FBD8-688EE7CA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b="0" i="0" dirty="0">
                <a:effectLst/>
                <a:latin typeface="Ubuntu" panose="020B0504030602030204" pitchFamily="34" charset="0"/>
              </a:rPr>
              <a:t>A megnyitott fájlon az alábbi műveleteket használhatjuk:</a:t>
            </a:r>
            <a:br>
              <a:rPr lang="hu-HU" b="0" i="0" dirty="0">
                <a:effectLst/>
                <a:latin typeface="Ubuntu" panose="020B0504030602030204" pitchFamily="34" charset="0"/>
              </a:rPr>
            </a:br>
            <a:br>
              <a:rPr lang="hu-HU" b="0" i="0" dirty="0">
                <a:effectLst/>
                <a:latin typeface="Ubuntu" panose="020B0504030602030204" pitchFamily="34" charset="0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BCAD39-BA1A-358A-158C-8448BDC1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2000" dirty="0" err="1"/>
              <a:t>read</a:t>
            </a:r>
            <a:r>
              <a:rPr lang="hu-HU" sz="2000" dirty="0"/>
              <a:t>(n): n darab karakter beolvasása (ahol éppen vagyunk a fájlban)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2000" dirty="0" err="1"/>
              <a:t>readline</a:t>
            </a:r>
            <a:r>
              <a:rPr lang="hu-HU" sz="2000" dirty="0"/>
              <a:t>(): egy sor beolvasása (ahol éppen vagyunk a fájlban)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2000" dirty="0" err="1"/>
              <a:t>readlines</a:t>
            </a:r>
            <a:r>
              <a:rPr lang="hu-HU" sz="2000" dirty="0"/>
              <a:t>(): az egész fájl beolvasása, soronként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2000" dirty="0" err="1"/>
              <a:t>write</a:t>
            </a:r>
            <a:r>
              <a:rPr lang="hu-HU" sz="2000" dirty="0"/>
              <a:t>(</a:t>
            </a:r>
            <a:r>
              <a:rPr lang="hu-HU" sz="2000" dirty="0" err="1"/>
              <a:t>szoveg</a:t>
            </a:r>
            <a:r>
              <a:rPr lang="hu-HU" sz="2000" dirty="0"/>
              <a:t>): adott szöveg írása fájlba</a:t>
            </a:r>
          </a:p>
          <a:p>
            <a:pPr algn="l"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sz="2000" dirty="0" err="1"/>
              <a:t>close</a:t>
            </a:r>
            <a:r>
              <a:rPr lang="hu-HU" sz="2000" dirty="0"/>
              <a:t>(): a megnyitott fájl lezárása</a:t>
            </a:r>
          </a:p>
        </p:txBody>
      </p:sp>
    </p:spTree>
    <p:extLst>
      <p:ext uri="{BB962C8B-B14F-4D97-AF65-F5344CB8AC3E}">
        <p14:creationId xmlns:p14="http://schemas.microsoft.com/office/powerpoint/2010/main" val="270593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1EAAE1-5F38-B0A1-CE4E-38F6E6F4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185BD75-E7C4-353D-6385-ED170E4C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36" y="1331403"/>
            <a:ext cx="10885574" cy="4230705"/>
          </a:xfrm>
        </p:spPr>
      </p:pic>
    </p:spTree>
    <p:extLst>
      <p:ext uri="{BB962C8B-B14F-4D97-AF65-F5344CB8AC3E}">
        <p14:creationId xmlns:p14="http://schemas.microsoft.com/office/powerpoint/2010/main" val="13913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6B338-6651-7E89-5E9A-6587DBB2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b="0" i="0" dirty="0">
                <a:effectLst/>
                <a:latin typeface="Ubuntu" panose="020B0504030602030204" pitchFamily="34" charset="0"/>
              </a:rPr>
              <a:t>Kontextuskezelő használata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2EBFDD-67F1-04C8-7076-EA2ACBB5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fájlkezelés során sajnos mindenféle kivételek keletkezhetnek. Ekkor nem záródik le a megnyitott fájl ("</a:t>
            </a:r>
            <a:r>
              <a:rPr lang="hu-HU" altLang="hu-H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beragadt</a:t>
            </a:r>
            <a:r>
              <a:rPr lang="hu-HU" altLang="hu-H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fájlok").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altLang="hu-H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kivételek kezelésére használhatjuk a korábbiakban tanultakat.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altLang="hu-H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900954-0F6F-386E-61A8-DE616D0C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70A18B2-BCCB-D75B-0DFA-2BFF7919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10" y="3429000"/>
            <a:ext cx="709711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7071D997-1344-043A-5024-885865D7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Kontextuskezelő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D929FC-914A-2466-C873-6B6A7089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Felmerül viszont a kérdés, hogy ezek segítségével lekezeljük-e az összes lehetséges hibát, ami a fájlkezelés során adódhat?</a:t>
            </a:r>
          </a:p>
          <a:p>
            <a:pPr marL="0" indent="0">
              <a:buClr>
                <a:srgbClr val="00B0F0"/>
              </a:buClr>
              <a:buSzPct val="150000"/>
              <a:buNone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Pythonban, ha biztonságossá akarjuk tenni a fájlkezelést, akkor használjuk az úgynevezett kontextuskezelő mechanizmust a fájlkezeléskor.</a:t>
            </a:r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0B0F0"/>
              </a:buClr>
              <a:buSzPct val="150000"/>
              <a:buFont typeface="Wingdings" panose="05000000000000000000" pitchFamily="2" charset="2"/>
              <a:buChar char="§"/>
            </a:pPr>
            <a:r>
              <a:rPr lang="hu-HU" dirty="0"/>
              <a:t>A kontextuskezelő (context </a:t>
            </a:r>
            <a:r>
              <a:rPr lang="hu-HU" dirty="0" err="1"/>
              <a:t>manager</a:t>
            </a:r>
            <a:r>
              <a:rPr lang="hu-HU" dirty="0"/>
              <a:t>) gondoskodik a megnyitni kívánt erőforrás megfelelő megnyitásáról és lezárásáról - még akkor is, ha a fájlkezelés során kivétel keletkezik. A kontextuskezelő segítségével elkerülhetők a megnyitva maradt, "</a:t>
            </a:r>
            <a:r>
              <a:rPr lang="hu-HU" dirty="0" err="1"/>
              <a:t>beragadt</a:t>
            </a:r>
            <a:r>
              <a:rPr lang="hu-HU" dirty="0"/>
              <a:t>" fájlok.</a:t>
            </a:r>
          </a:p>
        </p:txBody>
      </p:sp>
    </p:spTree>
    <p:extLst>
      <p:ext uri="{BB962C8B-B14F-4D97-AF65-F5344CB8AC3E}">
        <p14:creationId xmlns:p14="http://schemas.microsoft.com/office/powerpoint/2010/main" val="232323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7F63B-71A7-B7C1-1CAE-72C7AA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With</a:t>
            </a:r>
            <a:r>
              <a:rPr lang="hu-HU" dirty="0"/>
              <a:t> kontextuskezelő mechanizmus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7685D-E1BC-0175-F900-2E7E42C7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10" y="1535837"/>
            <a:ext cx="11532092" cy="4900474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Pythonban a kontextuskezelő mechanizmust a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Lucida Grande"/>
              </a:rPr>
              <a:t>with</a:t>
            </a: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 kulcsszóval tudjuk használni.</a:t>
            </a: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r>
              <a:rPr lang="hu-HU" b="0" i="0" dirty="0">
                <a:solidFill>
                  <a:srgbClr val="000000"/>
                </a:solidFill>
                <a:effectLst/>
                <a:latin typeface="Lucida Grande"/>
              </a:rPr>
              <a:t>Egy fájl megnyitásának elfogadott módja, kontextuskezelő használatával:</a:t>
            </a:r>
          </a:p>
          <a:p>
            <a:pPr eaLnBrk="1" hangingPunct="1">
              <a:spcBef>
                <a:spcPts val="600"/>
              </a:spcBef>
              <a:buClr>
                <a:srgbClr val="00CCFF"/>
              </a:buClr>
              <a:buSzPct val="65000"/>
              <a:buFont typeface="Wingdings" panose="05000000000000000000" pitchFamily="2" charset="2"/>
              <a:buChar char=""/>
            </a:pPr>
            <a:endParaRPr lang="hu-HU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2FBDA8D-72DD-5884-36CE-399F3C6F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29" y="2856632"/>
            <a:ext cx="7367022" cy="16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6548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1526</TotalTime>
  <Words>517</Words>
  <Application>Microsoft Office PowerPoint</Application>
  <PresentationFormat>Szélesvásznú</PresentationFormat>
  <Paragraphs>80</Paragraphs>
  <Slides>15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5" baseType="lpstr">
      <vt:lpstr>Arial</vt:lpstr>
      <vt:lpstr>Calibri</vt:lpstr>
      <vt:lpstr>Lucida Grande</vt:lpstr>
      <vt:lpstr>Oxygen</vt:lpstr>
      <vt:lpstr>Times New Roman</vt:lpstr>
      <vt:lpstr>Trebuchet MS</vt:lpstr>
      <vt:lpstr>Ubuntu</vt:lpstr>
      <vt:lpstr>Wingdings</vt:lpstr>
      <vt:lpstr>Wingdings 3</vt:lpstr>
      <vt:lpstr>Dimenzió</vt:lpstr>
      <vt:lpstr>Bevezetés a programozásba</vt:lpstr>
      <vt:lpstr>Tartalom </vt:lpstr>
      <vt:lpstr>Bevezetés</vt:lpstr>
      <vt:lpstr>A fájlkezelés függvényei</vt:lpstr>
      <vt:lpstr>A megnyitott fájlon az alábbi műveleteket használhatjuk:  </vt:lpstr>
      <vt:lpstr>Példa</vt:lpstr>
      <vt:lpstr>Kontextuskezelő használata</vt:lpstr>
      <vt:lpstr>Kontextuskezelő használata</vt:lpstr>
      <vt:lpstr>With kontextuskezelő mechanizmus</vt:lpstr>
      <vt:lpstr>Példa</vt:lpstr>
      <vt:lpstr>Feladat</vt:lpstr>
      <vt:lpstr>Feladat</vt:lpstr>
      <vt:lpstr>Feladat</vt:lpstr>
      <vt:lpstr>Feladat</vt:lpstr>
      <vt:lpstr>Házi feladat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programozásba</dc:title>
  <dc:creator>Apró Anikó</dc:creator>
  <cp:lastModifiedBy>Apró Anikó</cp:lastModifiedBy>
  <cp:revision>22</cp:revision>
  <dcterms:created xsi:type="dcterms:W3CDTF">2022-08-31T08:42:14Z</dcterms:created>
  <dcterms:modified xsi:type="dcterms:W3CDTF">2022-11-07T11:47:57Z</dcterms:modified>
</cp:coreProperties>
</file>