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80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77" r:id="rId1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>
            <a:extLst>
              <a:ext uri="{FF2B5EF4-FFF2-40B4-BE49-F238E27FC236}">
                <a16:creationId xmlns:a16="http://schemas.microsoft.com/office/drawing/2014/main" id="{8D52225F-2FD0-FC94-CC45-131D4EF69CD1}"/>
              </a:ext>
            </a:extLst>
          </p:cNvPr>
          <p:cNvGrpSpPr/>
          <p:nvPr/>
        </p:nvGrpSpPr>
        <p:grpSpPr>
          <a:xfrm>
            <a:off x="-1" y="-8467"/>
            <a:ext cx="12192006" cy="6866467"/>
            <a:chOff x="-1" y="-8467"/>
            <a:chExt cx="12192006" cy="6866467"/>
          </a:xfrm>
        </p:grpSpPr>
        <p:cxnSp>
          <p:nvCxnSpPr>
            <p:cNvPr id="3" name="Straight Connector 18">
              <a:extLst>
                <a:ext uri="{FF2B5EF4-FFF2-40B4-BE49-F238E27FC236}">
                  <a16:creationId xmlns:a16="http://schemas.microsoft.com/office/drawing/2014/main" id="{D7851378-57E2-5F52-BC57-8E90708611F7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F496CB">
                  <a:alpha val="70000"/>
                </a:srgbClr>
              </a:solidFill>
              <a:prstDash val="solid"/>
              <a:miter/>
            </a:ln>
          </p:spPr>
        </p:cxnSp>
        <p:cxnSp>
          <p:nvCxnSpPr>
            <p:cNvPr id="4" name="Straight Connector 19">
              <a:extLst>
                <a:ext uri="{FF2B5EF4-FFF2-40B4-BE49-F238E27FC236}">
                  <a16:creationId xmlns:a16="http://schemas.microsoft.com/office/drawing/2014/main" id="{801F5412-354B-83DF-B0BE-90ABC0BD21DC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F496CB">
                  <a:alpha val="70000"/>
                </a:srgbClr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C710A28E-3079-1972-629F-F7016CF84C62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F496CB">
                <a:alpha val="36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7D1F12F5-795D-6B88-CB70-3564E5A7954E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496CB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2">
              <a:extLst>
                <a:ext uri="{FF2B5EF4-FFF2-40B4-BE49-F238E27FC236}">
                  <a16:creationId xmlns:a16="http://schemas.microsoft.com/office/drawing/2014/main" id="{69AFD92A-6564-146C-CD1A-6CB41DF097D3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F496CB">
                <a:alpha val="72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E6B89B3C-A261-F420-EBC9-743C58F12C2D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EB3D9F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93EDBF0E-FE87-7F07-39A7-DC2B6F3A3429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EB3D9F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E1C7AC24-F3F8-2A00-DC6A-5050BC159176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2136D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26">
              <a:extLst>
                <a:ext uri="{FF2B5EF4-FFF2-40B4-BE49-F238E27FC236}">
                  <a16:creationId xmlns:a16="http://schemas.microsoft.com/office/drawing/2014/main" id="{CDCB1A43-0026-CFE3-4E53-46E722136779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B2136D">
                <a:alpha val="66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28">
              <a:extLst>
                <a:ext uri="{FF2B5EF4-FFF2-40B4-BE49-F238E27FC236}">
                  <a16:creationId xmlns:a16="http://schemas.microsoft.com/office/drawing/2014/main" id="{AA8458CB-02FA-1DE4-4920-E5BC69799953}"/>
                </a:ext>
              </a:extLst>
            </p:cNvPr>
            <p:cNvSpPr/>
            <p:nvPr/>
          </p:nvSpPr>
          <p:spPr>
            <a:xfrm rot="10799991">
              <a:off x="-1" y="0"/>
              <a:ext cx="842592" cy="5666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EB3D9F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8B4E200F-799E-167C-ED68-3FE02D2D34B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9DF63D3-69C2-FDCC-5A53-D642BE1B7DA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3D0F5FB1-4EC8-B2B3-6E7F-20363D1F215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7F43F8-6318-4CDA-80D5-18239B1EAA8E}" type="datetime1">
              <a:rPr lang="en-US"/>
              <a:pPr lvl="0"/>
              <a:t>10/23/2022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61AEE9B2-46A9-E42D-FF5C-F9A845B4780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4B87180-6EC5-72FA-9F6A-3DBF9092873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AA4C32-D00E-435C-AE0D-74083B96F5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11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48ED-03EF-6712-384B-A1A2A73BEA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3403597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766FE-69CF-E9DC-D3B2-51C532E9ADE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36530-CA6D-EBE4-AE42-852229FCFAA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B1EF4A8-CA68-44A6-BC8D-E2E1F224C3E3}" type="datetime1">
              <a:rPr lang="en-US"/>
              <a:pPr lvl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46F19-7F14-2BC9-C2D0-27A5F3CBB7B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4B700-2DC7-36D6-AA28-D92527AA46C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597595-DBC1-46CF-97C7-6A97B6689A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5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D5CE-B1C8-1BCF-CA54-C588FBA616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66A5EA98-50FB-18CB-61B6-96602E55F25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15AFFF-9E3F-9B13-CD67-68448F584BA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BE12257-673D-5555-BE01-ECDED3F7650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CE41D1-F111-4983-AF40-110790D3D715}" type="datetime1">
              <a:rPr lang="en-US"/>
              <a:pPr lvl="0"/>
              <a:t>10/23/2022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B0C38C9-7DE2-CB74-F5DB-3F215D2388E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52D85A-9805-DD97-593E-F44C9DCE0D3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7BEE49F-C785-478E-9962-16050BE00E30}" type="slidenum">
              <a:t>‹#›</a:t>
            </a:fld>
            <a:endParaRPr lang="en-US"/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0B464D5F-D3F7-91D0-4E2D-8495E0ACC39D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496CB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FC3212A0-E53A-3A4D-0C80-362055BBC09C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496CB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4658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6846-2CE1-35F3-245D-F9F142CBE3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931990"/>
            <a:ext cx="8596667" cy="2595460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31544-5E34-D7C0-9294-E1892A9FD27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E51AA-19EA-9CFF-1916-DD0E0508952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5B190E1-3C26-410D-A9CF-7A7E9A7466A3}" type="datetime1">
              <a:rPr lang="en-US"/>
              <a:pPr lvl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823D4-469F-B639-D52D-8388094B2A5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4DD9-9CDF-6BAF-F046-F8E2706B2CA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A5D4E80-50F3-45D9-B6EF-8E2212182A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42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808F-A716-9EB7-8967-F79E90CE97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55A407E-3512-7173-52AD-8F2992AB36F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57A1258-FA59-7603-34AF-517D70445B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1AE9E40-5676-6837-7C69-F85C676F8BF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056226-5B03-48DA-817E-FB9CFD8137AC}" type="datetime1">
              <a:rPr lang="en-US"/>
              <a:pPr lvl="0"/>
              <a:t>10/23/2022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7DE71D9-C0C8-1A80-DFD1-E41E9D9788C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2D3B023-9511-3ADC-DB07-2028061674E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141F88-7847-4373-95AA-864AABB54A26}" type="slidenum">
              <a:t>‹#›</a:t>
            </a:fld>
            <a:endParaRPr lang="en-US"/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B83400B8-CE97-0B6D-F8DE-4D67D1E0DA74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496CB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2376D665-F839-C6A0-CD4D-9B5D4B70AAF3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496CB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860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97FBE-E651-60FF-725D-A5BC043AA0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8588200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346B07B3-7FF7-1272-6C46-EDBA64D25B2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F496CB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C060476-5ACB-911B-D487-EA90E82C34C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7C8A3FE-D090-1FF7-5685-ABFBCE20C9E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AC745A-59C2-49BA-AA5D-73EEEA1BD34B}" type="datetime1">
              <a:rPr lang="en-US"/>
              <a:pPr lvl="0"/>
              <a:t>10/23/2022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B65D987-ADC3-0F55-A7B2-9C51E5BD58D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D3E0A3-3AF3-F17C-906D-5F908C70C81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BD7596-AE69-46B5-9389-7AC361022E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42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8885B-CCEB-6DAA-843A-DB03A728363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AF01B-909A-958B-5018-277A45455766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64B4D-D071-9F84-2832-4665A421789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C269D6-35ED-4244-8C56-3510AF640AF3}" type="datetime1">
              <a:rPr lang="en-US"/>
              <a:pPr lvl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CC6E6-7850-E8FE-CA3B-3F7260AFE45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09901-23CC-17A7-48E0-244FDA75EB9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D4119B-4900-4852-AA16-8212C5A760F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18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4236F4-98E4-F367-35F3-F31E96E8BAD9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967670" y="609603"/>
            <a:ext cx="1304739" cy="525145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D1A5F-F9FC-D37D-8E6E-9CB8AB4894F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AB450-EC1C-A543-3B93-3BC7BBDB8D8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3421CB-4A88-4280-8064-48BDB51C2322}" type="datetime1">
              <a:rPr lang="en-US"/>
              <a:pPr lvl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94258-2A47-5ED8-BC73-F1EC24F519E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4A84A-CB9E-BC57-BA41-D8A8D9556E1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9AEBA3-597B-4844-94D9-6FFF6706B3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5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97EF-1778-1763-4171-CD1889439B9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C6C43-E410-8867-FA57-E3A552D2AEB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D8AC4-1B79-5E18-60F5-CEA27588F55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3B01B8-099A-46C0-8D49-C1B36C9E0DF2}" type="datetime1">
              <a:rPr lang="en-US"/>
              <a:pPr lvl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B967B-F3EA-7DCF-7931-D1C0D9615A2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F368D-F077-8DEB-41D9-03F6CE4E68E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E994FA-A4B1-49FF-9D70-45CE16222B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39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7D73-AEC4-D52E-2007-1BC69AE116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2700863"/>
            <a:ext cx="8596667" cy="182657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52DD1-8D62-AF4B-6373-EEA3CF1E95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690A1-857F-67F1-4ACD-66264975AF1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C1E9FE-E925-4E9E-A7C8-EBB9AD28ED47}" type="datetime1">
              <a:rPr lang="en-US"/>
              <a:pPr lvl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2549B-D74D-AED9-FD41-91F8071161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88724-F65F-105E-9084-F244B57BFC5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43C0E7-7833-4F8F-A91B-D94C9E6F3C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9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A06F-3058-268D-53FD-3935A22A517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0ECA3-60BA-1F52-7457-4B57D5A5A99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93BFE-BD6E-AEC2-F9FA-75C33A7F718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EE1BB-205D-A288-4965-AC86212DAA8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D2478C-7D1C-4DA4-A3FC-4C8F41D4CD4E}" type="datetime1">
              <a:rPr lang="en-US"/>
              <a:pPr lvl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0AAC4-2443-8E6E-ED80-13DC670B6DF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004F8-6A35-2E58-8902-61E78003ECF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5C53D8-3260-46CF-99A4-4AEFE76FF3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5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C2A0-DEB4-5BA3-C141-F0CF950F319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46BF6-1237-BC34-C1DB-69659F266D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6DD0F-B382-3A47-89A9-AC63F5A6EB5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34D46-84F5-6FD7-BEE3-4E701A644EF3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DE1D2-3C2E-765E-39A2-8891E63BF30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66482-9185-825F-9363-8268022347E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9801C8-7CE7-42B3-8E6F-9982008FE056}" type="datetime1">
              <a:rPr lang="en-US"/>
              <a:pPr lvl="0"/>
              <a:t>10/23/2022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0C024E-14A4-8C32-5E07-8791A7007A1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96CDB1-6C39-EB71-70EF-04749F88562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FEC937-44D4-4DDF-ACFC-DEA220FC68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4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BFFD-3B6F-6683-437D-CD6327664E2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8A61F-89B4-C584-9C69-46B6EFF3879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A63EC9-DEC3-4C84-80D7-B7314FDFFA13}" type="datetime1">
              <a:rPr lang="en-US"/>
              <a:pPr lvl="0"/>
              <a:t>10/23/2022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BA483-40FF-C6EF-0370-0FD6E9CD351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F7405-3401-85F7-CCB6-63FEBDE68B4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8B88F2-8BF9-408D-9C3B-8FD324C521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7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802860-09E8-5306-730E-C95768F678E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4A91F2-DD9E-46FD-9A77-01E33EE0877D}" type="datetime1">
              <a:rPr lang="en-US"/>
              <a:pPr lvl="0"/>
              <a:t>10/23/2022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A082B-6E02-8E42-FF6C-5A6DDE37AE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4834E-E3F1-1B5D-37E9-5C2DBCEC661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1EAC49-0C01-444C-81DD-51F105BD5C6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0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86EC-1416-0FEF-87B5-EB75D82CF3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498601"/>
            <a:ext cx="3854525" cy="1278468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D6DB-0949-6ABA-4186-5A647BF4DC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73249-7554-970A-2702-7DA33C4C11E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DF9F7-A054-B3C4-1733-C251E04E1FE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DAF9E8-314F-4887-BF51-8A9FAB15053C}" type="datetime1">
              <a:rPr lang="en-US"/>
              <a:pPr lvl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7359C-5A23-4343-97B3-E2D5D7E8AB3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44443-D12B-4C5B-E520-203C97D6E3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C0D7B7-5DEB-423A-800D-4AB2EE20D0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3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59B6-583B-1446-66C3-89FCE9B09A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4800600"/>
            <a:ext cx="8596667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212C4-C29A-71B5-180F-07B69A677412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31DB7-F9AB-A7CA-02F5-594BD9EE01C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9B377-8F40-44C1-6654-2B33155D653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E8E0F1-3952-428A-BB13-20F431D43C3D}" type="datetime1">
              <a:rPr lang="en-US"/>
              <a:pPr lvl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AE955-E531-80EF-07DF-EECB1AC77A7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0B61B-E62D-2552-28AB-F6FC656F16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DF2837-902B-4C06-9B6D-8318181EC00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3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>
            <a:extLst>
              <a:ext uri="{FF2B5EF4-FFF2-40B4-BE49-F238E27FC236}">
                <a16:creationId xmlns:a16="http://schemas.microsoft.com/office/drawing/2014/main" id="{C10AFA28-AD4C-E5C7-9CCC-7738707FF561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" name="Straight Connector 18">
              <a:extLst>
                <a:ext uri="{FF2B5EF4-FFF2-40B4-BE49-F238E27FC236}">
                  <a16:creationId xmlns:a16="http://schemas.microsoft.com/office/drawing/2014/main" id="{D87B6664-63A7-A8A8-4BAB-526CC80402AA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F496CB">
                  <a:alpha val="70000"/>
                </a:srgbClr>
              </a:solidFill>
              <a:prstDash val="solid"/>
              <a:miter/>
            </a:ln>
          </p:spPr>
        </p:cxnSp>
        <p:cxnSp>
          <p:nvCxnSpPr>
            <p:cNvPr id="4" name="Straight Connector 19">
              <a:extLst>
                <a:ext uri="{FF2B5EF4-FFF2-40B4-BE49-F238E27FC236}">
                  <a16:creationId xmlns:a16="http://schemas.microsoft.com/office/drawing/2014/main" id="{1F59023B-0637-2906-B3AA-A1E8F9E7902A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F496CB">
                  <a:alpha val="70000"/>
                </a:srgbClr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51EBA210-0BB0-96B0-5E6B-23349616ABBD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F496CB">
                <a:alpha val="36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61473E9A-AC65-9713-C11A-ADF8DEC5AD1D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496CB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2">
              <a:extLst>
                <a:ext uri="{FF2B5EF4-FFF2-40B4-BE49-F238E27FC236}">
                  <a16:creationId xmlns:a16="http://schemas.microsoft.com/office/drawing/2014/main" id="{2ABA7D17-4200-F58B-3606-FA90C0B32FE7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F496CB">
                <a:alpha val="72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AEC4CB1E-5A54-2DC9-E65C-BE7ADD02B3DB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EB3D9F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341512F2-1278-2AEC-363D-84E07D0CFDD1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EB3D9F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7BC869F6-54CB-CB22-F763-EB2AB40D16C0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2136D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26">
              <a:extLst>
                <a:ext uri="{FF2B5EF4-FFF2-40B4-BE49-F238E27FC236}">
                  <a16:creationId xmlns:a16="http://schemas.microsoft.com/office/drawing/2014/main" id="{E205252A-BAC8-CC4D-AF0F-2E2D45B60F8E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B2136D">
                <a:alpha val="66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27">
              <a:extLst>
                <a:ext uri="{FF2B5EF4-FFF2-40B4-BE49-F238E27FC236}">
                  <a16:creationId xmlns:a16="http://schemas.microsoft.com/office/drawing/2014/main" id="{0E15301B-3E73-96E1-433A-84BDED98614A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EB3D9F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B859D4C-7FF2-F27B-AFC1-29E6B00A8C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2328671-BBA6-576F-4A8E-879D710EDE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9387CC1-8920-59B5-D026-B78B8C9F852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fld id="{8E5386B3-EF19-4DBA-9AC4-38235F28CF97}" type="datetime1">
              <a:rPr lang="en-US"/>
              <a:pPr lvl="0"/>
              <a:t>10/23/2022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A6960C6-1DEE-C51A-D843-FAD3CFEBE0A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E388C063-1BA4-5A21-8003-170D0CA390B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EB3D9F"/>
                </a:solidFill>
                <a:uFillTx/>
                <a:latin typeface="Trebuchet MS"/>
              </a:defRPr>
            </a:lvl1pPr>
          </a:lstStyle>
          <a:p>
            <a:pPr lvl="0"/>
            <a:fld id="{57A8E0C8-9028-4718-9247-1A67CFE8C0A2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hu-HU" sz="3600" b="0" i="0" u="none" strike="noStrike" kern="1200" cap="none" spc="0" baseline="0">
          <a:solidFill>
            <a:srgbClr val="EB3D9F"/>
          </a:solidFill>
          <a:uFillTx/>
          <a:latin typeface="Trebuchet MS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EB3D9F"/>
        </a:buClr>
        <a:buSzPct val="80000"/>
        <a:buFont typeface="Wingdings 3"/>
        <a:buChar char=""/>
        <a:tabLst/>
        <a:defRPr lang="hu-HU" sz="1800" b="0" i="0" u="none" strike="noStrike" kern="1200" cap="none" spc="0" baseline="0">
          <a:solidFill>
            <a:srgbClr val="404040"/>
          </a:solidFill>
          <a:uFillTx/>
          <a:latin typeface="Trebuchet MS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EB3D9F"/>
        </a:buClr>
        <a:buSzPct val="80000"/>
        <a:buFont typeface="Wingdings 3"/>
        <a:buChar char=""/>
        <a:tabLst/>
        <a:defRPr lang="hu-HU" sz="1600" b="0" i="0" u="none" strike="noStrike" kern="1200" cap="none" spc="0" baseline="0">
          <a:solidFill>
            <a:srgbClr val="404040"/>
          </a:solidFill>
          <a:uFillTx/>
          <a:latin typeface="Trebuchet MS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EB3D9F"/>
        </a:buClr>
        <a:buSzPct val="80000"/>
        <a:buFont typeface="Wingdings 3"/>
        <a:buChar char=""/>
        <a:tabLst/>
        <a:defRPr lang="hu-HU" sz="1400" b="0" i="0" u="none" strike="noStrike" kern="1200" cap="none" spc="0" baseline="0">
          <a:solidFill>
            <a:srgbClr val="404040"/>
          </a:solidFill>
          <a:uFillTx/>
          <a:latin typeface="Trebuchet MS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EB3D9F"/>
        </a:buClr>
        <a:buSzPct val="80000"/>
        <a:buFont typeface="Wingdings 3"/>
        <a:buChar char=""/>
        <a:tabLst/>
        <a:defRPr lang="hu-HU" sz="1200" b="0" i="0" u="none" strike="noStrike" kern="1200" cap="none" spc="0" baseline="0">
          <a:solidFill>
            <a:srgbClr val="404040"/>
          </a:solidFill>
          <a:uFillTx/>
          <a:latin typeface="Trebuchet MS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EB3D9F"/>
        </a:buClr>
        <a:buSzPct val="80000"/>
        <a:buFont typeface="Wingdings 3"/>
        <a:buChar char=""/>
        <a:tabLst/>
        <a:defRPr lang="hu-HU" sz="1200" b="0" i="0" u="none" strike="noStrike" kern="1200" cap="none" spc="0" baseline="0">
          <a:solidFill>
            <a:srgbClr val="404040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E57397-1DEF-6C19-0E52-EFD613B04782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hu-HU">
                <a:solidFill>
                  <a:srgbClr val="333333"/>
                </a:solidFill>
                <a:latin typeface="Oxygen" pitchFamily="2"/>
              </a:rPr>
              <a:t>Bevezetés a programozásba</a:t>
            </a:r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CE9A2D4-43B7-C57A-D6BF-B41B3DD4DA3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hu-HU"/>
              <a:t>Apró Anikó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2F2123-1710-5CC1-BE38-E7C45700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Sztringek</a:t>
            </a:r>
            <a:r>
              <a:rPr lang="hu-HU" dirty="0"/>
              <a:t> nem módosíthatók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760D58-26CF-9167-17F7-945303BBB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fontAlgn="auto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  <a:defRPr/>
            </a:pPr>
            <a:r>
              <a:rPr lang="hu-HU" altLang="hu-HU" sz="1800" dirty="0">
                <a:cs typeface="Times New Roman" panose="02020603050405020304" pitchFamily="18" charset="0"/>
              </a:rPr>
              <a:t>Ha egy </a:t>
            </a:r>
            <a:r>
              <a:rPr lang="hu-HU" altLang="hu-HU" sz="1800" dirty="0" err="1">
                <a:cs typeface="Times New Roman" panose="02020603050405020304" pitchFamily="18" charset="0"/>
              </a:rPr>
              <a:t>sztring</a:t>
            </a:r>
            <a:r>
              <a:rPr lang="hu-HU" altLang="hu-HU" sz="1800" dirty="0">
                <a:cs typeface="Times New Roman" panose="02020603050405020304" pitchFamily="18" charset="0"/>
              </a:rPr>
              <a:t> egy karakterét szeretnénk megváltoztatni, kézenfekvőnek tűnhet az indexelő operátort ([]) egy értékadás bal oldalára írni. Valahogy így:</a:t>
            </a:r>
          </a:p>
          <a:p>
            <a:pPr eaLnBrk="1" fontAlgn="auto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  <a:defRPr/>
            </a:pPr>
            <a:endParaRPr lang="hu-HU" altLang="hu-HU" sz="1800" dirty="0"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  <a:defRPr/>
            </a:pPr>
            <a:endParaRPr lang="hu-HU" altLang="hu-HU" dirty="0"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  <a:defRPr/>
            </a:pPr>
            <a:endParaRPr lang="hu-HU" altLang="hu-HU" sz="1800" dirty="0"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  <a:defRPr/>
            </a:pPr>
            <a:r>
              <a:rPr lang="en-US" altLang="hu-HU" sz="1800" dirty="0">
                <a:cs typeface="Times New Roman" panose="02020603050405020304" pitchFamily="18" charset="0"/>
              </a:rPr>
              <a:t>Az </a:t>
            </a:r>
            <a:r>
              <a:rPr lang="en-US" altLang="hu-HU" sz="1800" dirty="0" err="1">
                <a:cs typeface="Times New Roman" panose="02020603050405020304" pitchFamily="18" charset="0"/>
              </a:rPr>
              <a:t>eredmény</a:t>
            </a:r>
            <a:r>
              <a:rPr lang="en-US" altLang="hu-HU" sz="1800" dirty="0">
                <a:cs typeface="Times New Roman" panose="02020603050405020304" pitchFamily="18" charset="0"/>
              </a:rPr>
              <a:t> a </a:t>
            </a:r>
            <a:r>
              <a:rPr lang="en-US" altLang="hu-HU" sz="1800" dirty="0" err="1">
                <a:cs typeface="Times New Roman" panose="02020603050405020304" pitchFamily="18" charset="0"/>
              </a:rPr>
              <a:t>Jelló</a:t>
            </a:r>
            <a:r>
              <a:rPr lang="en-US" altLang="hu-HU" sz="1800" dirty="0">
                <a:cs typeface="Times New Roman" panose="02020603050405020304" pitchFamily="18" charset="0"/>
              </a:rPr>
              <a:t>, </a:t>
            </a:r>
            <a:r>
              <a:rPr lang="en-US" altLang="hu-HU" sz="1800" dirty="0" err="1">
                <a:cs typeface="Times New Roman" panose="02020603050405020304" pitchFamily="18" charset="0"/>
              </a:rPr>
              <a:t>Világ</a:t>
            </a:r>
            <a:r>
              <a:rPr lang="en-US" altLang="hu-HU" sz="1800" dirty="0">
                <a:cs typeface="Times New Roman" panose="02020603050405020304" pitchFamily="18" charset="0"/>
              </a:rPr>
              <a:t>! </a:t>
            </a:r>
            <a:r>
              <a:rPr lang="en-US" altLang="hu-HU" sz="1800" dirty="0" err="1">
                <a:cs typeface="Times New Roman" panose="02020603050405020304" pitchFamily="18" charset="0"/>
              </a:rPr>
              <a:t>helyett</a:t>
            </a:r>
            <a:r>
              <a:rPr lang="en-US" altLang="hu-HU" sz="1800" dirty="0">
                <a:cs typeface="Times New Roman" panose="02020603050405020304" pitchFamily="18" charset="0"/>
              </a:rPr>
              <a:t> </a:t>
            </a:r>
            <a:r>
              <a:rPr lang="en-US" altLang="hu-HU" sz="1800" dirty="0" err="1">
                <a:cs typeface="Times New Roman" panose="02020603050405020304" pitchFamily="18" charset="0"/>
              </a:rPr>
              <a:t>egy</a:t>
            </a:r>
            <a:r>
              <a:rPr lang="en-US" altLang="hu-HU" sz="1800" dirty="0">
                <a:cs typeface="Times New Roman" panose="02020603050405020304" pitchFamily="18" charset="0"/>
              </a:rPr>
              <a:t> </a:t>
            </a:r>
            <a:r>
              <a:rPr lang="en-US" altLang="hu-HU" sz="1800" dirty="0" err="1">
                <a:cs typeface="Times New Roman" panose="02020603050405020304" pitchFamily="18" charset="0"/>
              </a:rPr>
              <a:t>futási</a:t>
            </a:r>
            <a:r>
              <a:rPr lang="en-US" altLang="hu-HU" sz="1800" dirty="0">
                <a:cs typeface="Times New Roman" panose="02020603050405020304" pitchFamily="18" charset="0"/>
              </a:rPr>
              <a:t> </a:t>
            </a:r>
            <a:r>
              <a:rPr lang="en-US" altLang="hu-HU" sz="1800" dirty="0" err="1">
                <a:cs typeface="Times New Roman" panose="02020603050405020304" pitchFamily="18" charset="0"/>
              </a:rPr>
              <a:t>hiba</a:t>
            </a:r>
            <a:r>
              <a:rPr lang="en-US" altLang="hu-HU" sz="1800" dirty="0">
                <a:cs typeface="Times New Roman" panose="02020603050405020304" pitchFamily="18" charset="0"/>
              </a:rPr>
              <a:t> (</a:t>
            </a:r>
            <a:r>
              <a:rPr lang="en-US" altLang="hu-HU" sz="1800" dirty="0" err="1">
                <a:cs typeface="Times New Roman" panose="02020603050405020304" pitchFamily="18" charset="0"/>
              </a:rPr>
              <a:t>TypeError</a:t>
            </a:r>
            <a:r>
              <a:rPr lang="en-US" altLang="hu-HU" sz="1800" dirty="0">
                <a:cs typeface="Times New Roman" panose="02020603050405020304" pitchFamily="18" charset="0"/>
              </a:rPr>
              <a:t>: 'str' object does not support item assignment), </a:t>
            </a:r>
            <a:r>
              <a:rPr lang="en-US" altLang="hu-HU" sz="1800" dirty="0" err="1">
                <a:cs typeface="Times New Roman" panose="02020603050405020304" pitchFamily="18" charset="0"/>
              </a:rPr>
              <a:t>amely</a:t>
            </a:r>
            <a:r>
              <a:rPr lang="en-US" altLang="hu-HU" sz="1800" dirty="0">
                <a:cs typeface="Times New Roman" panose="02020603050405020304" pitchFamily="18" charset="0"/>
              </a:rPr>
              <a:t> </a:t>
            </a:r>
            <a:r>
              <a:rPr lang="en-US" altLang="hu-HU" sz="1800" dirty="0" err="1">
                <a:cs typeface="Times New Roman" panose="02020603050405020304" pitchFamily="18" charset="0"/>
              </a:rPr>
              <a:t>jelzi</a:t>
            </a:r>
            <a:r>
              <a:rPr lang="en-US" altLang="hu-HU" sz="1800" dirty="0">
                <a:cs typeface="Times New Roman" panose="02020603050405020304" pitchFamily="18" charset="0"/>
              </a:rPr>
              <a:t> </a:t>
            </a:r>
            <a:r>
              <a:rPr lang="en-US" altLang="hu-HU" sz="1800" dirty="0" err="1">
                <a:cs typeface="Times New Roman" panose="02020603050405020304" pitchFamily="18" charset="0"/>
              </a:rPr>
              <a:t>számunkra</a:t>
            </a:r>
            <a:r>
              <a:rPr lang="en-US" altLang="hu-HU" sz="1800" dirty="0">
                <a:cs typeface="Times New Roman" panose="02020603050405020304" pitchFamily="18" charset="0"/>
              </a:rPr>
              <a:t>, </a:t>
            </a:r>
            <a:r>
              <a:rPr lang="en-US" altLang="hu-HU" sz="1800" dirty="0" err="1">
                <a:cs typeface="Times New Roman" panose="02020603050405020304" pitchFamily="18" charset="0"/>
              </a:rPr>
              <a:t>hogy</a:t>
            </a:r>
            <a:r>
              <a:rPr lang="en-US" altLang="hu-HU" sz="1800" dirty="0">
                <a:cs typeface="Times New Roman" panose="02020603050405020304" pitchFamily="18" charset="0"/>
              </a:rPr>
              <a:t> </a:t>
            </a:r>
            <a:r>
              <a:rPr lang="en-US" altLang="hu-HU" sz="1800" dirty="0" err="1">
                <a:cs typeface="Times New Roman" panose="02020603050405020304" pitchFamily="18" charset="0"/>
              </a:rPr>
              <a:t>az</a:t>
            </a:r>
            <a:r>
              <a:rPr lang="en-US" altLang="hu-HU" sz="1800" dirty="0">
                <a:cs typeface="Times New Roman" panose="02020603050405020304" pitchFamily="18" charset="0"/>
              </a:rPr>
              <a:t> str </a:t>
            </a:r>
            <a:r>
              <a:rPr lang="en-US" altLang="hu-HU" sz="1800" dirty="0" err="1">
                <a:cs typeface="Times New Roman" panose="02020603050405020304" pitchFamily="18" charset="0"/>
              </a:rPr>
              <a:t>objektumok</a:t>
            </a:r>
            <a:r>
              <a:rPr lang="en-US" altLang="hu-HU" sz="1800" dirty="0">
                <a:cs typeface="Times New Roman" panose="02020603050405020304" pitchFamily="18" charset="0"/>
              </a:rPr>
              <a:t> </a:t>
            </a:r>
            <a:r>
              <a:rPr lang="en-US" altLang="hu-HU" sz="1800" dirty="0" err="1">
                <a:cs typeface="Times New Roman" panose="02020603050405020304" pitchFamily="18" charset="0"/>
              </a:rPr>
              <a:t>elemeihez</a:t>
            </a:r>
            <a:r>
              <a:rPr lang="en-US" altLang="hu-HU" sz="1800" dirty="0">
                <a:cs typeface="Times New Roman" panose="02020603050405020304" pitchFamily="18" charset="0"/>
              </a:rPr>
              <a:t> </a:t>
            </a:r>
            <a:r>
              <a:rPr lang="en-US" altLang="hu-HU" sz="1800" dirty="0" err="1">
                <a:cs typeface="Times New Roman" panose="02020603050405020304" pitchFamily="18" charset="0"/>
              </a:rPr>
              <a:t>nem</a:t>
            </a:r>
            <a:r>
              <a:rPr lang="en-US" altLang="hu-HU" sz="1800" dirty="0">
                <a:cs typeface="Times New Roman" panose="02020603050405020304" pitchFamily="18" charset="0"/>
              </a:rPr>
              <a:t> </a:t>
            </a:r>
            <a:r>
              <a:rPr lang="en-US" altLang="hu-HU" sz="1800" dirty="0" err="1">
                <a:cs typeface="Times New Roman" panose="02020603050405020304" pitchFamily="18" charset="0"/>
              </a:rPr>
              <a:t>rendelhető</a:t>
            </a:r>
            <a:r>
              <a:rPr lang="en-US" altLang="hu-HU" sz="1800" dirty="0">
                <a:cs typeface="Times New Roman" panose="02020603050405020304" pitchFamily="18" charset="0"/>
              </a:rPr>
              <a:t> </a:t>
            </a:r>
            <a:r>
              <a:rPr lang="en-US" altLang="hu-HU" sz="1800" dirty="0" err="1">
                <a:cs typeface="Times New Roman" panose="02020603050405020304" pitchFamily="18" charset="0"/>
              </a:rPr>
              <a:t>érték</a:t>
            </a:r>
            <a:r>
              <a:rPr lang="en-US" altLang="hu-HU" sz="1800" dirty="0">
                <a:cs typeface="Times New Roman" panose="02020603050405020304" pitchFamily="18" charset="0"/>
              </a:rPr>
              <a:t>.</a:t>
            </a:r>
          </a:p>
          <a:p>
            <a:pPr eaLnBrk="1" fontAlgn="auto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  <a:defRPr/>
            </a:pPr>
            <a:r>
              <a:rPr lang="en-US" altLang="hu-HU" sz="1800" dirty="0">
                <a:cs typeface="Times New Roman" panose="02020603050405020304" pitchFamily="18" charset="0"/>
              </a:rPr>
              <a:t>A </a:t>
            </a:r>
            <a:r>
              <a:rPr lang="en-US" altLang="hu-HU" sz="1800" dirty="0" err="1">
                <a:cs typeface="Times New Roman" panose="02020603050405020304" pitchFamily="18" charset="0"/>
              </a:rPr>
              <a:t>sztringek</a:t>
            </a:r>
            <a:r>
              <a:rPr lang="en-US" altLang="hu-HU" sz="1800" dirty="0">
                <a:cs typeface="Times New Roman" panose="02020603050405020304" pitchFamily="18" charset="0"/>
              </a:rPr>
              <a:t> </a:t>
            </a:r>
            <a:r>
              <a:rPr lang="en-US" altLang="hu-HU" sz="1800" dirty="0" err="1">
                <a:cs typeface="Times New Roman" panose="02020603050405020304" pitchFamily="18" charset="0"/>
              </a:rPr>
              <a:t>módosíthatatlanok</a:t>
            </a:r>
            <a:r>
              <a:rPr lang="en-US" altLang="hu-HU" sz="1800" dirty="0">
                <a:cs typeface="Times New Roman" panose="02020603050405020304" pitchFamily="18" charset="0"/>
              </a:rPr>
              <a:t>, </a:t>
            </a:r>
            <a:r>
              <a:rPr lang="en-US" altLang="hu-HU" sz="1800" dirty="0" err="1">
                <a:cs typeface="Times New Roman" panose="02020603050405020304" pitchFamily="18" charset="0"/>
              </a:rPr>
              <a:t>vagyis</a:t>
            </a:r>
            <a:r>
              <a:rPr lang="en-US" altLang="hu-HU" sz="1800" dirty="0">
                <a:cs typeface="Times New Roman" panose="02020603050405020304" pitchFamily="18" charset="0"/>
              </a:rPr>
              <a:t> a </a:t>
            </a:r>
            <a:r>
              <a:rPr lang="en-US" altLang="hu-HU" sz="1800" dirty="0" err="1">
                <a:cs typeface="Times New Roman" panose="02020603050405020304" pitchFamily="18" charset="0"/>
              </a:rPr>
              <a:t>meglévő</a:t>
            </a:r>
            <a:r>
              <a:rPr lang="en-US" altLang="hu-HU" sz="1800" dirty="0">
                <a:cs typeface="Times New Roman" panose="02020603050405020304" pitchFamily="18" charset="0"/>
              </a:rPr>
              <a:t> </a:t>
            </a:r>
            <a:r>
              <a:rPr lang="en-US" altLang="hu-HU" sz="1800" dirty="0" err="1">
                <a:cs typeface="Times New Roman" panose="02020603050405020304" pitchFamily="18" charset="0"/>
              </a:rPr>
              <a:t>sztringet</a:t>
            </a:r>
            <a:r>
              <a:rPr lang="en-US" altLang="hu-HU" sz="1800" dirty="0">
                <a:cs typeface="Times New Roman" panose="02020603050405020304" pitchFamily="18" charset="0"/>
              </a:rPr>
              <a:t> </a:t>
            </a:r>
            <a:r>
              <a:rPr lang="en-US" altLang="hu-HU" sz="1800" dirty="0" err="1">
                <a:cs typeface="Times New Roman" panose="02020603050405020304" pitchFamily="18" charset="0"/>
              </a:rPr>
              <a:t>nem</a:t>
            </a:r>
            <a:r>
              <a:rPr lang="en-US" altLang="hu-HU" sz="1800" dirty="0">
                <a:cs typeface="Times New Roman" panose="02020603050405020304" pitchFamily="18" charset="0"/>
              </a:rPr>
              <a:t> </a:t>
            </a:r>
            <a:r>
              <a:rPr lang="en-US" altLang="hu-HU" sz="1800" dirty="0" err="1">
                <a:cs typeface="Times New Roman" panose="02020603050405020304" pitchFamily="18" charset="0"/>
              </a:rPr>
              <a:t>változtathatjuk</a:t>
            </a:r>
            <a:r>
              <a:rPr lang="en-US" altLang="hu-HU" sz="1800" dirty="0">
                <a:cs typeface="Times New Roman" panose="02020603050405020304" pitchFamily="18" charset="0"/>
              </a:rPr>
              <a:t> meg. </a:t>
            </a:r>
            <a:r>
              <a:rPr lang="en-US" altLang="hu-HU" sz="1800" dirty="0" err="1">
                <a:cs typeface="Times New Roman" panose="02020603050405020304" pitchFamily="18" charset="0"/>
              </a:rPr>
              <a:t>Annyit</a:t>
            </a:r>
            <a:r>
              <a:rPr lang="en-US" altLang="hu-HU" sz="1800" dirty="0">
                <a:cs typeface="Times New Roman" panose="02020603050405020304" pitchFamily="18" charset="0"/>
              </a:rPr>
              <a:t> </a:t>
            </a:r>
            <a:r>
              <a:rPr lang="en-US" altLang="hu-HU" sz="1800" dirty="0" err="1">
                <a:cs typeface="Times New Roman" panose="02020603050405020304" pitchFamily="18" charset="0"/>
              </a:rPr>
              <a:t>tehetünk</a:t>
            </a:r>
            <a:r>
              <a:rPr lang="en-US" altLang="hu-HU" sz="1800" dirty="0">
                <a:cs typeface="Times New Roman" panose="02020603050405020304" pitchFamily="18" charset="0"/>
              </a:rPr>
              <a:t>, </a:t>
            </a:r>
            <a:r>
              <a:rPr lang="en-US" altLang="hu-HU" sz="1800" dirty="0" err="1">
                <a:cs typeface="Times New Roman" panose="02020603050405020304" pitchFamily="18" charset="0"/>
              </a:rPr>
              <a:t>hogy</a:t>
            </a:r>
            <a:r>
              <a:rPr lang="en-US" altLang="hu-HU" sz="1800" dirty="0">
                <a:cs typeface="Times New Roman" panose="02020603050405020304" pitchFamily="18" charset="0"/>
              </a:rPr>
              <a:t> </a:t>
            </a:r>
            <a:r>
              <a:rPr lang="en-US" altLang="hu-HU" sz="1800" dirty="0" err="1">
                <a:cs typeface="Times New Roman" panose="02020603050405020304" pitchFamily="18" charset="0"/>
              </a:rPr>
              <a:t>létrehozzuk</a:t>
            </a:r>
            <a:r>
              <a:rPr lang="en-US" altLang="hu-HU" sz="1800" dirty="0">
                <a:cs typeface="Times New Roman" panose="02020603050405020304" pitchFamily="18" charset="0"/>
              </a:rPr>
              <a:t> a </a:t>
            </a:r>
            <a:r>
              <a:rPr lang="en-US" altLang="hu-HU" sz="1800" dirty="0" err="1">
                <a:cs typeface="Times New Roman" panose="02020603050405020304" pitchFamily="18" charset="0"/>
              </a:rPr>
              <a:t>módosítani</a:t>
            </a:r>
            <a:r>
              <a:rPr lang="en-US" altLang="hu-HU" sz="1800" dirty="0">
                <a:cs typeface="Times New Roman" panose="02020603050405020304" pitchFamily="18" charset="0"/>
              </a:rPr>
              <a:t> </a:t>
            </a:r>
            <a:r>
              <a:rPr lang="en-US" altLang="hu-HU" sz="1800" dirty="0" err="1">
                <a:cs typeface="Times New Roman" panose="02020603050405020304" pitchFamily="18" charset="0"/>
              </a:rPr>
              <a:t>kívánt</a:t>
            </a:r>
            <a:r>
              <a:rPr lang="en-US" altLang="hu-HU" sz="1800" dirty="0">
                <a:cs typeface="Times New Roman" panose="02020603050405020304" pitchFamily="18" charset="0"/>
              </a:rPr>
              <a:t> </a:t>
            </a:r>
            <a:r>
              <a:rPr lang="en-US" altLang="hu-HU" sz="1800" dirty="0" err="1">
                <a:cs typeface="Times New Roman" panose="02020603050405020304" pitchFamily="18" charset="0"/>
              </a:rPr>
              <a:t>sztring</a:t>
            </a:r>
            <a:r>
              <a:rPr lang="en-US" altLang="hu-HU" sz="1800" dirty="0">
                <a:cs typeface="Times New Roman" panose="02020603050405020304" pitchFamily="18" charset="0"/>
              </a:rPr>
              <a:t> </a:t>
            </a:r>
            <a:r>
              <a:rPr lang="en-US" altLang="hu-HU" sz="1800" dirty="0" err="1">
                <a:cs typeface="Times New Roman" panose="02020603050405020304" pitchFamily="18" charset="0"/>
              </a:rPr>
              <a:t>egy</a:t>
            </a:r>
            <a:r>
              <a:rPr lang="en-US" altLang="hu-HU" sz="1800" dirty="0">
                <a:cs typeface="Times New Roman" panose="02020603050405020304" pitchFamily="18" charset="0"/>
              </a:rPr>
              <a:t> </a:t>
            </a:r>
            <a:r>
              <a:rPr lang="en-US" altLang="hu-HU" sz="1800" dirty="0" err="1">
                <a:cs typeface="Times New Roman" panose="02020603050405020304" pitchFamily="18" charset="0"/>
              </a:rPr>
              <a:t>új</a:t>
            </a:r>
            <a:r>
              <a:rPr lang="en-US" altLang="hu-HU" sz="1800" dirty="0">
                <a:cs typeface="Times New Roman" panose="02020603050405020304" pitchFamily="18" charset="0"/>
              </a:rPr>
              <a:t> </a:t>
            </a:r>
            <a:r>
              <a:rPr lang="en-US" altLang="hu-HU" sz="1800" dirty="0" err="1">
                <a:cs typeface="Times New Roman" panose="02020603050405020304" pitchFamily="18" charset="0"/>
              </a:rPr>
              <a:t>változatát</a:t>
            </a:r>
            <a:r>
              <a:rPr lang="en-US" altLang="hu-HU" sz="1800" dirty="0">
                <a:cs typeface="Times New Roman" panose="02020603050405020304" pitchFamily="18" charset="0"/>
              </a:rPr>
              <a:t>:</a:t>
            </a:r>
            <a:endParaRPr lang="hu-HU" altLang="hu-HU" sz="1800" dirty="0"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  <a:defRPr/>
            </a:pPr>
            <a:endParaRPr lang="hu-HU" altLang="hu-HU" dirty="0"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  <a:defRPr/>
            </a:pPr>
            <a:endParaRPr lang="hu-HU" altLang="hu-HU" sz="1800" dirty="0"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  <a:defRPr/>
            </a:pPr>
            <a:endParaRPr lang="hu-HU" altLang="hu-HU" dirty="0"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  <a:defRPr/>
            </a:pPr>
            <a:r>
              <a:rPr lang="hu-HU" altLang="hu-HU" sz="1800" dirty="0">
                <a:cs typeface="Times New Roman" panose="02020603050405020304" pitchFamily="18" charset="0"/>
              </a:rPr>
              <a:t>Az itt álló megoldás az új első betűt és a </a:t>
            </a:r>
            <a:r>
              <a:rPr lang="hu-HU" altLang="hu-HU" sz="1800" dirty="0" err="1">
                <a:cs typeface="Times New Roman" panose="02020603050405020304" pitchFamily="18" charset="0"/>
              </a:rPr>
              <a:t>koszontes</a:t>
            </a:r>
            <a:r>
              <a:rPr lang="hu-HU" altLang="hu-HU" sz="1800" dirty="0">
                <a:cs typeface="Times New Roman" panose="02020603050405020304" pitchFamily="18" charset="0"/>
              </a:rPr>
              <a:t> változóban lévő </a:t>
            </a:r>
            <a:r>
              <a:rPr lang="hu-HU" altLang="hu-HU" sz="1800" dirty="0" err="1">
                <a:cs typeface="Times New Roman" panose="02020603050405020304" pitchFamily="18" charset="0"/>
              </a:rPr>
              <a:t>sztring</a:t>
            </a:r>
            <a:r>
              <a:rPr lang="hu-HU" altLang="hu-HU" sz="1800" dirty="0">
                <a:cs typeface="Times New Roman" panose="02020603050405020304" pitchFamily="18" charset="0"/>
              </a:rPr>
              <a:t> egy szeletét fűzi össze. Az eredeti </a:t>
            </a:r>
            <a:r>
              <a:rPr lang="hu-HU" altLang="hu-HU" sz="1800" dirty="0" err="1">
                <a:cs typeface="Times New Roman" panose="02020603050405020304" pitchFamily="18" charset="0"/>
              </a:rPr>
              <a:t>sztringre</a:t>
            </a:r>
            <a:r>
              <a:rPr lang="hu-HU" altLang="hu-HU" sz="1800" dirty="0">
                <a:cs typeface="Times New Roman" panose="02020603050405020304" pitchFamily="18" charset="0"/>
              </a:rPr>
              <a:t> nincs hatással a művelet.</a:t>
            </a:r>
            <a:endParaRPr lang="en-US" altLang="hu-HU" sz="1800" dirty="0"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EE1531A-9AEE-C8A6-576A-829C59D04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5B5547E-1601-1DED-D8C3-CAF405018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646" y="2657367"/>
            <a:ext cx="3162741" cy="77163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AA4F32AC-A795-B7D5-1553-102FC9758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585" y="4460367"/>
            <a:ext cx="3000794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30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D2283D-2F2C-7FF6-46CB-5731ACBA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In és </a:t>
            </a:r>
            <a:r>
              <a:rPr lang="hu-HU" dirty="0" err="1"/>
              <a:t>not</a:t>
            </a:r>
            <a:r>
              <a:rPr lang="hu-HU" dirty="0"/>
              <a:t> in operátor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A74F4C2-20CA-C503-5F4B-D04B94C8F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160590"/>
            <a:ext cx="10996804" cy="4506540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Az in operátorral tartalmazást ellenőrizhetünk. Ha az operátor mindkét operandusa </a:t>
            </a:r>
            <a:r>
              <a:rPr lang="hu-HU" dirty="0" err="1"/>
              <a:t>sztring</a:t>
            </a:r>
            <a:r>
              <a:rPr lang="hu-HU" dirty="0"/>
              <a:t>, akkor azt adja meg, hogy az in jobb oldalán álló </a:t>
            </a:r>
            <a:r>
              <a:rPr lang="hu-HU" dirty="0" err="1"/>
              <a:t>sztring</a:t>
            </a:r>
            <a:r>
              <a:rPr lang="hu-HU" dirty="0"/>
              <a:t> tartalmazza-e a bal oldalán álló </a:t>
            </a:r>
            <a:r>
              <a:rPr lang="hu-HU" dirty="0" err="1"/>
              <a:t>sztringet</a:t>
            </a:r>
            <a:r>
              <a:rPr lang="hu-HU" dirty="0"/>
              <a:t>.</a:t>
            </a:r>
          </a:p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endParaRPr lang="hu-HU" dirty="0">
              <a:solidFill>
                <a:srgbClr val="3A3A3A"/>
              </a:solidFill>
              <a:latin typeface="system-ui"/>
            </a:endParaRPr>
          </a:p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endParaRPr lang="hu-HU" dirty="0">
              <a:solidFill>
                <a:srgbClr val="3A3A3A"/>
              </a:solidFill>
              <a:latin typeface="system-ui"/>
            </a:endParaRPr>
          </a:p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endParaRPr lang="hu-HU" dirty="0">
              <a:solidFill>
                <a:srgbClr val="3A3A3A"/>
              </a:solidFill>
              <a:latin typeface="system-ui"/>
            </a:endParaRPr>
          </a:p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endParaRPr lang="hu-HU" dirty="0">
              <a:solidFill>
                <a:srgbClr val="3A3A3A"/>
              </a:solidFill>
              <a:latin typeface="system-ui"/>
            </a:endParaRPr>
          </a:p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>
                <a:solidFill>
                  <a:srgbClr val="3A3A3A"/>
                </a:solidFill>
                <a:latin typeface="system-ui"/>
              </a:rPr>
              <a:t>Fontos megjegyezni, hogy egy </a:t>
            </a:r>
            <a:r>
              <a:rPr lang="hu-HU" dirty="0" err="1">
                <a:solidFill>
                  <a:srgbClr val="3A3A3A"/>
                </a:solidFill>
                <a:latin typeface="system-ui"/>
              </a:rPr>
              <a:t>sztring</a:t>
            </a:r>
            <a:r>
              <a:rPr lang="hu-HU" dirty="0">
                <a:solidFill>
                  <a:srgbClr val="3A3A3A"/>
                </a:solidFill>
                <a:latin typeface="system-ui"/>
              </a:rPr>
              <a:t> </a:t>
            </a:r>
            <a:r>
              <a:rPr lang="hu-HU" dirty="0" err="1">
                <a:solidFill>
                  <a:srgbClr val="3A3A3A"/>
                </a:solidFill>
                <a:latin typeface="system-ui"/>
              </a:rPr>
              <a:t>részsztringjeinek</a:t>
            </a:r>
            <a:r>
              <a:rPr lang="hu-HU" dirty="0">
                <a:solidFill>
                  <a:srgbClr val="3A3A3A"/>
                </a:solidFill>
                <a:latin typeface="system-ui"/>
              </a:rPr>
              <a:t> halmazába saját maga és az üres </a:t>
            </a:r>
            <a:r>
              <a:rPr lang="hu-HU" dirty="0" err="1">
                <a:solidFill>
                  <a:srgbClr val="3A3A3A"/>
                </a:solidFill>
                <a:latin typeface="system-ui"/>
              </a:rPr>
              <a:t>sztring</a:t>
            </a:r>
            <a:r>
              <a:rPr lang="hu-HU" dirty="0">
                <a:solidFill>
                  <a:srgbClr val="3A3A3A"/>
                </a:solidFill>
                <a:latin typeface="system-ui"/>
              </a:rPr>
              <a:t> is beletartozik.</a:t>
            </a:r>
          </a:p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A </a:t>
            </a:r>
            <a:r>
              <a:rPr lang="hu-HU" dirty="0" err="1"/>
              <a:t>not</a:t>
            </a:r>
            <a:r>
              <a:rPr lang="hu-HU" dirty="0"/>
              <a:t> in operátor az in operátor logikai ellentétét adja meg, ezért a következő kifejezés is </a:t>
            </a:r>
            <a:r>
              <a:rPr lang="hu-HU" dirty="0" err="1"/>
              <a:t>True</a:t>
            </a:r>
            <a:r>
              <a:rPr lang="hu-HU" dirty="0"/>
              <a:t> értékű.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hu-HU" dirty="0"/>
          </a:p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endParaRPr lang="hu-H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C263B59-4A2D-1E6D-BFCE-7E21A7BB8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EFE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E6707C2-859B-4C3A-1BEA-4765CB183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36" y="2810233"/>
            <a:ext cx="2962688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71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EB690F-741F-F24B-CD3D-CB0F99E8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hu-HU" dirty="0"/>
              <a:t>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C5E6C1-0B2A-62CC-B824-A3A7F1BE7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32" y="1544715"/>
            <a:ext cx="10859090" cy="4496643"/>
          </a:xfrm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system-ui"/>
              </a:rPr>
              <a:t>Készítsünk egy olyan függvényt, amely eltávolítja a magánhangzókat egy szóból.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50000"/>
              <a:buNone/>
            </a:pPr>
            <a:endParaRPr lang="hu-HU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endParaRPr lang="hu-HU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endParaRPr lang="hu-H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DB5ABE-71EB-A594-015E-0A31E760C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5721"/>
            <a:ext cx="184731" cy="371240"/>
          </a:xfrm>
          <a:prstGeom prst="rect">
            <a:avLst/>
          </a:prstGeom>
          <a:solidFill>
            <a:srgbClr val="F5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761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42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D4408A-0436-E159-9FB3-FF18B4D45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Split metódus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F087019-0D05-66FA-35C5-30AAFCB43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>
                <a:solidFill>
                  <a:srgbClr val="3A3A3A"/>
                </a:solidFill>
                <a:latin typeface="system-ui"/>
              </a:rPr>
              <a:t>A </a:t>
            </a:r>
            <a:r>
              <a:rPr lang="hu-HU" dirty="0" err="1">
                <a:solidFill>
                  <a:srgbClr val="3A3A3A"/>
                </a:solidFill>
                <a:latin typeface="system-ui"/>
              </a:rPr>
              <a:t>split</a:t>
            </a:r>
            <a:r>
              <a:rPr lang="hu-HU" dirty="0">
                <a:solidFill>
                  <a:srgbClr val="3A3A3A"/>
                </a:solidFill>
                <a:latin typeface="system-ui"/>
              </a:rPr>
              <a:t> a </a:t>
            </a:r>
            <a:r>
              <a:rPr lang="hu-HU" dirty="0" err="1">
                <a:solidFill>
                  <a:srgbClr val="3A3A3A"/>
                </a:solidFill>
                <a:latin typeface="system-ui"/>
              </a:rPr>
              <a:t>sztringek</a:t>
            </a:r>
            <a:r>
              <a:rPr lang="hu-HU" dirty="0">
                <a:solidFill>
                  <a:srgbClr val="3A3A3A"/>
                </a:solidFill>
                <a:latin typeface="system-ui"/>
              </a:rPr>
              <a:t> egyik leghasznosabb metódusa, ugyanis a több szóból álló </a:t>
            </a:r>
            <a:r>
              <a:rPr lang="hu-HU" dirty="0" err="1">
                <a:solidFill>
                  <a:srgbClr val="3A3A3A"/>
                </a:solidFill>
                <a:latin typeface="system-ui"/>
              </a:rPr>
              <a:t>sztringeket</a:t>
            </a:r>
            <a:r>
              <a:rPr lang="hu-HU" dirty="0">
                <a:solidFill>
                  <a:srgbClr val="3A3A3A"/>
                </a:solidFill>
                <a:latin typeface="system-ui"/>
              </a:rPr>
              <a:t> szavak listájává alakítja át. A szavak közt álló </a:t>
            </a:r>
            <a:r>
              <a:rPr lang="hu-HU" dirty="0" err="1">
                <a:solidFill>
                  <a:srgbClr val="3A3A3A"/>
                </a:solidFill>
                <a:latin typeface="system-ui"/>
              </a:rPr>
              <a:t>whitespace</a:t>
            </a:r>
            <a:r>
              <a:rPr lang="hu-HU" dirty="0">
                <a:solidFill>
                  <a:srgbClr val="3A3A3A"/>
                </a:solidFill>
                <a:latin typeface="system-ui"/>
              </a:rPr>
              <a:t> karaktereket (szóközöket, tabulátorokat, </a:t>
            </a:r>
            <a:r>
              <a:rPr lang="hu-HU" dirty="0" err="1">
                <a:solidFill>
                  <a:srgbClr val="3A3A3A"/>
                </a:solidFill>
                <a:latin typeface="system-ui"/>
              </a:rPr>
              <a:t>újsor</a:t>
            </a:r>
            <a:r>
              <a:rPr lang="hu-HU" dirty="0">
                <a:solidFill>
                  <a:srgbClr val="3A3A3A"/>
                </a:solidFill>
                <a:latin typeface="system-ui"/>
              </a:rPr>
              <a:t> karaktereket) eltávolítja. Ez a függvény lehetővé teszi, hogy egyetlen </a:t>
            </a:r>
            <a:r>
              <a:rPr lang="hu-HU" dirty="0" err="1">
                <a:solidFill>
                  <a:srgbClr val="3A3A3A"/>
                </a:solidFill>
                <a:latin typeface="system-ui"/>
              </a:rPr>
              <a:t>sztringként</a:t>
            </a:r>
            <a:r>
              <a:rPr lang="hu-HU" dirty="0">
                <a:solidFill>
                  <a:srgbClr val="3A3A3A"/>
                </a:solidFill>
                <a:latin typeface="system-ui"/>
              </a:rPr>
              <a:t> olvassunk be egy inputot, és utólag bontsuk szavakra.</a:t>
            </a:r>
          </a:p>
          <a:p>
            <a:pPr algn="l"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endParaRPr lang="hu-HU" dirty="0">
              <a:solidFill>
                <a:srgbClr val="3A3A3A"/>
              </a:solidFill>
              <a:latin typeface="system-ui"/>
            </a:endParaRPr>
          </a:p>
          <a:p>
            <a:pPr algn="l"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endParaRPr lang="hu-HU" dirty="0">
              <a:solidFill>
                <a:srgbClr val="3A3A3A"/>
              </a:solidFill>
              <a:latin typeface="system-ui"/>
            </a:endParaRPr>
          </a:p>
          <a:p>
            <a:pPr algn="l"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endParaRPr lang="hu-HU" dirty="0"/>
          </a:p>
          <a:p>
            <a:pPr algn="l"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440A221-D799-008E-FF19-C0802E6A9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50" y="3429000"/>
            <a:ext cx="3467584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09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CE8EB0-1946-6C9A-07B2-71D325AE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Sztringek</a:t>
            </a:r>
            <a:r>
              <a:rPr lang="hu-HU" dirty="0"/>
              <a:t> tisztítása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4CA353-BADE-3502-1464-8F8FDDDBF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Gyakran dolgozunk olyan </a:t>
            </a:r>
            <a:r>
              <a:rPr lang="hu-HU" dirty="0" err="1"/>
              <a:t>sztringekkel</a:t>
            </a:r>
            <a:r>
              <a:rPr lang="hu-HU" dirty="0"/>
              <a:t>, amelyek különböző írásjeleket, tabulátorokat, vagy </a:t>
            </a:r>
            <a:r>
              <a:rPr lang="hu-HU" dirty="0" err="1"/>
              <a:t>újsor</a:t>
            </a:r>
            <a:r>
              <a:rPr lang="hu-HU" dirty="0"/>
              <a:t> karaktert tartalmaznak. Egy későbbi fejezetben tapasztalni is fogjuk ezt, amikor már internetes honlapokról szedjük le, vagy fájlokból olvassuk fel a feldolgozni kívánt szövegeket. Ha azonban olyan programot írunk, ami a szavak gyakoriságát határozza meg, vagy az egyes szavak helyesírását ellenőrzi, akkor előnyösebb megszabadulni ezektől a nemkívánatos karakterektől.</a:t>
            </a:r>
          </a:p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Az alábbiakban mutatunk egy példát arra, hogyan távolíthatók el a különféle írásjelek a </a:t>
            </a:r>
            <a:r>
              <a:rPr lang="hu-HU" dirty="0" err="1"/>
              <a:t>sztringekből</a:t>
            </a:r>
            <a:r>
              <a:rPr lang="hu-HU" dirty="0"/>
              <a:t>. A </a:t>
            </a:r>
            <a:r>
              <a:rPr lang="hu-HU" dirty="0" err="1"/>
              <a:t>sztringek</a:t>
            </a:r>
            <a:r>
              <a:rPr lang="hu-HU" dirty="0"/>
              <a:t> ugye módosíthatatlanok, ezért nem változtathatjuk meg az eredeti </a:t>
            </a:r>
            <a:r>
              <a:rPr lang="hu-HU" dirty="0" err="1"/>
              <a:t>sztringet</a:t>
            </a:r>
            <a:r>
              <a:rPr lang="hu-HU" dirty="0"/>
              <a:t>. Bejárjuk a </a:t>
            </a:r>
            <a:r>
              <a:rPr lang="hu-HU" dirty="0" err="1"/>
              <a:t>sztringet</a:t>
            </a:r>
            <a:r>
              <a:rPr lang="hu-HU" dirty="0"/>
              <a:t>, és egy új </a:t>
            </a:r>
            <a:r>
              <a:rPr lang="hu-HU" dirty="0" err="1"/>
              <a:t>sztringet</a:t>
            </a:r>
            <a:r>
              <a:rPr lang="hu-HU" dirty="0"/>
              <a:t> hozunk létre a karakterekből az írásjeleket kihagyva: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BE91C3F-BF51-0AEF-63FE-E6BB36BD7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549" y="5481475"/>
            <a:ext cx="3594746" cy="13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09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14667A-BE61-E368-5FE0-4302E70FA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9D8572-2DC3-A33E-DD2B-62A49DC46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Az első értékadás kissé kaotikus, könnyen hibához vezethet. Szerencsére a Python </a:t>
            </a:r>
            <a:r>
              <a:rPr lang="hu-HU" dirty="0" err="1"/>
              <a:t>string</a:t>
            </a:r>
            <a:r>
              <a:rPr lang="hu-HU" dirty="0"/>
              <a:t> modulja definiál egy </a:t>
            </a:r>
            <a:r>
              <a:rPr lang="hu-HU" dirty="0" err="1"/>
              <a:t>sztring</a:t>
            </a:r>
            <a:r>
              <a:rPr lang="hu-HU" dirty="0"/>
              <a:t> konstanst, mely tartalmazza az írásjeleket. A programunk javított változatának elkészítéséhez importáljuk a </a:t>
            </a:r>
            <a:r>
              <a:rPr lang="hu-HU" dirty="0" err="1"/>
              <a:t>sztring</a:t>
            </a:r>
            <a:r>
              <a:rPr lang="hu-HU" dirty="0"/>
              <a:t> modult, és használjuk fel az ott megadott definíciót.</a:t>
            </a:r>
          </a:p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Az előző részben látott </a:t>
            </a:r>
            <a:r>
              <a:rPr lang="hu-HU" dirty="0" err="1"/>
              <a:t>split</a:t>
            </a:r>
            <a:r>
              <a:rPr lang="hu-HU" dirty="0"/>
              <a:t> metódus és ennek a függvénynek az egymásba ágyazásával, egy felettébb hatásos kombinációt kapunk. Először eltávolíthatjuk az írásjeleket, majd a </a:t>
            </a:r>
            <a:r>
              <a:rPr lang="hu-HU" dirty="0" err="1"/>
              <a:t>split</a:t>
            </a:r>
            <a:r>
              <a:rPr lang="hu-HU" dirty="0"/>
              <a:t> segítségével a szöveget szavak listájára bontjuk, megszabadulva egyúttal az </a:t>
            </a:r>
            <a:r>
              <a:rPr lang="hu-HU" dirty="0" err="1"/>
              <a:t>újsor</a:t>
            </a:r>
            <a:r>
              <a:rPr lang="hu-HU" dirty="0"/>
              <a:t> karaktertől és a tabulátoroktól is.</a:t>
            </a:r>
          </a:p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12A1E9B-16C6-BB83-EAC6-AE34829CE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52" y="3429368"/>
            <a:ext cx="3477110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79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446F8F-1BD5-0FC7-BEDA-DDA98EE0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sztring</a:t>
            </a:r>
            <a:r>
              <a:rPr lang="hu-HU" dirty="0"/>
              <a:t> </a:t>
            </a:r>
            <a:r>
              <a:rPr lang="hu-HU" dirty="0" err="1"/>
              <a:t>format</a:t>
            </a:r>
            <a:r>
              <a:rPr lang="hu-HU" dirty="0"/>
              <a:t> metódusa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F5483903-1FFC-0640-6518-4AE12C5E6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631" y="4417944"/>
            <a:ext cx="7316221" cy="1019317"/>
          </a:xfr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29EC388B-C85B-FC60-DB25-9DD46C86E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2" y="2040508"/>
            <a:ext cx="5599181" cy="217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09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13F707-34BA-4CBB-FF0C-E56B019A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4ED3FC-8480-4F51-4F89-FFFDB9121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160590"/>
            <a:ext cx="11245379" cy="3880768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A következő példa a </a:t>
            </a:r>
            <a:r>
              <a:rPr lang="hu-HU" dirty="0" err="1"/>
              <a:t>sztring</a:t>
            </a:r>
            <a:r>
              <a:rPr lang="hu-HU" dirty="0"/>
              <a:t> formázás igazi értelmét mutatja meg. Először próbáljunk egy táblázatot </a:t>
            </a:r>
            <a:r>
              <a:rPr lang="hu-HU" dirty="0" err="1"/>
              <a:t>sztring</a:t>
            </a:r>
            <a:r>
              <a:rPr lang="hu-HU" dirty="0"/>
              <a:t> formázás nélkül kiíratni:</a:t>
            </a:r>
          </a:p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A program az [1; 10] tartományba eső egész számok különböző hatványait jeleníti meg. (A kimenet megadásánál feltételeztük, hogy a tabulátor szélessége 8-ra van állítva. </a:t>
            </a:r>
            <a:r>
              <a:rPr lang="hu-HU" dirty="0" err="1"/>
              <a:t>PyCharmon</a:t>
            </a:r>
            <a:r>
              <a:rPr lang="hu-HU" dirty="0"/>
              <a:t> belül az alapértelmezett tabulátorszélesség 4 szóköznyi, ezért még ennél is rosszabb kimenetre számíthatsz. A print utasításban a </a:t>
            </a:r>
            <a:r>
              <a:rPr lang="hu-HU" dirty="0" err="1"/>
              <a:t>sep</a:t>
            </a:r>
            <a:r>
              <a:rPr lang="hu-HU" dirty="0"/>
              <a:t>='' kifejezéssel érhető el, hogy ne kerüljön szóköz a kimenetben vesszővel elválasztott argumentumok közé.)</a:t>
            </a:r>
          </a:p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A program e változatában tabulátor karakterekkel (\t) rendeztük oszlopokba az értékeket, de a formázás elcsúszik azoknál a </a:t>
            </a:r>
            <a:r>
              <a:rPr lang="hu-HU" dirty="0" err="1"/>
              <a:t>táblázatbeli</a:t>
            </a:r>
            <a:r>
              <a:rPr lang="hu-HU" dirty="0"/>
              <a:t> értékeknél, amelyek több számjegyből állnak, mint amennyi a tabulátor szélessége.</a:t>
            </a:r>
          </a:p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84FD955-ABDB-D9FE-C06B-34B14C6A6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62" y="2820167"/>
            <a:ext cx="5620534" cy="933580"/>
          </a:xfrm>
          <a:prstGeom prst="rect">
            <a:avLst/>
          </a:prstGeom>
        </p:spPr>
      </p:pic>
      <p:pic>
        <p:nvPicPr>
          <p:cNvPr id="6" name="Tartalom helye 4">
            <a:extLst>
              <a:ext uri="{FF2B5EF4-FFF2-40B4-BE49-F238E27FC236}">
                <a16:creationId xmlns:a16="http://schemas.microsoft.com/office/drawing/2014/main" id="{8D06DCEA-E85F-8687-0305-3F7B4A5B1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029" y="5667291"/>
            <a:ext cx="5792008" cy="11622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1322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231B00-362D-34EA-CE2B-9724D5E4191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 dirty="0"/>
              <a:t>Házi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35802E-9898-2605-6588-15A8C27D57A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11001" y="1494764"/>
            <a:ext cx="10259957" cy="5136855"/>
          </a:xfrm>
        </p:spPr>
        <p:txBody>
          <a:bodyPr>
            <a:normAutofit/>
          </a:bodyPr>
          <a:lstStyle/>
          <a:p>
            <a:pPr lvl="0">
              <a:buClr>
                <a:srgbClr val="00CCFF"/>
              </a:buClr>
              <a:buSzPct val="150000"/>
              <a:buFont typeface="+mj-lt"/>
              <a:buAutoNum type="arabicPeriod"/>
            </a:pPr>
            <a:r>
              <a:rPr lang="hu-HU" b="1" dirty="0"/>
              <a:t>Jeleníts meg egy ilyen szorzótáblát:</a:t>
            </a:r>
          </a:p>
          <a:p>
            <a:pPr lvl="0">
              <a:buClr>
                <a:srgbClr val="00CCFF"/>
              </a:buClr>
              <a:buSzPct val="150000"/>
              <a:buFont typeface="+mj-lt"/>
              <a:buAutoNum type="arabicPeriod"/>
            </a:pPr>
            <a:endParaRPr lang="hu-HU" b="1" dirty="0"/>
          </a:p>
          <a:p>
            <a:pPr lvl="0">
              <a:buClr>
                <a:srgbClr val="00CCFF"/>
              </a:buClr>
              <a:buSzPct val="150000"/>
              <a:buFont typeface="+mj-lt"/>
              <a:buAutoNum type="arabicPeriod"/>
            </a:pPr>
            <a:endParaRPr lang="hu-HU" b="1" dirty="0"/>
          </a:p>
          <a:p>
            <a:pPr lvl="0">
              <a:buClr>
                <a:srgbClr val="00CCFF"/>
              </a:buClr>
              <a:buSzPct val="150000"/>
              <a:buFont typeface="+mj-lt"/>
              <a:buAutoNum type="arabicPeriod"/>
            </a:pPr>
            <a:endParaRPr lang="hu-HU" b="1" dirty="0"/>
          </a:p>
          <a:p>
            <a:pPr lvl="0">
              <a:buClr>
                <a:srgbClr val="00CCFF"/>
              </a:buClr>
              <a:buSzPct val="150000"/>
              <a:buFont typeface="+mj-lt"/>
              <a:buAutoNum type="arabicPeriod"/>
            </a:pPr>
            <a:endParaRPr lang="hu-HU" b="1" dirty="0"/>
          </a:p>
          <a:p>
            <a:pPr lvl="0">
              <a:buClr>
                <a:srgbClr val="00CCFF"/>
              </a:buClr>
              <a:buSzPct val="150000"/>
              <a:buFont typeface="+mj-lt"/>
              <a:buAutoNum type="arabicPeriod"/>
            </a:pPr>
            <a:endParaRPr lang="hu-HU" b="1" dirty="0"/>
          </a:p>
          <a:p>
            <a:pPr lvl="0">
              <a:buClr>
                <a:srgbClr val="00CCFF"/>
              </a:buClr>
              <a:buSzPct val="150000"/>
              <a:buFont typeface="+mj-lt"/>
              <a:buAutoNum type="arabicPeriod"/>
            </a:pPr>
            <a:endParaRPr lang="hu-HU" b="1" dirty="0"/>
          </a:p>
          <a:p>
            <a:pPr lvl="0">
              <a:buClr>
                <a:srgbClr val="00CCFF"/>
              </a:buClr>
              <a:buSzPct val="150000"/>
              <a:buFont typeface="+mj-lt"/>
              <a:buAutoNum type="arabicPeriod"/>
            </a:pPr>
            <a:r>
              <a:rPr lang="hu-HU" b="1" dirty="0"/>
              <a:t> Vizsgáld meg, hogy egy szó </a:t>
            </a:r>
            <a:r>
              <a:rPr lang="hu-HU" b="1" dirty="0" err="1"/>
              <a:t>palindróm</a:t>
            </a:r>
            <a:r>
              <a:rPr lang="hu-HU" b="1" dirty="0"/>
              <a:t>-e. Pl.: arany nyara == arany nyara</a:t>
            </a:r>
          </a:p>
          <a:p>
            <a:pPr lvl="0">
              <a:buClr>
                <a:srgbClr val="00CCFF"/>
              </a:buClr>
              <a:buSzPct val="150000"/>
              <a:buFont typeface="+mj-lt"/>
              <a:buAutoNum type="arabicPeriod"/>
            </a:pPr>
            <a:endParaRPr lang="hu-HU" b="1" dirty="0"/>
          </a:p>
          <a:p>
            <a:pPr lvl="0">
              <a:buClr>
                <a:srgbClr val="00CCFF"/>
              </a:buClr>
              <a:buSzPct val="150000"/>
              <a:buFont typeface="+mj-lt"/>
              <a:buAutoNum type="arabicPeriod"/>
            </a:pPr>
            <a:endParaRPr lang="hu-HU" b="1" dirty="0"/>
          </a:p>
          <a:p>
            <a:pPr lvl="0">
              <a:buClr>
                <a:srgbClr val="00CCFF"/>
              </a:buClr>
              <a:buSzPct val="150000"/>
              <a:buFont typeface="+mj-lt"/>
              <a:buAutoNum type="arabicPeriod"/>
            </a:pPr>
            <a:endParaRPr lang="hu-HU" b="1" dirty="0"/>
          </a:p>
          <a:p>
            <a:pPr lvl="0">
              <a:buClr>
                <a:srgbClr val="00CCFF"/>
              </a:buClr>
              <a:buSzPct val="150000"/>
              <a:buFont typeface="+mj-lt"/>
              <a:buAutoNum type="arabicPeriod"/>
            </a:pPr>
            <a:endParaRPr lang="hu-HU" b="1" dirty="0"/>
          </a:p>
          <a:p>
            <a:pPr lvl="0">
              <a:buClr>
                <a:srgbClr val="00CCFF"/>
              </a:buClr>
              <a:buSzPct val="150000"/>
              <a:buFont typeface="+mj-lt"/>
              <a:buAutoNum type="arabicPeriod"/>
            </a:pPr>
            <a:endParaRPr lang="hu-HU" b="1" dirty="0"/>
          </a:p>
          <a:p>
            <a:pPr lvl="0">
              <a:buClr>
                <a:srgbClr val="00CCFF"/>
              </a:buClr>
              <a:buSzPct val="150000"/>
              <a:buFont typeface="+mj-lt"/>
              <a:buAutoNum type="arabicPeriod"/>
            </a:pPr>
            <a:endParaRPr lang="hu-HU" b="1" dirty="0"/>
          </a:p>
          <a:p>
            <a:pPr lvl="0">
              <a:buClr>
                <a:srgbClr val="00CCFF"/>
              </a:buClr>
              <a:buSzPct val="150000"/>
              <a:buFont typeface="+mj-lt"/>
              <a:buAutoNum type="arabicPeriod"/>
            </a:pPr>
            <a:endParaRPr lang="hu-HU" b="1" dirty="0"/>
          </a:p>
          <a:p>
            <a:pPr lvl="0">
              <a:buClr>
                <a:srgbClr val="00CCFF"/>
              </a:buClr>
              <a:buSzPct val="150000"/>
              <a:buFont typeface="+mj-lt"/>
              <a:buAutoNum type="arabicPeriod"/>
            </a:pPr>
            <a:endParaRPr lang="hu-HU" dirty="0"/>
          </a:p>
          <a:p>
            <a:pPr marL="0" lvl="0" indent="0">
              <a:buClr>
                <a:srgbClr val="00CCFF"/>
              </a:buClr>
              <a:buSzPct val="150000"/>
              <a:buNone/>
            </a:pPr>
            <a:endParaRPr lang="hu-HU" dirty="0"/>
          </a:p>
          <a:p>
            <a:pPr lvl="0">
              <a:buClr>
                <a:srgbClr val="00CCFF"/>
              </a:buClr>
              <a:buSzPct val="150000"/>
              <a:buFont typeface="+mj-lt"/>
              <a:buAutoNum type="arabicPeriod"/>
            </a:pPr>
            <a:endParaRPr lang="hu-HU" dirty="0"/>
          </a:p>
          <a:p>
            <a:pPr lvl="0">
              <a:buClr>
                <a:srgbClr val="00CCFF"/>
              </a:buClr>
              <a:buSzPct val="150000"/>
              <a:buFont typeface="+mj-lt"/>
              <a:buAutoNum type="arabicPeriod"/>
            </a:pPr>
            <a:endParaRPr lang="hu-HU" dirty="0"/>
          </a:p>
          <a:p>
            <a:pPr lvl="0">
              <a:buClr>
                <a:srgbClr val="00CCFF"/>
              </a:buClr>
              <a:buSzPct val="150000"/>
              <a:buFont typeface="+mj-lt"/>
              <a:buAutoNum type="arabicPeriod"/>
            </a:pPr>
            <a:endParaRPr lang="hu-HU" dirty="0"/>
          </a:p>
          <a:p>
            <a:pPr lvl="0">
              <a:buClr>
                <a:srgbClr val="00CCFF"/>
              </a:buClr>
              <a:buSzPct val="150000"/>
              <a:buFont typeface="+mj-lt"/>
              <a:buAutoNum type="arabicPeriod"/>
            </a:pPr>
            <a:endParaRPr lang="hu-HU" dirty="0"/>
          </a:p>
          <a:p>
            <a:pPr lvl="0">
              <a:buClr>
                <a:srgbClr val="00CCFF"/>
              </a:buClr>
              <a:buSzPct val="150000"/>
              <a:buFont typeface="+mj-lt"/>
              <a:buAutoNum type="arabicPeriod"/>
            </a:pPr>
            <a:endParaRPr lang="hu-HU" dirty="0"/>
          </a:p>
          <a:p>
            <a:pPr lvl="0">
              <a:buClr>
                <a:srgbClr val="00CCFF"/>
              </a:buClr>
              <a:buSzPct val="150000"/>
              <a:buFont typeface="+mj-lt"/>
              <a:buAutoNum type="arabicPeriod"/>
            </a:pPr>
            <a:endParaRPr lang="hu-HU" dirty="0"/>
          </a:p>
          <a:p>
            <a:pPr marL="0" lvl="0" indent="0">
              <a:buClr>
                <a:srgbClr val="00CCFF"/>
              </a:buClr>
              <a:buSzPct val="150000"/>
              <a:buNone/>
            </a:pPr>
            <a:endParaRPr lang="hu-HU" dirty="0"/>
          </a:p>
          <a:p>
            <a:pPr marL="0" lvl="0" indent="0">
              <a:buClr>
                <a:srgbClr val="00CCFF"/>
              </a:buClr>
              <a:buSzPct val="150000"/>
              <a:buNone/>
            </a:pPr>
            <a:endParaRPr lang="hu-HU" dirty="0"/>
          </a:p>
          <a:p>
            <a:pPr marL="0" lvl="0" indent="0">
              <a:buClr>
                <a:srgbClr val="00CCFF"/>
              </a:buClr>
              <a:buSzPct val="150000"/>
              <a:buNone/>
            </a:pPr>
            <a:endParaRPr lang="hu-HU" dirty="0"/>
          </a:p>
          <a:p>
            <a:pPr marL="0" lvl="0" indent="0">
              <a:buClr>
                <a:srgbClr val="00CCFF"/>
              </a:buClr>
              <a:buSzPct val="150000"/>
              <a:buNone/>
            </a:pPr>
            <a:endParaRPr lang="hu-HU" dirty="0"/>
          </a:p>
          <a:p>
            <a:pPr marL="0" lvl="0" indent="0">
              <a:buClr>
                <a:srgbClr val="00CCFF"/>
              </a:buClr>
              <a:buSzPct val="150000"/>
              <a:buNone/>
            </a:pPr>
            <a:endParaRPr lang="hu-HU" dirty="0"/>
          </a:p>
          <a:p>
            <a:pPr marL="0" lvl="0" indent="0">
              <a:buClr>
                <a:srgbClr val="00CCFF"/>
              </a:buClr>
              <a:buSzPct val="150000"/>
              <a:buNone/>
            </a:pPr>
            <a:endParaRPr lang="hu-HU" dirty="0"/>
          </a:p>
          <a:p>
            <a:pPr marL="0" lvl="0" indent="0">
              <a:buClr>
                <a:srgbClr val="00CCFF"/>
              </a:buClr>
              <a:buSzPct val="150000"/>
              <a:buNone/>
            </a:pPr>
            <a:endParaRPr lang="hu-HU" dirty="0"/>
          </a:p>
          <a:p>
            <a:pPr marL="0" lvl="0" indent="0">
              <a:buClr>
                <a:srgbClr val="00CCFF"/>
              </a:buClr>
              <a:buSzPct val="150000"/>
              <a:buNone/>
            </a:pPr>
            <a:endParaRPr lang="hu-HU" dirty="0"/>
          </a:p>
          <a:p>
            <a:pPr marL="0" lvl="0" indent="0">
              <a:lnSpc>
                <a:spcPct val="70000"/>
              </a:lnSpc>
              <a:spcBef>
                <a:spcPts val="700"/>
              </a:spcBef>
              <a:buClr>
                <a:srgbClr val="00CCFF"/>
              </a:buClr>
              <a:buSzPct val="65000"/>
              <a:buNone/>
            </a:pPr>
            <a:endParaRPr lang="hu-HU" sz="1300" dirty="0">
              <a:solidFill>
                <a:srgbClr val="000000"/>
              </a:solidFill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0D2541F-1F92-42A3-0F70-E496D90D0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439" y="1494764"/>
            <a:ext cx="3886742" cy="22291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2D94A6-02D4-36A9-5024-71E7DC07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Tartalom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557722-D60E-4E1A-591A-E126A2EE4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ts val="8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hu-HU" sz="3200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Sztringek</a:t>
            </a:r>
            <a:endParaRPr lang="en-US" altLang="hu-HU" sz="32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 eaLnBrk="1" hangingPunct="1">
              <a:spcBef>
                <a:spcPts val="7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hu-HU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Sztringek</a:t>
            </a:r>
            <a:r>
              <a:rPr lang="en-US" altLang="hu-HU" sz="2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hu-HU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kezelése</a:t>
            </a:r>
            <a:r>
              <a:rPr lang="en-US" altLang="hu-HU" sz="2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hu-HU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egy</a:t>
            </a:r>
            <a:r>
              <a:rPr lang="en-US" altLang="hu-HU" sz="2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hu-HU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egységként</a:t>
            </a:r>
            <a:endParaRPr lang="en-US" altLang="hu-HU" sz="28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7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hu-HU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Sztringek</a:t>
            </a:r>
            <a:r>
              <a:rPr lang="en-US" altLang="hu-HU" sz="2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hu-HU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kezelése</a:t>
            </a:r>
            <a:r>
              <a:rPr lang="en-US" altLang="hu-HU" sz="2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hu-HU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részenként</a:t>
            </a:r>
            <a:endParaRPr lang="en-US" altLang="hu-HU" sz="28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7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Bejárás </a:t>
            </a:r>
          </a:p>
          <a:p>
            <a:pPr lvl="1" eaLnBrk="1" hangingPunct="1">
              <a:spcBef>
                <a:spcPts val="7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Szeletelés</a:t>
            </a:r>
          </a:p>
          <a:p>
            <a:pPr lvl="1" eaLnBrk="1" hangingPunct="1">
              <a:spcBef>
                <a:spcPts val="7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Összehasonlítás</a:t>
            </a:r>
          </a:p>
        </p:txBody>
      </p:sp>
    </p:spTree>
    <p:extLst>
      <p:ext uri="{BB962C8B-B14F-4D97-AF65-F5344CB8AC3E}">
        <p14:creationId xmlns:p14="http://schemas.microsoft.com/office/powerpoint/2010/main" val="180023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DCF9A4-7439-0703-C82E-B87679233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Sztringek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8B154E-9A8B-C5EE-F978-802BB7647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160589"/>
            <a:ext cx="9842707" cy="453317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Bef>
                <a:spcPts val="7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hu-HU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Összetett</a:t>
            </a:r>
            <a:r>
              <a:rPr lang="en-US" altLang="hu-HU" sz="2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hu-HU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adattípusok</a:t>
            </a:r>
            <a:endParaRPr lang="en-US" altLang="hu-HU" sz="28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több, kisebb részből összeálló típusokat összetett (adat)típusoknak nevezzük. Az összetett értékeket kezelhetjük egyetlen egységként is, de a részeihez is hozzáférhetünk, attól függően, hogy mi a célunk. Ez a kettősség igen praktikus.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</a:t>
            </a:r>
            <a:r>
              <a:rPr lang="hu-HU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sztringek</a:t>
            </a:r>
            <a:r>
              <a:rPr 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is objektumok, tehát minden egyes </a:t>
            </a:r>
            <a:r>
              <a:rPr lang="hu-HU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sztring</a:t>
            </a:r>
            <a:r>
              <a:rPr 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példánynak vannak saját attribútumai és metódusai.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endParaRPr lang="hu-HU" sz="24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endParaRPr lang="hu-HU" sz="24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endParaRPr lang="hu-HU" sz="24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endParaRPr lang="hu-HU" sz="24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endParaRPr lang="en-US" altLang="hu-HU" sz="24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5F28F67-A21A-36EB-80F9-6228E7B28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434" y="4583802"/>
            <a:ext cx="3562847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28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07E25F-7068-37D3-FBD8-688EE7CA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Sztringek</a:t>
            </a:r>
            <a:r>
              <a:rPr lang="hu-HU" dirty="0"/>
              <a:t> kezelése részenként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BBCAD39-BA1A-358A-158C-8448BDC1F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sz="2000" b="0" i="0" dirty="0">
                <a:effectLst/>
                <a:latin typeface="Ubuntu" panose="020B0504030602030204" pitchFamily="34" charset="0"/>
              </a:rPr>
              <a:t>Az indexelő operátor egyetlen karakterből álló </a:t>
            </a:r>
            <a:r>
              <a:rPr lang="hu-HU" sz="2000" b="0" i="0" dirty="0" err="1">
                <a:effectLst/>
                <a:latin typeface="Ubuntu" panose="020B0504030602030204" pitchFamily="34" charset="0"/>
              </a:rPr>
              <a:t>részsztringet</a:t>
            </a:r>
            <a:r>
              <a:rPr lang="hu-HU" sz="2000" b="0" i="0" dirty="0">
                <a:effectLst/>
                <a:latin typeface="Ubuntu" panose="020B0504030602030204" pitchFamily="34" charset="0"/>
              </a:rPr>
              <a:t> jelöl ki egy </a:t>
            </a:r>
            <a:r>
              <a:rPr lang="hu-HU" sz="2000" b="0" i="0" dirty="0" err="1">
                <a:effectLst/>
                <a:latin typeface="Ubuntu" panose="020B0504030602030204" pitchFamily="34" charset="0"/>
              </a:rPr>
              <a:t>sztringből</a:t>
            </a:r>
            <a:r>
              <a:rPr lang="hu-HU" sz="2000" b="0" i="0" dirty="0">
                <a:effectLst/>
                <a:latin typeface="Ubuntu" panose="020B0504030602030204" pitchFamily="34" charset="0"/>
              </a:rPr>
              <a:t>. Pythonban az index mindig szögletes zárójelek között áll:</a:t>
            </a:r>
          </a:p>
          <a:p>
            <a:pPr algn="l"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endParaRPr lang="hu-HU" sz="2000" dirty="0">
              <a:latin typeface="Ubuntu" panose="020B0504030602030204" pitchFamily="34" charset="0"/>
            </a:endParaRPr>
          </a:p>
          <a:p>
            <a:pPr algn="l"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endParaRPr lang="hu-HU" sz="2000" b="0" i="0" dirty="0">
              <a:effectLst/>
              <a:latin typeface="Ubuntu" panose="020B0504030602030204" pitchFamily="34" charset="0"/>
            </a:endParaRPr>
          </a:p>
          <a:p>
            <a:pPr algn="l"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sz="2000" b="0" i="0" dirty="0">
                <a:effectLst/>
                <a:latin typeface="Ubuntu" panose="020B0504030602030204" pitchFamily="34" charset="0"/>
              </a:rPr>
              <a:t>A zárójelben lévő kifejezést indexnek nevezzük. Az index adja meg, hogy egy rendezett gyűjtemény elemei – jelen esetben a </a:t>
            </a:r>
            <a:r>
              <a:rPr lang="hu-HU" sz="2000" b="0" i="0" dirty="0" err="1">
                <a:effectLst/>
                <a:latin typeface="Ubuntu" panose="020B0504030602030204" pitchFamily="34" charset="0"/>
              </a:rPr>
              <a:t>sztring</a:t>
            </a:r>
            <a:r>
              <a:rPr lang="hu-HU" sz="2000" b="0" i="0" dirty="0">
                <a:effectLst/>
                <a:latin typeface="Ubuntu" panose="020B0504030602030204" pitchFamily="34" charset="0"/>
              </a:rPr>
              <a:t> karakterei – közül melyik elemet kívánjuk elérni. Tetszőleges egész kifejezés lehet.</a:t>
            </a:r>
          </a:p>
          <a:p>
            <a:pPr algn="l"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sz="2000" b="0" i="0" dirty="0">
                <a:solidFill>
                  <a:srgbClr val="000000"/>
                </a:solidFill>
                <a:effectLst/>
                <a:latin typeface="Lucida Grande"/>
              </a:rPr>
              <a:t>Az index operátor egy </a:t>
            </a:r>
            <a:r>
              <a:rPr lang="hu-HU" sz="2000" b="0" i="1" dirty="0" err="1">
                <a:solidFill>
                  <a:srgbClr val="000000"/>
                </a:solidFill>
                <a:effectLst/>
                <a:latin typeface="Lucida Grande"/>
              </a:rPr>
              <a:t>sztringet</a:t>
            </a:r>
            <a:r>
              <a:rPr lang="hu-HU" sz="2000" b="0" i="0" dirty="0">
                <a:solidFill>
                  <a:srgbClr val="000000"/>
                </a:solidFill>
                <a:effectLst/>
                <a:latin typeface="Lucida Grande"/>
              </a:rPr>
              <a:t> ad vissza. Pythonban nincs külön típus a karakterek tárolására, ezek 1 hosszúságú </a:t>
            </a:r>
            <a:r>
              <a:rPr lang="hu-HU" sz="2000" b="0" i="0" dirty="0" err="1">
                <a:solidFill>
                  <a:srgbClr val="000000"/>
                </a:solidFill>
                <a:effectLst/>
                <a:latin typeface="Lucida Grande"/>
              </a:rPr>
              <a:t>sztringek</a:t>
            </a:r>
            <a:r>
              <a:rPr lang="hu-HU" sz="2000" b="0" i="0" dirty="0">
                <a:solidFill>
                  <a:srgbClr val="000000"/>
                </a:solidFill>
                <a:effectLst/>
                <a:latin typeface="Lucida Grande"/>
              </a:rPr>
              <a:t>.</a:t>
            </a:r>
            <a:endParaRPr lang="hu-HU" sz="20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8495E1B-6194-1AAC-C396-8E91A9204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396" y="3033657"/>
            <a:ext cx="1962424" cy="79068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513C1276-D3E2-3645-18B5-340242DAC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625" y="2753704"/>
            <a:ext cx="4477375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3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B6B338-6651-7E89-5E9A-6587DBB2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Hossz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C2EBFDD-67F1-04C8-7076-EA2ACBB50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sz="2400" b="0" i="0" dirty="0">
                <a:solidFill>
                  <a:srgbClr val="000000"/>
                </a:solidFill>
                <a:effectLst/>
                <a:latin typeface="Lucida Grande"/>
              </a:rPr>
              <a:t>A len függvénnyel meghatározható a </a:t>
            </a:r>
            <a:r>
              <a:rPr lang="hu-HU" sz="2400" b="0" i="0" dirty="0" err="1">
                <a:solidFill>
                  <a:srgbClr val="000000"/>
                </a:solidFill>
                <a:effectLst/>
                <a:latin typeface="Lucida Grande"/>
              </a:rPr>
              <a:t>sztringben</a:t>
            </a:r>
            <a:r>
              <a:rPr lang="hu-HU" sz="2400" b="0" i="0" dirty="0">
                <a:solidFill>
                  <a:srgbClr val="000000"/>
                </a:solidFill>
                <a:effectLst/>
                <a:latin typeface="Lucida Grande"/>
              </a:rPr>
              <a:t> álló karakterek száma, amely az alábbi példában 5: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endParaRPr lang="hu-HU" altLang="hu-H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3900954-0F6F-386E-61A8-DE616D0C8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E05A592-C8BB-0106-0F0D-B4389CCF3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3039495"/>
            <a:ext cx="1991003" cy="619211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E9F67AD-D948-B001-B9AD-3D9A57124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001" y="3039495"/>
            <a:ext cx="2191056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1FBC2D50-498D-5B2B-7096-74F90ABC0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763" y="2178396"/>
            <a:ext cx="9359542" cy="2972208"/>
          </a:xfrm>
        </p:spPr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7071D997-1344-043A-5024-885865D7B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Hossz hibajavítás</a:t>
            </a:r>
          </a:p>
        </p:txBody>
      </p:sp>
    </p:spTree>
    <p:extLst>
      <p:ext uri="{BB962C8B-B14F-4D97-AF65-F5344CB8AC3E}">
        <p14:creationId xmlns:p14="http://schemas.microsoft.com/office/powerpoint/2010/main" val="2323230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27F63B-71A7-B7C1-1CAE-72C7AAB7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Bejárás és </a:t>
            </a:r>
            <a:r>
              <a:rPr lang="hu-HU" dirty="0" err="1"/>
              <a:t>for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07685D-E1BC-0175-F900-2E7E42C7A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10" y="1535837"/>
            <a:ext cx="11532092" cy="4900474"/>
          </a:xfrm>
        </p:spPr>
        <p:txBody>
          <a:bodyPr>
            <a:normAutofit/>
          </a:bodyPr>
          <a:lstStyle/>
          <a:p>
            <a:pPr eaLnBrk="1" hangingPunct="1">
              <a:spcBef>
                <a:spcPts val="6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b="0" i="0" dirty="0">
                <a:solidFill>
                  <a:srgbClr val="000000"/>
                </a:solidFill>
                <a:effectLst/>
                <a:latin typeface="Lucida Grande"/>
              </a:rPr>
              <a:t>Igen sok olyan számítási probléma van, ahol a </a:t>
            </a:r>
            <a:r>
              <a:rPr lang="hu-HU" b="0" i="0" dirty="0" err="1">
                <a:solidFill>
                  <a:srgbClr val="000000"/>
                </a:solidFill>
                <a:effectLst/>
                <a:latin typeface="Lucida Grande"/>
              </a:rPr>
              <a:t>sztring</a:t>
            </a:r>
            <a:r>
              <a:rPr lang="hu-HU" b="0" i="0" dirty="0">
                <a:solidFill>
                  <a:srgbClr val="000000"/>
                </a:solidFill>
                <a:effectLst/>
                <a:latin typeface="Lucida Grande"/>
              </a:rPr>
              <a:t> karaktereit egyesével dolgozzuk fel. Általában a </a:t>
            </a:r>
            <a:r>
              <a:rPr lang="hu-HU" b="0" i="0" dirty="0" err="1">
                <a:solidFill>
                  <a:srgbClr val="000000"/>
                </a:solidFill>
                <a:effectLst/>
                <a:latin typeface="Lucida Grande"/>
              </a:rPr>
              <a:t>sztring</a:t>
            </a:r>
            <a:r>
              <a:rPr lang="hu-HU" b="0" i="0" dirty="0">
                <a:solidFill>
                  <a:srgbClr val="000000"/>
                </a:solidFill>
                <a:effectLst/>
                <a:latin typeface="Lucida Grande"/>
              </a:rPr>
              <a:t> elejétől indul a folyamat: vesszük a soron következő karaktert, csinálunk vele valamit, és ezt a két lépést ismételjük a </a:t>
            </a:r>
            <a:r>
              <a:rPr lang="hu-HU" b="0" i="0" dirty="0" err="1">
                <a:solidFill>
                  <a:srgbClr val="000000"/>
                </a:solidFill>
                <a:effectLst/>
                <a:latin typeface="Lucida Grande"/>
              </a:rPr>
              <a:t>sztring</a:t>
            </a:r>
            <a:r>
              <a:rPr lang="hu-HU" b="0" i="0" dirty="0">
                <a:solidFill>
                  <a:srgbClr val="000000"/>
                </a:solidFill>
                <a:effectLst/>
                <a:latin typeface="Lucida Grande"/>
              </a:rPr>
              <a:t> végéig. Az ilyen feldolgozási módot </a:t>
            </a:r>
            <a:r>
              <a:rPr lang="hu-HU" b="1" i="0" dirty="0">
                <a:solidFill>
                  <a:srgbClr val="000000"/>
                </a:solidFill>
                <a:effectLst/>
                <a:latin typeface="Lucida Grande"/>
              </a:rPr>
              <a:t>bejárásnak</a:t>
            </a:r>
            <a:r>
              <a:rPr lang="hu-HU" b="0" i="0" dirty="0">
                <a:solidFill>
                  <a:srgbClr val="000000"/>
                </a:solidFill>
                <a:effectLst/>
                <a:latin typeface="Lucida Grande"/>
              </a:rPr>
              <a:t> hívjuk.</a:t>
            </a:r>
          </a:p>
          <a:p>
            <a:pPr eaLnBrk="1" hangingPunct="1">
              <a:spcBef>
                <a:spcPts val="6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endParaRPr lang="hu-HU" dirty="0">
              <a:solidFill>
                <a:srgbClr val="000000"/>
              </a:solidFill>
              <a:latin typeface="Lucida Grande"/>
            </a:endParaRPr>
          </a:p>
          <a:p>
            <a:pPr eaLnBrk="1" hangingPunct="1">
              <a:spcBef>
                <a:spcPts val="6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endParaRPr lang="hu-HU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eaLnBrk="1" hangingPunct="1">
              <a:spcBef>
                <a:spcPts val="6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endParaRPr lang="hu-HU" dirty="0">
              <a:solidFill>
                <a:srgbClr val="000000"/>
              </a:solidFill>
              <a:latin typeface="Lucida Grande"/>
            </a:endParaRPr>
          </a:p>
          <a:p>
            <a:pPr eaLnBrk="1" hangingPunct="1">
              <a:spcBef>
                <a:spcPts val="6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endParaRPr lang="hu-HU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eaLnBrk="1" hangingPunct="1">
              <a:spcBef>
                <a:spcPts val="6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b="0" i="0" dirty="0">
                <a:solidFill>
                  <a:srgbClr val="000000"/>
                </a:solidFill>
                <a:effectLst/>
                <a:latin typeface="Lucida Grande"/>
              </a:rPr>
              <a:t>Ez a ciklus a </a:t>
            </a:r>
            <a:r>
              <a:rPr lang="hu-HU" b="0" i="0" dirty="0" err="1">
                <a:solidFill>
                  <a:srgbClr val="000000"/>
                </a:solidFill>
                <a:effectLst/>
                <a:latin typeface="Lucida Grande"/>
              </a:rPr>
              <a:t>sztringet</a:t>
            </a:r>
            <a:r>
              <a:rPr lang="hu-HU" b="0" i="0" dirty="0">
                <a:solidFill>
                  <a:srgbClr val="000000"/>
                </a:solidFill>
                <a:effectLst/>
                <a:latin typeface="Lucida Grande"/>
              </a:rPr>
              <a:t> járja be, miközben minden egyes karakterét külön-külön sorba megjeleníti.</a:t>
            </a:r>
            <a:endParaRPr lang="hu-HU" dirty="0">
              <a:solidFill>
                <a:srgbClr val="000000"/>
              </a:solidFill>
              <a:latin typeface="Lucida Grande"/>
            </a:endParaRPr>
          </a:p>
          <a:p>
            <a:pPr eaLnBrk="1" hangingPunct="1">
              <a:spcBef>
                <a:spcPts val="6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endParaRPr lang="hu-HU" b="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299E410F-FD5C-F508-64AF-B308E2301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98" y="2447972"/>
            <a:ext cx="2667372" cy="130510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ED82AE33-CFFF-627F-172B-5DBE440D6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662" y="2698678"/>
            <a:ext cx="1810003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65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015A07-7B5B-EAA4-AE47-7641E9BF2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5BBE68-2327-02AC-7DF7-5AD3C27B5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160589"/>
            <a:ext cx="9212392" cy="4417763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  <a:defRPr/>
            </a:pPr>
            <a:r>
              <a:rPr lang="hu-HU" altLang="hu-HU" sz="2800" dirty="0">
                <a:cs typeface="Times New Roman" panose="02020603050405020304" pitchFamily="18" charset="0"/>
              </a:rPr>
              <a:t>Írjunk egy olyan programot, ahol </a:t>
            </a:r>
            <a:r>
              <a:rPr lang="hu-HU" altLang="hu-HU" sz="2800" dirty="0" err="1">
                <a:cs typeface="Times New Roman" panose="02020603050405020304" pitchFamily="18" charset="0"/>
              </a:rPr>
              <a:t>for</a:t>
            </a:r>
            <a:r>
              <a:rPr lang="hu-HU" altLang="hu-HU" sz="2800" dirty="0">
                <a:cs typeface="Times New Roman" panose="02020603050405020304" pitchFamily="18" charset="0"/>
              </a:rPr>
              <a:t> ciklus segítségével összefűzzük a </a:t>
            </a:r>
            <a:r>
              <a:rPr lang="hu-HU" altLang="hu-HU" sz="2800" dirty="0" err="1">
                <a:cs typeface="Times New Roman" panose="02020603050405020304" pitchFamily="18" charset="0"/>
              </a:rPr>
              <a:t>sztringeket</a:t>
            </a:r>
            <a:endParaRPr lang="hu-HU" altLang="hu-HU" sz="2800" dirty="0"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  <a:defRPr/>
            </a:pPr>
            <a:r>
              <a:rPr lang="hu-HU" altLang="hu-HU" sz="2800" dirty="0">
                <a:cs typeface="Times New Roman" panose="02020603050405020304" pitchFamily="18" charset="0"/>
              </a:rPr>
              <a:t>Előtag </a:t>
            </a:r>
            <a:r>
              <a:rPr lang="hu-HU" altLang="hu-HU" sz="2800" dirty="0" err="1">
                <a:cs typeface="Times New Roman" panose="02020603050405020304" pitchFamily="18" charset="0"/>
              </a:rPr>
              <a:t>Törp</a:t>
            </a:r>
            <a:r>
              <a:rPr lang="hu-HU" altLang="hu-HU" sz="2800" dirty="0">
                <a:cs typeface="Times New Roman" panose="02020603050405020304" pitchFamily="18" charset="0"/>
              </a:rPr>
              <a:t>.</a:t>
            </a:r>
          </a:p>
          <a:p>
            <a:pPr eaLnBrk="1" fontAlgn="auto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  <a:defRPr/>
            </a:pPr>
            <a:endParaRPr lang="en-US" altLang="hu-HU" dirty="0">
              <a:cs typeface="Times New Roman" panose="02020603050405020304" pitchFamily="18" charset="0"/>
            </a:endParaRPr>
          </a:p>
          <a:p>
            <a:pPr marL="0" indent="0" eaLnBrk="1" fontAlgn="auto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CCFF"/>
              </a:buClr>
              <a:buSzPct val="65000"/>
              <a:buNone/>
              <a:defRPr/>
            </a:pPr>
            <a:endParaRPr lang="en-US" altLang="hu-HU" dirty="0">
              <a:cs typeface="Times New Roman" panose="02020603050405020304" pitchFamily="18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D3A9206-70D9-8458-2048-BF4A8BD6F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151" y="3739774"/>
            <a:ext cx="2326684" cy="220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9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2925F2-287B-848C-40E0-223FC7C4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Szeletelés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88E2C4A-8B8A-D0E3-E55D-92CBE3E00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5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Szeletnek vagy </a:t>
            </a:r>
            <a:r>
              <a:rPr lang="hu-HU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részsztringnek</a:t>
            </a: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nevezzük a </a:t>
            </a:r>
            <a:r>
              <a:rPr lang="hu-HU" altLang="hu-H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sztring</a:t>
            </a: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azon részét, melyet annak szeletelésével kaptunk. A szeletelést listákra is alkalmazhatjuk, hogy megkapjuk az elemek egy részlistáját. A könnyebb követhetőség érdekében ezúttal a sorok mellett álló kommentben adjuk meg a kimenetet: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endParaRPr lang="hu-HU" altLang="hu-H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endParaRPr lang="hu-HU" altLang="hu-H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4858580-7FCA-5133-D863-A69B33950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477" y="4290928"/>
            <a:ext cx="5258534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53875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1404</TotalTime>
  <Words>916</Words>
  <Application>Microsoft Office PowerPoint</Application>
  <PresentationFormat>Szélesvásznú</PresentationFormat>
  <Paragraphs>113</Paragraphs>
  <Slides>18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10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9" baseType="lpstr">
      <vt:lpstr>Arial</vt:lpstr>
      <vt:lpstr>Calibri</vt:lpstr>
      <vt:lpstr>Lucida Grande</vt:lpstr>
      <vt:lpstr>Oxygen</vt:lpstr>
      <vt:lpstr>system-ui</vt:lpstr>
      <vt:lpstr>Times New Roman</vt:lpstr>
      <vt:lpstr>Trebuchet MS</vt:lpstr>
      <vt:lpstr>Ubuntu</vt:lpstr>
      <vt:lpstr>Wingdings</vt:lpstr>
      <vt:lpstr>Wingdings 3</vt:lpstr>
      <vt:lpstr>Dimenzió</vt:lpstr>
      <vt:lpstr>Bevezetés a programozásba</vt:lpstr>
      <vt:lpstr>Tartalom </vt:lpstr>
      <vt:lpstr>Sztringek</vt:lpstr>
      <vt:lpstr>Sztringek kezelése részenként</vt:lpstr>
      <vt:lpstr>Hossz</vt:lpstr>
      <vt:lpstr>Hossz hibajavítás</vt:lpstr>
      <vt:lpstr>Bejárás és for</vt:lpstr>
      <vt:lpstr>Feladat</vt:lpstr>
      <vt:lpstr>Szeletelés</vt:lpstr>
      <vt:lpstr>Sztringek nem módosíthatók</vt:lpstr>
      <vt:lpstr>In és not in operátor</vt:lpstr>
      <vt:lpstr>Feladat</vt:lpstr>
      <vt:lpstr>Split metódus</vt:lpstr>
      <vt:lpstr>Sztringek tisztítása</vt:lpstr>
      <vt:lpstr>PowerPoint-bemutató</vt:lpstr>
      <vt:lpstr>A sztring format metódusa</vt:lpstr>
      <vt:lpstr>Példa</vt:lpstr>
      <vt:lpstr>Házi feladat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Bevezetés a programozásba</dc:title>
  <dc:creator>Apró Anikó</dc:creator>
  <cp:lastModifiedBy>Apró Anikó</cp:lastModifiedBy>
  <cp:revision>19</cp:revision>
  <dcterms:created xsi:type="dcterms:W3CDTF">2022-08-31T08:42:14Z</dcterms:created>
  <dcterms:modified xsi:type="dcterms:W3CDTF">2022-10-23T17:00:58Z</dcterms:modified>
</cp:coreProperties>
</file>