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7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>
            <a:extLst>
              <a:ext uri="{FF2B5EF4-FFF2-40B4-BE49-F238E27FC236}">
                <a16:creationId xmlns:a16="http://schemas.microsoft.com/office/drawing/2014/main" id="{8D52225F-2FD0-FC94-CC45-131D4EF69CD1}"/>
              </a:ext>
            </a:extLst>
          </p:cNvPr>
          <p:cNvGrpSpPr/>
          <p:nvPr/>
        </p:nvGrpSpPr>
        <p:grpSpPr>
          <a:xfrm>
            <a:off x="-1" y="-8467"/>
            <a:ext cx="12192006" cy="6866467"/>
            <a:chOff x="-1" y="-8467"/>
            <a:chExt cx="12192006" cy="6866467"/>
          </a:xfrm>
        </p:grpSpPr>
        <p:cxnSp>
          <p:nvCxnSpPr>
            <p:cNvPr id="3" name="Straight Connector 18">
              <a:extLst>
                <a:ext uri="{FF2B5EF4-FFF2-40B4-BE49-F238E27FC236}">
                  <a16:creationId xmlns:a16="http://schemas.microsoft.com/office/drawing/2014/main" id="{D7851378-57E2-5F52-BC57-8E90708611F7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F496CB">
                  <a:alpha val="70000"/>
                </a:srgbClr>
              </a:solidFill>
              <a:prstDash val="solid"/>
              <a:miter/>
            </a:ln>
          </p:spPr>
        </p:cxnSp>
        <p:cxnSp>
          <p:nvCxnSpPr>
            <p:cNvPr id="4" name="Straight Connector 19">
              <a:extLst>
                <a:ext uri="{FF2B5EF4-FFF2-40B4-BE49-F238E27FC236}">
                  <a16:creationId xmlns:a16="http://schemas.microsoft.com/office/drawing/2014/main" id="{801F5412-354B-83DF-B0BE-90ABC0BD21DC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F496CB">
                  <a:alpha val="70000"/>
                </a:srgbClr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C710A28E-3079-1972-629F-F7016CF84C62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F496CB">
                <a:alpha val="36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7D1F12F5-795D-6B88-CB70-3564E5A7954E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496CB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2">
              <a:extLst>
                <a:ext uri="{FF2B5EF4-FFF2-40B4-BE49-F238E27FC236}">
                  <a16:creationId xmlns:a16="http://schemas.microsoft.com/office/drawing/2014/main" id="{69AFD92A-6564-146C-CD1A-6CB41DF097D3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F496CB">
                <a:alpha val="72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E6B89B3C-A261-F420-EBC9-743C58F12C2D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EB3D9F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93EDBF0E-FE87-7F07-39A7-DC2B6F3A3429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EB3D9F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E1C7AC24-F3F8-2A00-DC6A-5050BC159176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2136D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26">
              <a:extLst>
                <a:ext uri="{FF2B5EF4-FFF2-40B4-BE49-F238E27FC236}">
                  <a16:creationId xmlns:a16="http://schemas.microsoft.com/office/drawing/2014/main" id="{CDCB1A43-0026-CFE3-4E53-46E722136779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B2136D">
                <a:alpha val="66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28">
              <a:extLst>
                <a:ext uri="{FF2B5EF4-FFF2-40B4-BE49-F238E27FC236}">
                  <a16:creationId xmlns:a16="http://schemas.microsoft.com/office/drawing/2014/main" id="{AA8458CB-02FA-1DE4-4920-E5BC69799953}"/>
                </a:ext>
              </a:extLst>
            </p:cNvPr>
            <p:cNvSpPr/>
            <p:nvPr/>
          </p:nvSpPr>
          <p:spPr>
            <a:xfrm rot="10799991">
              <a:off x="-1" y="0"/>
              <a:ext cx="842592" cy="5666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EB3D9F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8B4E200F-799E-167C-ED68-3FE02D2D34B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9DF63D3-69C2-FDCC-5A53-D642BE1B7DA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marL="0" indent="0" algn="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3D0F5FB1-4EC8-B2B3-6E7F-20363D1F215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7F43F8-6318-4CDA-80D5-18239B1EAA8E}" type="datetime1">
              <a:rPr lang="en-US"/>
              <a:pPr lvl="0"/>
              <a:t>9/18/2022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61AEE9B2-46A9-E42D-FF5C-F9A845B4780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4B87180-6EC5-72FA-9F6A-3DBF9092873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AA4C32-D00E-435C-AE0D-74083B96F5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11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48ED-03EF-6712-384B-A1A2A73BEA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3403597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766FE-69CF-E9DC-D3B2-51C532E9ADE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36530-CA6D-EBE4-AE42-852229FCFAA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B1EF4A8-CA68-44A6-BC8D-E2E1F224C3E3}" type="datetime1">
              <a:rPr lang="en-US"/>
              <a:pPr lvl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46F19-7F14-2BC9-C2D0-27A5F3CBB7B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4B700-2DC7-36D6-AA28-D92527AA46C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597595-DBC1-46CF-97C7-6A97B6689A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5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D5CE-B1C8-1BCF-CA54-C588FBA616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66A5EA98-50FB-18CB-61B6-96602E55F25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15AFFF-9E3F-9B13-CD67-68448F584BA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BE12257-673D-5555-BE01-ECDED3F7650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CE41D1-F111-4983-AF40-110790D3D715}" type="datetime1">
              <a:rPr lang="en-US"/>
              <a:pPr lvl="0"/>
              <a:t>9/18/2022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B0C38C9-7DE2-CB74-F5DB-3F215D2388E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52D85A-9805-DD97-593E-F44C9DCE0D3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7BEE49F-C785-478E-9962-16050BE00E30}" type="slidenum">
              <a:t>‹#›</a:t>
            </a:fld>
            <a:endParaRPr lang="en-US"/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0B464D5F-D3F7-91D0-4E2D-8495E0ACC39D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496CB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FC3212A0-E53A-3A4D-0C80-362055BBC09C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496CB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4658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6846-2CE1-35F3-245D-F9F142CBE3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931990"/>
            <a:ext cx="8596667" cy="2595460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31544-5E34-D7C0-9294-E1892A9FD27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E51AA-19EA-9CFF-1916-DD0E0508952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5B190E1-3C26-410D-A9CF-7A7E9A7466A3}" type="datetime1">
              <a:rPr lang="en-US"/>
              <a:pPr lvl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823D4-469F-B639-D52D-8388094B2A5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4DD9-9CDF-6BAF-F046-F8E2706B2CA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A5D4E80-50F3-45D9-B6EF-8E2212182A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42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808F-A716-9EB7-8967-F79E90CE97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C55A407E-3512-7173-52AD-8F2992AB36F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57A1258-FA59-7603-34AF-517D70445B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1AE9E40-5676-6837-7C69-F85C676F8BF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056226-5B03-48DA-817E-FB9CFD8137AC}" type="datetime1">
              <a:rPr lang="en-US"/>
              <a:pPr lvl="0"/>
              <a:t>9/18/2022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7DE71D9-C0C8-1A80-DFD1-E41E9D9788C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2D3B023-9511-3ADC-DB07-2028061674E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141F88-7847-4373-95AA-864AABB54A26}" type="slidenum">
              <a:t>‹#›</a:t>
            </a:fld>
            <a:endParaRPr lang="en-US"/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B83400B8-CE97-0B6D-F8DE-4D67D1E0DA74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496CB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2376D665-F839-C6A0-CD4D-9B5D4B70AAF3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496CB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860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97FBE-E651-60FF-725D-A5BC043AA0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8588200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346B07B3-7FF7-1272-6C46-EDBA64D25B2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F496CB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C060476-5ACB-911B-D487-EA90E82C34C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7C8A3FE-D090-1FF7-5685-ABFBCE20C9E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AC745A-59C2-49BA-AA5D-73EEEA1BD34B}" type="datetime1">
              <a:rPr lang="en-US"/>
              <a:pPr lvl="0"/>
              <a:t>9/18/2022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B65D987-ADC3-0F55-A7B2-9C51E5BD58D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D3E0A3-3AF3-F17C-906D-5F908C70C81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BD7596-AE69-46B5-9389-7AC361022E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42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8885B-CCEB-6DAA-843A-DB03A728363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AF01B-909A-958B-5018-277A45455766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64B4D-D071-9F84-2832-4665A421789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C269D6-35ED-4244-8C56-3510AF640AF3}" type="datetime1">
              <a:rPr lang="en-US"/>
              <a:pPr lvl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CC6E6-7850-E8FE-CA3B-3F7260AFE45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09901-23CC-17A7-48E0-244FDA75EB9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AD4119B-4900-4852-AA16-8212C5A760F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18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4236F4-98E4-F367-35F3-F31E96E8BAD9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967670" y="609603"/>
            <a:ext cx="1304739" cy="525145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D1A5F-F9FC-D37D-8E6E-9CB8AB4894F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AB450-EC1C-A543-3B93-3BC7BBDB8D8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3421CB-4A88-4280-8064-48BDB51C2322}" type="datetime1">
              <a:rPr lang="en-US"/>
              <a:pPr lvl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94258-2A47-5ED8-BC73-F1EC24F519E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4A84A-CB9E-BC57-BA41-D8A8D9556E1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9AEBA3-597B-4844-94D9-6FFF6706B3D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5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97EF-1778-1763-4171-CD1889439B9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C6C43-E410-8867-FA57-E3A552D2AEB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D8AC4-1B79-5E18-60F5-CEA27588F55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3B01B8-099A-46C0-8D49-C1B36C9E0DF2}" type="datetime1">
              <a:rPr lang="en-US"/>
              <a:pPr lvl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B967B-F3EA-7DCF-7931-D1C0D9615A2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F368D-F077-8DEB-41D9-03F6CE4E68E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E994FA-A4B1-49FF-9D70-45CE16222B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39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7D73-AEC4-D52E-2007-1BC69AE116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2700863"/>
            <a:ext cx="8596667" cy="1826578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52DD1-8D62-AF4B-6373-EEA3CF1E95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690A1-857F-67F1-4ACD-66264975AF1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C1E9FE-E925-4E9E-A7C8-EBB9AD28ED47}" type="datetime1">
              <a:rPr lang="en-US"/>
              <a:pPr lvl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2549B-D74D-AED9-FD41-91F8071161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88724-F65F-105E-9084-F244B57BFC5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43C0E7-7833-4F8F-A91B-D94C9E6F3C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9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A06F-3058-268D-53FD-3935A22A517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0ECA3-60BA-1F52-7457-4B57D5A5A99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93BFE-BD6E-AEC2-F9FA-75C33A7F718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EE1BB-205D-A288-4965-AC86212DAA8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D2478C-7D1C-4DA4-A3FC-4C8F41D4CD4E}" type="datetime1">
              <a:rPr lang="en-US"/>
              <a:pPr lvl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0AAC4-2443-8E6E-ED80-13DC670B6DF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004F8-6A35-2E58-8902-61E78003ECF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5C53D8-3260-46CF-99A4-4AEFE76FF3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5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6C2A0-DEB4-5BA3-C141-F0CF950F319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46BF6-1237-BC34-C1DB-69659F266D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6DD0F-B382-3A47-89A9-AC63F5A6EB5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34D46-84F5-6FD7-BEE3-4E701A644EF3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DE1D2-3C2E-765E-39A2-8891E63BF30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66482-9185-825F-9363-8268022347E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9801C8-7CE7-42B3-8E6F-9982008FE056}" type="datetime1">
              <a:rPr lang="en-US"/>
              <a:pPr lvl="0"/>
              <a:t>9/18/2022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0C024E-14A4-8C32-5E07-8791A7007A1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96CDB1-6C39-EB71-70EF-04749F88562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FEC937-44D4-4DDF-ACFC-DEA220FC68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4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BFFD-3B6F-6683-437D-CD6327664E2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8A61F-89B4-C584-9C69-46B6EFF3879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A63EC9-DEC3-4C84-80D7-B7314FDFFA13}" type="datetime1">
              <a:rPr lang="en-US"/>
              <a:pPr lvl="0"/>
              <a:t>9/18/2022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BA483-40FF-C6EF-0370-0FD6E9CD351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F7405-3401-85F7-CCB6-63FEBDE68B4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8B88F2-8BF9-408D-9C3B-8FD324C521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7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802860-09E8-5306-730E-C95768F678E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4A91F2-DD9E-46FD-9A77-01E33EE0877D}" type="datetime1">
              <a:rPr lang="en-US"/>
              <a:pPr lvl="0"/>
              <a:t>9/18/2022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A082B-6E02-8E42-FF6C-5A6DDE37AE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4834E-E3F1-1B5D-37E9-5C2DBCEC661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1EAC49-0C01-444C-81DD-51F105BD5C6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0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86EC-1416-0FEF-87B5-EB75D82CF3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498601"/>
            <a:ext cx="3854525" cy="1278468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D6DB-0949-6ABA-4186-5A647BF4DC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73249-7554-970A-2702-7DA33C4C11E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DF9F7-A054-B3C4-1733-C251E04E1FE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DAF9E8-314F-4887-BF51-8A9FAB15053C}" type="datetime1">
              <a:rPr lang="en-US"/>
              <a:pPr lvl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7359C-5A23-4343-97B3-E2D5D7E8AB3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44443-D12B-4C5B-E520-203C97D6E3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C0D7B7-5DEB-423A-800D-4AB2EE20D0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3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59B6-583B-1446-66C3-89FCE9B09A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4800600"/>
            <a:ext cx="8596667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212C4-C29A-71B5-180F-07B69A677412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31DB7-F9AB-A7CA-02F5-594BD9EE01C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9B377-8F40-44C1-6654-2B33155D653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E8E0F1-3952-428A-BB13-20F431D43C3D}" type="datetime1">
              <a:rPr lang="en-US"/>
              <a:pPr lvl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AE955-E531-80EF-07DF-EECB1AC77A7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0B61B-E62D-2552-28AB-F6FC656F16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DF2837-902B-4C06-9B6D-8318181EC00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3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>
            <a:extLst>
              <a:ext uri="{FF2B5EF4-FFF2-40B4-BE49-F238E27FC236}">
                <a16:creationId xmlns:a16="http://schemas.microsoft.com/office/drawing/2014/main" id="{C10AFA28-AD4C-E5C7-9CCC-7738707FF561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" name="Straight Connector 18">
              <a:extLst>
                <a:ext uri="{FF2B5EF4-FFF2-40B4-BE49-F238E27FC236}">
                  <a16:creationId xmlns:a16="http://schemas.microsoft.com/office/drawing/2014/main" id="{D87B6664-63A7-A8A8-4BAB-526CC80402AA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F496CB">
                  <a:alpha val="70000"/>
                </a:srgbClr>
              </a:solidFill>
              <a:prstDash val="solid"/>
              <a:miter/>
            </a:ln>
          </p:spPr>
        </p:cxnSp>
        <p:cxnSp>
          <p:nvCxnSpPr>
            <p:cNvPr id="4" name="Straight Connector 19">
              <a:extLst>
                <a:ext uri="{FF2B5EF4-FFF2-40B4-BE49-F238E27FC236}">
                  <a16:creationId xmlns:a16="http://schemas.microsoft.com/office/drawing/2014/main" id="{1F59023B-0637-2906-B3AA-A1E8F9E7902A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F496CB">
                  <a:alpha val="70000"/>
                </a:srgbClr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51EBA210-0BB0-96B0-5E6B-23349616ABBD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F496CB">
                <a:alpha val="36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61473E9A-AC65-9713-C11A-ADF8DEC5AD1D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496CB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2">
              <a:extLst>
                <a:ext uri="{FF2B5EF4-FFF2-40B4-BE49-F238E27FC236}">
                  <a16:creationId xmlns:a16="http://schemas.microsoft.com/office/drawing/2014/main" id="{2ABA7D17-4200-F58B-3606-FA90C0B32FE7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F496CB">
                <a:alpha val="72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AEC4CB1E-5A54-2DC9-E65C-BE7ADD02B3DB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EB3D9F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341512F2-1278-2AEC-363D-84E07D0CFDD1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EB3D9F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7BC869F6-54CB-CB22-F763-EB2AB40D16C0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2136D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26">
              <a:extLst>
                <a:ext uri="{FF2B5EF4-FFF2-40B4-BE49-F238E27FC236}">
                  <a16:creationId xmlns:a16="http://schemas.microsoft.com/office/drawing/2014/main" id="{E205252A-BAC8-CC4D-AF0F-2E2D45B60F8E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B2136D">
                <a:alpha val="66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27">
              <a:extLst>
                <a:ext uri="{FF2B5EF4-FFF2-40B4-BE49-F238E27FC236}">
                  <a16:creationId xmlns:a16="http://schemas.microsoft.com/office/drawing/2014/main" id="{0E15301B-3E73-96E1-433A-84BDED98614A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EB3D9F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B859D4C-7FF2-F27B-AFC1-29E6B00A8C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2328671-BBA6-576F-4A8E-879D710EDE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9387CC1-8920-59B5-D026-B78B8C9F852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fld id="{8E5386B3-EF19-4DBA-9AC4-38235F28CF97}" type="datetime1">
              <a:rPr lang="en-US"/>
              <a:pPr lvl="0"/>
              <a:t>9/18/2022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A6960C6-1DEE-C51A-D843-FAD3CFEBE0A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E388C063-1BA4-5A21-8003-170D0CA390B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EB3D9F"/>
                </a:solidFill>
                <a:uFillTx/>
                <a:latin typeface="Trebuchet MS"/>
              </a:defRPr>
            </a:lvl1pPr>
          </a:lstStyle>
          <a:p>
            <a:pPr lvl="0"/>
            <a:fld id="{57A8E0C8-9028-4718-9247-1A67CFE8C0A2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hu-HU" sz="3600" b="0" i="0" u="none" strike="noStrike" kern="1200" cap="none" spc="0" baseline="0">
          <a:solidFill>
            <a:srgbClr val="EB3D9F"/>
          </a:solidFill>
          <a:uFillTx/>
          <a:latin typeface="Trebuchet MS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EB3D9F"/>
        </a:buClr>
        <a:buSzPct val="80000"/>
        <a:buFont typeface="Wingdings 3"/>
        <a:buChar char=""/>
        <a:tabLst/>
        <a:defRPr lang="hu-HU" sz="1800" b="0" i="0" u="none" strike="noStrike" kern="1200" cap="none" spc="0" baseline="0">
          <a:solidFill>
            <a:srgbClr val="404040"/>
          </a:solidFill>
          <a:uFillTx/>
          <a:latin typeface="Trebuchet MS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EB3D9F"/>
        </a:buClr>
        <a:buSzPct val="80000"/>
        <a:buFont typeface="Wingdings 3"/>
        <a:buChar char=""/>
        <a:tabLst/>
        <a:defRPr lang="hu-HU" sz="1600" b="0" i="0" u="none" strike="noStrike" kern="1200" cap="none" spc="0" baseline="0">
          <a:solidFill>
            <a:srgbClr val="404040"/>
          </a:solidFill>
          <a:uFillTx/>
          <a:latin typeface="Trebuchet MS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EB3D9F"/>
        </a:buClr>
        <a:buSzPct val="80000"/>
        <a:buFont typeface="Wingdings 3"/>
        <a:buChar char=""/>
        <a:tabLst/>
        <a:defRPr lang="hu-HU" sz="1400" b="0" i="0" u="none" strike="noStrike" kern="1200" cap="none" spc="0" baseline="0">
          <a:solidFill>
            <a:srgbClr val="404040"/>
          </a:solidFill>
          <a:uFillTx/>
          <a:latin typeface="Trebuchet MS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EB3D9F"/>
        </a:buClr>
        <a:buSzPct val="80000"/>
        <a:buFont typeface="Wingdings 3"/>
        <a:buChar char=""/>
        <a:tabLst/>
        <a:defRPr lang="hu-HU" sz="1200" b="0" i="0" u="none" strike="noStrike" kern="1200" cap="none" spc="0" baseline="0">
          <a:solidFill>
            <a:srgbClr val="404040"/>
          </a:solidFill>
          <a:uFillTx/>
          <a:latin typeface="Trebuchet MS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EB3D9F"/>
        </a:buClr>
        <a:buSzPct val="80000"/>
        <a:buFont typeface="Wingdings 3"/>
        <a:buChar char=""/>
        <a:tabLst/>
        <a:defRPr lang="hu-HU" sz="1200" b="0" i="0" u="none" strike="noStrike" kern="1200" cap="none" spc="0" baseline="0">
          <a:solidFill>
            <a:srgbClr val="404040"/>
          </a:solidFill>
          <a:uFillTx/>
          <a:latin typeface="Trebuchet M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E57397-1DEF-6C19-0E52-EFD613B04782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hu-HU">
                <a:solidFill>
                  <a:srgbClr val="333333"/>
                </a:solidFill>
                <a:latin typeface="Oxygen" pitchFamily="2"/>
              </a:rPr>
              <a:t>Bevezetés a programozásba</a:t>
            </a:r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CE9A2D4-43B7-C57A-D6BF-B41B3DD4DA3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hu-HU"/>
              <a:t>Apró Anikó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231B00-362D-34EA-CE2B-9724D5E4191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 dirty="0"/>
              <a:t>Házi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35802E-9898-2605-6588-15A8C27D57A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89"/>
            <a:ext cx="10632819" cy="4479907"/>
          </a:xfrm>
        </p:spPr>
        <p:txBody>
          <a:bodyPr/>
          <a:lstStyle/>
          <a:p>
            <a:pPr lvl="0">
              <a:buClr>
                <a:srgbClr val="00CCFF"/>
              </a:buClr>
              <a:buSzPct val="150000"/>
              <a:buFont typeface="+mj-lt"/>
              <a:buAutoNum type="arabicPeriod"/>
            </a:pPr>
            <a:r>
              <a:rPr lang="hu-HU" dirty="0"/>
              <a:t>Írjunk egy olyan kódot, amely megállapítja, hogy egy háromszöget a konzolról bekért oldalak hosszúsága alapján meg lehet-e szerkeszteni.</a:t>
            </a:r>
          </a:p>
          <a:p>
            <a:pPr lvl="0">
              <a:buClr>
                <a:srgbClr val="00CCFF"/>
              </a:buClr>
              <a:buSzPct val="150000"/>
              <a:buFont typeface="+mj-lt"/>
              <a:buAutoNum type="arabicPeriod"/>
            </a:pPr>
            <a:endParaRPr lang="hu-HU" dirty="0"/>
          </a:p>
          <a:p>
            <a:pPr lvl="0">
              <a:buClr>
                <a:srgbClr val="00CCFF"/>
              </a:buClr>
              <a:buSzPct val="150000"/>
              <a:buFont typeface="+mj-lt"/>
              <a:buAutoNum type="arabicPeriod"/>
            </a:pPr>
            <a:endParaRPr lang="hu-HU" dirty="0"/>
          </a:p>
          <a:p>
            <a:pPr marL="0" lvl="0" indent="0">
              <a:buClr>
                <a:srgbClr val="00CCFF"/>
              </a:buClr>
              <a:buSzPct val="150000"/>
              <a:buNone/>
            </a:pPr>
            <a:endParaRPr lang="hu-HU" dirty="0"/>
          </a:p>
          <a:p>
            <a:pPr lvl="0">
              <a:buClr>
                <a:srgbClr val="00CCFF"/>
              </a:buClr>
              <a:buSzPct val="150000"/>
              <a:buFont typeface="+mj-lt"/>
              <a:buAutoNum type="arabicPeriod"/>
            </a:pPr>
            <a:endParaRPr lang="hu-HU" dirty="0"/>
          </a:p>
          <a:p>
            <a:pPr marL="0" lvl="0" indent="0">
              <a:buClr>
                <a:srgbClr val="00CCFF"/>
              </a:buClr>
              <a:buSzPct val="150000"/>
              <a:buNone/>
            </a:pPr>
            <a:endParaRPr lang="hu-HU" dirty="0"/>
          </a:p>
          <a:p>
            <a:pPr marL="0" lvl="0" indent="0">
              <a:buClr>
                <a:srgbClr val="00CCFF"/>
              </a:buClr>
              <a:buSzPct val="150000"/>
              <a:buNone/>
            </a:pPr>
            <a:endParaRPr lang="hu-HU" dirty="0"/>
          </a:p>
          <a:p>
            <a:pPr marL="0" lvl="0" indent="0">
              <a:buClr>
                <a:srgbClr val="00CCFF"/>
              </a:buClr>
              <a:buSzPct val="150000"/>
              <a:buNone/>
            </a:pPr>
            <a:endParaRPr lang="hu-HU" dirty="0"/>
          </a:p>
          <a:p>
            <a:pPr marL="0" lvl="0" indent="0">
              <a:buClr>
                <a:srgbClr val="00CCFF"/>
              </a:buClr>
              <a:buSzPct val="150000"/>
              <a:buNone/>
            </a:pPr>
            <a:endParaRPr lang="hu-HU" dirty="0"/>
          </a:p>
          <a:p>
            <a:pPr marL="0" lvl="0" indent="0">
              <a:buClr>
                <a:srgbClr val="00CCFF"/>
              </a:buClr>
              <a:buSzPct val="150000"/>
              <a:buNone/>
            </a:pPr>
            <a:endParaRPr lang="hu-HU" dirty="0"/>
          </a:p>
          <a:p>
            <a:pPr marL="0" lvl="0" indent="0">
              <a:buClr>
                <a:srgbClr val="00CCFF"/>
              </a:buClr>
              <a:buSzPct val="150000"/>
              <a:buNone/>
            </a:pPr>
            <a:endParaRPr lang="hu-HU" dirty="0"/>
          </a:p>
          <a:p>
            <a:pPr marL="0" lvl="0" indent="0">
              <a:buClr>
                <a:srgbClr val="00CCFF"/>
              </a:buClr>
              <a:buSzPct val="150000"/>
              <a:buNone/>
            </a:pPr>
            <a:endParaRPr lang="hu-HU" dirty="0"/>
          </a:p>
          <a:p>
            <a:pPr marL="0" lvl="0" indent="0">
              <a:lnSpc>
                <a:spcPct val="70000"/>
              </a:lnSpc>
              <a:spcBef>
                <a:spcPts val="700"/>
              </a:spcBef>
              <a:buClr>
                <a:srgbClr val="00CCFF"/>
              </a:buClr>
              <a:buSzPct val="65000"/>
              <a:buNone/>
            </a:pPr>
            <a:endParaRPr lang="hu-HU" sz="1300" dirty="0">
              <a:solidFill>
                <a:srgbClr val="000000"/>
              </a:solidFill>
            </a:endParaRP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7B6755C8-0373-10ED-DF35-9EF9FB5BE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48" y="4867856"/>
            <a:ext cx="5612257" cy="1546167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FCA12907-CFB8-6622-024D-E1586ED52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48" y="3033507"/>
            <a:ext cx="5569870" cy="15973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2D94A6-02D4-36A9-5024-71E7DC07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Tartalom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557722-D60E-4E1A-591A-E126A2EE4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/>
              <a:t>A </a:t>
            </a:r>
            <a:r>
              <a:rPr lang="hu-HU" dirty="0" err="1"/>
              <a:t>Computation</a:t>
            </a:r>
            <a:r>
              <a:rPr lang="hu-HU" dirty="0"/>
              <a:t>, számítás</a:t>
            </a:r>
          </a:p>
          <a:p>
            <a:pPr lvl="1">
              <a:buClr>
                <a:srgbClr val="FFFF0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/>
              <a:t>Mi az a </a:t>
            </a:r>
            <a:r>
              <a:rPr lang="hu-HU" dirty="0" err="1"/>
              <a:t>computation</a:t>
            </a:r>
            <a:r>
              <a:rPr lang="hu-HU" dirty="0"/>
              <a:t>?</a:t>
            </a:r>
          </a:p>
          <a:p>
            <a:pPr lvl="1">
              <a:buClr>
                <a:srgbClr val="FFFF0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/>
              <a:t>Absztrakció, algoritmus, heurisztika, adatszerkezetek</a:t>
            </a:r>
          </a:p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/>
              <a:t>Nyelvi eszközök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023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C81198-0857-F1D6-C854-A44A0B4E2BA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 dirty="0"/>
              <a:t>Ezek már mind ismeretesek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9C5F72-F288-9E71-D60B-1BDAA9C7C4B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2044" y="1562470"/>
            <a:ext cx="10679836" cy="5295529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  <a:defRPr/>
            </a:pPr>
            <a:r>
              <a:rPr lang="hu-HU" alt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Tudjuk, hogy</a:t>
            </a:r>
            <a:r>
              <a:rPr lang="en-US" alt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1" fontAlgn="auto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  <a:defRPr/>
            </a:pPr>
            <a:r>
              <a:rPr lang="hu-HU" alt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Hogyan kell ezt megoldani</a:t>
            </a:r>
            <a:endParaRPr lang="en-US" alt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fontAlgn="auto" hangingPunct="1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  <a:defRPr/>
            </a:pPr>
            <a:r>
              <a:rPr lang="en-US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</a:t>
            </a:r>
            <a:r>
              <a:rPr lang="en-US" alt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*c</a:t>
            </a:r>
          </a:p>
          <a:p>
            <a:pPr lvl="1" eaLnBrk="1" fontAlgn="auto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  <a:defRPr/>
            </a:pPr>
            <a:r>
              <a:rPr lang="hu-HU" alt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Hogyan kell választani</a:t>
            </a:r>
            <a:endParaRPr lang="en-US" alt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8887" lvl="2" indent="-342900" eaLnBrk="1" fontAlgn="auto" hangingPunct="1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n-US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 ez van</a:t>
            </a:r>
            <a:r>
              <a:rPr lang="en-US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tedd ezt</a:t>
            </a:r>
            <a:r>
              <a:rPr lang="en-US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egyébként tedd azt</a:t>
            </a:r>
            <a:r>
              <a:rPr lang="en-US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lvl="1" eaLnBrk="1" fontAlgn="auto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  <a:defRPr/>
            </a:pPr>
            <a:r>
              <a:rPr lang="hu-HU" alt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Hogyan kell</a:t>
            </a:r>
            <a:r>
              <a:rPr lang="en-US" alt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„iterálni” valamit</a:t>
            </a:r>
            <a:endParaRPr lang="en-US" alt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fontAlgn="auto" hangingPunct="1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  <a:defRPr/>
            </a:pPr>
            <a:r>
              <a:rPr lang="en-US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Olvasd a fejezetet, amíg a végére nem érsz</a:t>
            </a:r>
            <a:r>
              <a:rPr lang="en-US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lvl="2" eaLnBrk="1" fontAlgn="auto" hangingPunct="1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  <a:defRPr/>
            </a:pPr>
            <a:r>
              <a:rPr lang="en-US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Olvasd el a fejezetet háromszor</a:t>
            </a:r>
            <a:r>
              <a:rPr lang="en-US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lvl="1" eaLnBrk="1" fontAlgn="auto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  <a:defRPr/>
            </a:pPr>
            <a:r>
              <a:rPr lang="hu-HU" alt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Függvények? Talán</a:t>
            </a:r>
            <a:endParaRPr lang="en-US" alt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fontAlgn="auto" hangingPunct="1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  <a:defRPr/>
            </a:pPr>
            <a:r>
              <a:rPr lang="en-US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Kérdezd meg és </a:t>
            </a:r>
            <a:r>
              <a:rPr lang="hu-HU" alt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gyere</a:t>
            </a: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vissza a válasszal.</a:t>
            </a:r>
            <a:r>
              <a:rPr lang="en-US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lvl="0" indent="0">
              <a:spcBef>
                <a:spcPts val="800"/>
              </a:spcBef>
              <a:buNone/>
            </a:pPr>
            <a:endParaRPr lang="en-US" dirty="0">
              <a:solidFill>
                <a:srgbClr val="000000"/>
              </a:solidFill>
              <a:latin typeface="Times New Roman" pitchFamily="18"/>
              <a:ea typeface="ＭＳ Ｐゴシック" pitchFamily="34"/>
              <a:cs typeface="Times New Roman" pitchFamily="18"/>
            </a:endParaRPr>
          </a:p>
          <a:p>
            <a:pPr lvl="0"/>
            <a:endParaRPr lang="hu-H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403B5E-6EE7-5DB1-23C1-56E8A322A2F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 dirty="0" err="1"/>
              <a:t>Computation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095CE3-EFD5-8C5D-6E55-11C52C53B64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80000"/>
              </a:lnSpc>
              <a:spcBef>
                <a:spcPts val="700"/>
              </a:spcBef>
              <a:buClr>
                <a:srgbClr val="00CCFF"/>
              </a:buClr>
              <a:buSzPct val="65000"/>
              <a:buNone/>
            </a:pPr>
            <a:endParaRPr lang="en-US" sz="2800" dirty="0">
              <a:solidFill>
                <a:srgbClr val="000000"/>
              </a:solidFill>
              <a:latin typeface="Times New Roman" pitchFamily="18"/>
              <a:ea typeface="ＭＳ Ｐゴシック" pitchFamily="34"/>
              <a:cs typeface="Times New Roman" pitchFamily="18"/>
            </a:endParaRPr>
          </a:p>
          <a:p>
            <a:pPr lvl="0">
              <a:lnSpc>
                <a:spcPct val="90000"/>
              </a:lnSpc>
            </a:pPr>
            <a:endParaRPr lang="hu-HU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453AD639-8871-53D7-0173-93CE36C04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667000"/>
            <a:ext cx="1676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1500"/>
              </a:spcBef>
              <a:buSzPct val="65000"/>
            </a:pPr>
            <a:r>
              <a:rPr lang="en-US" altLang="hu-HU" sz="2400" dirty="0">
                <a:latin typeface="Times New Roman" panose="02020603050405020304" pitchFamily="18" charset="0"/>
                <a:cs typeface="Arial" panose="020B0604020202020204" pitchFamily="34" charset="0"/>
              </a:rPr>
              <a:t>(input) data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CD631F6E-CA15-57E9-2CC1-F3EACA14D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133600"/>
            <a:ext cx="2743200" cy="1905000"/>
          </a:xfrm>
          <a:prstGeom prst="roundRect">
            <a:avLst>
              <a:gd name="adj" fmla="val 16667"/>
            </a:avLst>
          </a:prstGeom>
          <a:solidFill>
            <a:srgbClr val="009999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679B399-C0C3-DAC9-5316-1F2653E9A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1" y="2133600"/>
            <a:ext cx="25908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1500"/>
              </a:spcBef>
              <a:buSzPct val="65000"/>
            </a:pPr>
            <a:r>
              <a:rPr lang="en-US" altLang="hu-HU" sz="2400" dirty="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Code, often messy,</a:t>
            </a:r>
          </a:p>
          <a:p>
            <a:pPr eaLnBrk="1" hangingPunct="1">
              <a:spcBef>
                <a:spcPts val="1500"/>
              </a:spcBef>
              <a:buSzPct val="65000"/>
            </a:pPr>
            <a:r>
              <a:rPr lang="en-US" altLang="hu-HU" sz="2400" dirty="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often a lot of code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EC9D2AB2-A15A-F0B6-193A-EAAE708BE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276600"/>
            <a:ext cx="758825" cy="460375"/>
          </a:xfrm>
          <a:prstGeom prst="rect">
            <a:avLst/>
          </a:prstGeom>
          <a:solidFill>
            <a:srgbClr val="2B54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65000"/>
            </a:pPr>
            <a:r>
              <a:rPr lang="en-US" altLang="hu-HU" sz="2400" dirty="0">
                <a:solidFill>
                  <a:srgbClr val="E5FF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data</a:t>
            </a:r>
          </a:p>
        </p:txBody>
      </p:sp>
      <p:cxnSp>
        <p:nvCxnSpPr>
          <p:cNvPr id="8" name="AutoShape 7">
            <a:extLst>
              <a:ext uri="{FF2B5EF4-FFF2-40B4-BE49-F238E27FC236}">
                <a16:creationId xmlns:a16="http://schemas.microsoft.com/office/drawing/2014/main" id="{2673D200-F02C-03AD-5135-1E91601693E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28800" y="2895600"/>
            <a:ext cx="1295400" cy="1588"/>
          </a:xfrm>
          <a:prstGeom prst="straightConnector1">
            <a:avLst/>
          </a:prstGeom>
          <a:noFill/>
          <a:ln w="9360" cap="sq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" name="AutoShape 7">
            <a:extLst>
              <a:ext uri="{FF2B5EF4-FFF2-40B4-BE49-F238E27FC236}">
                <a16:creationId xmlns:a16="http://schemas.microsoft.com/office/drawing/2014/main" id="{364097DB-B69D-D18C-F254-25DC3095974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67400" y="2930983"/>
            <a:ext cx="1295400" cy="1588"/>
          </a:xfrm>
          <a:prstGeom prst="straightConnector1">
            <a:avLst/>
          </a:prstGeom>
          <a:noFill/>
          <a:ln w="9360" cap="sq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" name="Text Box 6">
            <a:extLst>
              <a:ext uri="{FF2B5EF4-FFF2-40B4-BE49-F238E27FC236}">
                <a16:creationId xmlns:a16="http://schemas.microsoft.com/office/drawing/2014/main" id="{FDFACC97-00E7-F345-A380-B06E46C44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7968" y="2689225"/>
            <a:ext cx="1752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65000"/>
            </a:pPr>
            <a:r>
              <a:rPr lang="en-US" altLang="hu-HU" sz="2400">
                <a:latin typeface="Times New Roman" panose="02020603050405020304" pitchFamily="18" charset="0"/>
                <a:cs typeface="Arial" panose="020B0604020202020204" pitchFamily="34" charset="0"/>
              </a:rPr>
              <a:t>(output) data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E48E01B2-9F0A-DED8-D6C2-89C1B7145FC8}"/>
              </a:ext>
            </a:extLst>
          </p:cNvPr>
          <p:cNvSpPr txBox="1"/>
          <p:nvPr/>
        </p:nvSpPr>
        <p:spPr>
          <a:xfrm>
            <a:off x="677332" y="4791075"/>
            <a:ext cx="8596667" cy="2362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80000"/>
              </a:lnSpc>
              <a:spcBef>
                <a:spcPts val="5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keyboard, file, </a:t>
            </a:r>
            <a:r>
              <a:rPr lang="hu-HU" alt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egyéb</a:t>
            </a:r>
            <a:r>
              <a:rPr lang="en-US" alt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hu-HU" alt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eszközök</a:t>
            </a:r>
            <a:r>
              <a:rPr lang="en-US" alt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alt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más </a:t>
            </a:r>
            <a:r>
              <a:rPr lang="en-US" alt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hu-HU" alt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</a:t>
            </a:r>
            <a:r>
              <a:rPr lang="en-US" alt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hu-HU" alt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programunk más részei</a:t>
            </a:r>
            <a:endParaRPr lang="en-US" alt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– </a:t>
            </a:r>
            <a:r>
              <a:rPr lang="hu-HU" alt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amit a programunk végez a bemeneten, hogy a kimenetet kapjuk</a:t>
            </a:r>
            <a:endParaRPr lang="en-US" alt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hu-HU" alt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kijelző</a:t>
            </a:r>
            <a:r>
              <a:rPr lang="en-US" alt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file, </a:t>
            </a:r>
            <a:r>
              <a:rPr lang="hu-HU" alt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egyéb </a:t>
            </a:r>
            <a:r>
              <a:rPr lang="en-US" alt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hu-HU" alt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eszköz</a:t>
            </a:r>
            <a:r>
              <a:rPr lang="en-US" alt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alt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más </a:t>
            </a:r>
            <a:r>
              <a:rPr lang="en-US" alt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program, a program</a:t>
            </a:r>
            <a:r>
              <a:rPr lang="hu-HU" alt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más részei</a:t>
            </a:r>
            <a:endParaRPr lang="en-US" alt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DB35C2-FEAD-42A4-F2F4-F7A68528285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 dirty="0" err="1"/>
              <a:t>Computation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602B22-D9BD-5C0C-DF67-58DD4625103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10126792" cy="4515418"/>
          </a:xfrm>
        </p:spPr>
        <p:txBody>
          <a:bodyPr>
            <a:normAutofit fontScale="92500" lnSpcReduction="10000"/>
          </a:bodyPr>
          <a:lstStyle/>
          <a:p>
            <a:pPr eaLnBrk="1" fontAlgn="auto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  <a:defRPr/>
            </a:pPr>
            <a:r>
              <a:rPr lang="hu-HU" alt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mi feladatunk, hogy leírjuk a számítási részt</a:t>
            </a:r>
            <a:endParaRPr lang="en-US" alt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fontAlgn="auto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  <a:defRPr/>
            </a:pP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korrekt</a:t>
            </a:r>
            <a:endParaRPr lang="en-US" alt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fontAlgn="auto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  <a:defRPr/>
            </a:pP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egyszerű</a:t>
            </a:r>
            <a:endParaRPr lang="en-US" alt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fontAlgn="auto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  <a:defRPr/>
            </a:pP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hatékony</a:t>
            </a:r>
          </a:p>
          <a:p>
            <a:pPr marL="457200" lvl="1" indent="0" eaLnBrk="1" fontAlgn="auto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ct val="65000"/>
              <a:defRPr/>
            </a:pP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módon.</a:t>
            </a:r>
            <a:endParaRPr lang="en-US" alt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  <a:defRPr/>
            </a:pPr>
            <a:r>
              <a:rPr lang="hu-HU" alt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eszköz:</a:t>
            </a:r>
            <a:r>
              <a:rPr lang="en-US" alt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Divide and Conquer</a:t>
            </a:r>
          </a:p>
          <a:p>
            <a:pPr lvl="1" eaLnBrk="1" fontAlgn="auto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  <a:defRPr/>
            </a:pP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daraboljuk fel a nagy részeket kisebb logikai részekre</a:t>
            </a:r>
            <a:endParaRPr lang="en-US" alt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  <a:defRPr/>
            </a:pPr>
            <a:r>
              <a:rPr lang="hu-HU" alt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Másik eszköz:</a:t>
            </a:r>
            <a:r>
              <a:rPr lang="en-US" alt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Abstraction</a:t>
            </a:r>
          </a:p>
          <a:p>
            <a:pPr lvl="1" eaLnBrk="1" fontAlgn="auto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  <a:defRPr/>
            </a:pP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magasabb szintű koncepció</a:t>
            </a:r>
            <a:endParaRPr lang="en-US" alt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  <a:defRPr/>
            </a:pPr>
            <a:r>
              <a:rPr lang="hu-HU" alt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adat szervezése/rendszerezése sokszor fontos</a:t>
            </a:r>
            <a:endParaRPr lang="en-US" alt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fontAlgn="auto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  <a:defRPr/>
            </a:pPr>
            <a:r>
              <a:rPr lang="en-US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Input/output </a:t>
            </a: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formátum</a:t>
            </a:r>
            <a:endParaRPr lang="en-US" alt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fontAlgn="auto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  <a:defRPr/>
            </a:pP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Protokollok</a:t>
            </a:r>
            <a:endParaRPr lang="en-US" alt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fontAlgn="auto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  <a:defRPr/>
            </a:pP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Adatszerkezetek</a:t>
            </a:r>
            <a:endParaRPr lang="en-US" alt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fontAlgn="auto" hangingPunct="1">
              <a:lnSpc>
                <a:spcPct val="80000"/>
              </a:lnSpc>
              <a:spcBef>
                <a:spcPts val="250"/>
              </a:spcBef>
              <a:spcAft>
                <a:spcPts val="0"/>
              </a:spcAft>
              <a:buClr>
                <a:srgbClr val="FFCC00"/>
              </a:buClr>
              <a:buSzPct val="65000"/>
              <a:buFont typeface="Wingdings" panose="05000000000000000000" pitchFamily="2" charset="2"/>
              <a:buNone/>
              <a:defRPr/>
            </a:pPr>
            <a:endParaRPr lang="en-US" altLang="hu-H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  <a:defRPr/>
            </a:pPr>
            <a:r>
              <a:rPr lang="hu-HU" alt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hangsúly a</a:t>
            </a:r>
            <a:r>
              <a:rPr lang="en-US" alt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strukturáltságon</a:t>
            </a:r>
            <a:r>
              <a:rPr lang="en-US" alt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és a szervezettségen van</a:t>
            </a:r>
            <a:endParaRPr lang="en-US" alt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fontAlgn="auto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  <a:defRPr/>
            </a:pP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Nem attól lesz jó a kód, hogy egymás után írunk egy csomó utasítást!</a:t>
            </a:r>
            <a:endParaRPr lang="en-US" alt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C9E3B5-B606-AC4F-DF62-5F927ABCCB7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 dirty="0" err="1"/>
              <a:t>Expressions</a:t>
            </a:r>
            <a:r>
              <a:rPr lang="hu-HU" dirty="0"/>
              <a:t> - kifejezések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D1C3A4-306A-E3C6-EB6A-A6C49E17FE5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9798318" cy="3880768"/>
          </a:xfrm>
        </p:spPr>
        <p:txBody>
          <a:bodyPr>
            <a:normAutofit/>
          </a:bodyPr>
          <a:lstStyle/>
          <a:p>
            <a:pPr lvl="0">
              <a:spcBef>
                <a:spcPts val="1800"/>
              </a:spcBef>
              <a:buClr>
                <a:srgbClr val="00CCFF"/>
              </a:buClr>
              <a:buSzPct val="65000"/>
              <a:buFont typeface="Wingdings" pitchFamily="2"/>
              <a:buChar char=""/>
            </a:pPr>
            <a:r>
              <a:rPr lang="hu-HU" sz="2600" dirty="0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# </a:t>
            </a:r>
            <a:r>
              <a:rPr lang="hu-HU" sz="2600" dirty="0" err="1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compute</a:t>
            </a:r>
            <a:r>
              <a:rPr lang="hu-HU" sz="2600" dirty="0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 </a:t>
            </a:r>
            <a:r>
              <a:rPr lang="hu-HU" sz="2600" dirty="0" err="1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area</a:t>
            </a:r>
            <a:endParaRPr lang="hu-HU" sz="2600" dirty="0">
              <a:solidFill>
                <a:srgbClr val="000000"/>
              </a:solidFill>
              <a:latin typeface="Times New Roman" pitchFamily="18"/>
              <a:ea typeface="ＭＳ Ｐゴシック" pitchFamily="34"/>
              <a:cs typeface="Times New Roman" pitchFamily="18"/>
            </a:endParaRPr>
          </a:p>
          <a:p>
            <a:pPr lvl="0">
              <a:spcBef>
                <a:spcPts val="1800"/>
              </a:spcBef>
              <a:buClr>
                <a:srgbClr val="00CCFF"/>
              </a:buClr>
              <a:buSzPct val="65000"/>
              <a:buFont typeface="Wingdings" pitchFamily="2"/>
              <a:buChar char=""/>
            </a:pPr>
            <a:r>
              <a:rPr lang="hu-HU" sz="2600" dirty="0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Írjunk egy olyan programot, amely kiszámolja a különböző sokszögek területét!</a:t>
            </a:r>
          </a:p>
          <a:p>
            <a:pPr lvl="0">
              <a:spcBef>
                <a:spcPts val="1800"/>
              </a:spcBef>
              <a:buClr>
                <a:srgbClr val="00CCFF"/>
              </a:buClr>
              <a:buSzPct val="65000"/>
              <a:buFont typeface="Wingdings" pitchFamily="2"/>
              <a:buChar char=""/>
            </a:pPr>
            <a:endParaRPr lang="hu-HU" sz="2600" dirty="0">
              <a:solidFill>
                <a:srgbClr val="000000"/>
              </a:solidFill>
              <a:latin typeface="Times New Roman" pitchFamily="18"/>
              <a:ea typeface="ＭＳ Ｐゴシック" pitchFamily="34"/>
              <a:cs typeface="Times New Roman" pitchFamily="18"/>
            </a:endParaRPr>
          </a:p>
          <a:p>
            <a:pPr marL="0" lvl="0" indent="0">
              <a:spcBef>
                <a:spcPts val="1800"/>
              </a:spcBef>
              <a:buClr>
                <a:srgbClr val="00CCFF"/>
              </a:buClr>
              <a:buSzPct val="65000"/>
              <a:buNone/>
            </a:pPr>
            <a:endParaRPr lang="hu-HU" sz="2600" dirty="0">
              <a:solidFill>
                <a:srgbClr val="000000"/>
              </a:solidFill>
              <a:latin typeface="Times New Roman" pitchFamily="18"/>
              <a:ea typeface="ＭＳ Ｐゴシック" pitchFamily="34"/>
              <a:cs typeface="Times New Roman" pitchFamily="18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C17D3D0-00AB-F038-3D42-C6396B873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52" y="3962227"/>
            <a:ext cx="10888595" cy="24768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4D3E10-A409-6F10-5EB0-D33D80EB58B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 dirty="0" err="1"/>
              <a:t>Expressions</a:t>
            </a:r>
            <a:r>
              <a:rPr lang="hu-HU" dirty="0"/>
              <a:t> - kifejezések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84D023-59AF-B34A-0E4B-BFDD50C567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89"/>
            <a:ext cx="10206691" cy="4471029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20000"/>
              </a:lnSpc>
              <a:spcBef>
                <a:spcPts val="800"/>
              </a:spcBef>
              <a:buClr>
                <a:srgbClr val="00CCFF"/>
              </a:buClr>
              <a:buSzPct val="65000"/>
              <a:buFont typeface="Wingdings" pitchFamily="2"/>
              <a:buChar char=""/>
            </a:pPr>
            <a:r>
              <a:rPr lang="en-US" sz="3000" dirty="0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A </a:t>
            </a:r>
            <a:r>
              <a:rPr lang="en-US" sz="3000" dirty="0" err="1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sorrend</a:t>
            </a:r>
            <a:r>
              <a:rPr lang="en-US" sz="3000" dirty="0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 a </a:t>
            </a:r>
            <a:r>
              <a:rPr lang="en-US" sz="3000" dirty="0" err="1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szokásos</a:t>
            </a:r>
            <a:r>
              <a:rPr lang="en-US" sz="3000" dirty="0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:</a:t>
            </a:r>
          </a:p>
          <a:p>
            <a:pPr lvl="1">
              <a:lnSpc>
                <a:spcPct val="120000"/>
              </a:lnSpc>
              <a:spcBef>
                <a:spcPts val="800"/>
              </a:spcBef>
              <a:buClr>
                <a:srgbClr val="FFFF00"/>
              </a:buClr>
              <a:buSzPct val="65000"/>
              <a:buFont typeface="Wingdings" pitchFamily="2"/>
              <a:buChar char=""/>
            </a:pPr>
            <a:r>
              <a:rPr lang="en-US" sz="2800" dirty="0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	a*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b+c</a:t>
            </a:r>
            <a:r>
              <a:rPr lang="en-US" sz="2800" dirty="0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/d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ez</a:t>
            </a:r>
            <a:r>
              <a:rPr lang="en-US" sz="2800" dirty="0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: (a*b)+(c/d)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nem</a:t>
            </a:r>
            <a:r>
              <a:rPr lang="en-US" sz="2800" dirty="0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pedig</a:t>
            </a:r>
            <a:r>
              <a:rPr lang="en-US" sz="2800" dirty="0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ez</a:t>
            </a:r>
            <a:r>
              <a:rPr lang="en-US" sz="2800" dirty="0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: a*(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b+c</a:t>
            </a:r>
            <a:r>
              <a:rPr lang="en-US" sz="2800" dirty="0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)/d.</a:t>
            </a:r>
          </a:p>
          <a:p>
            <a:pPr lvl="0">
              <a:lnSpc>
                <a:spcPct val="120000"/>
              </a:lnSpc>
              <a:spcBef>
                <a:spcPts val="800"/>
              </a:spcBef>
              <a:buClr>
                <a:srgbClr val="00CCFF"/>
              </a:buClr>
              <a:buSzPct val="65000"/>
              <a:buFont typeface="Wingdings" pitchFamily="2"/>
              <a:buChar char=""/>
            </a:pPr>
            <a:r>
              <a:rPr lang="en-US" sz="3000" dirty="0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A </a:t>
            </a:r>
            <a:r>
              <a:rPr lang="en-US" sz="3000" dirty="0" err="1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tudatlanság</a:t>
            </a:r>
            <a:r>
              <a:rPr lang="en-US" sz="3000" dirty="0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véd</a:t>
            </a:r>
            <a:r>
              <a:rPr lang="en-US" sz="3000" dirty="0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használjunk</a:t>
            </a:r>
            <a:r>
              <a:rPr lang="en-US" sz="3000" dirty="0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zárójelet</a:t>
            </a:r>
            <a:r>
              <a:rPr lang="en-US" sz="3000" dirty="0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.  Ha </a:t>
            </a:r>
            <a:r>
              <a:rPr lang="en-US" sz="3000" dirty="0" err="1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bonyolult</a:t>
            </a:r>
            <a:r>
              <a:rPr lang="en-US" sz="3000" dirty="0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zárójelezzünk</a:t>
            </a:r>
            <a:r>
              <a:rPr lang="en-US" sz="3000" dirty="0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.</a:t>
            </a:r>
          </a:p>
          <a:p>
            <a:pPr lvl="1">
              <a:lnSpc>
                <a:spcPct val="120000"/>
              </a:lnSpc>
              <a:spcBef>
                <a:spcPts val="800"/>
              </a:spcBef>
              <a:buClr>
                <a:srgbClr val="FFFF00"/>
              </a:buClr>
              <a:buSzPct val="65000"/>
              <a:buFont typeface="Wingdings" pitchFamily="2"/>
              <a:buChar char=""/>
            </a:pPr>
            <a:r>
              <a:rPr lang="en-US" sz="2800" dirty="0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Ne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bonyolítsuk</a:t>
            </a:r>
            <a:r>
              <a:rPr lang="en-US" sz="2800" dirty="0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túl</a:t>
            </a:r>
            <a:r>
              <a:rPr lang="en-US" sz="2800" dirty="0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:</a:t>
            </a:r>
          </a:p>
          <a:p>
            <a:pPr lvl="2">
              <a:lnSpc>
                <a:spcPct val="120000"/>
              </a:lnSpc>
              <a:spcBef>
                <a:spcPts val="800"/>
              </a:spcBef>
              <a:buClr>
                <a:srgbClr val="00CCFF"/>
              </a:buClr>
              <a:buSzPct val="65000"/>
              <a:buFont typeface="Wingdings" pitchFamily="2"/>
              <a:buChar char=""/>
            </a:pPr>
            <a:r>
              <a:rPr lang="en-US" sz="2600" dirty="0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	a*</a:t>
            </a:r>
            <a:r>
              <a:rPr lang="en-US" sz="2600" dirty="0" err="1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b+c</a:t>
            </a:r>
            <a:r>
              <a:rPr lang="en-US" sz="2600" dirty="0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/d*(e-f/g)/h+7		// too complicated</a:t>
            </a:r>
          </a:p>
          <a:p>
            <a:pPr lvl="0">
              <a:lnSpc>
                <a:spcPct val="120000"/>
              </a:lnSpc>
              <a:spcBef>
                <a:spcPts val="800"/>
              </a:spcBef>
              <a:buClr>
                <a:srgbClr val="00CCFF"/>
              </a:buClr>
              <a:buSzPct val="65000"/>
              <a:buFont typeface="Wingdings" pitchFamily="2"/>
              <a:buChar char=""/>
            </a:pPr>
            <a:endParaRPr lang="en-US" sz="3000" dirty="0">
              <a:solidFill>
                <a:srgbClr val="000000"/>
              </a:solidFill>
              <a:latin typeface="Times New Roman" pitchFamily="18"/>
              <a:ea typeface="ＭＳ Ｐゴシック" pitchFamily="34"/>
              <a:cs typeface="Times New Roman" pitchFamily="18"/>
            </a:endParaRPr>
          </a:p>
          <a:p>
            <a:pPr lvl="0">
              <a:lnSpc>
                <a:spcPct val="120000"/>
              </a:lnSpc>
              <a:spcBef>
                <a:spcPts val="800"/>
              </a:spcBef>
              <a:buClr>
                <a:srgbClr val="00CCFF"/>
              </a:buClr>
              <a:buSzPct val="65000"/>
              <a:buFont typeface="Wingdings" pitchFamily="2"/>
              <a:buChar char=""/>
            </a:pPr>
            <a:r>
              <a:rPr lang="en-US" sz="3000" dirty="0" err="1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Válasszunk</a:t>
            </a:r>
            <a:r>
              <a:rPr lang="en-US" sz="3000" dirty="0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sokatmondó</a:t>
            </a:r>
            <a:r>
              <a:rPr lang="en-US" sz="3000" dirty="0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neveket</a:t>
            </a:r>
            <a:r>
              <a:rPr lang="en-US" sz="3000" dirty="0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17CDA5-FC5C-0665-FB22-AC829312E3F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 dirty="0"/>
              <a:t>Részletezzük a </a:t>
            </a:r>
            <a:r>
              <a:rPr lang="hu-HU" dirty="0" err="1"/>
              <a:t>for</a:t>
            </a:r>
            <a:r>
              <a:rPr lang="hu-HU" dirty="0"/>
              <a:t> ciklust!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E733B3-573F-8EA6-006D-ADB9E926F53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3" y="2160590"/>
            <a:ext cx="6149596" cy="3880768"/>
          </a:xfrm>
        </p:spPr>
        <p:txBody>
          <a:bodyPr>
            <a:normAutofit/>
          </a:bodyPr>
          <a:lstStyle/>
          <a:p>
            <a:pPr lvl="0">
              <a:lnSpc>
                <a:spcPct val="80000"/>
              </a:lnSpc>
              <a:spcBef>
                <a:spcPts val="600"/>
              </a:spcBef>
              <a:buClr>
                <a:srgbClr val="00CCFF"/>
              </a:buClr>
              <a:buSzPct val="65000"/>
              <a:buFont typeface="Wingdings" pitchFamily="2"/>
              <a:buChar char=""/>
            </a:pPr>
            <a:r>
              <a:rPr lang="hu-HU" sz="2400" dirty="0"/>
              <a:t>Előre definiált lépés számú ciklus</a:t>
            </a:r>
          </a:p>
          <a:p>
            <a:pPr lvl="0">
              <a:lnSpc>
                <a:spcPct val="80000"/>
              </a:lnSpc>
              <a:spcBef>
                <a:spcPts val="600"/>
              </a:spcBef>
              <a:buClr>
                <a:srgbClr val="00CCFF"/>
              </a:buClr>
              <a:buSzPct val="65000"/>
              <a:buFont typeface="Wingdings" pitchFamily="2"/>
              <a:buChar char=""/>
            </a:pPr>
            <a:r>
              <a:rPr lang="hu-HU" sz="2400" dirty="0"/>
              <a:t>Feladatok: 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>
                <a:srgbClr val="00CCFF"/>
              </a:buClr>
              <a:buSzPct val="65000"/>
              <a:buFont typeface="Wingdings" pitchFamily="2"/>
              <a:buChar char=""/>
            </a:pPr>
            <a:r>
              <a:rPr lang="hu-HU" sz="2000" dirty="0"/>
              <a:t>Tároljunk egy listában számok és adjuk össze őket!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>
                <a:srgbClr val="00CCFF"/>
              </a:buClr>
              <a:buSzPct val="65000"/>
              <a:buFont typeface="Wingdings" pitchFamily="2"/>
              <a:buChar char=""/>
            </a:pPr>
            <a:r>
              <a:rPr lang="hu-HU" sz="2000" dirty="0" err="1"/>
              <a:t>Maths</a:t>
            </a:r>
            <a:r>
              <a:rPr lang="hu-HU" sz="2000" dirty="0"/>
              <a:t> test </a:t>
            </a:r>
            <a:r>
              <a:rPr lang="hu-HU" sz="2000" dirty="0" err="1"/>
              <a:t>result</a:t>
            </a:r>
            <a:endParaRPr lang="hu-HU" sz="2000" dirty="0"/>
          </a:p>
          <a:p>
            <a:pPr lvl="0">
              <a:lnSpc>
                <a:spcPct val="80000"/>
              </a:lnSpc>
              <a:spcBef>
                <a:spcPts val="600"/>
              </a:spcBef>
              <a:buClr>
                <a:srgbClr val="00CCFF"/>
              </a:buClr>
              <a:buSzPct val="65000"/>
              <a:buFont typeface="Wingdings" pitchFamily="2"/>
              <a:buChar char=""/>
            </a:pPr>
            <a:endParaRPr lang="hu-HU" sz="2400" dirty="0"/>
          </a:p>
        </p:txBody>
      </p:sp>
      <p:pic>
        <p:nvPicPr>
          <p:cNvPr id="1026" name="Picture 2" descr="Flowchart of for Loop in Python programming">
            <a:extLst>
              <a:ext uri="{FF2B5EF4-FFF2-40B4-BE49-F238E27FC236}">
                <a16:creationId xmlns:a16="http://schemas.microsoft.com/office/drawing/2014/main" id="{3A9ABA2B-486A-646D-FC72-84BE2CE92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098" y="1180875"/>
            <a:ext cx="2641776" cy="463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93AB58-C24D-A1A1-DAAE-3D679B5A94C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 dirty="0"/>
              <a:t>Függvények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E868FA-67B3-EB19-FABD-34DA831FF92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600"/>
              </a:spcBef>
              <a:buClr>
                <a:srgbClr val="00CCFF"/>
              </a:buClr>
              <a:buSzPct val="65000"/>
              <a:buFont typeface="Wingdings" pitchFamily="2"/>
              <a:buChar char=""/>
            </a:pPr>
            <a:r>
              <a:rPr lang="hu-HU" sz="2000" dirty="0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Akkor definiálunk egy függvényt, ha szét akarjuk szedni kisebb részekre a számítási folyamatot, mert</a:t>
            </a:r>
          </a:p>
          <a:p>
            <a:pPr lvl="1">
              <a:spcBef>
                <a:spcPts val="600"/>
              </a:spcBef>
              <a:buClr>
                <a:srgbClr val="FFFF00"/>
              </a:buClr>
              <a:buSzPct val="65000"/>
              <a:buFont typeface="Wingdings" pitchFamily="2"/>
              <a:buChar char=""/>
            </a:pPr>
            <a:r>
              <a:rPr lang="hu-HU" sz="1800" dirty="0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logikailag „kiemelhető”</a:t>
            </a:r>
          </a:p>
          <a:p>
            <a:pPr lvl="1">
              <a:spcBef>
                <a:spcPts val="600"/>
              </a:spcBef>
              <a:buClr>
                <a:srgbClr val="FFFF00"/>
              </a:buClr>
              <a:buSzPct val="65000"/>
              <a:buFont typeface="Wingdings" pitchFamily="2"/>
              <a:buChar char=""/>
            </a:pPr>
            <a:r>
              <a:rPr lang="hu-HU" sz="1800" dirty="0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olvashatóbbá válik a forráskód (elnevezzük a számítási részt)</a:t>
            </a:r>
          </a:p>
          <a:p>
            <a:pPr lvl="1">
              <a:spcBef>
                <a:spcPts val="600"/>
              </a:spcBef>
              <a:buClr>
                <a:srgbClr val="FFFF00"/>
              </a:buClr>
              <a:buSzPct val="65000"/>
              <a:buFont typeface="Wingdings" pitchFamily="2"/>
              <a:buChar char=""/>
            </a:pPr>
            <a:r>
              <a:rPr lang="hu-HU" sz="1800" dirty="0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többször is használjuk a programunkban</a:t>
            </a:r>
          </a:p>
          <a:p>
            <a:pPr lvl="1">
              <a:spcBef>
                <a:spcPts val="600"/>
              </a:spcBef>
              <a:buClr>
                <a:srgbClr val="FFFF00"/>
              </a:buClr>
              <a:buSzPct val="65000"/>
              <a:buFont typeface="Wingdings" pitchFamily="2"/>
              <a:buChar char=""/>
            </a:pPr>
            <a:r>
              <a:rPr lang="hu-HU" sz="1800" dirty="0">
                <a:solidFill>
                  <a:srgbClr val="000000"/>
                </a:solidFill>
                <a:latin typeface="Times New Roman" pitchFamily="18"/>
                <a:ea typeface="ＭＳ Ｐゴシック" pitchFamily="34"/>
                <a:cs typeface="Times New Roman" pitchFamily="18"/>
              </a:rPr>
              <a:t>egyszerűsíti a tesztelés, karbantartást…</a:t>
            </a:r>
            <a:endParaRPr lang="hu-HU" b="1" dirty="0">
              <a:solidFill>
                <a:srgbClr val="000000"/>
              </a:solidFill>
              <a:latin typeface="Times New Roman" pitchFamily="18"/>
              <a:ea typeface="ＭＳ Ｐゴシック" pitchFamily="34"/>
              <a:cs typeface="Times New Roman" pitchFamily="1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1089</TotalTime>
  <Words>424</Words>
  <Application>Microsoft Office PowerPoint</Application>
  <PresentationFormat>Szélesvásznú</PresentationFormat>
  <Paragraphs>78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8" baseType="lpstr">
      <vt:lpstr>Arial</vt:lpstr>
      <vt:lpstr>Calibri</vt:lpstr>
      <vt:lpstr>Oxygen</vt:lpstr>
      <vt:lpstr>Times New Roman</vt:lpstr>
      <vt:lpstr>Trebuchet MS</vt:lpstr>
      <vt:lpstr>Wingdings</vt:lpstr>
      <vt:lpstr>Wingdings 3</vt:lpstr>
      <vt:lpstr>Dimenzió</vt:lpstr>
      <vt:lpstr>Bevezetés a programozásba</vt:lpstr>
      <vt:lpstr>Tartalom </vt:lpstr>
      <vt:lpstr>Ezek már mind ismeretesek </vt:lpstr>
      <vt:lpstr>Computation</vt:lpstr>
      <vt:lpstr>Computation</vt:lpstr>
      <vt:lpstr>Expressions - kifejezések </vt:lpstr>
      <vt:lpstr>Expressions - kifejezések</vt:lpstr>
      <vt:lpstr>Részletezzük a for ciklust!</vt:lpstr>
      <vt:lpstr>Függvények</vt:lpstr>
      <vt:lpstr>Házi feladat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Bevezetés a programozásba</dc:title>
  <dc:creator>Apró Anikó</dc:creator>
  <cp:lastModifiedBy>Apró Anikó</cp:lastModifiedBy>
  <cp:revision>14</cp:revision>
  <dcterms:created xsi:type="dcterms:W3CDTF">2022-08-31T08:42:14Z</dcterms:created>
  <dcterms:modified xsi:type="dcterms:W3CDTF">2022-09-18T18:01:05Z</dcterms:modified>
</cp:coreProperties>
</file>