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7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8D52225F-2FD0-FC94-CC45-131D4EF69CD1}"/>
              </a:ext>
            </a:extLst>
          </p:cNvPr>
          <p:cNvGrpSpPr/>
          <p:nvPr/>
        </p:nvGrpSpPr>
        <p:grpSpPr>
          <a:xfrm>
            <a:off x="-1" y="-8467"/>
            <a:ext cx="12192006" cy="6866467"/>
            <a:chOff x="-1" y="-8467"/>
            <a:chExt cx="12192006" cy="6866467"/>
          </a:xfrm>
        </p:grpSpPr>
        <p:cxnSp>
          <p:nvCxnSpPr>
            <p:cNvPr id="3" name="Straight Connector 18">
              <a:extLst>
                <a:ext uri="{FF2B5EF4-FFF2-40B4-BE49-F238E27FC236}">
                  <a16:creationId xmlns:a16="http://schemas.microsoft.com/office/drawing/2014/main" id="{D7851378-57E2-5F52-BC57-8E90708611F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cxnSp>
          <p:nvCxnSpPr>
            <p:cNvPr id="4" name="Straight Connector 19">
              <a:extLst>
                <a:ext uri="{FF2B5EF4-FFF2-40B4-BE49-F238E27FC236}">
                  <a16:creationId xmlns:a16="http://schemas.microsoft.com/office/drawing/2014/main" id="{801F5412-354B-83DF-B0BE-90ABC0BD21D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C710A28E-3079-1972-629F-F7016CF84C6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496CB">
                <a:alpha val="3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7D1F12F5-795D-6B88-CB70-3564E5A7954E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496CB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2">
              <a:extLst>
                <a:ext uri="{FF2B5EF4-FFF2-40B4-BE49-F238E27FC236}">
                  <a16:creationId xmlns:a16="http://schemas.microsoft.com/office/drawing/2014/main" id="{69AFD92A-6564-146C-CD1A-6CB41DF097D3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F496CB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E6B89B3C-A261-F420-EBC9-743C58F12C2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EB3D9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93EDBF0E-FE87-7F07-39A7-DC2B6F3A3429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E1C7AC24-F3F8-2A00-DC6A-5050BC159176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21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CDCB1A43-0026-CFE3-4E53-46E722136779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B2136D">
                <a:alpha val="6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AA8458CB-02FA-1DE4-4920-E5BC69799953}"/>
                </a:ext>
              </a:extLst>
            </p:cNvPr>
            <p:cNvSpPr/>
            <p:nvPr/>
          </p:nvSpPr>
          <p:spPr>
            <a:xfrm rot="10799991">
              <a:off x="-1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B4E200F-799E-167C-ED68-3FE02D2D3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9DF63D3-69C2-FDCC-5A53-D642BE1B7D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D0F5FB1-4EC8-B2B3-6E7F-20363D1F21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7F43F8-6318-4CDA-80D5-18239B1EAA8E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1AEE9B2-46A9-E42D-FF5C-F9A845B478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4B87180-6EC5-72FA-9F6A-3DBF909287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A4C32-D00E-435C-AE0D-74083B96F5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1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48ED-03EF-6712-384B-A1A2A73BE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66FE-69CF-E9DC-D3B2-51C532E9AD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6530-CA6D-EBE4-AE42-852229FCFA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1EF4A8-CA68-44A6-BC8D-E2E1F224C3E3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6F19-7F14-2BC9-C2D0-27A5F3CBB7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B700-2DC7-36D6-AA28-D92527AA46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597595-DBC1-46CF-97C7-6A97B6689A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D5CE-B1C8-1BCF-CA54-C588FBA61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6A5EA98-50FB-18CB-61B6-96602E55F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15AFFF-9E3F-9B13-CD67-68448F584B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E12257-673D-5555-BE01-ECDED3F765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CE41D1-F111-4983-AF40-110790D3D715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0C38C9-7DE2-CB74-F5DB-3F215D2388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52D85A-9805-DD97-593E-F44C9DCE0D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BEE49F-C785-478E-9962-16050BE00E30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0B464D5F-D3F7-91D0-4E2D-8495E0ACC39D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FC3212A0-E53A-3A4D-0C80-362055BBC09C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465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6846-2CE1-35F3-245D-F9F142CBE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31544-5E34-D7C0-9294-E1892A9FD2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51AA-19EA-9CFF-1916-DD0E050895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B190E1-3C26-410D-A9CF-7A7E9A7466A3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23D4-469F-B639-D52D-8388094B2A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4DD9-9CDF-6BAF-F046-F8E2706B2C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5D4E80-50F3-45D9-B6EF-8E2212182A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808F-A716-9EB7-8967-F79E90CE9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55A407E-3512-7173-52AD-8F2992AB36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57A1258-FA59-7603-34AF-517D70445B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AE9E40-5676-6837-7C69-F85C676F8B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056226-5B03-48DA-817E-FB9CFD8137AC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DE71D9-C0C8-1A80-DFD1-E41E9D9788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D3B023-9511-3ADC-DB07-2028061674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141F88-7847-4373-95AA-864AABB54A26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B83400B8-CE97-0B6D-F8DE-4D67D1E0DA74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2376D665-F839-C6A0-CD4D-9B5D4B70AAF3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6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7FBE-E651-60FF-725D-A5BC043AA0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46B07B3-7FF7-1272-6C46-EDBA64D25B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496CB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060476-5ACB-911B-D487-EA90E82C34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C8A3FE-D090-1FF7-5685-ABFBCE20C9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AC745A-59C2-49BA-AA5D-73EEEA1BD34B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65D987-ADC3-0F55-A7B2-9C51E5BD58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3E0A3-3AF3-F17C-906D-5F908C70C8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BD7596-AE69-46B5-9389-7AC361022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4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885B-CCEB-6DAA-843A-DB03A72836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F01B-909A-958B-5018-277A4545576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4B4D-D071-9F84-2832-4665A42178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C269D6-35ED-4244-8C56-3510AF640AF3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C6E6-7850-E8FE-CA3B-3F7260AFE4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9901-23CC-17A7-48E0-244FDA75EB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D4119B-4900-4852-AA16-8212C5A760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236F4-98E4-F367-35F3-F31E96E8BAD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D1A5F-F9FC-D37D-8E6E-9CB8AB4894F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B450-EC1C-A543-3B93-3BC7BBDB8D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3421CB-4A88-4280-8064-48BDB51C2322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258-2A47-5ED8-BC73-F1EC24F519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A84A-CB9E-BC57-BA41-D8A8D9556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AEBA3-597B-4844-94D9-6FFF6706B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97EF-1778-1763-4171-CD1889439B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6C43-E410-8867-FA57-E3A552D2AEB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8AC4-1B79-5E18-60F5-CEA27588F5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3B01B8-099A-46C0-8D49-C1B36C9E0DF2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967B-F3EA-7DCF-7931-D1C0D9615A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368D-F077-8DEB-41D9-03F6CE4E68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994FA-A4B1-49FF-9D70-45CE16222B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9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7D73-AEC4-D52E-2007-1BC69AE11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2DD1-8D62-AF4B-6373-EEA3CF1E95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90A1-857F-67F1-4ACD-66264975AF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C1E9FE-E925-4E9E-A7C8-EBB9AD28ED47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549B-D74D-AED9-FD41-91F8071161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8724-F65F-105E-9084-F244B57BFC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43C0E7-7833-4F8F-A91B-D94C9E6F3C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A06F-3058-268D-53FD-3935A22A51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ECA3-60BA-1F52-7457-4B57D5A5A9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3BFE-BD6E-AEC2-F9FA-75C33A7F71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EE1BB-205D-A288-4965-AC86212DAA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D2478C-7D1C-4DA4-A3FC-4C8F41D4CD4E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0AAC4-2443-8E6E-ED80-13DC670B6D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04F8-6A35-2E58-8902-61E78003EC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5C53D8-3260-46CF-99A4-4AEFE76FF3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C2A0-DEB4-5BA3-C141-F0CF950F31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6BF6-1237-BC34-C1DB-69659F266D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DD0F-B382-3A47-89A9-AC63F5A6EB5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34D46-84F5-6FD7-BEE3-4E701A644EF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DE1D2-3C2E-765E-39A2-8891E63BF3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482-9185-825F-9363-8268022347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9801C8-7CE7-42B3-8E6F-9982008FE056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C024E-14A4-8C32-5E07-8791A7007A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6CDB1-6C39-EB71-70EF-04749F8856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FEC937-44D4-4DDF-ACFC-DEA220FC6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BFFD-3B6F-6683-437D-CD6327664E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8A61F-89B4-C584-9C69-46B6EFF387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63EC9-DEC3-4C84-80D7-B7314FDFFA13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BA483-40FF-C6EF-0370-0FD6E9CD35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F7405-3401-85F7-CCB6-63FEBDE68B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8B88F2-8BF9-408D-9C3B-8FD324C521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02860-09E8-5306-730E-C95768F678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4A91F2-DD9E-46FD-9A77-01E33EE0877D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A082B-6E02-8E42-FF6C-5A6DDE37AE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4834E-E3F1-1B5D-37E9-5C2DBCEC66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1EAC49-0C01-444C-81DD-51F105BD5C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86EC-1416-0FEF-87B5-EB75D82CF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D6DB-0949-6ABA-4186-5A647BF4DC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73249-7554-970A-2702-7DA33C4C11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DF9F7-A054-B3C4-1733-C251E04E1F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DAF9E8-314F-4887-BF51-8A9FAB15053C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7359C-5A23-4343-97B3-E2D5D7E8AB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44443-D12B-4C5B-E520-203C97D6E3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C0D7B7-5DEB-423A-800D-4AB2EE20D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59B6-583B-1446-66C3-89FCE9B09A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212C4-C29A-71B5-180F-07B69A67741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31DB7-F9AB-A7CA-02F5-594BD9EE01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B377-8F40-44C1-6654-2B33155D65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E8E0F1-3952-428A-BB13-20F431D43C3D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E955-E531-80EF-07DF-EECB1AC77A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B61B-E62D-2552-28AB-F6FC656F16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DF2837-902B-4C06-9B6D-8318181EC0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id="{C10AFA28-AD4C-E5C7-9CCC-7738707FF561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8">
              <a:extLst>
                <a:ext uri="{FF2B5EF4-FFF2-40B4-BE49-F238E27FC236}">
                  <a16:creationId xmlns:a16="http://schemas.microsoft.com/office/drawing/2014/main" id="{D87B6664-63A7-A8A8-4BAB-526CC80402AA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cxnSp>
          <p:nvCxnSpPr>
            <p:cNvPr id="4" name="Straight Connector 19">
              <a:extLst>
                <a:ext uri="{FF2B5EF4-FFF2-40B4-BE49-F238E27FC236}">
                  <a16:creationId xmlns:a16="http://schemas.microsoft.com/office/drawing/2014/main" id="{1F59023B-0637-2906-B3AA-A1E8F9E7902A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51EBA210-0BB0-96B0-5E6B-23349616ABB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496CB">
                <a:alpha val="3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61473E9A-AC65-9713-C11A-ADF8DEC5AD1D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496CB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2">
              <a:extLst>
                <a:ext uri="{FF2B5EF4-FFF2-40B4-BE49-F238E27FC236}">
                  <a16:creationId xmlns:a16="http://schemas.microsoft.com/office/drawing/2014/main" id="{2ABA7D17-4200-F58B-3606-FA90C0B32FE7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F496CB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AEC4CB1E-5A54-2DC9-E65C-BE7ADD02B3DB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EB3D9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41512F2-1278-2AEC-363D-84E07D0CFDD1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7BC869F6-54CB-CB22-F763-EB2AB40D16C0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21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E205252A-BAC8-CC4D-AF0F-2E2D45B60F8E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B2136D">
                <a:alpha val="6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7">
              <a:extLst>
                <a:ext uri="{FF2B5EF4-FFF2-40B4-BE49-F238E27FC236}">
                  <a16:creationId xmlns:a16="http://schemas.microsoft.com/office/drawing/2014/main" id="{0E15301B-3E73-96E1-433A-84BDED98614A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B859D4C-7FF2-F27B-AFC1-29E6B00A8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328671-BBA6-576F-4A8E-879D710ED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9387CC1-8920-59B5-D026-B78B8C9F852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8E5386B3-EF19-4DBA-9AC4-38235F28CF97}" type="datetime1">
              <a:rPr lang="en-US"/>
              <a:pPr lvl="0"/>
              <a:t>10/3/2022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A6960C6-1DEE-C51A-D843-FAD3CFEBE0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388C063-1BA4-5A21-8003-170D0CA390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EB3D9F"/>
                </a:solidFill>
                <a:uFillTx/>
                <a:latin typeface="Trebuchet MS"/>
              </a:defRPr>
            </a:lvl1pPr>
          </a:lstStyle>
          <a:p>
            <a:pPr lvl="0"/>
            <a:fld id="{57A8E0C8-9028-4718-9247-1A67CFE8C0A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none" spc="0" baseline="0">
          <a:solidFill>
            <a:srgbClr val="EB3D9F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57397-1DEF-6C19-0E52-EFD613B0478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333333"/>
                </a:solidFill>
                <a:latin typeface="Oxygen" pitchFamily="2"/>
              </a:rPr>
              <a:t>Bevezetés a programozásba</a:t>
            </a: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CE9A2D4-43B7-C57A-D6BF-B41B3DD4DA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/>
              <a:t>Apró Anikó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2F2123-1710-5CC1-BE38-E7C45700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Konstruktor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60D58-26CF-9167-17F7-945303BB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Pythonban továbbra sincs </a:t>
            </a:r>
            <a:r>
              <a:rPr lang="hu-HU" altLang="hu-HU" sz="1800" dirty="0" err="1">
                <a:cs typeface="Times New Roman" panose="02020603050405020304" pitchFamily="18" charset="0"/>
              </a:rPr>
              <a:t>function</a:t>
            </a:r>
            <a:r>
              <a:rPr lang="hu-HU" altLang="hu-HU" sz="1800" dirty="0"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cs typeface="Times New Roman" panose="02020603050405020304" pitchFamily="18" charset="0"/>
              </a:rPr>
              <a:t>overload</a:t>
            </a:r>
            <a:r>
              <a:rPr lang="hu-HU" altLang="hu-HU" sz="1800" dirty="0">
                <a:cs typeface="Times New Roman" panose="02020603050405020304" pitchFamily="18" charset="0"/>
              </a:rPr>
              <a:t>. Ha azt szeretnénk elérni, hogy egy metódust többféle, eltérő paraméterezéssel is tudjunk használni, akkor használjuk a </a:t>
            </a:r>
            <a:r>
              <a:rPr lang="hu-HU" altLang="hu-HU" sz="1800" dirty="0" err="1">
                <a:cs typeface="Times New Roman" panose="02020603050405020304" pitchFamily="18" charset="0"/>
              </a:rPr>
              <a:t>default</a:t>
            </a:r>
            <a:r>
              <a:rPr lang="hu-HU" altLang="hu-HU" sz="1800" dirty="0">
                <a:cs typeface="Times New Roman" panose="02020603050405020304" pitchFamily="18" charset="0"/>
              </a:rPr>
              <a:t> függvényparamétereket.</a:t>
            </a: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Példa: Írjuk át a </a:t>
            </a:r>
            <a:r>
              <a:rPr lang="hu-HU" altLang="hu-HU" sz="1800" dirty="0" err="1">
                <a:cs typeface="Times New Roman" panose="02020603050405020304" pitchFamily="18" charset="0"/>
              </a:rPr>
              <a:t>Szuperhos</a:t>
            </a:r>
            <a:r>
              <a:rPr lang="hu-HU" altLang="hu-HU" sz="1800" dirty="0">
                <a:cs typeface="Times New Roman" panose="02020603050405020304" pitchFamily="18" charset="0"/>
              </a:rPr>
              <a:t> osztály konstruktorát úgy, hogy a szupererő paraméter értékét ne legyen kötelező megadni, alapértéke legyen 50!</a:t>
            </a: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hu-HU" altLang="hu-HU" dirty="0"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endParaRPr lang="en-US" altLang="hu-HU" sz="1800" dirty="0"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r>
              <a:rPr lang="en-US" altLang="hu-HU" sz="1800" dirty="0">
                <a:cs typeface="Times New Roman" panose="02020603050405020304" pitchFamily="18" charset="0"/>
              </a:rPr>
              <a:t>class </a:t>
            </a:r>
            <a:r>
              <a:rPr lang="en-US" altLang="hu-HU" sz="1800" dirty="0" err="1">
                <a:cs typeface="Times New Roman" panose="02020603050405020304" pitchFamily="18" charset="0"/>
              </a:rPr>
              <a:t>Szuperhos</a:t>
            </a:r>
            <a:r>
              <a:rPr lang="en-US" altLang="hu-HU" sz="1800" dirty="0">
                <a:cs typeface="Times New Roman" panose="02020603050405020304" pitchFamily="18" charset="0"/>
              </a:rPr>
              <a:t>: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r>
              <a:rPr lang="en-US" altLang="hu-HU" sz="1800" dirty="0">
                <a:cs typeface="Times New Roman" panose="02020603050405020304" pitchFamily="18" charset="0"/>
              </a:rPr>
              <a:t>    def __</a:t>
            </a:r>
            <a:r>
              <a:rPr lang="en-US" altLang="hu-HU" sz="1800" dirty="0" err="1">
                <a:cs typeface="Times New Roman" panose="02020603050405020304" pitchFamily="18" charset="0"/>
              </a:rPr>
              <a:t>init</a:t>
            </a:r>
            <a:r>
              <a:rPr lang="en-US" altLang="hu-HU" sz="1800" dirty="0">
                <a:cs typeface="Times New Roman" panose="02020603050405020304" pitchFamily="18" charset="0"/>
              </a:rPr>
              <a:t>__(self, </a:t>
            </a:r>
            <a:r>
              <a:rPr lang="en-US" altLang="hu-HU" sz="1800" dirty="0" err="1">
                <a:cs typeface="Times New Roman" panose="02020603050405020304" pitchFamily="18" charset="0"/>
              </a:rPr>
              <a:t>nev</a:t>
            </a:r>
            <a:r>
              <a:rPr lang="en-US" altLang="hu-HU" sz="1800" dirty="0">
                <a:cs typeface="Times New Roman" panose="02020603050405020304" pitchFamily="18" charset="0"/>
              </a:rPr>
              <a:t>, </a:t>
            </a:r>
            <a:r>
              <a:rPr lang="en-US" altLang="hu-HU" sz="1800" dirty="0" err="1">
                <a:cs typeface="Times New Roman" panose="02020603050405020304" pitchFamily="18" charset="0"/>
              </a:rPr>
              <a:t>szuperero</a:t>
            </a:r>
            <a:r>
              <a:rPr lang="en-US" altLang="hu-HU" sz="1800" dirty="0">
                <a:cs typeface="Times New Roman" panose="02020603050405020304" pitchFamily="18" charset="0"/>
              </a:rPr>
              <a:t>=50):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r>
              <a:rPr lang="en-US" altLang="hu-HU" sz="1800" dirty="0">
                <a:cs typeface="Times New Roman" panose="02020603050405020304" pitchFamily="18" charset="0"/>
              </a:rPr>
              <a:t>        </a:t>
            </a:r>
            <a:r>
              <a:rPr lang="en-US" altLang="hu-HU" sz="1800" dirty="0" err="1">
                <a:cs typeface="Times New Roman" panose="02020603050405020304" pitchFamily="18" charset="0"/>
              </a:rPr>
              <a:t>self.nev</a:t>
            </a:r>
            <a:r>
              <a:rPr lang="en-US" altLang="hu-HU" sz="1800" dirty="0">
                <a:cs typeface="Times New Roman" panose="02020603050405020304" pitchFamily="18" charset="0"/>
              </a:rPr>
              <a:t> = </a:t>
            </a:r>
            <a:r>
              <a:rPr lang="en-US" altLang="hu-HU" sz="1800" dirty="0" err="1">
                <a:cs typeface="Times New Roman" panose="02020603050405020304" pitchFamily="18" charset="0"/>
              </a:rPr>
              <a:t>nev</a:t>
            </a:r>
            <a:endParaRPr lang="en-US" altLang="hu-HU" sz="1800" dirty="0"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r>
              <a:rPr lang="en-US" altLang="hu-HU" sz="1800" dirty="0">
                <a:cs typeface="Times New Roman" panose="02020603050405020304" pitchFamily="18" charset="0"/>
              </a:rPr>
              <a:t>        </a:t>
            </a:r>
            <a:r>
              <a:rPr lang="en-US" altLang="hu-HU" sz="1800" dirty="0" err="1">
                <a:cs typeface="Times New Roman" panose="02020603050405020304" pitchFamily="18" charset="0"/>
              </a:rPr>
              <a:t>self.szuperero</a:t>
            </a:r>
            <a:r>
              <a:rPr lang="en-US" altLang="hu-HU" sz="1800" dirty="0">
                <a:cs typeface="Times New Roman" panose="02020603050405020304" pitchFamily="18" charset="0"/>
              </a:rPr>
              <a:t> = </a:t>
            </a:r>
            <a:r>
              <a:rPr lang="en-US" altLang="hu-HU" sz="1800" dirty="0" err="1">
                <a:cs typeface="Times New Roman" panose="02020603050405020304" pitchFamily="18" charset="0"/>
              </a:rPr>
              <a:t>szuperero</a:t>
            </a:r>
            <a:endParaRPr lang="en-US" altLang="hu-HU" sz="1800" dirty="0"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E1531A-9AEE-C8A6-576A-829C59D0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3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2283D-2F2C-7FF6-46CB-5731ACBA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Objektumok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74F4C2-20CA-C503-5F4B-D04B94C8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90"/>
            <a:ext cx="10996804" cy="450654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A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példányosítás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 során az osztályból objektumpéldányt készítünk. Tehát az általános formai leírásunknak (ami az osztály) egy konkrét példányát gyártjuk le.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A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példányosítás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 során meghívjuk a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példányosítani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 kívánt osztály konstruktorát, amelynek rendre átadjuk a szükséges paramétereket (az első,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self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 paramétert nem adjuk át).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A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példányosítás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 szintaxisa (a szögletes zárójelek közötti részek elhagyhatók):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 err="1"/>
              <a:t>objektumNeve</a:t>
            </a:r>
            <a:r>
              <a:rPr lang="hu-HU" dirty="0"/>
              <a:t> = </a:t>
            </a:r>
            <a:r>
              <a:rPr lang="hu-HU" dirty="0" err="1"/>
              <a:t>OsztalyNeve</a:t>
            </a:r>
            <a:r>
              <a:rPr lang="hu-HU" dirty="0"/>
              <a:t>([param1, param2, ...])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Példa: </a:t>
            </a:r>
            <a:r>
              <a:rPr lang="hu-HU" dirty="0" err="1"/>
              <a:t>Példányosítsuk</a:t>
            </a:r>
            <a:r>
              <a:rPr lang="hu-HU" dirty="0"/>
              <a:t> a </a:t>
            </a:r>
            <a:r>
              <a:rPr lang="hu-HU" dirty="0" err="1"/>
              <a:t>Szuperhos</a:t>
            </a:r>
            <a:r>
              <a:rPr lang="hu-HU" dirty="0"/>
              <a:t> osztályunkat!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Szuperhos</a:t>
            </a:r>
            <a:r>
              <a:rPr lang="hu-HU" dirty="0"/>
              <a:t>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    </a:t>
            </a:r>
            <a:r>
              <a:rPr lang="hu-HU" dirty="0" err="1"/>
              <a:t>def</a:t>
            </a:r>
            <a:r>
              <a:rPr lang="hu-HU" dirty="0"/>
              <a:t> __</a:t>
            </a:r>
            <a:r>
              <a:rPr lang="hu-HU" dirty="0" err="1"/>
              <a:t>init</a:t>
            </a:r>
            <a:r>
              <a:rPr lang="hu-HU" dirty="0"/>
              <a:t>__(</a:t>
            </a:r>
            <a:r>
              <a:rPr lang="hu-HU" dirty="0" err="1"/>
              <a:t>self</a:t>
            </a:r>
            <a:r>
              <a:rPr lang="hu-HU" dirty="0"/>
              <a:t>, </a:t>
            </a:r>
            <a:r>
              <a:rPr lang="hu-HU" dirty="0" err="1"/>
              <a:t>nev</a:t>
            </a:r>
            <a:r>
              <a:rPr lang="hu-HU" dirty="0"/>
              <a:t>, </a:t>
            </a:r>
            <a:r>
              <a:rPr lang="hu-HU" dirty="0" err="1"/>
              <a:t>szuperero</a:t>
            </a:r>
            <a:r>
              <a:rPr lang="hu-HU" dirty="0"/>
              <a:t>=50):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        </a:t>
            </a:r>
            <a:r>
              <a:rPr lang="hu-HU" dirty="0" err="1"/>
              <a:t>self.nev</a:t>
            </a:r>
            <a:r>
              <a:rPr lang="hu-HU" dirty="0"/>
              <a:t> = </a:t>
            </a:r>
            <a:r>
              <a:rPr lang="hu-HU" dirty="0" err="1"/>
              <a:t>nev</a:t>
            </a:r>
            <a:endParaRPr lang="hu-HU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        </a:t>
            </a:r>
            <a:r>
              <a:rPr lang="hu-HU" dirty="0" err="1"/>
              <a:t>self.szuperero</a:t>
            </a:r>
            <a:r>
              <a:rPr lang="hu-HU" dirty="0"/>
              <a:t> = </a:t>
            </a:r>
            <a:r>
              <a:rPr lang="hu-HU" dirty="0" err="1"/>
              <a:t>szuperero</a:t>
            </a:r>
            <a:endParaRPr lang="hu-HU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        print("-- Szuperhős létrehozva. --")  # a szemléletesség kedvéért :)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hu-HU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hos1 = </a:t>
            </a:r>
            <a:r>
              <a:rPr lang="hu-HU" dirty="0" err="1"/>
              <a:t>Szuperhos</a:t>
            </a:r>
            <a:r>
              <a:rPr lang="hu-HU" dirty="0"/>
              <a:t>("Thor", 70)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263B59-4A2D-1E6D-BFCE-7E21A7BB8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7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B690F-741F-F24B-CD3D-CB0F99E8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b="0" i="0" dirty="0">
                <a:effectLst/>
                <a:latin typeface="Ubuntu" panose="020B0504030602030204" pitchFamily="34" charset="0"/>
              </a:rPr>
              <a:t>Láthatóságok,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getterek</a:t>
            </a:r>
            <a:r>
              <a:rPr lang="hu-HU" b="0" i="0" dirty="0">
                <a:effectLst/>
                <a:latin typeface="Ubuntu" panose="020B0504030602030204" pitchFamily="34" charset="0"/>
              </a:rPr>
              <a:t>,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setterek</a:t>
            </a:r>
            <a:r>
              <a:rPr lang="hu-HU" b="0" i="0" dirty="0">
                <a:effectLst/>
                <a:latin typeface="Ubuntu" panose="020B0504030602030204" pitchFamily="34" charset="0"/>
              </a:rPr>
              <a:t>,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property</a:t>
            </a:r>
            <a:r>
              <a:rPr lang="hu-HU" b="0" i="0" dirty="0">
                <a:effectLst/>
                <a:latin typeface="Ubuntu" panose="020B0504030602030204" pitchFamily="34" charset="0"/>
              </a:rPr>
              <a:t>-k</a:t>
            </a:r>
            <a:br>
              <a:rPr lang="hu-HU" b="0" i="0" dirty="0">
                <a:effectLst/>
                <a:latin typeface="Ubuntu" panose="020B0504030602030204" pitchFamily="34" charset="0"/>
              </a:rPr>
            </a:b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6C1-0B2A-62CC-B824-A3A7F1BE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32" y="1544715"/>
            <a:ext cx="10859090" cy="4496643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Javában az adattagok és metódusok elérhetőségét különböző láthatósági módosítószavakkal tudtuk megadni 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public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protected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private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, "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package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private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" láthatóságok).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Pythonban nincsenek a láthatóság szabályozására szolgáló módosítószavak.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Konvenció alapján az adattag neve előtti egyszeres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alulvonás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 azt jelzi, hogy az adattag nem publikus használatra van szánva ("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private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 adattag"). Viszont ettől az adattag kívülről továbbra is elérhető lesz!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Példa: Jelezzük, hogy a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Szuperhos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 osztály adattagjait nem publikus használatra szánjuk!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>
              <a:solidFill>
                <a:srgbClr val="3A3A3A"/>
              </a:solidFill>
              <a:latin typeface="system-ui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None/>
            </a:pP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Szuperhos</a:t>
            </a:r>
            <a:r>
              <a:rPr lang="hu-HU" dirty="0"/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None/>
            </a:pPr>
            <a:r>
              <a:rPr lang="hu-HU" dirty="0"/>
              <a:t>    </a:t>
            </a:r>
            <a:r>
              <a:rPr lang="hu-HU" dirty="0" err="1"/>
              <a:t>def</a:t>
            </a:r>
            <a:r>
              <a:rPr lang="hu-HU" dirty="0"/>
              <a:t> __</a:t>
            </a:r>
            <a:r>
              <a:rPr lang="hu-HU" dirty="0" err="1"/>
              <a:t>init</a:t>
            </a:r>
            <a:r>
              <a:rPr lang="hu-HU" dirty="0"/>
              <a:t>__(</a:t>
            </a:r>
            <a:r>
              <a:rPr lang="hu-HU" dirty="0" err="1"/>
              <a:t>self</a:t>
            </a:r>
            <a:r>
              <a:rPr lang="hu-HU" dirty="0"/>
              <a:t>, </a:t>
            </a:r>
            <a:r>
              <a:rPr lang="hu-HU" dirty="0" err="1"/>
              <a:t>nev</a:t>
            </a:r>
            <a:r>
              <a:rPr lang="hu-HU" dirty="0"/>
              <a:t>, </a:t>
            </a:r>
            <a:r>
              <a:rPr lang="hu-HU" dirty="0" err="1"/>
              <a:t>szuperero</a:t>
            </a:r>
            <a:r>
              <a:rPr lang="hu-HU" dirty="0"/>
              <a:t>=50):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None/>
            </a:pPr>
            <a:r>
              <a:rPr lang="hu-HU" dirty="0"/>
              <a:t>        </a:t>
            </a:r>
            <a:r>
              <a:rPr lang="hu-HU" dirty="0" err="1"/>
              <a:t>self</a:t>
            </a:r>
            <a:r>
              <a:rPr lang="hu-HU" dirty="0"/>
              <a:t>._</a:t>
            </a:r>
            <a:r>
              <a:rPr lang="hu-HU" dirty="0" err="1"/>
              <a:t>nev</a:t>
            </a:r>
            <a:r>
              <a:rPr lang="hu-HU" dirty="0"/>
              <a:t> = </a:t>
            </a:r>
            <a:r>
              <a:rPr lang="hu-HU" dirty="0" err="1"/>
              <a:t>nev</a:t>
            </a:r>
            <a:r>
              <a:rPr lang="hu-HU" dirty="0"/>
              <a:t>            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None/>
            </a:pPr>
            <a:r>
              <a:rPr lang="hu-HU" dirty="0"/>
              <a:t>        </a:t>
            </a:r>
            <a:r>
              <a:rPr lang="hu-HU" dirty="0" err="1"/>
              <a:t>self</a:t>
            </a:r>
            <a:r>
              <a:rPr lang="hu-HU" dirty="0"/>
              <a:t>._</a:t>
            </a:r>
            <a:r>
              <a:rPr lang="hu-HU" dirty="0" err="1"/>
              <a:t>szuperero</a:t>
            </a:r>
            <a:r>
              <a:rPr lang="hu-HU" dirty="0"/>
              <a:t> = </a:t>
            </a:r>
            <a:r>
              <a:rPr lang="hu-HU" dirty="0" err="1"/>
              <a:t>szuperero</a:t>
            </a:r>
            <a:endParaRPr lang="hu-HU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None/>
            </a:pPr>
            <a:endParaRPr lang="hu-HU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Pythonban is készíthetünk az adattagokhoz hagyományos </a:t>
            </a:r>
            <a:r>
              <a:rPr lang="hu-HU" dirty="0" err="1"/>
              <a:t>getter</a:t>
            </a:r>
            <a:r>
              <a:rPr lang="hu-HU" dirty="0"/>
              <a:t>, illetve </a:t>
            </a:r>
            <a:r>
              <a:rPr lang="hu-HU" dirty="0" err="1"/>
              <a:t>setter</a:t>
            </a:r>
            <a:r>
              <a:rPr lang="hu-HU" dirty="0"/>
              <a:t> metódusokat.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</a:t>
            </a:r>
            <a:r>
              <a:rPr lang="hu-HU" dirty="0" err="1"/>
              <a:t>getter</a:t>
            </a:r>
            <a:r>
              <a:rPr lang="hu-HU" dirty="0"/>
              <a:t> az adattagok értékének lekérdezésére, míg a </a:t>
            </a:r>
            <a:r>
              <a:rPr lang="hu-HU" dirty="0" err="1"/>
              <a:t>setter</a:t>
            </a:r>
            <a:r>
              <a:rPr lang="hu-HU" dirty="0"/>
              <a:t> az adattagok értékének beállítására szolgáló metódus. Ezeket nem publikus adattagok esetén használjuk.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DB5ABE-71EB-A594-015E-0A31E760C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721"/>
            <a:ext cx="184731" cy="371240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4408A-0436-E159-9FB3-FF18B4D4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087019-0D05-66FA-35C5-30AAFCB4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b="0" i="0" dirty="0">
                <a:solidFill>
                  <a:srgbClr val="3A3A3A"/>
                </a:solidFill>
                <a:effectLst/>
                <a:latin typeface="system-ui"/>
              </a:rPr>
              <a:t>Példa: Írjunk hagyományos </a:t>
            </a:r>
            <a:r>
              <a:rPr lang="hu-HU" b="0" i="0" dirty="0" err="1">
                <a:solidFill>
                  <a:srgbClr val="3A3A3A"/>
                </a:solidFill>
                <a:effectLst/>
                <a:latin typeface="system-ui"/>
              </a:rPr>
              <a:t>gettert</a:t>
            </a:r>
            <a:r>
              <a:rPr lang="hu-HU" b="0" i="0" dirty="0">
                <a:solidFill>
                  <a:srgbClr val="3A3A3A"/>
                </a:solidFill>
                <a:effectLst/>
                <a:latin typeface="system-ui"/>
              </a:rPr>
              <a:t> és </a:t>
            </a:r>
            <a:r>
              <a:rPr lang="hu-HU" b="0" i="0" dirty="0" err="1">
                <a:solidFill>
                  <a:srgbClr val="3A3A3A"/>
                </a:solidFill>
                <a:effectLst/>
                <a:latin typeface="system-ui"/>
              </a:rPr>
              <a:t>settert</a:t>
            </a:r>
            <a:r>
              <a:rPr lang="hu-HU" b="0" i="0" dirty="0">
                <a:solidFill>
                  <a:srgbClr val="3A3A3A"/>
                </a:solidFill>
                <a:effectLst/>
                <a:latin typeface="system-ui"/>
              </a:rPr>
              <a:t> a </a:t>
            </a:r>
            <a:r>
              <a:rPr lang="hu-HU" b="0" i="0" dirty="0" err="1">
                <a:solidFill>
                  <a:srgbClr val="3A3A3A"/>
                </a:solidFill>
                <a:effectLst/>
                <a:latin typeface="system-ui"/>
              </a:rPr>
              <a:t>Szuperhos</a:t>
            </a:r>
            <a:r>
              <a:rPr lang="hu-HU" b="0" i="0" dirty="0">
                <a:solidFill>
                  <a:srgbClr val="3A3A3A"/>
                </a:solidFill>
                <a:effectLst/>
                <a:latin typeface="system-ui"/>
              </a:rPr>
              <a:t> osztály _</a:t>
            </a:r>
            <a:r>
              <a:rPr lang="hu-HU" b="0" i="0" dirty="0" err="1">
                <a:solidFill>
                  <a:srgbClr val="3A3A3A"/>
                </a:solidFill>
                <a:effectLst/>
                <a:latin typeface="system-ui"/>
              </a:rPr>
              <a:t>szuperero</a:t>
            </a:r>
            <a:r>
              <a:rPr lang="hu-HU" b="0" i="0" dirty="0">
                <a:solidFill>
                  <a:srgbClr val="3A3A3A"/>
                </a:solidFill>
                <a:effectLst/>
                <a:latin typeface="system-ui"/>
              </a:rPr>
              <a:t> adattagjához!</a:t>
            </a: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>
              <a:solidFill>
                <a:srgbClr val="3A3A3A"/>
              </a:solidFill>
              <a:latin typeface="system-ui"/>
            </a:endParaRP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130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CE8EB0-1946-6C9A-07B2-71D325AE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@property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4CA353-BADE-3502-1464-8F8FDDDB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Pythonban viszont a fenti szintaxis ritkán használatos. Ehelyett általában úgynevezett </a:t>
            </a:r>
            <a:r>
              <a:rPr lang="hu-HU" dirty="0" err="1"/>
              <a:t>property</a:t>
            </a:r>
            <a:r>
              <a:rPr lang="hu-HU" dirty="0"/>
              <a:t>-ket szoktunk használni </a:t>
            </a:r>
            <a:r>
              <a:rPr lang="hu-HU" dirty="0" err="1"/>
              <a:t>getterek</a:t>
            </a:r>
            <a:r>
              <a:rPr lang="hu-HU" dirty="0"/>
              <a:t> és </a:t>
            </a:r>
            <a:r>
              <a:rPr lang="hu-HU" dirty="0" err="1"/>
              <a:t>setterek</a:t>
            </a:r>
            <a:r>
              <a:rPr lang="hu-HU" dirty="0"/>
              <a:t> megvalósítására.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 szintaxisa: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@property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 err="1"/>
              <a:t>def</a:t>
            </a:r>
            <a:r>
              <a:rPr lang="hu-HU" dirty="0"/>
              <a:t> adattag1(</a:t>
            </a:r>
            <a:r>
              <a:rPr lang="hu-HU" dirty="0" err="1"/>
              <a:t>self</a:t>
            </a:r>
            <a:r>
              <a:rPr lang="hu-HU" dirty="0"/>
              <a:t>):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    </a:t>
            </a:r>
            <a:r>
              <a:rPr lang="hu-HU" dirty="0" err="1"/>
              <a:t>return</a:t>
            </a:r>
            <a:r>
              <a:rPr lang="hu-HU" dirty="0"/>
              <a:t> self._adattag1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 szintaxisa: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hu-HU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@adattag1.setter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 err="1"/>
              <a:t>def</a:t>
            </a:r>
            <a:r>
              <a:rPr lang="hu-HU" dirty="0"/>
              <a:t> adattag1(</a:t>
            </a:r>
            <a:r>
              <a:rPr lang="hu-HU" dirty="0" err="1"/>
              <a:t>self</a:t>
            </a:r>
            <a:r>
              <a:rPr lang="hu-HU" dirty="0"/>
              <a:t>, </a:t>
            </a:r>
            <a:r>
              <a:rPr lang="hu-HU" dirty="0" err="1"/>
              <a:t>ertek</a:t>
            </a:r>
            <a:r>
              <a:rPr lang="hu-HU" dirty="0"/>
              <a:t>):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    self._adattag1 = </a:t>
            </a:r>
            <a:r>
              <a:rPr lang="hu-HU" dirty="0" err="1"/>
              <a:t>ertek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110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4667A-BE61-E368-5FE0-4302E70F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D8572-2DC3-A33E-DD2B-62A49DC4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Cseréljük le a </a:t>
            </a:r>
            <a:r>
              <a:rPr lang="hu-HU" dirty="0" err="1"/>
              <a:t>Szuperhos</a:t>
            </a:r>
            <a:r>
              <a:rPr lang="hu-HU" dirty="0"/>
              <a:t> osztályban a _</a:t>
            </a:r>
            <a:r>
              <a:rPr lang="hu-HU" dirty="0" err="1"/>
              <a:t>szuperero</a:t>
            </a:r>
            <a:r>
              <a:rPr lang="hu-HU" dirty="0"/>
              <a:t> adattaghoz készített hagyományos </a:t>
            </a:r>
            <a:r>
              <a:rPr lang="hu-HU" dirty="0" err="1"/>
              <a:t>gettert</a:t>
            </a:r>
            <a:r>
              <a:rPr lang="hu-HU" dirty="0"/>
              <a:t> és </a:t>
            </a:r>
            <a:r>
              <a:rPr lang="hu-HU" dirty="0" err="1"/>
              <a:t>settert</a:t>
            </a:r>
            <a:r>
              <a:rPr lang="hu-HU" dirty="0"/>
              <a:t> </a:t>
            </a:r>
            <a:r>
              <a:rPr lang="hu-HU" dirty="0" err="1"/>
              <a:t>property-kre</a:t>
            </a:r>
            <a:r>
              <a:rPr lang="hu-HU" dirty="0"/>
              <a:t>! Figyeljük meg, hogy mennyivel egyszerűbb a </a:t>
            </a:r>
            <a:r>
              <a:rPr lang="hu-HU" dirty="0" err="1"/>
              <a:t>property</a:t>
            </a:r>
            <a:r>
              <a:rPr lang="hu-HU" dirty="0"/>
              <a:t>-k használata az osztály </a:t>
            </a:r>
            <a:r>
              <a:rPr lang="hu-HU" dirty="0" err="1"/>
              <a:t>példányosítása</a:t>
            </a:r>
            <a:r>
              <a:rPr lang="hu-HU" dirty="0"/>
              <a:t> után a hagyományos </a:t>
            </a:r>
            <a:r>
              <a:rPr lang="hu-HU" dirty="0" err="1"/>
              <a:t>getter</a:t>
            </a:r>
            <a:r>
              <a:rPr lang="hu-HU" dirty="0"/>
              <a:t>/</a:t>
            </a:r>
            <a:r>
              <a:rPr lang="hu-HU" dirty="0" err="1"/>
              <a:t>setter</a:t>
            </a:r>
            <a:r>
              <a:rPr lang="hu-HU" dirty="0"/>
              <a:t> függvényekhez képest!</a:t>
            </a:r>
          </a:p>
        </p:txBody>
      </p:sp>
    </p:spTree>
    <p:extLst>
      <p:ext uri="{BB962C8B-B14F-4D97-AF65-F5344CB8AC3E}">
        <p14:creationId xmlns:p14="http://schemas.microsoft.com/office/powerpoint/2010/main" val="123447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446F8F-1BD5-0FC7-BEDA-DDA98EE0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Objektumok kiíratása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6FE730-2622-C843-3C41-3F4E9D59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90"/>
            <a:ext cx="10206691" cy="3880768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Ha Pythonban a print() függvénnyel kiíratunk egy objektumot, akkor valami ehhez hasonlót kapunk a konzolon: &lt;_ _main_ _.</a:t>
            </a:r>
            <a:r>
              <a:rPr lang="hu-HU" dirty="0" err="1"/>
              <a:t>OsztalyNeve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0x012B08D0&gt;.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Hát, ez közel sem szép. Szerencsére ezen lehetőségünk van szépíteni, ha az osztályon belül felüldefiniáljuk az __</a:t>
            </a:r>
            <a:r>
              <a:rPr lang="hu-HU" dirty="0" err="1"/>
              <a:t>str</a:t>
            </a:r>
            <a:r>
              <a:rPr lang="hu-HU" dirty="0"/>
              <a:t>__ metódust. Ez a metódus az objektum szöveggé alakítását valósítja meg (mint Javában a </a:t>
            </a:r>
            <a:r>
              <a:rPr lang="hu-HU" dirty="0" err="1"/>
              <a:t>toString</a:t>
            </a:r>
            <a:r>
              <a:rPr lang="hu-HU" dirty="0"/>
              <a:t>()). Visszatérési értéke egy </a:t>
            </a:r>
            <a:r>
              <a:rPr lang="hu-HU" dirty="0" err="1"/>
              <a:t>string</a:t>
            </a:r>
            <a:r>
              <a:rPr lang="hu-HU" dirty="0"/>
              <a:t>, ezt írjuk felül.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hu-HU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OsztalyNeve</a:t>
            </a:r>
            <a:r>
              <a:rPr lang="hu-HU" dirty="0"/>
              <a:t>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    # ...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    </a:t>
            </a:r>
            <a:r>
              <a:rPr lang="hu-HU" dirty="0" err="1"/>
              <a:t>def</a:t>
            </a:r>
            <a:r>
              <a:rPr lang="hu-HU" dirty="0"/>
              <a:t> __</a:t>
            </a:r>
            <a:r>
              <a:rPr lang="hu-HU" dirty="0" err="1"/>
              <a:t>str</a:t>
            </a:r>
            <a:r>
              <a:rPr lang="hu-HU" dirty="0"/>
              <a:t>__(</a:t>
            </a:r>
            <a:r>
              <a:rPr lang="hu-HU" dirty="0" err="1"/>
              <a:t>self</a:t>
            </a:r>
            <a:r>
              <a:rPr lang="hu-HU" dirty="0"/>
              <a:t>):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hu-HU" dirty="0"/>
              <a:t>        </a:t>
            </a:r>
            <a:r>
              <a:rPr lang="hu-HU" dirty="0" err="1"/>
              <a:t>return</a:t>
            </a:r>
            <a:r>
              <a:rPr lang="hu-HU" dirty="0"/>
              <a:t> "Ez a szöveg fog megjelenni az objektum kiíratásakor."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580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13F707-34BA-4CBB-FF0C-E56B019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4ED3FC-8480-4F51-4F89-FFFDB912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Példa: Írjuk meg a </a:t>
            </a:r>
            <a:r>
              <a:rPr lang="hu-HU" dirty="0" err="1"/>
              <a:t>Szuperhos</a:t>
            </a:r>
            <a:r>
              <a:rPr lang="hu-HU" dirty="0"/>
              <a:t> osztályban a szöveggé alakítást megvalósító metódust! A metódus írja ki az adattagok értékét!</a:t>
            </a:r>
          </a:p>
        </p:txBody>
      </p:sp>
    </p:spTree>
    <p:extLst>
      <p:ext uri="{BB962C8B-B14F-4D97-AF65-F5344CB8AC3E}">
        <p14:creationId xmlns:p14="http://schemas.microsoft.com/office/powerpoint/2010/main" val="251132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13F707-34BA-4CBB-FF0C-E56B019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Operator </a:t>
            </a:r>
            <a:r>
              <a:rPr lang="hu-HU" dirty="0" err="1"/>
              <a:t>overloading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4ED3FC-8480-4F51-4F89-FFFDB912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" y="1367161"/>
            <a:ext cx="6398171" cy="5490839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Az operator </a:t>
            </a:r>
            <a:r>
              <a:rPr lang="hu-HU" dirty="0" err="1"/>
              <a:t>overloading</a:t>
            </a:r>
            <a:r>
              <a:rPr lang="hu-HU" dirty="0"/>
              <a:t> segítségével kiterjeszthetjük a megszokott operátoraink működését.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Például a + (plusz) operátort Pythonban használhatjuk két egész szám összeadására, illetve két </a:t>
            </a:r>
            <a:r>
              <a:rPr lang="hu-HU" dirty="0" err="1"/>
              <a:t>string</a:t>
            </a:r>
            <a:r>
              <a:rPr lang="hu-HU" dirty="0"/>
              <a:t> összefűzésére is. Ez azért lehetséges, mert a + operátor ki van terjesztve az int és az </a:t>
            </a:r>
            <a:r>
              <a:rPr lang="hu-HU" dirty="0" err="1"/>
              <a:t>str</a:t>
            </a:r>
            <a:r>
              <a:rPr lang="hu-HU" dirty="0"/>
              <a:t> osztályokban egyaránt. Amikor egy operátor különböző osztályok példányaira használva másként viselkedik, operator </a:t>
            </a:r>
            <a:r>
              <a:rPr lang="hu-HU" dirty="0" err="1"/>
              <a:t>overloading-nak</a:t>
            </a:r>
            <a:r>
              <a:rPr lang="hu-HU" dirty="0"/>
              <a:t> nevezzük.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Pythonban a saját osztályainkban is lehetőségünk van bizonyos operátorok működését felüldefiniálnunk, ha felülírjuk a nekik megfelelő metódus működését.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Néhány speciális metódus, és az operátorok, amelyeket felüldefiniálhatunk vele: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3CB2813-648C-EA0D-7504-D85D8743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03" y="962125"/>
            <a:ext cx="431542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4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13F707-34BA-4CBB-FF0C-E56B019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4ED3FC-8480-4F51-4F89-FFFDB912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Példa: Definiáljuk felül az == és + operátorok működését a </a:t>
            </a:r>
            <a:r>
              <a:rPr lang="hu-HU" dirty="0" err="1"/>
              <a:t>Szuperhos</a:t>
            </a:r>
            <a:r>
              <a:rPr lang="hu-HU" dirty="0"/>
              <a:t> osztályban!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662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2D94A6-02D4-36A9-5024-71E7DC07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57722-D60E-4E1A-591A-E126A2EE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3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Classes</a:t>
            </a:r>
            <a:r>
              <a:rPr lang="hu-HU" altLang="hu-HU" sz="3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/ Osztályok</a:t>
            </a:r>
            <a:endParaRPr lang="en-US" altLang="hu-HU" sz="3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Interface</a:t>
            </a: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és implementáció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Constructors</a:t>
            </a: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/ Konstruktorok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Member functions</a:t>
            </a: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/ Tagfüggvények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3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Enumerations</a:t>
            </a:r>
          </a:p>
          <a:p>
            <a:pPr eaLnBrk="1" hangingPunct="1"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3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Operator overloading</a:t>
            </a:r>
            <a:r>
              <a:rPr lang="hu-HU" altLang="hu-HU" sz="3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/ Operátor túlterhelés</a:t>
            </a:r>
            <a:endParaRPr lang="en-US" altLang="hu-HU" sz="3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23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13F707-34BA-4CBB-FF0C-E56B019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 ellenőrzés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4ED3FC-8480-4F51-4F89-FFFDB912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Mivel a Python nem fordított nyelv, így statikus típusellenőrzés nincs benne. Ez aggasztó lehet, ha szeretnénk ellenőrizni, hogy a metódusunk egy bizonyos típusú paramétert kapott-e (például egy </a:t>
            </a:r>
            <a:r>
              <a:rPr lang="hu-HU" dirty="0" err="1"/>
              <a:t>Szuperhos</a:t>
            </a:r>
            <a:r>
              <a:rPr lang="hu-HU" dirty="0"/>
              <a:t> objektumot).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Sajnos ezt csak dinamikusan, futásidőben tudjuk ellenőrizni, az </a:t>
            </a:r>
            <a:r>
              <a:rPr lang="hu-HU" dirty="0" err="1"/>
              <a:t>isinstance</a:t>
            </a:r>
            <a:r>
              <a:rPr lang="hu-HU" dirty="0"/>
              <a:t>(</a:t>
            </a:r>
            <a:r>
              <a:rPr lang="hu-HU" dirty="0" err="1"/>
              <a:t>obj</a:t>
            </a:r>
            <a:r>
              <a:rPr lang="hu-HU" dirty="0"/>
              <a:t>, </a:t>
            </a:r>
            <a:r>
              <a:rPr lang="hu-HU" dirty="0" err="1"/>
              <a:t>type</a:t>
            </a:r>
            <a:r>
              <a:rPr lang="hu-HU" dirty="0"/>
              <a:t>) függvénnyel. A függvény pontosan akkor ad vissza igazat, ha az </a:t>
            </a:r>
            <a:r>
              <a:rPr lang="hu-HU" dirty="0" err="1"/>
              <a:t>obj</a:t>
            </a:r>
            <a:r>
              <a:rPr lang="hu-HU" dirty="0"/>
              <a:t> objektum </a:t>
            </a:r>
            <a:r>
              <a:rPr lang="hu-HU" dirty="0" err="1"/>
              <a:t>type</a:t>
            </a:r>
            <a:r>
              <a:rPr lang="hu-HU" dirty="0"/>
              <a:t> típusú.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Példa: Az __add__ metódus utasításait csak </a:t>
            </a:r>
            <a:r>
              <a:rPr lang="hu-HU" dirty="0" err="1"/>
              <a:t>Szuperhos</a:t>
            </a:r>
            <a:r>
              <a:rPr lang="hu-HU" dirty="0"/>
              <a:t> típusú paraméter esetén hajtsuk végre! Eltérő típus esetén írassunk ki hibaüzenetet!</a:t>
            </a:r>
          </a:p>
        </p:txBody>
      </p:sp>
    </p:spTree>
    <p:extLst>
      <p:ext uri="{BB962C8B-B14F-4D97-AF65-F5344CB8AC3E}">
        <p14:creationId xmlns:p14="http://schemas.microsoft.com/office/powerpoint/2010/main" val="147224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231B00-362D-34EA-CE2B-9724D5E419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Házi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35802E-9898-2605-6588-15A8C27D57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002" y="1494764"/>
            <a:ext cx="5341728" cy="5136855"/>
          </a:xfrm>
        </p:spPr>
        <p:txBody>
          <a:bodyPr/>
          <a:lstStyle/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r>
              <a:rPr lang="hu-HU" dirty="0"/>
              <a:t>Írjunk egy olyan Team osztályt, ahol rögzítjük az alkalmazott nevét, milyen projekten dolgozik, illetve szerepkörét. Minden egyes </a:t>
            </a:r>
            <a:r>
              <a:rPr lang="hu-HU" dirty="0" err="1"/>
              <a:t>példányosítás</a:t>
            </a:r>
            <a:r>
              <a:rPr lang="hu-HU" dirty="0"/>
              <a:t> után írjuk ki a konzolra, hogy a – </a:t>
            </a:r>
            <a:r>
              <a:rPr lang="hu-HU" dirty="0" err="1"/>
              <a:t>Developer</a:t>
            </a:r>
            <a:r>
              <a:rPr lang="hu-HU" dirty="0"/>
              <a:t> létrehozva --, majd írassuk ki konzolra a kollega nevét, a projekt nevét amin dolgozik illetve hogy milyen szerepkörben dolgozik a cégnél Ezután vizsgáljuk meg, hogy kik azok a személyek, akik egy projekten dolgoznak, majd írassuk ki a konzolra. Vigyázzunk a </a:t>
            </a:r>
            <a:r>
              <a:rPr lang="hu-HU" dirty="0" err="1"/>
              <a:t>duplikációkra</a:t>
            </a:r>
            <a:r>
              <a:rPr lang="hu-HU" dirty="0"/>
              <a:t>. </a:t>
            </a:r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lnSpc>
                <a:spcPct val="70000"/>
              </a:lnSpc>
              <a:spcBef>
                <a:spcPts val="700"/>
              </a:spcBef>
              <a:buClr>
                <a:srgbClr val="00CCFF"/>
              </a:buClr>
              <a:buSzPct val="65000"/>
              <a:buNone/>
            </a:pPr>
            <a:endParaRPr lang="hu-HU" sz="1300" dirty="0">
              <a:solidFill>
                <a:srgbClr val="000000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6196F6-B035-EC2C-0F31-390B1271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257" y="1270001"/>
            <a:ext cx="6234743" cy="37370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CF9A4-7439-0703-C82E-B8767923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8B154E-9A8B-C5EE-F978-802BB764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9842707" cy="453317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 gondolat: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Egy osztály egy dolgot reprezentál a programban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 egy dologra egy egyéni entitásként tudunk gondolni, akkor azt tudjuk osztályként reprezentálni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példák</a:t>
            </a:r>
            <a:r>
              <a:rPr lang="en-US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vector, matrix, input stream, string, FFT, 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robotkar</a:t>
            </a:r>
            <a:r>
              <a:rPr lang="en-US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device driver, 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kép</a:t>
            </a:r>
            <a:r>
              <a:rPr lang="en-US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dialog box, graph, window, 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hőmérséklet</a:t>
            </a:r>
            <a:r>
              <a:rPr lang="en-US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óra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spcBef>
                <a:spcPts val="225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None/>
            </a:pPr>
            <a:endParaRPr lang="en-US" altLang="hu-HU" sz="9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Az osztály egy típus, amely megmondja, hogy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hogyan kell létrehozni és használni a belőle létrehozott objektumot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spcBef>
                <a:spcPts val="225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None/>
            </a:pPr>
            <a:endParaRPr lang="en-US" altLang="hu-HU" sz="9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C++-ban (és minden modern programozási nyelvben) a nagy szoftverek alap építőköve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és kicsiknél is hasznos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User-defined</a:t>
            </a:r>
            <a:r>
              <a:rPr lang="hu-HU" altLang="hu-HU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hu-HU" altLang="hu-HU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type</a:t>
            </a:r>
            <a:endParaRPr lang="en-US" altLang="hu-HU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32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07E25F-7068-37D3-FBD8-688EE7CA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BCAD39-BA1A-358A-158C-8448BDC1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3600" b="0" i="0" dirty="0">
                <a:effectLst/>
                <a:latin typeface="Ubuntu" panose="020B0504030602030204" pitchFamily="34" charset="0"/>
              </a:rPr>
              <a:t>Az osztály absztrakt fogalom, konkrét </a:t>
            </a:r>
            <a:r>
              <a:rPr lang="hu-HU" sz="3600" b="0" i="0" dirty="0" err="1">
                <a:effectLst/>
                <a:latin typeface="Ubuntu" panose="020B0504030602030204" pitchFamily="34" charset="0"/>
              </a:rPr>
              <a:t>életbeli</a:t>
            </a:r>
            <a:r>
              <a:rPr lang="hu-HU" sz="3600" b="0" i="0" dirty="0">
                <a:effectLst/>
                <a:latin typeface="Ubuntu" panose="020B0504030602030204" pitchFamily="34" charset="0"/>
              </a:rPr>
              <a:t> objektumok, objektumcsoportok formai leírása. Osztályokkal olyan objektumokat formalizálhatunk, amelyek azonos tulajdonságokkal és viselkedéssel rendelkeznek.</a:t>
            </a: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3600" b="0" i="0" dirty="0">
                <a:effectLst/>
                <a:latin typeface="Ubuntu" panose="020B0504030602030204" pitchFamily="34" charset="0"/>
              </a:rPr>
              <a:t>Pythonban osztályt a következő szintaxissal hozhatunk létre:</a:t>
            </a:r>
            <a:r>
              <a:rPr lang="en-US" sz="3600" b="0" i="0" dirty="0">
                <a:effectLst/>
                <a:latin typeface="Ubuntu" panose="020B0504030602030204" pitchFamily="34" charset="0"/>
              </a:rPr>
              <a:t>class </a:t>
            </a:r>
            <a:endParaRPr lang="hu-HU" sz="3600" b="0" i="0" dirty="0">
              <a:effectLst/>
              <a:latin typeface="Ubuntu" panose="020B0504030602030204" pitchFamily="34" charset="0"/>
            </a:endParaRPr>
          </a:p>
          <a:p>
            <a:pPr lvl="1">
              <a:buClr>
                <a:srgbClr val="FFFF0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400" b="0" i="0" dirty="0" err="1">
                <a:effectLst/>
                <a:latin typeface="Ubuntu" panose="020B0504030602030204" pitchFamily="34" charset="0"/>
              </a:rPr>
              <a:t>OsztalyNeve</a:t>
            </a:r>
            <a:r>
              <a:rPr lang="en-US" sz="3400" b="0" i="0" dirty="0">
                <a:effectLst/>
                <a:latin typeface="Ubuntu" panose="020B0504030602030204" pitchFamily="34" charset="0"/>
              </a:rPr>
              <a:t>(object):</a:t>
            </a:r>
          </a:p>
          <a:p>
            <a:pPr lvl="1">
              <a:buClr>
                <a:srgbClr val="FFFF0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Ubuntu" panose="020B0504030602030204" pitchFamily="34" charset="0"/>
              </a:rPr>
              <a:t>    </a:t>
            </a:r>
            <a:r>
              <a:rPr lang="en-US" sz="3400" b="0" i="0" dirty="0" err="1">
                <a:effectLst/>
                <a:latin typeface="Ubuntu" panose="020B0504030602030204" pitchFamily="34" charset="0"/>
              </a:rPr>
              <a:t>osztály</a:t>
            </a:r>
            <a:r>
              <a:rPr lang="en-US" sz="3400" b="0" i="0" dirty="0">
                <a:effectLst/>
                <a:latin typeface="Ubuntu" panose="020B0504030602030204" pitchFamily="34" charset="0"/>
              </a:rPr>
              <a:t> </a:t>
            </a:r>
            <a:r>
              <a:rPr lang="en-US" sz="3400" b="0" i="0" dirty="0" err="1">
                <a:effectLst/>
                <a:latin typeface="Ubuntu" panose="020B0504030602030204" pitchFamily="34" charset="0"/>
              </a:rPr>
              <a:t>törzse</a:t>
            </a:r>
            <a:r>
              <a:rPr lang="en-US" sz="3400" b="0" i="0" dirty="0">
                <a:effectLst/>
                <a:latin typeface="Ubuntu" panose="020B0504030602030204" pitchFamily="34" charset="0"/>
              </a:rPr>
              <a:t>...</a:t>
            </a: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3600" b="0" i="0" dirty="0">
                <a:effectLst/>
                <a:latin typeface="Ubuntu" panose="020B0504030602030204" pitchFamily="34" charset="0"/>
              </a:rPr>
              <a:t>Közvetlenül az osztály neve után, zárójelek között megadhatjuk, hogy melyik osztályból öröklődünk. A Python (Javával ellentétben) támogatja a többszörös öröklődést, így egy osztály akár egyszerre több másik osztályból is öröklődhet.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70593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6B338-6651-7E89-5E9A-6587DBB2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2EBFDD-67F1-04C8-7076-EA2ACBB5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Pythonbeli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öröklődési hierarchia tetején az 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névre hallgató ősosztály áll. Python 3-ban, ha ebből az 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ősosztályból származtatunk egy osztályt, akkor ezt nem szükséges expliciten kiírnunk, így 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OsztalyNeve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helyett azt is írhatjuk, hogy 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OsztalyNeve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" panose="020B0504030602030204" pitchFamily="34" charset="0"/>
              </a:rPr>
              <a:t>Példa: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" panose="020B0504030602030204" pitchFamily="34" charset="0"/>
              </a:rPr>
              <a:t> A 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Szuperhos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" panose="020B0504030602030204" pitchFamily="34" charset="0"/>
              </a:rPr>
              <a:t> osztály elkezdése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None/>
            </a:pPr>
            <a:r>
              <a:rPr lang="hu-HU" sz="2400" b="0" i="0" dirty="0" err="1">
                <a:effectLst/>
                <a:latin typeface="Ubuntu Mono" panose="020B0604020202020204" pitchFamily="49" charset="0"/>
              </a:rPr>
              <a:t>class</a:t>
            </a:r>
            <a:r>
              <a:rPr lang="hu-HU" sz="2400" b="0" i="0" dirty="0">
                <a:solidFill>
                  <a:srgbClr val="36464E"/>
                </a:solidFill>
                <a:effectLst/>
                <a:latin typeface="Ubuntu Mono" panose="020B0604020202020204" pitchFamily="49" charset="0"/>
              </a:rPr>
              <a:t> </a:t>
            </a:r>
            <a:r>
              <a:rPr lang="hu-HU" sz="2400" b="0" i="0" dirty="0" err="1">
                <a:effectLst/>
                <a:latin typeface="Ubuntu Mono" panose="020B0604020202020204" pitchFamily="49" charset="0"/>
              </a:rPr>
              <a:t>Szuperhos</a:t>
            </a:r>
            <a:r>
              <a:rPr lang="hu-HU" sz="2400" b="0" i="0" dirty="0">
                <a:effectLst/>
                <a:latin typeface="Ubuntu Mono" panose="020B0604020202020204" pitchFamily="49" charset="0"/>
              </a:rPr>
              <a:t>:</a:t>
            </a:r>
            <a:r>
              <a:rPr lang="hu-HU" sz="2400" b="0" i="0" dirty="0">
                <a:solidFill>
                  <a:srgbClr val="36464E"/>
                </a:solidFill>
                <a:effectLst/>
                <a:latin typeface="Ubuntu Mono" panose="020B0604020202020204" pitchFamily="49" charset="0"/>
              </a:rPr>
              <a:t> 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None/>
            </a:pPr>
            <a:r>
              <a:rPr lang="hu-HU" sz="2200" b="0" i="0" dirty="0" err="1">
                <a:effectLst/>
                <a:latin typeface="Ubuntu Mono" panose="020B0604020202020204" pitchFamily="49" charset="0"/>
              </a:rPr>
              <a:t>pass</a:t>
            </a:r>
            <a:endParaRPr lang="hu-HU" altLang="hu-H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900954-0F6F-386E-61A8-DE616D0C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40735B-B33B-0BB7-1DD1-26C02E36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fenti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kódpéldában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látható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utasítás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jelzi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hogy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osztályunk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törzse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üres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majd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később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fogjuk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megírni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Pythonban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blokkot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vezérlési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ágat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függvénytörzset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osztálynak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törzsét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stb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hagyhatunk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üresen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ekkor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hibát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kapnánk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 a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blokkunk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tartalmaz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utasítást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akkor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pass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utasítást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kell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beleírnunk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ezzel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jelezzük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hogy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adott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blokkban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csinálunk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semmit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7071D997-1344-043A-5024-885865D7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pass</a:t>
            </a:r>
            <a:r>
              <a:rPr lang="hu-HU" dirty="0"/>
              <a:t> utasítás</a:t>
            </a:r>
          </a:p>
        </p:txBody>
      </p:sp>
    </p:spTree>
    <p:extLst>
      <p:ext uri="{BB962C8B-B14F-4D97-AF65-F5344CB8AC3E}">
        <p14:creationId xmlns:p14="http://schemas.microsoft.com/office/powerpoint/2010/main" val="232323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7F63B-71A7-B7C1-1CAE-72C7AA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Adattagok, metódusok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7685D-E1BC-0175-F900-2E7E42C7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10" y="1535837"/>
            <a:ext cx="11532092" cy="4900474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osztályok adattagokat és metódusokat (tagfüggvényeket) tartalmazhatnak. Ezeket a . (pont) operátor segítségével tudjuk elérni.</a:t>
            </a: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Pythonban az adattagokat nem deklaráljuk külön az osztályban (mint ahogy azt Javában csináltuk), hanem a konstruktoron belül hozzuk létre és inicializáljuk őket.</a:t>
            </a: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metódusok lényegében függvények az osztályon belül, így a 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kulcsszóval hozzuk létre őket. Egy fontos szabály, hogy Pythonban minden metódusnak van egy kötelező első paramétere, amit expliciten ki kell írni minden metódus fejlécében. Ezt általában 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self-nek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nevezzük el, és ezzel magára az objektumra tudunk hivatkozni (kb. olyan, mint Javában a 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hu-HU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dirty="0">
                <a:solidFill>
                  <a:schemeClr val="tx1"/>
                </a:solidFill>
              </a:rPr>
              <a:t>Példa: Metódus létrehozása az osztályon belül</a:t>
            </a: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b="0" i="0" dirty="0" err="1">
                <a:effectLst/>
                <a:latin typeface="Ubuntu Mono" panose="020B0509030602030204" pitchFamily="49" charset="0"/>
              </a:rPr>
              <a:t>class</a:t>
            </a:r>
            <a:r>
              <a:rPr lang="hu-HU" b="0" i="0" dirty="0">
                <a:solidFill>
                  <a:srgbClr val="36464E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hu-HU" b="0" i="0" dirty="0" err="1">
                <a:effectLst/>
                <a:latin typeface="Ubuntu Mono" panose="020B0509030602030204" pitchFamily="49" charset="0"/>
              </a:rPr>
              <a:t>OsztalyNeve</a:t>
            </a:r>
            <a:r>
              <a:rPr lang="hu-HU" b="0" i="0" dirty="0">
                <a:effectLst/>
                <a:latin typeface="Ubuntu Mono" panose="020B0509030602030204" pitchFamily="49" charset="0"/>
              </a:rPr>
              <a:t>:</a:t>
            </a:r>
            <a:r>
              <a:rPr lang="hu-HU" b="0" i="0" dirty="0">
                <a:solidFill>
                  <a:srgbClr val="36464E"/>
                </a:solidFill>
                <a:effectLst/>
                <a:latin typeface="Ubuntu Mono" panose="020B0509030602030204" pitchFamily="49" charset="0"/>
              </a:rPr>
              <a:t> </a:t>
            </a:r>
          </a:p>
          <a:p>
            <a:pPr marL="457200" lvl="1" indent="0">
              <a:spcBef>
                <a:spcPts val="600"/>
              </a:spcBef>
              <a:buClr>
                <a:srgbClr val="00CCFF"/>
              </a:buClr>
              <a:buSzPct val="65000"/>
              <a:buNone/>
            </a:pPr>
            <a:r>
              <a:rPr lang="hu-HU" dirty="0">
                <a:solidFill>
                  <a:srgbClr val="36464E"/>
                </a:solidFill>
                <a:latin typeface="Ubuntu Mono" panose="020B0509030602030204" pitchFamily="49" charset="0"/>
              </a:rPr>
              <a:t>	</a:t>
            </a:r>
            <a:r>
              <a:rPr lang="hu-HU" b="0" i="0" dirty="0" err="1">
                <a:effectLst/>
                <a:latin typeface="Ubuntu Mono" panose="020B0509030602030204" pitchFamily="49" charset="0"/>
              </a:rPr>
              <a:t>def</a:t>
            </a:r>
            <a:r>
              <a:rPr lang="hu-HU" b="0" i="0" dirty="0">
                <a:solidFill>
                  <a:srgbClr val="36464E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hu-HU" b="0" i="0" dirty="0" err="1">
                <a:effectLst/>
                <a:latin typeface="Ubuntu Mono" panose="020B0509030602030204" pitchFamily="49" charset="0"/>
              </a:rPr>
              <a:t>metodusNeve</a:t>
            </a:r>
            <a:r>
              <a:rPr lang="hu-HU" b="0" i="0" dirty="0">
                <a:effectLst/>
                <a:latin typeface="Ubuntu Mono" panose="020B0509030602030204" pitchFamily="49" charset="0"/>
              </a:rPr>
              <a:t>(</a:t>
            </a:r>
            <a:r>
              <a:rPr lang="hu-HU" b="0" i="0" dirty="0" err="1">
                <a:effectLst/>
                <a:latin typeface="Ubuntu Mono" panose="020B0509030602030204" pitchFamily="49" charset="0"/>
              </a:rPr>
              <a:t>self</a:t>
            </a:r>
            <a:r>
              <a:rPr lang="hu-HU" b="0" i="0" dirty="0">
                <a:effectLst/>
                <a:latin typeface="Ubuntu Mono" panose="020B0509030602030204" pitchFamily="49" charset="0"/>
              </a:rPr>
              <a:t>,</a:t>
            </a:r>
            <a:r>
              <a:rPr lang="hu-HU" b="0" i="0" dirty="0">
                <a:solidFill>
                  <a:srgbClr val="36464E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hu-HU" b="0" i="0" dirty="0" err="1">
                <a:solidFill>
                  <a:srgbClr val="36464E"/>
                </a:solidFill>
                <a:effectLst/>
                <a:latin typeface="Ubuntu Mono" panose="020B0509030602030204" pitchFamily="49" charset="0"/>
              </a:rPr>
              <a:t>param</a:t>
            </a:r>
            <a:r>
              <a:rPr lang="hu-HU" b="0" i="0" dirty="0">
                <a:effectLst/>
                <a:latin typeface="Ubuntu Mono" panose="020B0509030602030204" pitchFamily="49" charset="0"/>
              </a:rPr>
              <a:t>):</a:t>
            </a:r>
            <a:r>
              <a:rPr lang="hu-HU" b="0" i="0" dirty="0">
                <a:solidFill>
                  <a:srgbClr val="36464E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hu-HU" b="0" i="0" dirty="0">
                <a:effectLst/>
                <a:latin typeface="Ubuntu Mono" panose="020B0509030602030204" pitchFamily="49" charset="0"/>
              </a:rPr>
              <a:t># a </a:t>
            </a:r>
            <a:r>
              <a:rPr lang="hu-HU" b="0" i="0" dirty="0" err="1">
                <a:effectLst/>
                <a:latin typeface="Ubuntu Mono" panose="020B0509030602030204" pitchFamily="49" charset="0"/>
              </a:rPr>
              <a:t>self</a:t>
            </a:r>
            <a:r>
              <a:rPr lang="hu-HU" b="0" i="0" dirty="0">
                <a:effectLst/>
                <a:latin typeface="Ubuntu Mono" panose="020B0509030602030204" pitchFamily="49" charset="0"/>
              </a:rPr>
              <a:t> után jönnek a "tényleges" paraméterek</a:t>
            </a:r>
            <a:r>
              <a:rPr lang="hu-HU" b="0" i="0" dirty="0">
                <a:solidFill>
                  <a:srgbClr val="36464E"/>
                </a:solidFill>
                <a:effectLst/>
                <a:latin typeface="Ubuntu Mono" panose="020B0509030602030204" pitchFamily="49" charset="0"/>
              </a:rPr>
              <a:t> 		</a:t>
            </a:r>
          </a:p>
          <a:p>
            <a:pPr marL="457200" lvl="1" indent="0">
              <a:spcBef>
                <a:spcPts val="600"/>
              </a:spcBef>
              <a:buClr>
                <a:srgbClr val="00CCFF"/>
              </a:buClr>
              <a:buSzPct val="65000"/>
              <a:buNone/>
            </a:pPr>
            <a:r>
              <a:rPr lang="hu-HU" dirty="0">
                <a:solidFill>
                  <a:srgbClr val="36464E"/>
                </a:solidFill>
                <a:latin typeface="Ubuntu Mono" panose="020B0509030602030204" pitchFamily="49" charset="0"/>
              </a:rPr>
              <a:t>		</a:t>
            </a:r>
            <a:r>
              <a:rPr lang="hu-HU" b="0" i="0" dirty="0">
                <a:effectLst/>
                <a:latin typeface="Ubuntu Mono" panose="020B0509030602030204" pitchFamily="49" charset="0"/>
              </a:rPr>
              <a:t>print("Ez egy metódus a következő paraméterrel:",</a:t>
            </a:r>
            <a:r>
              <a:rPr lang="hu-HU" b="0" i="0" dirty="0">
                <a:solidFill>
                  <a:srgbClr val="36464E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hu-HU" b="0" i="0" dirty="0" err="1">
                <a:solidFill>
                  <a:srgbClr val="36464E"/>
                </a:solidFill>
                <a:effectLst/>
                <a:latin typeface="Ubuntu Mono" panose="020B0509030602030204" pitchFamily="49" charset="0"/>
              </a:rPr>
              <a:t>param</a:t>
            </a:r>
            <a:r>
              <a:rPr lang="hu-HU" b="0" i="0" dirty="0">
                <a:effectLst/>
                <a:latin typeface="Ubuntu Mono" panose="020B0509030602030204" pitchFamily="49" charset="0"/>
              </a:rPr>
              <a:t>)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6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15A07-7B5B-EAA4-AE47-7641E9BF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Konstruktor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5BBE68-2327-02AC-7DF7-5AD3C27B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9212392" cy="44177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800" dirty="0">
                <a:cs typeface="Times New Roman" panose="02020603050405020304" pitchFamily="18" charset="0"/>
              </a:rPr>
              <a:t>A konstruktor az osztály </a:t>
            </a:r>
            <a:r>
              <a:rPr lang="hu-HU" altLang="hu-HU" sz="2800" dirty="0" err="1">
                <a:cs typeface="Times New Roman" panose="02020603050405020304" pitchFamily="18" charset="0"/>
              </a:rPr>
              <a:t>példányosítása</a:t>
            </a:r>
            <a:r>
              <a:rPr lang="hu-HU" altLang="hu-HU" sz="2800" dirty="0">
                <a:cs typeface="Times New Roman" panose="02020603050405020304" pitchFamily="18" charset="0"/>
              </a:rPr>
              <a:t> során (tehát a konkrét objektumpéldányok létrehozásakor) lefutó, speciális metódus. Pythonban az __</a:t>
            </a:r>
            <a:r>
              <a:rPr lang="hu-HU" altLang="hu-HU" sz="2800" dirty="0" err="1">
                <a:cs typeface="Times New Roman" panose="02020603050405020304" pitchFamily="18" charset="0"/>
              </a:rPr>
              <a:t>init</a:t>
            </a:r>
            <a:r>
              <a:rPr lang="hu-HU" altLang="hu-HU" sz="2800" dirty="0">
                <a:cs typeface="Times New Roman" panose="02020603050405020304" pitchFamily="18" charset="0"/>
              </a:rPr>
              <a:t>__ metódus tekinthető konstruktornak, ezt használjuk az adattagok létrehozására és inicializálására.</a:t>
            </a: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hu-HU" altLang="hu-HU" sz="2800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800" dirty="0">
                <a:cs typeface="Times New Roman" panose="02020603050405020304" pitchFamily="18" charset="0"/>
              </a:rPr>
              <a:t>A konstruktor szintaxisa (a szögletes zárójelek közötti részek elhagyhatók):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endParaRPr lang="hu-HU" altLang="hu-HU" sz="2800" dirty="0"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r>
              <a:rPr lang="en-US" altLang="hu-HU" dirty="0">
                <a:cs typeface="Times New Roman" panose="02020603050405020304" pitchFamily="18" charset="0"/>
              </a:rPr>
              <a:t>class </a:t>
            </a:r>
            <a:r>
              <a:rPr lang="en-US" altLang="hu-HU" dirty="0" err="1">
                <a:cs typeface="Times New Roman" panose="02020603050405020304" pitchFamily="18" charset="0"/>
              </a:rPr>
              <a:t>OsztalyNeve</a:t>
            </a:r>
            <a:r>
              <a:rPr lang="en-US" altLang="hu-HU" dirty="0">
                <a:cs typeface="Times New Roman" panose="02020603050405020304" pitchFamily="18" charset="0"/>
              </a:rPr>
              <a:t>: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r>
              <a:rPr lang="en-US" altLang="hu-HU" dirty="0">
                <a:cs typeface="Times New Roman" panose="02020603050405020304" pitchFamily="18" charset="0"/>
              </a:rPr>
              <a:t>    def __</a:t>
            </a:r>
            <a:r>
              <a:rPr lang="en-US" altLang="hu-HU" dirty="0" err="1">
                <a:cs typeface="Times New Roman" panose="02020603050405020304" pitchFamily="18" charset="0"/>
              </a:rPr>
              <a:t>init</a:t>
            </a:r>
            <a:r>
              <a:rPr lang="en-US" altLang="hu-HU" dirty="0">
                <a:cs typeface="Times New Roman" panose="02020603050405020304" pitchFamily="18" charset="0"/>
              </a:rPr>
              <a:t>__(self, [param1, param2, ...]):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r>
              <a:rPr lang="en-US" altLang="hu-HU" dirty="0">
                <a:cs typeface="Times New Roman" panose="02020603050405020304" pitchFamily="18" charset="0"/>
              </a:rPr>
              <a:t>        </a:t>
            </a:r>
            <a:r>
              <a:rPr lang="en-US" altLang="hu-HU" dirty="0" err="1">
                <a:cs typeface="Times New Roman" panose="02020603050405020304" pitchFamily="18" charset="0"/>
              </a:rPr>
              <a:t>konstruktor</a:t>
            </a:r>
            <a:r>
              <a:rPr lang="en-US" altLang="hu-HU" dirty="0">
                <a:cs typeface="Times New Roman" panose="02020603050405020304" pitchFamily="18" charset="0"/>
              </a:rPr>
              <a:t> </a:t>
            </a:r>
            <a:r>
              <a:rPr lang="en-US" altLang="hu-HU" dirty="0" err="1">
                <a:cs typeface="Times New Roman" panose="02020603050405020304" pitchFamily="18" charset="0"/>
              </a:rPr>
              <a:t>utasítások</a:t>
            </a:r>
            <a:r>
              <a:rPr lang="en-US" altLang="hu-HU" dirty="0">
                <a:cs typeface="Times New Roman" panose="02020603050405020304" pitchFamily="18" charset="0"/>
              </a:rPr>
              <a:t>... (pl. </a:t>
            </a:r>
            <a:r>
              <a:rPr lang="en-US" altLang="hu-HU" dirty="0" err="1">
                <a:cs typeface="Times New Roman" panose="02020603050405020304" pitchFamily="18" charset="0"/>
              </a:rPr>
              <a:t>adattagok</a:t>
            </a:r>
            <a:r>
              <a:rPr lang="en-US" altLang="hu-HU" dirty="0">
                <a:cs typeface="Times New Roman" panose="02020603050405020304" pitchFamily="18" charset="0"/>
              </a:rPr>
              <a:t> </a:t>
            </a:r>
            <a:r>
              <a:rPr lang="en-US" altLang="hu-HU" dirty="0" err="1">
                <a:cs typeface="Times New Roman" panose="02020603050405020304" pitchFamily="18" charset="0"/>
              </a:rPr>
              <a:t>inicializálása</a:t>
            </a:r>
            <a:r>
              <a:rPr lang="en-US" altLang="hu-HU" dirty="0">
                <a:cs typeface="Times New Roman" panose="02020603050405020304" pitchFamily="18" charset="0"/>
              </a:rPr>
              <a:t>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endParaRPr lang="en-US" altLang="hu-H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9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925F2-287B-848C-40E0-223FC7C4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Konstruktor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8E2C4A-8B8A-D0E3-E55D-92CBE3E0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Példa: A szuperhősökről eltároljuk a nevüket és a szupererejüket. Hozzunk létre egy olyan konstruktort a 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Szuperhos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osztályban, amely paraméterül kapja a nevet és a szupererőt, és ezekkel az értékekkel inicializálja az adattagokat!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altLang="hu-H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None/>
            </a:pPr>
            <a:r>
              <a:rPr lang="hu-HU" dirty="0" err="1">
                <a:solidFill>
                  <a:schemeClr val="tx1"/>
                </a:solidFill>
              </a:rPr>
              <a:t>class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Szuperhos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None/>
            </a:pPr>
            <a:r>
              <a:rPr lang="hu-HU" dirty="0">
                <a:solidFill>
                  <a:schemeClr val="tx1"/>
                </a:solidFill>
              </a:rPr>
              <a:t>    </a:t>
            </a:r>
            <a:r>
              <a:rPr lang="hu-HU" dirty="0" err="1">
                <a:solidFill>
                  <a:schemeClr val="tx1"/>
                </a:solidFill>
              </a:rPr>
              <a:t>def</a:t>
            </a:r>
            <a:r>
              <a:rPr lang="hu-HU" dirty="0">
                <a:solidFill>
                  <a:schemeClr val="tx1"/>
                </a:solidFill>
              </a:rPr>
              <a:t> __</a:t>
            </a:r>
            <a:r>
              <a:rPr lang="hu-HU" dirty="0" err="1">
                <a:solidFill>
                  <a:schemeClr val="tx1"/>
                </a:solidFill>
              </a:rPr>
              <a:t>init</a:t>
            </a:r>
            <a:r>
              <a:rPr lang="hu-HU" dirty="0">
                <a:solidFill>
                  <a:schemeClr val="tx1"/>
                </a:solidFill>
              </a:rPr>
              <a:t>__(</a:t>
            </a:r>
            <a:r>
              <a:rPr lang="hu-HU" dirty="0" err="1">
                <a:solidFill>
                  <a:schemeClr val="tx1"/>
                </a:solidFill>
              </a:rPr>
              <a:t>self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nev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szuperero</a:t>
            </a:r>
            <a:r>
              <a:rPr lang="hu-HU" dirty="0">
                <a:solidFill>
                  <a:schemeClr val="tx1"/>
                </a:solidFill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None/>
            </a:pPr>
            <a:r>
              <a:rPr lang="hu-HU" dirty="0">
                <a:solidFill>
                  <a:schemeClr val="tx1"/>
                </a:solidFill>
              </a:rPr>
              <a:t>        </a:t>
            </a:r>
            <a:r>
              <a:rPr lang="hu-HU" dirty="0" err="1">
                <a:solidFill>
                  <a:schemeClr val="tx1"/>
                </a:solidFill>
              </a:rPr>
              <a:t>self.nev</a:t>
            </a:r>
            <a:r>
              <a:rPr lang="hu-HU" dirty="0">
                <a:solidFill>
                  <a:schemeClr val="tx1"/>
                </a:solidFill>
              </a:rPr>
              <a:t> = </a:t>
            </a:r>
            <a:r>
              <a:rPr lang="hu-HU" dirty="0" err="1">
                <a:solidFill>
                  <a:schemeClr val="tx1"/>
                </a:solidFill>
              </a:rPr>
              <a:t>nev</a:t>
            </a:r>
            <a:r>
              <a:rPr lang="hu-HU" dirty="0">
                <a:solidFill>
                  <a:schemeClr val="tx1"/>
                </a:solidFill>
              </a:rPr>
              <a:t>                  # adattagok létrehozása és inicializálása</a:t>
            </a:r>
          </a:p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None/>
            </a:pPr>
            <a:r>
              <a:rPr lang="hu-HU" dirty="0">
                <a:solidFill>
                  <a:schemeClr val="tx1"/>
                </a:solidFill>
              </a:rPr>
              <a:t>        </a:t>
            </a:r>
            <a:r>
              <a:rPr lang="hu-HU" dirty="0" err="1">
                <a:solidFill>
                  <a:schemeClr val="tx1"/>
                </a:solidFill>
              </a:rPr>
              <a:t>self.szuperero</a:t>
            </a:r>
            <a:r>
              <a:rPr lang="hu-HU" dirty="0">
                <a:solidFill>
                  <a:schemeClr val="tx1"/>
                </a:solidFill>
              </a:rPr>
              <a:t> = </a:t>
            </a:r>
            <a:r>
              <a:rPr lang="hu-HU" dirty="0" err="1">
                <a:solidFill>
                  <a:schemeClr val="tx1"/>
                </a:solidFill>
              </a:rPr>
              <a:t>szuperero</a:t>
            </a:r>
            <a:endParaRPr lang="hu-HU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53875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1343</TotalTime>
  <Words>1508</Words>
  <Application>Microsoft Office PowerPoint</Application>
  <PresentationFormat>Szélesvásznú</PresentationFormat>
  <Paragraphs>146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33" baseType="lpstr">
      <vt:lpstr>Arial</vt:lpstr>
      <vt:lpstr>Calibri</vt:lpstr>
      <vt:lpstr>Oxygen</vt:lpstr>
      <vt:lpstr>system-ui</vt:lpstr>
      <vt:lpstr>Times New Roman</vt:lpstr>
      <vt:lpstr>Trebuchet MS</vt:lpstr>
      <vt:lpstr>Ubuntu</vt:lpstr>
      <vt:lpstr>Ubuntu Mono</vt:lpstr>
      <vt:lpstr>var(--md-code-font-family)</vt:lpstr>
      <vt:lpstr>Wingdings</vt:lpstr>
      <vt:lpstr>Wingdings 3</vt:lpstr>
      <vt:lpstr>Dimenzió</vt:lpstr>
      <vt:lpstr>Bevezetés a programozásba</vt:lpstr>
      <vt:lpstr>Tartalom </vt:lpstr>
      <vt:lpstr>Osztályok</vt:lpstr>
      <vt:lpstr>Osztályok létrehozása</vt:lpstr>
      <vt:lpstr>Öröklés</vt:lpstr>
      <vt:lpstr>A pass utasítás</vt:lpstr>
      <vt:lpstr>Adattagok, metódusok</vt:lpstr>
      <vt:lpstr>Konstruktor</vt:lpstr>
      <vt:lpstr>Konstruktor</vt:lpstr>
      <vt:lpstr>Konstruktor</vt:lpstr>
      <vt:lpstr>Objektumok létrehozása</vt:lpstr>
      <vt:lpstr>Láthatóságok, getterek, setterek, property-k  </vt:lpstr>
      <vt:lpstr>Példa</vt:lpstr>
      <vt:lpstr>@property</vt:lpstr>
      <vt:lpstr>Példa</vt:lpstr>
      <vt:lpstr>Objektumok kiíratása</vt:lpstr>
      <vt:lpstr>Példa</vt:lpstr>
      <vt:lpstr>Operator overloading</vt:lpstr>
      <vt:lpstr>Példa</vt:lpstr>
      <vt:lpstr>Típus ellenőrzés</vt:lpstr>
      <vt:lpstr>Házi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programozásba</dc:title>
  <dc:creator>Apró Anikó</dc:creator>
  <cp:lastModifiedBy>Apró Anikó</cp:lastModifiedBy>
  <cp:revision>16</cp:revision>
  <dcterms:created xsi:type="dcterms:W3CDTF">2022-08-31T08:42:14Z</dcterms:created>
  <dcterms:modified xsi:type="dcterms:W3CDTF">2022-10-03T07:08:53Z</dcterms:modified>
</cp:coreProperties>
</file>