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59" r:id="rId14"/>
    <p:sldId id="260" r:id="rId15"/>
    <p:sldId id="261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E072EEC7-E320-3709-A87D-FBB4D84F00FC}"/>
              </a:ext>
            </a:extLst>
          </p:cNvPr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18">
              <a:extLst>
                <a:ext uri="{FF2B5EF4-FFF2-40B4-BE49-F238E27FC236}">
                  <a16:creationId xmlns:a16="http://schemas.microsoft.com/office/drawing/2014/main" id="{2C91FAF4-CBD8-0725-D648-D80F5498C6A0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</a:ln>
          </p:spPr>
        </p:cxnSp>
        <p:cxnSp>
          <p:nvCxnSpPr>
            <p:cNvPr id="4" name="Straight Connector 19">
              <a:extLst>
                <a:ext uri="{FF2B5EF4-FFF2-40B4-BE49-F238E27FC236}">
                  <a16:creationId xmlns:a16="http://schemas.microsoft.com/office/drawing/2014/main" id="{E88F0F98-34E5-C336-3033-5C5F4B7B470B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6F301677-A1AD-1B02-3AF0-FF632CC5BFC1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496CB">
                <a:alpha val="36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22F49201-90EF-B693-780C-F3735886CA8A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496CB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7" name="Isosceles Triangle 22">
              <a:extLst>
                <a:ext uri="{FF2B5EF4-FFF2-40B4-BE49-F238E27FC236}">
                  <a16:creationId xmlns:a16="http://schemas.microsoft.com/office/drawing/2014/main" id="{5E720E5B-76E6-3400-0DFB-10D346910409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F496CB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CB5E5B19-FBD2-28B7-85BD-0F2B38466250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EB3D9F">
                <a:alpha val="5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B66E23B-3823-5D54-0F12-5F2700AB7194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F3B2AC9B-30B2-28C7-86A0-8EF66B86569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2136D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3E7B616F-E9D8-A474-A60F-AE9074B73833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B2136D">
                <a:alpha val="66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74857714-A191-3D8D-1EBE-1D839039BF4A}"/>
                </a:ext>
              </a:extLst>
            </p:cNvPr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BEB7A90-DAD3-EA94-687E-AC6609F5317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0B2192A-CBD8-DFEC-9D58-9A24FB5AB0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F8B2C21-BCB0-85F8-9AAD-3FD67908B0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F54D47-27E4-4ACF-B1B0-F6F954F412D8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24135B-7C11-1B34-49DE-76DD47195B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67DE47A-7803-3A7E-F45D-F82DFB0E2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25752F-3D2E-4B3E-AB48-001D48C842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15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5FD9-1CF3-E922-3F53-97518B90DD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F50E2-8FEE-207B-B449-995BE662D9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3153-A7CB-24A8-7F16-4BAEE22DC5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656392-125F-46EF-B7DC-BC9A0718DBD8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B64D-425F-68B3-8A8C-1555604158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86A9-22CC-759A-B54F-14A596411F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A27362-33C9-49DE-8C16-BFB1BF1FFA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3CA2-F80D-656F-5C52-1BE0BDAAC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FBAF16A-AD61-1B48-9F43-C663D6C44B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BC06771-9594-57BD-D213-33D2A70FB8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AE971A-F0FC-C6FE-D161-BC6346DFA0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9109F5-9350-4215-9DB3-4BEC9FD3F873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A5EA70-5344-8882-2566-68D8B7A18C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DCACA3-0F14-B964-A8CF-7B164F8B0E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25AC5B-BE02-438E-B62E-0BFB656A62BB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85ACC2CD-2032-9E64-F70C-EAE031BAED7A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EE14088D-3C87-211C-C767-65BF0F0AE178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72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3827-EFAA-790D-0514-2E6F2FB1C0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8FB3-D8FC-83E0-DDF3-CF8A385CD2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94EE-36E9-F34E-2A35-90D7F4BADD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0C0C3C-E809-4E4A-BE9F-CF37663E5CC8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F719-0C4B-6B74-0236-AA3B50D438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C435-B490-A27F-2E2E-EEEAA90925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BC974C-ABB4-493D-A8EA-721A98BE8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8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0727-EFB5-0CA1-23EA-C9B4B9BDF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1EC38B6-C52D-8D34-0F05-6B1D35350A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A6A3CF-A186-7B1A-92D2-A5926DB3A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A8C5ED-3322-1B21-E59B-A52E5D2E3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D8B484-958E-40AE-B78E-473B419172F8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8EB8E9-40DC-53A3-E484-C71692B953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059F96-6906-2CAE-7CD5-F7AB507C60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58E121-3839-470B-AA0B-59E2897E42C3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296E4BB8-30D6-7B5A-6B0F-2D8994396C35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12334FF1-8616-8C10-0726-1659571D8C62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80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C4E8-95A4-9CC4-3480-633BBB530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3163F5C-A83B-1C74-3243-AC05A41523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496CB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BB001C-4A63-A2DA-65ED-7E62E96111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A04A57-3A79-4DC0-EFB4-E5075E13DA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7883D-F419-4CB5-8CCF-739467434ACD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953353-9738-D58B-E69B-36DEF63E96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9D6286-D20A-A34F-7872-838503DA51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5BF8D7-0DA5-4E31-8E06-26B040CAF4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733C-2762-F294-DE7F-492A2C2F82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6F059-2E99-6B24-2F9C-0D0DEDB626E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50C0-5FD9-CD89-D69E-039996407B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E84854-A6BA-45B7-BF04-E3C9ABA72FC6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4162-BE66-A3CC-3167-67FF96DB2D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D18F-5E3C-6A44-9DBE-2D6A41C0B6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AD825B-C617-4E99-AE7B-7EBB171C85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E4CD6-BD00-54DD-F569-F47B369AA0D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E65F4-232D-FB37-C96B-CD2A5671A9C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6EB0-564A-52A9-5814-0EA3F28E06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4C3459-61C3-41D3-B6CA-6579B0933BA5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0F2F5-5913-9124-F47C-D43C76F6AF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AC87-1689-81AF-649B-34FAD658E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5962E4-9EEF-4AE1-8C37-CDF98DF756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CF53-5BAB-FC5A-45D3-74A9AE558B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4250-96A2-CE73-3160-DF3917C932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3E1A-3EE1-579B-812F-FDB5F03ABE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4E9FA2-3124-4D81-B7D1-FCCA55579227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6B6D1-E266-EC0B-26AC-0D0A07DFE7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92C8-27C1-A490-007D-1AC9C432BB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770B96-D7AB-43DF-8B32-199392E313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9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454F-F91A-91A3-BC4D-84CA87834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DF860-706A-B665-4708-E892004EC6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AE57-21CC-6720-FEE7-562DE6D013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C5C42E-D373-417F-9457-0BA1485C520E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9A62-03E4-1540-5E2F-042672E8C3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3E86-F529-6F73-5F02-D0B62C17E3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6E55C9-9BEE-484F-B83F-518EAB3EDF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A3A-9122-D8ED-3144-66D0729747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4FA8-ADE9-812F-304C-569E6DD1BD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00B96-D258-F76F-3D83-C7ED1E08C82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CCD6A-03A6-CD39-4323-B33A56A35C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234106-C2BF-4257-B90D-BE90BB00BDC5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7692F-8F4D-2EFE-199D-10F858D78A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3ADA1-D10F-8E33-8DA2-0E578E8194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F79BF1-CFD0-448B-9B36-6B6930E9D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B48F-C44E-D979-DE52-BB4A365873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A80D0-D9A7-CC38-2CFA-D79302C22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A354D-E5B5-19F0-B8F1-47ED70B7BEB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33441-DA2A-254C-A8B2-3FCCD9182AD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9631C-0E3F-D0FB-E104-686178CC3A8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4579A-8F4D-601D-6BDF-ED7564DF13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03EA88-B166-48F1-AA74-84B8C81F4644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D0955-2789-E9F8-7901-80F1746100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A22FC-D62A-7C61-9B5B-C87AE47EC7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6D7CD9-2346-4C54-9836-E8AAB2A673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8D58-A056-DFF4-BB70-8AEEF92E32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1A52A-5CBB-2764-FFB2-598D8FBEE3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93DB6D-6BCF-4891-9E79-50BF9F159DC5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69218-713B-7AC9-8274-F2FC3D5591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539CB-5D76-7657-E90D-A8F98CA880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7BCAF5-0B79-4FB5-9368-0D4ED9016E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0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1C1CE-432E-1CA4-83E9-D99431E0AE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D8F0F5-229C-4B3F-AD76-5B28FF4D6FDE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C658A-B142-565B-8B6F-BC365AFD5B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50F7D-287D-10F0-797D-FB3041D702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D09D71-53D7-40CD-850D-294C1187DD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1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A752-0F66-8D39-CE74-74520E0B0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857E-D645-46A2-B829-627172C31B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13422-76E2-B844-DAD0-4BA856754D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4FF2-E28A-4AC2-7439-50483852E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F43F36-800A-4916-960D-E7B9FCC289E9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21869-47E0-8DA3-F766-AED156907A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F8F06-7A36-6768-5680-2745175738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25969B-123E-44B4-807B-A2B9793DF0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7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F1DA-DA75-D103-359F-77A4172072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F7D27-4AF9-188B-E6A9-8F007E8C8D2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5CED3-0183-959A-0C16-987DB9D4D5A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3B51-ADC5-671F-8841-2864A2BFD5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CDB3B3-BC78-48F7-89AE-538575DC7E5F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30647-7E85-210E-7A0C-24BEC444E8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57FAA-B7CE-ECBE-E214-555423DF5E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876BA1-06F7-4981-9164-D57FCA8D81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id="{2A2F1726-B863-56D1-CFC4-323501C9E2F2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8">
              <a:extLst>
                <a:ext uri="{FF2B5EF4-FFF2-40B4-BE49-F238E27FC236}">
                  <a16:creationId xmlns:a16="http://schemas.microsoft.com/office/drawing/2014/main" id="{ED6D5D92-2DBA-1CDD-D142-E6F1B7CFD248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</a:ln>
          </p:spPr>
        </p:cxnSp>
        <p:cxnSp>
          <p:nvCxnSpPr>
            <p:cNvPr id="4" name="Straight Connector 19">
              <a:extLst>
                <a:ext uri="{FF2B5EF4-FFF2-40B4-BE49-F238E27FC236}">
                  <a16:creationId xmlns:a16="http://schemas.microsoft.com/office/drawing/2014/main" id="{9D70A6A4-260B-CAEB-FB87-6734EFC8027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6532E164-3DEB-319A-C2DD-124D3C390671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496CB">
                <a:alpha val="36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6F6F725C-BA49-6B5B-5674-B58CE50C6403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496CB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7" name="Isosceles Triangle 22">
              <a:extLst>
                <a:ext uri="{FF2B5EF4-FFF2-40B4-BE49-F238E27FC236}">
                  <a16:creationId xmlns:a16="http://schemas.microsoft.com/office/drawing/2014/main" id="{ED31BEC2-B746-7F50-FAEA-A177BA0A0C26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F496CB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5AE5A70D-AE43-DE21-5FDA-8FEF07D51CEB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EB3D9F">
                <a:alpha val="5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C496DFF0-738F-F169-A87B-79DD9E87AA94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7402BEE7-7531-38AB-8337-9B1CD6F19ECE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2136D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92C4D03C-8032-65FD-881B-EE4EF067B9CF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B2136D">
                <a:alpha val="66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  <p:sp>
          <p:nvSpPr>
            <p:cNvPr id="12" name="Isosceles Triangle 27">
              <a:extLst>
                <a:ext uri="{FF2B5EF4-FFF2-40B4-BE49-F238E27FC236}">
                  <a16:creationId xmlns:a16="http://schemas.microsoft.com/office/drawing/2014/main" id="{F28FFC35-C453-0AEB-EF57-FEB2590A36DE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hu-HU"/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5582E2E-A04F-8C5B-86C4-4A77CB782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BD71F9-2AB6-3EF1-9CF8-EE9249077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3F56CAC-3F59-22E8-59F9-33E18CE6E9D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A31CD29A-EEAF-48C6-AF32-F3E14A46BB45}" type="datetime1">
              <a:rPr lang="en-US"/>
              <a:pPr lvl="0"/>
              <a:t>9/5/2022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C38E0DD-6A1A-F638-7CA5-5A692D2004F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12A1C6-8814-51DD-566A-F71D718FC9E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EB3D9F"/>
                </a:solidFill>
                <a:uFillTx/>
                <a:latin typeface="Trebuchet MS"/>
              </a:defRPr>
            </a:lvl1pPr>
          </a:lstStyle>
          <a:p>
            <a:pPr lvl="0"/>
            <a:fld id="{A9ECA756-BBE3-4060-AE43-4B09B4350C5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none" spc="0" baseline="0">
          <a:solidFill>
            <a:srgbClr val="EB3D9F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hyperlink" Target="https://www.python.org/about/succes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5781E9-42B9-227B-E286-3122D2D5BD2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333333"/>
                </a:solidFill>
                <a:latin typeface="Oxygen" pitchFamily="2"/>
              </a:rPr>
              <a:t>Bevezetés a programozásba</a:t>
            </a: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03F6B5F-3829-7DA9-9AF0-975A0E77B5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/>
              <a:t>Apró Anikó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7AA768-7819-BC6F-0F1E-F73E30D6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ígéretek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02B6E3-611C-8866-953E-10A9356C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Valós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az itt tárgyalt technikák, eszközök, fogalmak alkalmasak ipari szoftverek írására!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„itt és itt használható…”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Egyszerűség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példák a lehető legegyszerűbbek, de ettől azok valósak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Skálázható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az itt tárgyalt technikák, eszközök, fogalmak segítségével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nagyobb, megbízható programok készíthetőek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„itt és itt használható…”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24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8433CE-A7F5-9FD4-DD43-5A26E698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a programozás?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1E6E3C-5CFE-80C1-4EC4-91CA49E8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„</a:t>
            </a: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Our civilization runs on software</a:t>
            </a: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”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legtöbb mérnöki tevékenység alapja a programozás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Alkalmazások széles köre…</a:t>
            </a:r>
            <a:r>
              <a:rPr lang="hu-HU" altLang="hu-HU" sz="2800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ki annak</a:t>
            </a:r>
            <a:endParaRPr lang="en-US" altLang="hu-HU" sz="2800" dirty="0">
              <a:solidFill>
                <a:srgbClr val="FFFF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555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C0AF2A-35E9-3A04-AB02-926843216F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9B4AEF-75E1-87D1-F060-5449649DC3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059" y="1535186"/>
            <a:ext cx="10335234" cy="5008223"/>
          </a:xfrm>
        </p:spPr>
        <p:txBody>
          <a:bodyPr/>
          <a:lstStyle/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Python egy általános célú, nagyon magas szintű programozási nyelv.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Fő tervezési szempont: olvashatóság.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 err="1"/>
              <a:t>Interpreteres</a:t>
            </a:r>
            <a:r>
              <a:rPr lang="hu-HU" dirty="0"/>
              <a:t> nyelv, a megírt program azonnal futtatható.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Multiparadigmás (imperatív, objektum-orientált, funkcionális).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Az első változat 1991-ben jelent meg, nevét a Monty Python csoportról kapta.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Tervezője Guido van </a:t>
            </a:r>
            <a:r>
              <a:rPr lang="hu-HU" dirty="0" err="1"/>
              <a:t>Rossum</a:t>
            </a:r>
            <a:r>
              <a:rPr lang="hu-HU" dirty="0"/>
              <a:t> holland kutató / programozó (1956-ban született). 2005-2012: Google; 2013-2019: </a:t>
            </a:r>
            <a:r>
              <a:rPr lang="hu-HU" dirty="0" err="1"/>
              <a:t>Dropbox</a:t>
            </a:r>
            <a:r>
              <a:rPr lang="hu-HU" dirty="0"/>
              <a:t>. 2019 végén nyugdíjba vonult, de 2020 végén visszatért és csatlakozott a Microsoft-hoz.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Mely nyelvek voltak rá hatással: ABC, ALGOL 68, C, C++, Dylan, </a:t>
            </a:r>
            <a:r>
              <a:rPr lang="hu-HU" dirty="0" err="1"/>
              <a:t>Haskell</a:t>
            </a:r>
            <a:r>
              <a:rPr lang="hu-HU" dirty="0"/>
              <a:t>, </a:t>
            </a:r>
            <a:r>
              <a:rPr lang="hu-HU" dirty="0" err="1"/>
              <a:t>Icon</a:t>
            </a:r>
            <a:r>
              <a:rPr lang="hu-HU" dirty="0"/>
              <a:t>, Java, </a:t>
            </a:r>
            <a:r>
              <a:rPr lang="hu-HU" dirty="0" err="1"/>
              <a:t>Lisp</a:t>
            </a:r>
            <a:r>
              <a:rPr lang="hu-HU" dirty="0"/>
              <a:t>, Modula-3, </a:t>
            </a:r>
            <a:r>
              <a:rPr lang="hu-HU" dirty="0" err="1"/>
              <a:t>Perl</a:t>
            </a:r>
            <a:r>
              <a:rPr lang="hu-HU" dirty="0"/>
              <a:t>.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Mely nyelvekre volt hatással: </a:t>
            </a:r>
            <a:r>
              <a:rPr lang="hu-HU" dirty="0" err="1"/>
              <a:t>Boo</a:t>
            </a:r>
            <a:r>
              <a:rPr lang="hu-HU" dirty="0"/>
              <a:t>, </a:t>
            </a:r>
            <a:r>
              <a:rPr lang="hu-HU" dirty="0" err="1"/>
              <a:t>Cobra</a:t>
            </a:r>
            <a:r>
              <a:rPr lang="hu-HU" dirty="0"/>
              <a:t>, D, Falcon, </a:t>
            </a:r>
            <a:r>
              <a:rPr lang="hu-HU" dirty="0" err="1"/>
              <a:t>Groovy</a:t>
            </a:r>
            <a:r>
              <a:rPr lang="hu-HU" dirty="0"/>
              <a:t>, JavaScript, </a:t>
            </a:r>
            <a:r>
              <a:rPr lang="hu-HU" dirty="0" err="1"/>
              <a:t>Ruby</a:t>
            </a:r>
            <a:r>
              <a:rPr lang="hu-HU" dirty="0"/>
              <a:t>, Go.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34CCFA-5E93-C188-80D9-9FF7C6D2D5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006179-AFDD-7E71-D7F3-2F0E1577D5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Dinamikus típusokat és automatikus memóriakezelést használ.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Platformfüggetlen (Unix/Linux, Windows, Mac OS, stb.)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Pythonnak igen kiterjedt és széles körű standard könyvtára van („</a:t>
            </a:r>
            <a:r>
              <a:rPr lang="hu-HU" dirty="0" err="1"/>
              <a:t>batteries</a:t>
            </a:r>
            <a:r>
              <a:rPr lang="hu-HU" dirty="0"/>
              <a:t> </a:t>
            </a:r>
            <a:r>
              <a:rPr lang="hu-HU" dirty="0" err="1"/>
              <a:t>included</a:t>
            </a:r>
            <a:r>
              <a:rPr lang="hu-HU" dirty="0"/>
              <a:t>”), amit még kiegészítenek az egyéb (mások által megírt) publikus modulok („3rd </a:t>
            </a:r>
            <a:r>
              <a:rPr lang="hu-HU" dirty="0" err="1"/>
              <a:t>party</a:t>
            </a:r>
            <a:r>
              <a:rPr lang="hu-HU" dirty="0"/>
              <a:t> </a:t>
            </a:r>
            <a:r>
              <a:rPr lang="hu-HU" dirty="0" err="1"/>
              <a:t>modules</a:t>
            </a:r>
            <a:r>
              <a:rPr lang="hu-HU" dirty="0"/>
              <a:t>”).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Az </a:t>
            </a:r>
            <a:r>
              <a:rPr lang="hu-HU" dirty="0" err="1"/>
              <a:t>interpreter</a:t>
            </a:r>
            <a:r>
              <a:rPr lang="hu-HU" dirty="0"/>
              <a:t> és a standard könyvtár teljesen nyílt forrású.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Könnyen tanulható, egyszerű a szintaxisa. A megírt kód könnyen olvasható. 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programozói munkát hatékony magas szintű adatszerkezetek segítik. Egyszerűen, ugyanakkor nagyon hatásosan valósítja meg az objektumorientált programozást.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A761B-5D77-1F5B-8A04-5F1E9E7BBA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671803-1601-AD33-6FBB-ADAE9213BB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90000"/>
              </a:lnSpc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1700" dirty="0"/>
              <a:t>Ideális nyelv </a:t>
            </a:r>
            <a:r>
              <a:rPr lang="hu-HU" sz="1700" dirty="0" err="1"/>
              <a:t>szkriptek</a:t>
            </a:r>
            <a:r>
              <a:rPr lang="hu-HU" sz="1700" dirty="0"/>
              <a:t> írásához, illetve gyors alkalmazásfejlesztéshez („rapid </a:t>
            </a:r>
            <a:r>
              <a:rPr lang="hu-HU" sz="1700" dirty="0" err="1"/>
              <a:t>application</a:t>
            </a:r>
            <a:r>
              <a:rPr lang="hu-HU" sz="1700" dirty="0"/>
              <a:t> </a:t>
            </a:r>
            <a:r>
              <a:rPr lang="hu-HU" sz="1700" dirty="0" err="1"/>
              <a:t>development</a:t>
            </a:r>
            <a:r>
              <a:rPr lang="hu-HU" sz="1700" dirty="0"/>
              <a:t>”). </a:t>
            </a:r>
          </a:p>
          <a:p>
            <a:pPr lvl="0">
              <a:lnSpc>
                <a:spcPct val="90000"/>
              </a:lnSpc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1700" dirty="0"/>
              <a:t>Gyors prototípusfejlesztést tesz lehetővé („rapid </a:t>
            </a:r>
            <a:r>
              <a:rPr lang="hu-HU" sz="1700" dirty="0" err="1"/>
              <a:t>prototyping</a:t>
            </a:r>
            <a:r>
              <a:rPr lang="hu-HU" sz="1700" dirty="0"/>
              <a:t>”). </a:t>
            </a:r>
          </a:p>
          <a:p>
            <a:pPr lvl="0">
              <a:lnSpc>
                <a:spcPct val="90000"/>
              </a:lnSpc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1700" dirty="0"/>
              <a:t>Hasonló programozási nyelvek: </a:t>
            </a:r>
            <a:r>
              <a:rPr lang="hu-HU" sz="1700" dirty="0" err="1"/>
              <a:t>Perl</a:t>
            </a:r>
            <a:r>
              <a:rPr lang="hu-HU" sz="1700" dirty="0"/>
              <a:t>, </a:t>
            </a:r>
            <a:r>
              <a:rPr lang="hu-HU" sz="1700" dirty="0" err="1"/>
              <a:t>Ruby</a:t>
            </a:r>
            <a:r>
              <a:rPr lang="hu-HU" sz="1700" dirty="0"/>
              <a:t>. </a:t>
            </a:r>
          </a:p>
          <a:p>
            <a:pPr lvl="0">
              <a:lnSpc>
                <a:spcPct val="90000"/>
              </a:lnSpc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1700" dirty="0"/>
              <a:t>Tökéletes választás kisebb (pl. 10-20 soros) </a:t>
            </a:r>
            <a:r>
              <a:rPr lang="hu-HU" sz="1700" dirty="0" err="1"/>
              <a:t>szkriptekhez</a:t>
            </a:r>
            <a:r>
              <a:rPr lang="hu-HU" sz="1700" dirty="0"/>
              <a:t>, de NEM CSAK erre jó! Nagy méretű, több ezer soros programokat is lehet benne írni úgy, hogy a program áttekinthető marad (modulok, csomagok). </a:t>
            </a:r>
          </a:p>
          <a:p>
            <a:pPr lvl="0">
              <a:lnSpc>
                <a:spcPct val="90000"/>
              </a:lnSpc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1700" dirty="0"/>
              <a:t>Sokáig két ág létezett egymással párhuzamosan: Python 2 és Python 3. A Python 3 </a:t>
            </a:r>
            <a:r>
              <a:rPr lang="hu-HU" sz="1700" dirty="0" err="1"/>
              <a:t>fork</a:t>
            </a:r>
            <a:r>
              <a:rPr lang="hu-HU" sz="1700" dirty="0"/>
              <a:t> 2008. dec.-ben jött létre. A Python 2.7-hez 2020. január 1. óta már nem jön ki újabb frissítés! </a:t>
            </a:r>
          </a:p>
          <a:p>
            <a:pPr lvl="0">
              <a:lnSpc>
                <a:spcPct val="90000"/>
              </a:lnSpc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1700" dirty="0"/>
              <a:t>A gyakorlaton a Python 3-as verzióját fogjuk használni. A jelenlegi legfrissebb verzió a Python 3.10-es. Mivel nagyon sok helyen még mindig a Python 2-t használják (2.7), ezért ki fogunk térni a legfontosabb eltérésekre. Javasolt verzió: Python 3.8+.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1BF1A2-22C8-559B-BDD2-E75D37C219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/>
              <a:t>Hol használják a nyelvet?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1FBD51-89A7-6E2C-F757-DB9ECE6FF40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Mindenhol IS.</a:t>
            </a:r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>
                <a:hlinkClick r:id="rId2"/>
              </a:rPr>
              <a:t>https://www.python.org/about/success/</a:t>
            </a:r>
            <a:endParaRPr lang="hu-HU" dirty="0"/>
          </a:p>
          <a:p>
            <a:pPr lvl="0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>
                <a:hlinkClick r:id="rId3"/>
              </a:rPr>
              <a:t>https://www.tiobe.com/tiobe-index/</a:t>
            </a:r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F0E1AF-0580-5E09-519A-60CFD9EC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1C3270-11CB-71C0-8316-B4C523AF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Terminál használata: </a:t>
            </a:r>
            <a:r>
              <a:rPr lang="hu-HU" dirty="0" err="1"/>
              <a:t>Powershell</a:t>
            </a:r>
            <a:r>
              <a:rPr lang="hu-HU" dirty="0"/>
              <a:t> -&gt; </a:t>
            </a:r>
            <a:r>
              <a:rPr lang="hu-HU" dirty="0" err="1"/>
              <a:t>pyton</a:t>
            </a: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 err="1"/>
              <a:t>Sublime</a:t>
            </a:r>
            <a:r>
              <a:rPr lang="hu-HU" dirty="0"/>
              <a:t> -&gt; hello.py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 err="1"/>
              <a:t>Sublime</a:t>
            </a:r>
            <a:r>
              <a:rPr lang="hu-HU" dirty="0"/>
              <a:t> -&gt; hello_2.py  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28F3E8-3B65-A2E3-180B-D03C45AD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74" y="2532799"/>
            <a:ext cx="3227090" cy="47673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55329C0-3409-5022-8753-70FE400A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32" y="3727727"/>
            <a:ext cx="3044951" cy="23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AE077F-E552-5E8A-DAFA-03611CF4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Hello, World!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5FEE7D-A19A-808B-A27C-278C52D0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90"/>
            <a:ext cx="8596667" cy="445327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ja-JP" alt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Hello world</a:t>
            </a:r>
            <a:r>
              <a:rPr lang="ja-JP" alt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fontos első lépés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Próbáljuk ki eszközeinket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Compiler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Program development environment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Program execution environment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Figyelmesen írjuk le a programot!</a:t>
            </a:r>
            <a:endParaRPr lang="en-US" altLang="hu-HU" sz="2400" b="1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Pár hiba benne van a pakliban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  <a:spcBef>
                <a:spcPts val="45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header</a:t>
            </a:r>
          </a:p>
          <a:p>
            <a:pPr lvl="3" eaLnBrk="1" hangingPunct="1">
              <a:lnSpc>
                <a:spcPct val="90000"/>
              </a:lnSpc>
              <a:spcBef>
                <a:spcPts val="45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terminate the string</a:t>
            </a:r>
          </a:p>
          <a:p>
            <a:pPr lvl="3" eaLnBrk="1" hangingPunct="1">
              <a:lnSpc>
                <a:spcPct val="90000"/>
              </a:lnSpc>
              <a:spcBef>
                <a:spcPts val="45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elírtuk a</a:t>
            </a:r>
            <a:r>
              <a:rPr lang="en-US" altLang="hu-HU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u-HU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return</a:t>
            </a:r>
            <a:r>
              <a:rPr lang="en-US" altLang="hu-HU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utasítást </a:t>
            </a:r>
            <a:r>
              <a:rPr lang="en-US" altLang="hu-HU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pl</a:t>
            </a:r>
            <a:r>
              <a:rPr lang="en-US" altLang="hu-HU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., </a:t>
            </a:r>
            <a:r>
              <a:rPr lang="en-US" altLang="hu-HU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retrun</a:t>
            </a:r>
            <a:r>
              <a:rPr lang="en-US" altLang="hu-HU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en-US" altLang="hu-HU" b="1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  <a:spcBef>
                <a:spcPts val="45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…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6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D23E34-FE9C-970F-7D3E-2CA1C182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 </a:t>
            </a:r>
            <a:r>
              <a:rPr lang="hu-HU" dirty="0" err="1"/>
              <a:t>Wolrd</a:t>
            </a:r>
            <a:r>
              <a:rPr lang="hu-HU" dirty="0"/>
              <a:t>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9265D3-8E17-7BA6-89EF-AC156369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csak „legyünk túl rajta”!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Figyeljünk oda, hogy a programjainkat elegánsan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helyesen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oly módon írjuk meg, hogy más programok könnyedén használhassák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0375" lvl="1" indent="0" eaLnBrk="1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65000"/>
              <a:buNone/>
              <a:defRPr/>
            </a:pPr>
            <a:r>
              <a:rPr lang="en-US" alt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hu-HU" alt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Számít a stílus!</a:t>
            </a:r>
            <a:endParaRPr lang="en-US" alt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854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EF00E-BC36-E41F-169C-21ACE566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Nézzünk egy kis C++-t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D5B1D2-6702-9DB8-CB8F-50CDFB01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SzPct val="65000"/>
              <a:buNone/>
            </a:pPr>
            <a:r>
              <a:rPr lang="en-US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 "</a:t>
            </a:r>
            <a:r>
              <a:rPr lang="en-US" altLang="hu-HU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std_lib_facilities.h</a:t>
            </a:r>
            <a:r>
              <a:rPr lang="en-US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	// </a:t>
            </a:r>
            <a:r>
              <a:rPr lang="en-US" altLang="hu-HU" sz="18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get the library facilities needed for now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SzPct val="65000"/>
            </a:pPr>
            <a:endParaRPr lang="en-US" altLang="hu-HU" sz="1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SzPct val="65000"/>
              <a:buNone/>
            </a:pPr>
            <a:r>
              <a:rPr lang="en-US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 main()			// </a:t>
            </a:r>
            <a:r>
              <a:rPr lang="en-US" altLang="hu-HU" sz="18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main() is where a C++ program starts</a:t>
            </a:r>
          </a:p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SzPct val="65000"/>
              <a:buNone/>
            </a:pPr>
            <a:r>
              <a:rPr lang="en-US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SzPct val="65000"/>
              <a:buNone/>
            </a:pPr>
            <a:r>
              <a:rPr lang="hu-HU" altLang="hu-HU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hu-HU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&lt;&lt; "Hello, world!\n";	// </a:t>
            </a:r>
            <a:r>
              <a:rPr lang="en-US" altLang="hu-HU" sz="18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output the 13 characters  </a:t>
            </a:r>
            <a:r>
              <a:rPr lang="en-US" altLang="hu-HU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Hello, world!</a:t>
            </a:r>
          </a:p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SzPct val="65000"/>
              <a:buNone/>
            </a:pPr>
            <a:r>
              <a:rPr lang="en-US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en-US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// </a:t>
            </a:r>
            <a:r>
              <a:rPr lang="en-US" altLang="hu-HU" sz="18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followed by a new </a:t>
            </a:r>
            <a:r>
              <a:rPr lang="en-US" altLang="hu-HU" sz="1800" i="1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lin</a:t>
            </a:r>
            <a:r>
              <a:rPr lang="hu-HU" altLang="hu-HU" sz="18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</a:t>
            </a:r>
            <a:endParaRPr lang="en-US" altLang="hu-HU" sz="1800" i="1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SzPct val="65000"/>
              <a:buNone/>
            </a:pPr>
            <a:r>
              <a:rPr lang="en-US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return 0;			// </a:t>
            </a:r>
            <a:r>
              <a:rPr lang="en-US" altLang="hu-HU" sz="1800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return a value indicating success</a:t>
            </a:r>
          </a:p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buSzPct val="65000"/>
              <a:buNone/>
            </a:pPr>
            <a:r>
              <a:rPr lang="en-US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</a:p>
          <a:p>
            <a:pPr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Boiler plate</a:t>
            </a:r>
            <a:r>
              <a:rPr lang="ja-JP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elnevezések</a:t>
            </a:r>
            <a:r>
              <a:rPr lang="en-US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könyvtárak és egyéb eszközök, amelyek egyszerűvé, hatékonnyá, érthetővé és biztonságossá teszik a mi programunkat.</a:t>
            </a:r>
          </a:p>
          <a:p>
            <a:pPr lvl="1" eaLnBrk="1" fontAlgn="auto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Írnál inkább 1 millió sor gépi kódot?</a:t>
            </a:r>
            <a:endParaRPr lang="en-US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6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0B3B8-01C7-677C-10ED-B88FA91B70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Általános infó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5E6019-55E2-81DB-C7F2-0574EFE18D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1753297"/>
            <a:ext cx="8596667" cy="4288060"/>
          </a:xfrm>
        </p:spPr>
        <p:txBody>
          <a:bodyPr/>
          <a:lstStyle/>
          <a:p>
            <a:pPr lvl="0"/>
            <a:r>
              <a:rPr lang="hu-HU" dirty="0"/>
              <a:t>Maximum 3 hiányzás</a:t>
            </a:r>
          </a:p>
          <a:p>
            <a:pPr lvl="0"/>
            <a:r>
              <a:rPr lang="hu-HU" dirty="0"/>
              <a:t>2 számonkérés évközben                Átlagolva lesz meg a gyakorlati jegy</a:t>
            </a:r>
          </a:p>
          <a:p>
            <a:pPr marL="0" lvl="0" indent="0">
              <a:buNone/>
            </a:pP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3DBC8222-BAA9-1815-488E-37C0CA65E28E}"/>
              </a:ext>
            </a:extLst>
          </p:cNvPr>
          <p:cNvSpPr/>
          <p:nvPr/>
        </p:nvSpPr>
        <p:spPr>
          <a:xfrm>
            <a:off x="3716322" y="2261146"/>
            <a:ext cx="947958" cy="117445"/>
          </a:xfrm>
          <a:custGeom>
            <a:avLst>
              <a:gd name="f0" fmla="val 2026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496CB"/>
          </a:solidFill>
          <a:ln w="19046" cap="rnd">
            <a:solidFill>
              <a:srgbClr val="B36D95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u-HU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  <p:grpSp>
        <p:nvGrpSpPr>
          <p:cNvPr id="5" name="Tartalom helye 2">
            <a:extLst>
              <a:ext uri="{FF2B5EF4-FFF2-40B4-BE49-F238E27FC236}">
                <a16:creationId xmlns:a16="http://schemas.microsoft.com/office/drawing/2014/main" id="{4F6B24F7-07D6-ADB3-4D26-26DEE36F2E9C}"/>
              </a:ext>
            </a:extLst>
          </p:cNvPr>
          <p:cNvGrpSpPr/>
          <p:nvPr/>
        </p:nvGrpSpPr>
        <p:grpSpPr>
          <a:xfrm>
            <a:off x="1245076" y="2782784"/>
            <a:ext cx="7940146" cy="3678119"/>
            <a:chOff x="1333853" y="3126991"/>
            <a:chExt cx="7822710" cy="3678119"/>
          </a:xfrm>
        </p:grpSpPr>
        <p:sp>
          <p:nvSpPr>
            <p:cNvPr id="6" name="Szabadkézi sokszög: alakzat 5">
              <a:extLst>
                <a:ext uri="{FF2B5EF4-FFF2-40B4-BE49-F238E27FC236}">
                  <a16:creationId xmlns:a16="http://schemas.microsoft.com/office/drawing/2014/main" id="{546099D9-07E8-04B8-9AB6-E2ED264AAA7E}"/>
                </a:ext>
              </a:extLst>
            </p:cNvPr>
            <p:cNvSpPr/>
            <p:nvPr/>
          </p:nvSpPr>
          <p:spPr>
            <a:xfrm>
              <a:off x="1333853" y="3126991"/>
              <a:ext cx="7822710" cy="17901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22706"/>
                <a:gd name="f7" fmla="val 1790100"/>
                <a:gd name="f8" fmla="val 298356"/>
                <a:gd name="f9" fmla="val 133579"/>
                <a:gd name="f10" fmla="val 7524350"/>
                <a:gd name="f11" fmla="val 7689127"/>
                <a:gd name="f12" fmla="val 1491744"/>
                <a:gd name="f13" fmla="val 1656521"/>
                <a:gd name="f14" fmla="+- 0 0 -90"/>
                <a:gd name="f15" fmla="*/ f3 1 7822706"/>
                <a:gd name="f16" fmla="*/ f4 1 179010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7822706"/>
                <a:gd name="f25" fmla="*/ f21 1 1790100"/>
                <a:gd name="f26" fmla="*/ 0 f22 1"/>
                <a:gd name="f27" fmla="*/ 298356 f21 1"/>
                <a:gd name="f28" fmla="*/ 298356 f22 1"/>
                <a:gd name="f29" fmla="*/ 0 f21 1"/>
                <a:gd name="f30" fmla="*/ 7524350 f22 1"/>
                <a:gd name="f31" fmla="*/ 7822706 f22 1"/>
                <a:gd name="f32" fmla="*/ 1491744 f21 1"/>
                <a:gd name="f33" fmla="*/ 1790100 f21 1"/>
                <a:gd name="f34" fmla="+- f23 0 f1"/>
                <a:gd name="f35" fmla="*/ f26 1 7822706"/>
                <a:gd name="f36" fmla="*/ f27 1 1790100"/>
                <a:gd name="f37" fmla="*/ f28 1 7822706"/>
                <a:gd name="f38" fmla="*/ f29 1 1790100"/>
                <a:gd name="f39" fmla="*/ f30 1 7822706"/>
                <a:gd name="f40" fmla="*/ f31 1 7822706"/>
                <a:gd name="f41" fmla="*/ f32 1 1790100"/>
                <a:gd name="f42" fmla="*/ f33 1 179010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7822706" h="17901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496CB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216923" tIns="216923" rIns="216923" bIns="216923" anchor="ctr" anchorCtr="0" compatLnSpc="1">
              <a:noAutofit/>
            </a:bodyPr>
            <a:lstStyle/>
            <a:p>
              <a:pPr marL="0" marR="0" lvl="0" indent="0" algn="l" defTabSz="15113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400" b="0" i="0" u="none" strike="noStrike" kern="1200" cap="none" spc="0" baseline="0" dirty="0">
                  <a:solidFill>
                    <a:srgbClr val="FFFFFF"/>
                  </a:solidFill>
                  <a:uFillTx/>
                  <a:latin typeface="Trebuchet MS"/>
                </a:rPr>
                <a:t>	     apro.aniko@inf.unideb.hu</a:t>
              </a:r>
              <a:endParaRPr lang="en-US" sz="3400" b="0" i="0" u="none" strike="noStrike" kern="1200" cap="none" spc="0" baseline="0" dirty="0">
                <a:solidFill>
                  <a:srgbClr val="FFFFFF"/>
                </a:solidFill>
                <a:uFillTx/>
                <a:latin typeface="Trebuchet MS"/>
              </a:endParaRPr>
            </a:p>
          </p:txBody>
        </p:sp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E596E321-F2D8-4ED7-EDAE-2466D435676D}"/>
                </a:ext>
              </a:extLst>
            </p:cNvPr>
            <p:cNvSpPr/>
            <p:nvPr/>
          </p:nvSpPr>
          <p:spPr>
            <a:xfrm>
              <a:off x="1333853" y="5015008"/>
              <a:ext cx="7822710" cy="17901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822706"/>
                <a:gd name="f7" fmla="val 1790100"/>
                <a:gd name="f8" fmla="val 298356"/>
                <a:gd name="f9" fmla="val 133579"/>
                <a:gd name="f10" fmla="val 7524350"/>
                <a:gd name="f11" fmla="val 7689127"/>
                <a:gd name="f12" fmla="val 1491744"/>
                <a:gd name="f13" fmla="val 1656521"/>
                <a:gd name="f14" fmla="+- 0 0 -90"/>
                <a:gd name="f15" fmla="*/ f3 1 7822706"/>
                <a:gd name="f16" fmla="*/ f4 1 179010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7822706"/>
                <a:gd name="f25" fmla="*/ f21 1 1790100"/>
                <a:gd name="f26" fmla="*/ 0 f22 1"/>
                <a:gd name="f27" fmla="*/ 298356 f21 1"/>
                <a:gd name="f28" fmla="*/ 298356 f22 1"/>
                <a:gd name="f29" fmla="*/ 0 f21 1"/>
                <a:gd name="f30" fmla="*/ 7524350 f22 1"/>
                <a:gd name="f31" fmla="*/ 7822706 f22 1"/>
                <a:gd name="f32" fmla="*/ 1491744 f21 1"/>
                <a:gd name="f33" fmla="*/ 1790100 f21 1"/>
                <a:gd name="f34" fmla="+- f23 0 f1"/>
                <a:gd name="f35" fmla="*/ f26 1 7822706"/>
                <a:gd name="f36" fmla="*/ f27 1 1790100"/>
                <a:gd name="f37" fmla="*/ f28 1 7822706"/>
                <a:gd name="f38" fmla="*/ f29 1 1790100"/>
                <a:gd name="f39" fmla="*/ f30 1 7822706"/>
                <a:gd name="f40" fmla="*/ f31 1 7822706"/>
                <a:gd name="f41" fmla="*/ f32 1 1790100"/>
                <a:gd name="f42" fmla="*/ f33 1 179010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7822706" h="17901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F496CB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216923" tIns="216923" rIns="216923" bIns="216923" anchor="ctr" anchorCtr="0" compatLnSpc="1">
              <a:noAutofit/>
            </a:bodyPr>
            <a:lstStyle/>
            <a:p>
              <a:pPr marL="0" marR="0" lvl="0" indent="0" algn="l" defTabSz="151130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400" b="0" i="0" u="none" strike="noStrike" kern="1200" cap="none" spc="0" baseline="0" dirty="0">
                  <a:solidFill>
                    <a:srgbClr val="FFFFFF"/>
                  </a:solidFill>
                  <a:uFillTx/>
                  <a:latin typeface="Trebuchet MS"/>
                </a:rPr>
                <a:t>                Hétfő: 10:30 (1 óra) IK-229</a:t>
              </a:r>
              <a:br>
                <a:rPr lang="hu-HU" sz="3400" b="0" i="0" u="none" strike="noStrike" kern="1200" cap="none" spc="0" baseline="0" dirty="0">
                  <a:solidFill>
                    <a:srgbClr val="FFFFFF"/>
                  </a:solidFill>
                  <a:uFillTx/>
                  <a:latin typeface="Trebuchet MS"/>
                </a:rPr>
              </a:br>
              <a:r>
                <a:rPr lang="hu-HU" sz="3400" b="0" i="0" u="none" strike="noStrike" kern="1200" cap="none" spc="0" baseline="0" dirty="0">
                  <a:solidFill>
                    <a:srgbClr val="FFFFFF"/>
                  </a:solidFill>
                  <a:uFillTx/>
                  <a:latin typeface="Trebuchet MS"/>
                </a:rPr>
                <a:t>	    Kedd: 11:30 (1 óra) IK-229 </a:t>
              </a:r>
              <a:br>
                <a:rPr lang="hu-HU" sz="3400" b="0" i="0" u="none" strike="noStrike" kern="1200" cap="none" spc="0" baseline="0" dirty="0">
                  <a:solidFill>
                    <a:srgbClr val="FFFFFF"/>
                  </a:solidFill>
                  <a:uFillTx/>
                  <a:latin typeface="Trebuchet MS"/>
                </a:rPr>
              </a:br>
              <a:r>
                <a:rPr lang="hu-HU" sz="3400" b="0" i="0" u="none" strike="noStrike" kern="1200" cap="none" spc="0" baseline="0" dirty="0">
                  <a:solidFill>
                    <a:srgbClr val="FFFFFF"/>
                  </a:solidFill>
                  <a:uFillTx/>
                  <a:latin typeface="Trebuchet MS"/>
                </a:rPr>
                <a:t>                </a:t>
              </a:r>
              <a:r>
                <a:rPr lang="hu-HU" sz="3400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Trebuchet MS"/>
                </a:rPr>
                <a:t>Protipp</a:t>
              </a:r>
              <a:r>
                <a:rPr lang="hu-HU" sz="3400" b="1" i="0" u="none" strike="noStrike" kern="1200" cap="none" spc="0" baseline="0" dirty="0">
                  <a:solidFill>
                    <a:srgbClr val="000000"/>
                  </a:solidFill>
                  <a:uFillTx/>
                  <a:latin typeface="Trebuchet MS"/>
                </a:rPr>
                <a:t>: írj emailt előtte!</a:t>
              </a:r>
              <a:endParaRPr lang="en-US" sz="3400" b="0" i="0" u="none" strike="noStrike" kern="1200" cap="none" spc="0" baseline="0" dirty="0">
                <a:solidFill>
                  <a:srgbClr val="000000"/>
                </a:solidFill>
                <a:uFillTx/>
                <a:latin typeface="Trebuchet MS"/>
              </a:endParaRPr>
            </a:p>
          </p:txBody>
        </p:sp>
      </p:grpSp>
      <p:pic>
        <p:nvPicPr>
          <p:cNvPr id="8" name="Picture 2" descr="email, envelope, outline, shape, with, rounded, corners Icon">
            <a:extLst>
              <a:ext uri="{FF2B5EF4-FFF2-40B4-BE49-F238E27FC236}">
                <a16:creationId xmlns:a16="http://schemas.microsoft.com/office/drawing/2014/main" id="{1D725E95-B4FF-E470-59A3-1048331A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11207" y="3074092"/>
            <a:ext cx="1324234" cy="1358066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9" name="Picture 4" descr="Consultant, consulting, info, information icon - Download on Iconfinder">
            <a:extLst>
              <a:ext uri="{FF2B5EF4-FFF2-40B4-BE49-F238E27FC236}">
                <a16:creationId xmlns:a16="http://schemas.microsoft.com/office/drawing/2014/main" id="{84AA2AA2-1E12-501B-9C4F-1C3FC1D1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33812" y="4769374"/>
            <a:ext cx="1479023" cy="1479023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1C2D0-1309-3005-C053-BB3E4FB6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Szóval mi a programozás?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CBB26A-20B7-01A1-204E-F20004BA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1633491"/>
            <a:ext cx="10147178" cy="51401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Konvencionálisan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Megmondani egy </a:t>
            </a:r>
            <a:r>
              <a:rPr lang="hu-HU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nagyon gyors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de </a:t>
            </a:r>
            <a:r>
              <a:rPr lang="hu-HU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nagyon buta 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valaminek valamit </a:t>
            </a:r>
            <a:r>
              <a:rPr lang="hu-HU" altLang="hu-HU" sz="1800" b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nagyon pontosan</a:t>
            </a:r>
            <a:endParaRPr lang="en-US" altLang="hu-HU" sz="1800" b="1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Egy probléma megoldásának a terve</a:t>
            </a:r>
            <a:endParaRPr lang="en-US" altLang="hu-HU" sz="1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Meghatározni egy program lefutásának menetét</a:t>
            </a:r>
            <a:endParaRPr lang="en-US" altLang="hu-HU" sz="1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jelen programjai több millió sorból állnak</a:t>
            </a:r>
            <a:endParaRPr lang="en-US" altLang="hu-HU" sz="16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Adatmanipuláció a központban</a:t>
            </a:r>
            <a:endParaRPr lang="en-US" altLang="hu-HU" sz="16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Akadémiai megfogalmazások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„</a:t>
            </a:r>
            <a:r>
              <a:rPr lang="en-US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… program is an organized and directed accumulation of resources to accomplish specific … objectives …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”</a:t>
            </a:r>
            <a:endParaRPr lang="en-US" altLang="hu-HU" sz="1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OK</a:t>
            </a:r>
            <a:endParaRPr lang="en-US" altLang="hu-HU" sz="16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Az általunk használt definíció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„</a:t>
            </a:r>
            <a:r>
              <a:rPr lang="en-US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Specifying the structure and behavior of a program, and testing that the program performs its task correctly and with acceptable performance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”</a:t>
            </a:r>
            <a:endParaRPr lang="en-US" altLang="hu-HU" sz="1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Sose felejtsük el kipróbálni, hogy működik-e!</a:t>
            </a:r>
            <a:endParaRPr lang="en-US" altLang="hu-HU" sz="16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Software == 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egy vagy több program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2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302B1B-8883-83F7-CF7A-052B3687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Programmig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5326B-5AD2-74CB-F715-72F8B2AE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programozás alapjai egyszerűek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Csak mond meg a gépnek, hogy mit csináljon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 akkor miért nehéz?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Bonyolult dolgokat kell csinálni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gép nem fog elnézést kérni, ha nem azt kéred, amire gondolsz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ja-JP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Programming is understanding</a:t>
            </a:r>
            <a:r>
              <a:rPr lang="ja-JP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Csak akkor értesz egy problémát, ha be tudod programozni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programozás oroszlánrésze a probléma (és a probléma környezetének) megértése.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programozás részben elmélet, részben gyakorlat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 csak gyakorlatként tekintesz rá, skálázhatatlan, karbantarthatatlan vackokat gyártasz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 csak elméletként, akkor csak pedig játékszereket.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7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9991A-D728-4A63-5B38-673B5AE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15A5D5-BA5A-680C-C76D-66EC9822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tárgy céljai</a:t>
            </a:r>
          </a:p>
          <a:p>
            <a:pPr eaLnBrk="1" hangingPunct="1"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Programming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„Hello </a:t>
            </a:r>
            <a:r>
              <a:rPr lang="hu-HU" altLang="hu-HU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world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”</a:t>
            </a:r>
          </a:p>
          <a:p>
            <a:pPr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en-US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</a:p>
          <a:p>
            <a:pPr marL="0" indent="0" eaLnBrk="1" hangingPunct="1">
              <a:spcBef>
                <a:spcPts val="800"/>
              </a:spcBef>
              <a:buClr>
                <a:srgbClr val="00CCFF"/>
              </a:buClr>
              <a:buSzPct val="65000"/>
              <a:buNone/>
            </a:pPr>
            <a:endParaRPr lang="en-US" altLang="hu-HU" sz="1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651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F7AE1A-5626-0C53-3B49-C9B4790F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Ez a tantárgy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A4CE67-0D21-089E-5791-DED39BB5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egy programozás kurzus,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kezdőknek, akik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professzionális programozók szeretnének lenni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olyan emberek, akik más emberek által használt rendszereket fejlesztenek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okosak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 nem feltétlenül zsenik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szándékoznak keményen dolgozni, tanulni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 néha azért aludnának is, tehát emészthető mennyiséget szeretnének kapni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Python programozási nyelvet használja!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474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6A2B40-F133-4B3E-2E52-DAFA27FE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Ami nem</a:t>
            </a:r>
            <a:r>
              <a:rPr lang="en-US" altLang="hu-HU" dirty="0"/>
              <a:t>!</a:t>
            </a:r>
            <a:br>
              <a:rPr lang="en-US" alt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3C67B9-42DB-257B-8E6B-F041C7EE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Szórótárgy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ja-JP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you can get into the science/engineering parts of a university, you can handle this course</a:t>
            </a:r>
            <a:r>
              <a:rPr lang="ja-JP" altLang="hu-H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nem azon hallgatóknak szól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akik a nyelv apró részletein szeretnének rugózni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apró technikai részletekkel nem itt foglalkozunk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Nem alkalmazunk furcsa szoftverfejlesztési (és gyakran hosszú) és nehezen érthető szavakat.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69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9CFF99-BF36-32B7-C7D2-D1A0B8F3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EDDE36-2D2C-E0F2-9502-9BC6C803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Megtanulunk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alapvető programozási fogalmakat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fontosabb alap technikákat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alap Python eszközöket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kurzus elvégzését követően képesek lesztek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egyszerű Python programok írására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nagyobb programok olvasására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más programozási nyelvek alapjainak elsajátítására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továbblépni egy haladó Python kurzusra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kurzus elvégzését követően (még) nem lesztek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Tapasztalt programozók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Python nyelvi szakértő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Tapasztalt használói haladó függvénykönyvtárakat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20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12E1AA-2C7B-1B98-8F91-3AFFB146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kell tenni?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18EF00-846B-C54E-6496-111750BA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3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Órák</a:t>
            </a:r>
            <a:endParaRPr lang="en-US" altLang="hu-HU" sz="3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Vegyetek </a:t>
            </a:r>
            <a:r>
              <a:rPr lang="hu-HU" altLang="hu-HU" sz="2800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részt!</a:t>
            </a:r>
            <a:endParaRPr lang="en-US" altLang="hu-HU" sz="2800" dirty="0">
              <a:solidFill>
                <a:srgbClr val="FFFF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3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Tanulni kell!</a:t>
            </a:r>
            <a:endParaRPr lang="en-US" altLang="hu-HU" sz="3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Házik</a:t>
            </a: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elkészítése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Gyakorló feladatok (opcionális)</a:t>
            </a: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Opcionálisan</a:t>
            </a:r>
            <a:endParaRPr lang="en-US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Saját garázsprojekt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3" eaLnBrk="1" hangingPunct="1"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Ezzel lehet a legtöbbet </a:t>
            </a:r>
            <a:r>
              <a:rPr lang="hu-HU" altLang="hu-HU" sz="2000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tanulni</a:t>
            </a:r>
            <a:endParaRPr lang="en-US" altLang="hu-HU" sz="2000" dirty="0">
              <a:solidFill>
                <a:srgbClr val="FFFFFF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171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3853CB-7CC7-B699-0614-5E0224F4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Tanuljatok közösen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CFE953-05D3-F0C1-63CE-B147EA00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számonkérés alapjait adó feladatokon kívül érdemes együtt dolgozni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 bizonytalanok vagytok mit lehet és mit nem: kérdezzetek!</a:t>
            </a:r>
            <a:endParaRPr lang="en-US" altLang="hu-HU" sz="3200" dirty="0">
              <a:solidFill>
                <a:srgbClr val="FF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Más kódját ne add el sajátodként!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 add oda másnak a saját kódod!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Legyen forrásmegjelölés, ha valaki segített!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 tanuljatok egyedül, ha lehet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Tanuljatok csoportokban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Segítsetek egymásnak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Kérdezzetek!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Csak az a hülye kérdés, amit nem tesztek fel!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434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B0AA1F-6B9D-0BAB-30EF-3576F6A0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Ígéretek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A5F6DA-C488-9C24-6867-C388F68E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Részletek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igyekszünk minden fogalmat a lehető legrészletesebben elmagyarázni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nincs „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magic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”</a:t>
            </a:r>
            <a:endParaRPr lang="ja-JP" alt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Hasznos dolgok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csak azokat a fogalmakat magyarázzuk el részletesen, amik hasznosak is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zavaros részleteket nem forszírozzuk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Teljesség</a:t>
            </a:r>
            <a:r>
              <a:rPr lang="en-US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</a:t>
            </a:r>
            <a:r>
              <a:rPr lang="hu-HU" alt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az áttekintett fogalmak, koncepciók, eszközök később alkalmasak lesznek komplex programok felépítésére</a:t>
            </a: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5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 természetesen nem mindenre térünk itt most ki!</a:t>
            </a:r>
            <a:endParaRPr lang="en-US" altLang="hu-HU" sz="20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1189507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2162</TotalTime>
  <Words>1297</Words>
  <Application>Microsoft Office PowerPoint</Application>
  <PresentationFormat>Szélesvásznú</PresentationFormat>
  <Paragraphs>167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9" baseType="lpstr">
      <vt:lpstr>Arial</vt:lpstr>
      <vt:lpstr>Calibri</vt:lpstr>
      <vt:lpstr>Oxygen</vt:lpstr>
      <vt:lpstr>Times New Roman</vt:lpstr>
      <vt:lpstr>Trebuchet MS</vt:lpstr>
      <vt:lpstr>Wingdings</vt:lpstr>
      <vt:lpstr>Wingdings 3</vt:lpstr>
      <vt:lpstr>Dimenzió</vt:lpstr>
      <vt:lpstr>Bevezetés a programozásba</vt:lpstr>
      <vt:lpstr>Általános infó</vt:lpstr>
      <vt:lpstr>Tartalom</vt:lpstr>
      <vt:lpstr>Ez a tantárgy</vt:lpstr>
      <vt:lpstr>Ami nem! </vt:lpstr>
      <vt:lpstr>Célok</vt:lpstr>
      <vt:lpstr>Mit kell tenni?</vt:lpstr>
      <vt:lpstr>Tanuljatok közösen</vt:lpstr>
      <vt:lpstr>Ígéretek</vt:lpstr>
      <vt:lpstr>További ígéretek</vt:lpstr>
      <vt:lpstr>Miért a programozás?</vt:lpstr>
      <vt:lpstr>Bevezetés</vt:lpstr>
      <vt:lpstr>Bevezetés</vt:lpstr>
      <vt:lpstr>Bevezetés</vt:lpstr>
      <vt:lpstr>Hol használják a nyelvet?</vt:lpstr>
      <vt:lpstr>Az első program</vt:lpstr>
      <vt:lpstr>Hello, World!</vt:lpstr>
      <vt:lpstr>Hello Wolrd!</vt:lpstr>
      <vt:lpstr>Nézzünk egy kis C++-t</vt:lpstr>
      <vt:lpstr>Szóval mi a programozás?</vt:lpstr>
      <vt:lpstr>Programmig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programozásba</dc:title>
  <dc:creator>Apró Anikó</dc:creator>
  <cp:lastModifiedBy>Apró Anikó</cp:lastModifiedBy>
  <cp:revision>10</cp:revision>
  <dcterms:created xsi:type="dcterms:W3CDTF">2022-08-31T08:42:14Z</dcterms:created>
  <dcterms:modified xsi:type="dcterms:W3CDTF">2022-09-06T11:27:12Z</dcterms:modified>
</cp:coreProperties>
</file>