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smtClean="0"/>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smtClean="0"/>
              <a:t>Образец подзаголовка</a:t>
            </a:r>
            <a:endParaRPr kumimoji="0" lang="en-US"/>
          </a:p>
        </p:txBody>
      </p:sp>
      <p:sp>
        <p:nvSpPr>
          <p:cNvPr id="4" name="Дата 3"/>
          <p:cNvSpPr>
            <a:spLocks noGrp="1"/>
          </p:cNvSpPr>
          <p:nvPr>
            <p:ph type="dt" sz="half" idx="10"/>
          </p:nvPr>
        </p:nvSpPr>
        <p:spPr/>
        <p:txBody>
          <a:bodyPr/>
          <a:lstStyle/>
          <a:p>
            <a:fld id="{0FBB0953-3324-4C3C-B735-45282203DDAC}" type="datetimeFigureOut">
              <a:rPr lang="ru-RU" smtClean="0"/>
              <a:t>17.07.2021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0512D93A-5D2A-4EE6-B8F2-829EA598283B}" type="slidenum">
              <a:rPr lang="ru-RU" smtClean="0"/>
              <a:t>‹#›</a:t>
            </a:fld>
            <a:endParaRPr lang="ru-RU" dirty="0"/>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0FBB0953-3324-4C3C-B735-45282203DDAC}" type="datetimeFigureOut">
              <a:rPr lang="ru-RU" smtClean="0"/>
              <a:t>17.07.2021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0512D93A-5D2A-4EE6-B8F2-829EA598283B}" type="slidenum">
              <a:rPr lang="ru-RU" smtClean="0"/>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Вертикальный заголовок 1"/>
          <p:cNvSpPr>
            <a:spLocks noGrp="1"/>
          </p:cNvSpPr>
          <p:nvPr>
            <p:ph type="title" orient="vert"/>
          </p:nvPr>
        </p:nvSpPr>
        <p:spPr>
          <a:xfrm>
            <a:off x="6781800" y="274640"/>
            <a:ext cx="19050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0FBB0953-3324-4C3C-B735-45282203DDAC}" type="datetimeFigureOut">
              <a:rPr lang="ru-RU" smtClean="0"/>
              <a:t>17.07.2021</a:t>
            </a:fld>
            <a:endParaRPr lang="ru-RU" dirty="0"/>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dirty="0"/>
          </a:p>
        </p:txBody>
      </p:sp>
      <p:sp>
        <p:nvSpPr>
          <p:cNvPr id="6" name="Номер слайда 5"/>
          <p:cNvSpPr>
            <a:spLocks noGrp="1"/>
          </p:cNvSpPr>
          <p:nvPr>
            <p:ph type="sldNum" sz="quarter" idx="12"/>
          </p:nvPr>
        </p:nvSpPr>
        <p:spPr/>
        <p:txBody>
          <a:bodyPr/>
          <a:lstStyle/>
          <a:p>
            <a:fld id="{0512D93A-5D2A-4EE6-B8F2-829EA598283B}" type="slidenum">
              <a:rPr lang="ru-RU" smtClean="0"/>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extLst/>
          </a:lstStyle>
          <a:p>
            <a:r>
              <a:rPr kumimoji="0" lang="ru-RU" smtClean="0"/>
              <a:t>Образец заголовка</a:t>
            </a:r>
            <a:endParaRPr kumimoji="0" lang="en-US"/>
          </a:p>
        </p:txBody>
      </p:sp>
      <p:sp>
        <p:nvSpPr>
          <p:cNvPr id="3" name="Объект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0FBB0953-3324-4C3C-B735-45282203DDAC}" type="datetimeFigureOut">
              <a:rPr lang="ru-RU" smtClean="0"/>
              <a:t>17.07.2021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0512D93A-5D2A-4EE6-B8F2-829EA598283B}" type="slidenum">
              <a:rPr lang="ru-RU" smtClean="0"/>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0FBB0953-3324-4C3C-B735-45282203DDAC}" type="datetimeFigureOut">
              <a:rPr lang="ru-RU" smtClean="0"/>
              <a:t>17.07.2021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0512D93A-5D2A-4EE6-B8F2-829EA598283B}" type="slidenum">
              <a:rPr lang="ru-RU" smtClean="0"/>
              <a:t>‹#›</a:t>
            </a:fld>
            <a:endParaRPr lang="ru-RU"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0FBB0953-3324-4C3C-B735-45282203DDAC}" type="datetimeFigureOut">
              <a:rPr lang="ru-RU" smtClean="0"/>
              <a:t>17.07.2021</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0512D93A-5D2A-4EE6-B8F2-829EA598283B}" type="slidenum">
              <a:rPr lang="ru-RU" smtClean="0"/>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smtClean="0"/>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smtClean="0"/>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0FBB0953-3324-4C3C-B735-45282203DDAC}" type="datetimeFigureOut">
              <a:rPr lang="ru-RU" smtClean="0"/>
              <a:t>17.07.2021</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0512D93A-5D2A-4EE6-B8F2-829EA598283B}" type="slidenum">
              <a:rPr lang="ru-RU" smtClean="0"/>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0FBB0953-3324-4C3C-B735-45282203DDAC}" type="datetimeFigureOut">
              <a:rPr lang="ru-RU" smtClean="0"/>
              <a:t>17.07.2021</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0512D93A-5D2A-4EE6-B8F2-829EA598283B}" type="slidenum">
              <a:rPr lang="ru-RU" smtClean="0"/>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FBB0953-3324-4C3C-B735-45282203DDAC}" type="datetimeFigureOut">
              <a:rPr lang="ru-RU" smtClean="0"/>
              <a:t>17.07.2021</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0512D93A-5D2A-4EE6-B8F2-829EA598283B}" type="slidenum">
              <a:rPr lang="ru-RU" smtClean="0"/>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smtClean="0"/>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0FBB0953-3324-4C3C-B735-45282203DDAC}" type="datetimeFigureOut">
              <a:rPr lang="ru-RU" smtClean="0"/>
              <a:t>17.07.2021</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0512D93A-5D2A-4EE6-B8F2-829EA598283B}" type="slidenum">
              <a:rPr lang="ru-RU" smtClean="0"/>
              <a:t>‹#›</a:t>
            </a:fld>
            <a:endParaRPr lang="ru-RU" dirty="0"/>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dirty="0" smtClean="0"/>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164592" y="1170432"/>
            <a:ext cx="2523744" cy="201168"/>
          </a:xfrm>
        </p:spPr>
        <p:txBody>
          <a:bodyPr/>
          <a:lstStyle/>
          <a:p>
            <a:fld id="{0FBB0953-3324-4C3C-B735-45282203DDAC}" type="datetimeFigureOut">
              <a:rPr lang="ru-RU" smtClean="0"/>
              <a:t>17.07.2021</a:t>
            </a:fld>
            <a:endParaRPr lang="ru-RU" dirty="0"/>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dirty="0"/>
          </a:p>
        </p:txBody>
      </p:sp>
      <p:sp>
        <p:nvSpPr>
          <p:cNvPr id="7" name="Номер слайда 6"/>
          <p:cNvSpPr>
            <a:spLocks noGrp="1"/>
          </p:cNvSpPr>
          <p:nvPr>
            <p:ph type="sldNum" sz="quarter" idx="12"/>
          </p:nvPr>
        </p:nvSpPr>
        <p:spPr>
          <a:xfrm>
            <a:off x="8339328" y="1170432"/>
            <a:ext cx="733864" cy="201168"/>
          </a:xfrm>
        </p:spPr>
        <p:txBody>
          <a:bodyPr/>
          <a:lstStyle/>
          <a:p>
            <a:fld id="{0512D93A-5D2A-4EE6-B8F2-829EA598283B}" type="slidenum">
              <a:rPr lang="ru-RU" smtClean="0"/>
              <a:t>‹#›</a:t>
            </a:fld>
            <a:endParaRPr lang="ru-RU"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FBB0953-3324-4C3C-B735-45282203DDAC}" type="datetimeFigureOut">
              <a:rPr lang="ru-RU" smtClean="0"/>
              <a:t>17.07.2021</a:t>
            </a:fld>
            <a:endParaRPr lang="ru-RU" dirty="0"/>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dirty="0"/>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512D93A-5D2A-4EE6-B8F2-829EA598283B}" type="slidenum">
              <a:rPr lang="ru-RU" smtClean="0"/>
              <a:t>‹#›</a:t>
            </a:fld>
            <a:endParaRPr lang="ru-R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endParaRPr lang="ru-RU" dirty="0"/>
          </a:p>
        </p:txBody>
      </p:sp>
      <p:sp>
        <p:nvSpPr>
          <p:cNvPr id="3" name="Подзаголовок 2"/>
          <p:cNvSpPr>
            <a:spLocks noGrp="1"/>
          </p:cNvSpPr>
          <p:nvPr>
            <p:ph type="subTitle" idx="1"/>
          </p:nvPr>
        </p:nvSpPr>
        <p:spPr/>
        <p:txBody>
          <a:bodyPr/>
          <a:lstStyle/>
          <a:p>
            <a:endParaRPr lang="ru-RU" dirty="0"/>
          </a:p>
        </p:txBody>
      </p:sp>
      <p:pic>
        <p:nvPicPr>
          <p:cNvPr id="1026" name="Picture 2" descr="Coronavirus taking a toll on Chinese restaurants in New Y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60"/>
            <a:ext cx="9142229" cy="685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904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t>Using K Elbow Visualizer to identify K</a:t>
            </a:r>
            <a:endParaRPr lang="ru-RU" sz="2800" dirty="0"/>
          </a:p>
        </p:txBody>
      </p:sp>
      <p:sp>
        <p:nvSpPr>
          <p:cNvPr id="3" name="Объект 2"/>
          <p:cNvSpPr>
            <a:spLocks noGrp="1"/>
          </p:cNvSpPr>
          <p:nvPr>
            <p:ph idx="1"/>
          </p:nvPr>
        </p:nvSpPr>
        <p:spPr/>
        <p:txBody>
          <a:bodyPr/>
          <a:lstStyle/>
          <a:p>
            <a:endParaRPr lang="ru-R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7920880"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28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t>Labeled Folium map (red: Cluster 0, purple: c1, light blue: c2, light green: c3, orange: c4)</a:t>
            </a:r>
            <a:endParaRPr lang="ru-RU" sz="2800" dirty="0"/>
          </a:p>
        </p:txBody>
      </p:sp>
      <p:sp>
        <p:nvSpPr>
          <p:cNvPr id="3" name="Объект 2"/>
          <p:cNvSpPr>
            <a:spLocks noGrp="1"/>
          </p:cNvSpPr>
          <p:nvPr>
            <p:ph idx="1"/>
          </p:nvPr>
        </p:nvSpPr>
        <p:spPr/>
        <p:txBody>
          <a:bodyPr/>
          <a:lstStyle/>
          <a:p>
            <a:endParaRPr lang="ru-RU"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53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631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Cluster 0</a:t>
            </a:r>
            <a:endParaRPr lang="ru-RU" dirty="0"/>
          </a:p>
        </p:txBody>
      </p:sp>
      <p:sp>
        <p:nvSpPr>
          <p:cNvPr id="3" name="Объект 2"/>
          <p:cNvSpPr>
            <a:spLocks noGrp="1"/>
          </p:cNvSpPr>
          <p:nvPr>
            <p:ph idx="1"/>
          </p:nvPr>
        </p:nvSpPr>
        <p:spPr/>
        <p:txBody>
          <a:bodyPr/>
          <a:lstStyle/>
          <a:p>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53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080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Cluster 1</a:t>
            </a:r>
            <a:endParaRPr lang="ru-RU" dirty="0"/>
          </a:p>
        </p:txBody>
      </p:sp>
      <p:sp>
        <p:nvSpPr>
          <p:cNvPr id="3" name="Объект 2"/>
          <p:cNvSpPr>
            <a:spLocks noGrp="1"/>
          </p:cNvSpPr>
          <p:nvPr>
            <p:ph idx="1"/>
          </p:nvPr>
        </p:nvSpPr>
        <p:spPr/>
        <p:txBody>
          <a:bodyPr/>
          <a:lstStyle/>
          <a:p>
            <a:endParaRPr lang="ru-RU"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6952"/>
            <a:ext cx="9305925" cy="2316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49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Cluster 2</a:t>
            </a:r>
            <a:endParaRPr lang="ru-RU" dirty="0"/>
          </a:p>
        </p:txBody>
      </p:sp>
      <p:sp>
        <p:nvSpPr>
          <p:cNvPr id="3" name="Объект 2"/>
          <p:cNvSpPr>
            <a:spLocks noGrp="1"/>
          </p:cNvSpPr>
          <p:nvPr>
            <p:ph idx="1"/>
          </p:nvPr>
        </p:nvSpPr>
        <p:spPr/>
        <p:txBody>
          <a:bodyPr/>
          <a:lstStyle/>
          <a:p>
            <a:endParaRPr lang="ru-RU"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3420981"/>
            <a:ext cx="89344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854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Cluster 3</a:t>
            </a:r>
            <a:endParaRPr lang="ru-RU" dirty="0"/>
          </a:p>
        </p:txBody>
      </p:sp>
      <p:sp>
        <p:nvSpPr>
          <p:cNvPr id="3" name="Объект 2"/>
          <p:cNvSpPr>
            <a:spLocks noGrp="1"/>
          </p:cNvSpPr>
          <p:nvPr>
            <p:ph idx="1"/>
          </p:nvPr>
        </p:nvSpPr>
        <p:spPr/>
        <p:txBody>
          <a:bodyPr/>
          <a:lstStyle/>
          <a:p>
            <a:endParaRPr lang="ru-RU"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645024"/>
            <a:ext cx="90011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994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Cluster 4</a:t>
            </a:r>
            <a:endParaRPr lang="ru-RU" dirty="0"/>
          </a:p>
        </p:txBody>
      </p:sp>
      <p:sp>
        <p:nvSpPr>
          <p:cNvPr id="3" name="Объект 2"/>
          <p:cNvSpPr>
            <a:spLocks noGrp="1"/>
          </p:cNvSpPr>
          <p:nvPr>
            <p:ph idx="1"/>
          </p:nvPr>
        </p:nvSpPr>
        <p:spPr/>
        <p:txBody>
          <a:bodyPr/>
          <a:lstStyle/>
          <a:p>
            <a:endParaRPr lang="ru-RU"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1" y="3068960"/>
            <a:ext cx="88677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24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Conclusion</a:t>
            </a:r>
            <a:endParaRPr lang="ru-RU" dirty="0"/>
          </a:p>
        </p:txBody>
      </p:sp>
      <p:sp>
        <p:nvSpPr>
          <p:cNvPr id="3" name="Объект 2"/>
          <p:cNvSpPr>
            <a:spLocks noGrp="1"/>
          </p:cNvSpPr>
          <p:nvPr>
            <p:ph idx="1"/>
          </p:nvPr>
        </p:nvSpPr>
        <p:spPr/>
        <p:txBody>
          <a:bodyPr>
            <a:normAutofit/>
          </a:bodyPr>
          <a:lstStyle/>
          <a:p>
            <a:endParaRPr lang="en-US" sz="2000" dirty="0" smtClean="0"/>
          </a:p>
          <a:p>
            <a:endParaRPr lang="en-US" sz="2000" dirty="0"/>
          </a:p>
          <a:p>
            <a:endParaRPr lang="en-US" sz="2000" dirty="0" smtClean="0"/>
          </a:p>
          <a:p>
            <a:endParaRPr lang="en-US" sz="2000" dirty="0"/>
          </a:p>
          <a:p>
            <a:r>
              <a:rPr lang="en-US" sz="2000" dirty="0" smtClean="0"/>
              <a:t>In </a:t>
            </a:r>
            <a:r>
              <a:rPr lang="en-US" sz="2000" dirty="0"/>
              <a:t>conclusion, after analyzing all the clusters, </a:t>
            </a:r>
            <a:r>
              <a:rPr lang="en-US" sz="2000" b="1" dirty="0"/>
              <a:t>cluster 2 </a:t>
            </a:r>
            <a:r>
              <a:rPr lang="en-US" sz="2000" dirty="0"/>
              <a:t>is the best area to build Chinese restaurant. All the areas in the cluster 0, potentially good places for building Chinese restaurant, because density of Chinese people living in the areas belonging to cluster 2 is high and density of Asian restaurants is low. Moreover, specifically, </a:t>
            </a:r>
            <a:r>
              <a:rPr lang="en-US" sz="2000" b="1" dirty="0"/>
              <a:t>Hillcrest Village </a:t>
            </a:r>
            <a:r>
              <a:rPr lang="en-US" sz="2000" dirty="0"/>
              <a:t>is the best one as there are a lot of Chinese people but no Chinese restaurants.</a:t>
            </a:r>
            <a:endParaRPr lang="ru-RU" sz="2000" dirty="0"/>
          </a:p>
        </p:txBody>
      </p:sp>
    </p:spTree>
    <p:extLst>
      <p:ext uri="{BB962C8B-B14F-4D97-AF65-F5344CB8AC3E}">
        <p14:creationId xmlns:p14="http://schemas.microsoft.com/office/powerpoint/2010/main" val="2984875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en-US" b="1" dirty="0" smtClean="0"/>
              <a:t>Predicting optimal location for establishing a Chinese restaurant</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1015987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000" dirty="0" smtClean="0"/>
              <a:t>Identifying optimal locations for establishing Chinese restaurant is valuable for any business person</a:t>
            </a:r>
            <a:endParaRPr lang="ru-RU" sz="2000" dirty="0"/>
          </a:p>
        </p:txBody>
      </p:sp>
      <p:sp>
        <p:nvSpPr>
          <p:cNvPr id="3" name="Объект 2"/>
          <p:cNvSpPr>
            <a:spLocks noGrp="1"/>
          </p:cNvSpPr>
          <p:nvPr>
            <p:ph idx="1"/>
          </p:nvPr>
        </p:nvSpPr>
        <p:spPr/>
        <p:txBody>
          <a:bodyPr>
            <a:normAutofit/>
          </a:bodyPr>
          <a:lstStyle/>
          <a:p>
            <a:endParaRPr lang="en-US" sz="2000" dirty="0" smtClean="0"/>
          </a:p>
          <a:p>
            <a:endParaRPr lang="en-US" sz="2000" dirty="0"/>
          </a:p>
          <a:p>
            <a:endParaRPr lang="en-US" sz="2000" dirty="0" smtClean="0"/>
          </a:p>
          <a:p>
            <a:r>
              <a:rPr lang="en-US" sz="2000" dirty="0" smtClean="0"/>
              <a:t>First of all, exploring optimal places for establishing restaurant business will be valuable for anyone who has interests in opening a Chinese restaurant or big franchise companies considering opening subsidiaries </a:t>
            </a:r>
          </a:p>
          <a:p>
            <a:endParaRPr lang="en-US" sz="2000" dirty="0"/>
          </a:p>
          <a:p>
            <a:r>
              <a:rPr lang="en-US" sz="2000" dirty="0" smtClean="0"/>
              <a:t>Helps to find places where demand will be potentially high</a:t>
            </a:r>
          </a:p>
          <a:p>
            <a:endParaRPr lang="en-US" sz="2000" dirty="0"/>
          </a:p>
          <a:p>
            <a:endParaRPr lang="en-US" sz="2000" dirty="0" smtClean="0"/>
          </a:p>
          <a:p>
            <a:r>
              <a:rPr lang="en-US" sz="2000" dirty="0" smtClean="0"/>
              <a:t>Such optimal locations result in mostly profit maximization</a:t>
            </a:r>
            <a:endParaRPr lang="ru-RU" sz="2000" dirty="0"/>
          </a:p>
        </p:txBody>
      </p:sp>
    </p:spTree>
    <p:extLst>
      <p:ext uri="{BB962C8B-B14F-4D97-AF65-F5344CB8AC3E}">
        <p14:creationId xmlns:p14="http://schemas.microsoft.com/office/powerpoint/2010/main" val="2404064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a:t>Data acquisition and cleaning </a:t>
            </a:r>
            <a:endParaRPr lang="ru-RU" sz="2800" dirty="0"/>
          </a:p>
        </p:txBody>
      </p:sp>
      <p:sp>
        <p:nvSpPr>
          <p:cNvPr id="3" name="Объект 2"/>
          <p:cNvSpPr>
            <a:spLocks noGrp="1"/>
          </p:cNvSpPr>
          <p:nvPr>
            <p:ph idx="1"/>
          </p:nvPr>
        </p:nvSpPr>
        <p:spPr/>
        <p:txBody>
          <a:bodyPr>
            <a:normAutofit fontScale="92500" lnSpcReduction="10000"/>
          </a:bodyPr>
          <a:lstStyle/>
          <a:p>
            <a:r>
              <a:rPr lang="en-US" sz="1600" dirty="0" smtClean="0"/>
              <a:t>Census </a:t>
            </a:r>
            <a:r>
              <a:rPr lang="en-US" sz="1600" dirty="0"/>
              <a:t>data containing information about household income of Toronto’s population, Chinese population living in each neighborhood of Toronto was obtained from Toronto’s Open Data Portal (link: http://map.toronto.ca/wellbeing). </a:t>
            </a:r>
            <a:endParaRPr lang="en-US" sz="1600" dirty="0" smtClean="0"/>
          </a:p>
          <a:p>
            <a:endParaRPr lang="en-US" sz="1600" dirty="0"/>
          </a:p>
          <a:p>
            <a:r>
              <a:rPr lang="en-US" sz="1600" dirty="0"/>
              <a:t>N</a:t>
            </a:r>
            <a:r>
              <a:rPr lang="en-US" sz="1600" dirty="0" smtClean="0"/>
              <a:t>eighborhoods </a:t>
            </a:r>
            <a:r>
              <a:rPr lang="en-US" sz="1600" dirty="0"/>
              <a:t>with postal codes and boroughs were scraped from Wikipedia page (link: </a:t>
            </a:r>
            <a:r>
              <a:rPr lang="en-US" sz="1600" u="sng" dirty="0">
                <a:hlinkClick r:id="rId2"/>
              </a:rPr>
              <a:t>https://en.wikipedia.org/wiki/List_of_postal_codes_of_Canada:_M</a:t>
            </a:r>
            <a:r>
              <a:rPr lang="en-US" sz="1600" dirty="0" smtClean="0"/>
              <a:t>)</a:t>
            </a:r>
          </a:p>
          <a:p>
            <a:endParaRPr lang="en-US" sz="1600" dirty="0"/>
          </a:p>
          <a:p>
            <a:r>
              <a:rPr lang="en-US" sz="1600" dirty="0"/>
              <a:t>G</a:t>
            </a:r>
            <a:r>
              <a:rPr lang="en-US" sz="1600" dirty="0" smtClean="0"/>
              <a:t>eographical </a:t>
            </a:r>
            <a:r>
              <a:rPr lang="en-US" sz="1600" dirty="0"/>
              <a:t>coordinates of each neighborhood were acquired using the following link: (</a:t>
            </a:r>
            <a:r>
              <a:rPr lang="en-US" sz="1600" u="sng" dirty="0">
                <a:hlinkClick r:id="rId3"/>
              </a:rPr>
              <a:t>https://cocl.us/Geospatial_data</a:t>
            </a:r>
            <a:r>
              <a:rPr lang="en-US" sz="1600" dirty="0"/>
              <a:t>).</a:t>
            </a:r>
            <a:endParaRPr lang="ru-RU" sz="1600" dirty="0"/>
          </a:p>
          <a:p>
            <a:endParaRPr lang="en-US" sz="1600" dirty="0" smtClean="0"/>
          </a:p>
          <a:p>
            <a:r>
              <a:rPr lang="en-US" sz="1600" dirty="0"/>
              <a:t>A</a:t>
            </a:r>
            <a:r>
              <a:rPr lang="en-US" sz="1600" dirty="0" smtClean="0"/>
              <a:t>ll </a:t>
            </a:r>
            <a:r>
              <a:rPr lang="en-US" sz="1600" dirty="0"/>
              <a:t>Asian restaurants located in each neighborhood were identified using Foursquare API</a:t>
            </a:r>
            <a:r>
              <a:rPr lang="en-US" sz="1600" dirty="0" smtClean="0"/>
              <a:t>.</a:t>
            </a:r>
          </a:p>
          <a:p>
            <a:endParaRPr lang="en-US" sz="1600" dirty="0"/>
          </a:p>
          <a:p>
            <a:pPr lvl="0"/>
            <a:r>
              <a:rPr lang="en-US" sz="1600" dirty="0"/>
              <a:t>Only the cells that have an assigned borough will be processed; boroughs that were not assigned were ignored.</a:t>
            </a:r>
            <a:endParaRPr lang="ru-RU" sz="1600" dirty="0"/>
          </a:p>
          <a:p>
            <a:pPr lvl="0"/>
            <a:endParaRPr lang="en-US" sz="1600" dirty="0" smtClean="0"/>
          </a:p>
          <a:p>
            <a:pPr lvl="0"/>
            <a:r>
              <a:rPr lang="en-US" sz="1600" dirty="0" smtClean="0"/>
              <a:t>Neighborhoods </a:t>
            </a:r>
            <a:r>
              <a:rPr lang="en-US" sz="1600" dirty="0"/>
              <a:t>missing more than two census data value were dropped.</a:t>
            </a:r>
            <a:endParaRPr lang="ru-RU" sz="1600" dirty="0"/>
          </a:p>
          <a:p>
            <a:pPr lvl="0"/>
            <a:endParaRPr lang="en-US" sz="1600" dirty="0" smtClean="0"/>
          </a:p>
          <a:p>
            <a:pPr lvl="0"/>
            <a:r>
              <a:rPr lang="en-US" sz="1600" dirty="0" smtClean="0"/>
              <a:t>A </a:t>
            </a:r>
            <a:r>
              <a:rPr lang="en-US" sz="1600" dirty="0"/>
              <a:t>column that features the percentage of distribution of Chinese population across each neighborhood was calculated by dividing the population of the Chinese demographic by the total population of each neighborhood; the two latter columns were then made redundant and dropped.</a:t>
            </a:r>
            <a:endParaRPr lang="ru-RU" sz="1600" dirty="0"/>
          </a:p>
          <a:p>
            <a:endParaRPr lang="ru-RU" sz="1600" dirty="0"/>
          </a:p>
        </p:txBody>
      </p:sp>
    </p:spTree>
    <p:extLst>
      <p:ext uri="{BB962C8B-B14F-4D97-AF65-F5344CB8AC3E}">
        <p14:creationId xmlns:p14="http://schemas.microsoft.com/office/powerpoint/2010/main" val="173814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t>Exploratory Data analysis (Folium mapping)</a:t>
            </a:r>
            <a:endParaRPr lang="ru-RU" sz="2800" dirty="0"/>
          </a:p>
        </p:txBody>
      </p:sp>
      <p:sp>
        <p:nvSpPr>
          <p:cNvPr id="3" name="Объект 2"/>
          <p:cNvSpPr>
            <a:spLocks noGrp="1"/>
          </p:cNvSpPr>
          <p:nvPr>
            <p:ph idx="1"/>
          </p:nvPr>
        </p:nvSpPr>
        <p:spPr/>
        <p:txBody>
          <a:bodyPr/>
          <a:lstStyle/>
          <a:p>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9456"/>
            <a:ext cx="9086850"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278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a:t>Frequency Distribution of Asian Restaurants</a:t>
            </a:r>
            <a:endParaRPr lang="ru-RU" sz="2800" dirty="0"/>
          </a:p>
        </p:txBody>
      </p:sp>
      <p:sp>
        <p:nvSpPr>
          <p:cNvPr id="3" name="Объект 2"/>
          <p:cNvSpPr>
            <a:spLocks noGrp="1"/>
          </p:cNvSpPr>
          <p:nvPr>
            <p:ph idx="1"/>
          </p:nvPr>
        </p:nvSpPr>
        <p:spPr/>
        <p:txBody>
          <a:bodyPr/>
          <a:lstStyle/>
          <a:p>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1844824"/>
            <a:ext cx="903922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158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a:t>Distribution of the Chinese Demographic</a:t>
            </a:r>
            <a:endParaRPr lang="ru-RU" sz="2800" dirty="0"/>
          </a:p>
        </p:txBody>
      </p:sp>
      <p:sp>
        <p:nvSpPr>
          <p:cNvPr id="3" name="Объект 2"/>
          <p:cNvSpPr>
            <a:spLocks noGrp="1"/>
          </p:cNvSpPr>
          <p:nvPr>
            <p:ph idx="1"/>
          </p:nvPr>
        </p:nvSpPr>
        <p:spPr/>
        <p:txBody>
          <a:bodyPr/>
          <a:lstStyle/>
          <a:p>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16201"/>
            <a:ext cx="871537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19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a:t>Distribution of Household Income</a:t>
            </a:r>
            <a:endParaRPr lang="ru-RU" sz="2800" dirty="0"/>
          </a:p>
        </p:txBody>
      </p:sp>
      <p:sp>
        <p:nvSpPr>
          <p:cNvPr id="3" name="Объект 2"/>
          <p:cNvSpPr>
            <a:spLocks noGrp="1"/>
          </p:cNvSpPr>
          <p:nvPr>
            <p:ph idx="1"/>
          </p:nvPr>
        </p:nvSpPr>
        <p:spPr/>
        <p:txBody>
          <a:bodyPr/>
          <a:lstStyle/>
          <a:p>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55" y="1700808"/>
            <a:ext cx="8753475"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766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t>K-Means clustering</a:t>
            </a:r>
            <a:endParaRPr lang="ru-RU" sz="2800" dirty="0"/>
          </a:p>
        </p:txBody>
      </p:sp>
      <p:sp>
        <p:nvSpPr>
          <p:cNvPr id="3" name="Объект 2"/>
          <p:cNvSpPr>
            <a:spLocks noGrp="1"/>
          </p:cNvSpPr>
          <p:nvPr>
            <p:ph idx="1"/>
          </p:nvPr>
        </p:nvSpPr>
        <p:spPr/>
        <p:txBody>
          <a:bodyPr/>
          <a:lstStyle/>
          <a:p>
            <a:endParaRPr lang="ru-R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72816"/>
            <a:ext cx="8253530" cy="4668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2518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Модульная">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33</TotalTime>
  <Words>271</Words>
  <Application>Microsoft Office PowerPoint</Application>
  <PresentationFormat>Экран (4:3)</PresentationFormat>
  <Paragraphs>43</Paragraphs>
  <Slides>17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Модульная</vt:lpstr>
      <vt:lpstr>Презентация PowerPoint</vt:lpstr>
      <vt:lpstr>Predicting optimal location for establishing a Chinese restaurant</vt:lpstr>
      <vt:lpstr>Identifying optimal locations for establishing Chinese restaurant is valuable for any business person</vt:lpstr>
      <vt:lpstr>Data acquisition and cleaning </vt:lpstr>
      <vt:lpstr>Exploratory Data analysis (Folium mapping)</vt:lpstr>
      <vt:lpstr>Frequency Distribution of Asian Restaurants</vt:lpstr>
      <vt:lpstr>Distribution of the Chinese Demographic</vt:lpstr>
      <vt:lpstr>Distribution of Household Income</vt:lpstr>
      <vt:lpstr>K-Means clustering</vt:lpstr>
      <vt:lpstr>Using K Elbow Visualizer to identify K</vt:lpstr>
      <vt:lpstr>Labeled Folium map (red: Cluster 0, purple: c1, light blue: c2, light green: c3, orange: c4)</vt:lpstr>
      <vt:lpstr>Cluster 0</vt:lpstr>
      <vt:lpstr>Cluster 1</vt:lpstr>
      <vt:lpstr>Cluster 2</vt:lpstr>
      <vt:lpstr>Cluster 3</vt:lpstr>
      <vt:lpstr>Cluster 4</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Trust</dc:creator>
  <cp:lastModifiedBy>Trust</cp:lastModifiedBy>
  <cp:revision>5</cp:revision>
  <dcterms:created xsi:type="dcterms:W3CDTF">2021-07-17T10:38:28Z</dcterms:created>
  <dcterms:modified xsi:type="dcterms:W3CDTF">2021-07-17T11:11:41Z</dcterms:modified>
</cp:coreProperties>
</file>