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57" r:id="rId3"/>
  </p:sldMasterIdLst>
  <p:notesMasterIdLst>
    <p:notesMasterId r:id="rId31"/>
  </p:notesMasterIdLst>
  <p:handoutMasterIdLst>
    <p:handoutMasterId r:id="rId32"/>
  </p:handoutMasterIdLst>
  <p:sldIdLst>
    <p:sldId id="330" r:id="rId4"/>
    <p:sldId id="256" r:id="rId5"/>
    <p:sldId id="307" r:id="rId6"/>
    <p:sldId id="331" r:id="rId7"/>
    <p:sldId id="288" r:id="rId8"/>
    <p:sldId id="289" r:id="rId9"/>
    <p:sldId id="287" r:id="rId10"/>
    <p:sldId id="270" r:id="rId11"/>
    <p:sldId id="290" r:id="rId12"/>
    <p:sldId id="273" r:id="rId13"/>
    <p:sldId id="308" r:id="rId14"/>
    <p:sldId id="309" r:id="rId15"/>
    <p:sldId id="310" r:id="rId16"/>
    <p:sldId id="311" r:id="rId17"/>
    <p:sldId id="305" r:id="rId18"/>
    <p:sldId id="306" r:id="rId19"/>
    <p:sldId id="296" r:id="rId20"/>
    <p:sldId id="297" r:id="rId21"/>
    <p:sldId id="298" r:id="rId22"/>
    <p:sldId id="300" r:id="rId23"/>
    <p:sldId id="299" r:id="rId24"/>
    <p:sldId id="301" r:id="rId25"/>
    <p:sldId id="303" r:id="rId26"/>
    <p:sldId id="304" r:id="rId27"/>
    <p:sldId id="286" r:id="rId28"/>
    <p:sldId id="291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70"/>
  </p:normalViewPr>
  <p:slideViewPr>
    <p:cSldViewPr>
      <p:cViewPr varScale="1">
        <p:scale>
          <a:sx n="124" d="100"/>
          <a:sy n="124" d="100"/>
        </p:scale>
        <p:origin x="192" y="3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3FF65-0BAC-A14A-8554-605F1C8CDB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8EE6F-5F12-7048-9059-BA7060D6B3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F43F913C-2950-8242-96BD-07063FEEC1D9}" type="datetimeFigureOut">
              <a:rPr lang="en-US" altLang="x-none"/>
              <a:pPr>
                <a:defRPr/>
              </a:pPr>
              <a:t>1/2/22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68716-F663-3F4D-9525-83AE40645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9FB0-6CA1-7F44-A903-E27BAA746C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 smtClean="0"/>
            </a:lvl1pPr>
          </a:lstStyle>
          <a:p>
            <a:pPr>
              <a:defRPr/>
            </a:pPr>
            <a:fld id="{B48F2061-7671-EB4B-A19F-022539360A5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D69E777-997F-8F4E-9B0E-034F2DEC5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ADEDFE2-D6DB-FE48-AB51-76F305565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779DD516-CCC1-9D43-92AA-AB0ADBCFEB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75066682-F966-1449-A994-7683316E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>
              <a:buSzPts val="1800"/>
            </a:pPr>
            <a:r>
              <a:rPr lang="en-US" altLang="en-US">
                <a:latin typeface="Lucida Grande" panose="020B0600040502020204" pitchFamily="34" charset="0"/>
                <a:ea typeface="ＭＳ Ｐゴシック" panose="020B0600070205080204" pitchFamily="34" charset="-128"/>
                <a:cs typeface="Lucida Grande" panose="020B0600040502020204" pitchFamily="34" charset="0"/>
              </a:rPr>
              <a:t>TO Highlight – go to https://tohtml.com/html/ - paste and then do a "Paste RTF"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B221ED7-6FD6-1D40-8B87-C64FB49861D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9715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14287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18859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2343150" indent="51435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r" defTabSz="914400" eaLnBrk="1" hangingPunct="1"/>
            <a:fld id="{8DD4E673-DB4D-AE47-981E-F29E2553B6C1}" type="slidenum">
              <a:rPr lang="en-US" altLang="en-US" sz="1200">
                <a:latin typeface="Calibri" panose="020F0502020204030204" pitchFamily="34" charset="0"/>
                <a:ea typeface="ヒラギノ角ゴ ProN W3" panose="020B0300000000000000" pitchFamily="34" charset="-128"/>
                <a:cs typeface="Arial" panose="020B0604020202020204" pitchFamily="34" charset="0"/>
                <a:sym typeface="Arial" panose="020B0604020202020204" pitchFamily="34" charset="0"/>
              </a:rPr>
              <a:pPr algn="r" defTabSz="914400" eaLnBrk="1" hangingPunct="1"/>
              <a:t>1</a:t>
            </a:fld>
            <a:endParaRPr lang="en-US" altLang="en-US" sz="1200">
              <a:latin typeface="Calibri" panose="020F0502020204030204" pitchFamily="34" charset="0"/>
              <a:ea typeface="ヒラギノ角ゴ ProN W3" panose="020B0300000000000000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15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34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50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3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0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6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54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54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1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210">
            <a:extLst>
              <a:ext uri="{FF2B5EF4-FFF2-40B4-BE49-F238E27FC236}">
                <a16:creationId xmlns:a16="http://schemas.microsoft.com/office/drawing/2014/main" id="{F4995D71-53DE-9A4A-82E3-F8D0E079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3554" name="Shape 211">
            <a:extLst>
              <a:ext uri="{FF2B5EF4-FFF2-40B4-BE49-F238E27FC236}">
                <a16:creationId xmlns:a16="http://schemas.microsoft.com/office/drawing/2014/main" id="{5B8A96F4-A67D-024C-82DC-A6E3857223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240">
            <a:extLst>
              <a:ext uri="{FF2B5EF4-FFF2-40B4-BE49-F238E27FC236}">
                <a16:creationId xmlns:a16="http://schemas.microsoft.com/office/drawing/2014/main" id="{9EA08A7B-0F06-9345-AF94-8A9C140E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5602" name="Shape 241">
            <a:extLst>
              <a:ext uri="{FF2B5EF4-FFF2-40B4-BE49-F238E27FC236}">
                <a16:creationId xmlns:a16="http://schemas.microsoft.com/office/drawing/2014/main" id="{36503E68-7D91-1A42-9E2C-40126CCD4BD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240">
            <a:extLst>
              <a:ext uri="{FF2B5EF4-FFF2-40B4-BE49-F238E27FC236}">
                <a16:creationId xmlns:a16="http://schemas.microsoft.com/office/drawing/2014/main" id="{30971085-57F1-FD41-A9C8-8FC555AB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  <p:sp>
        <p:nvSpPr>
          <p:cNvPr id="27650" name="Shape 241">
            <a:extLst>
              <a:ext uri="{FF2B5EF4-FFF2-40B4-BE49-F238E27FC236}">
                <a16:creationId xmlns:a16="http://schemas.microsoft.com/office/drawing/2014/main" id="{F0E68F08-0A2B-5147-9E56-108C61A6805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947DB195-F2C5-474D-89B2-DFE8C0F2BF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82F7ABC2-95E7-6649-92D6-B5BFBB32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5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34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ACBC3-DE43-5742-A10E-F3A9767F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79F7B-C1DC-E34C-A260-3B5A394112AB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22D3-7CD2-7644-924E-CBBC5FC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AF7C0-1D7F-7549-9189-71AC51E0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521D6-ECC9-4A46-9E5A-E34910C569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B75830-10B9-744C-BD37-9D3859EA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5F930-28F2-734C-BF41-1F3C14287118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7DF6AE-633A-6A41-AA9F-9F99C991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BE2CFC-4B64-7948-9302-3ED3D941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BAEC4-9A10-A44C-A72A-50E4179685B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7F546B-8F5C-B14F-AF8E-7E96FA6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387F-B4FD-2947-8893-FAE31A71411A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BD7C9EE-5E88-6F43-8903-70EB217D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9D8C1-66E0-E942-B3CC-788F53E7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4C0CA-2C27-8F4E-9A1C-17260160615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3D8B3A-7384-ED4B-9984-2BC01A8C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70E4D-F385-DF4F-B892-9A68D2693267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948737-8BDA-D44A-A378-A329D0BE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04D240-5339-214A-B2EB-0AB81504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5F053-580F-3943-93A7-6A232781075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3E3421-3CBC-264A-A201-570A31B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BC98F-99F7-4349-84D7-62042E31D71A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97B491-E272-934A-AAD9-06E55D6A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57D1E2-7825-E244-803C-259BCA28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ECB2A-1EA5-1E4A-AA68-8DFE8B74A4E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7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62B70C-B574-FA44-BEC3-F9D705A1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04790-F2B3-5648-A847-40D56E3E3A33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D3F103-375D-BD44-8A56-B5CA6061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91FC3D-4A4C-0645-B8FA-026E37F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70D75-F992-BE4E-874E-BC30EA2947C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4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C54A7B-1C21-484E-A40B-16842381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1FE6-A3BC-2D42-83D0-A11EDAF5A4E9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321D73-D158-0D42-A10A-BAE8895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18EA48-2176-E54B-978D-484BAD22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6BA59-AF5D-1440-B4F1-EE09FE0FB38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6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7620-1B9E-BD49-BF98-C42B361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5427F-BFC7-F34D-AF2C-7186B360F8A3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47A7B-8D6C-844A-AA06-1331DD61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3D3AA-EE4E-8D45-87EE-C275A44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94D86-4E7F-D141-B4D1-A1C6CFD2285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33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7DE-36C3-F647-B8B8-67F012C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BB8C1-8EBC-574F-A5FA-974BCDDE558C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D05-1002-8741-9A55-49BD8612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E43C-407E-2845-9670-A5807B3A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AC89C-6E6E-134A-973C-A9084F2B89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44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39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03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9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9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16E6-6DCF-904B-A192-2CA94F6D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9CDB2-2AEE-5B43-931D-8EB2064EDFF8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4F440-EC0E-4D40-898D-C135B30B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FF12-4595-3441-B682-1EA84A79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3F616-B694-C24A-9307-DB985330110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26F8-22FF-1540-93ED-4A338798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254EC-8F2A-274B-B867-526FAAC4FB71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C0B1-F7ED-884E-8372-EEDA2F6B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6335-3360-8546-84AF-C06E3539B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7BAAD-0E31-E844-BDC0-01F3F5C604B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34332BF-0F99-F645-A456-23D50BF07A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61AE4AA-01B7-7647-97E0-A1CFA6EA9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C78ECEF-7994-CE47-A3A5-D5B6B3831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80B79F64-88F1-FB4E-A623-067815E853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F31C23ED-7457-7545-B68E-688529D028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865188"/>
            <a:ext cx="7837487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1F06F64C-57CA-6D42-AE38-DA6478D24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2649538"/>
            <a:ext cx="783748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1DC0EF5A-A8E8-3E4E-8E75-731A1D876A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6379A7AF-40F4-4149-ACCD-83CFF434AE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2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275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0E637C3-235B-0542-8222-433857EA1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B6D55861-311D-A848-A436-7B096B507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299C-826A-7B44-AD92-983BEF5E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58A5ED-0B54-6544-A130-ABC8B1AC233A}" type="datetimeFigureOut">
              <a:rPr lang="en-US"/>
              <a:pPr>
                <a:defRPr/>
              </a:pPr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3A4D6-DEDF-8442-9575-8BC6DE589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1A4E-861D-BE49-B790-733559032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7577C6-6F80-CB42-8410-EB7DB024D6A3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D7AC08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44C4AD7-93DE-8E4A-BF5D-614A46071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5A8C-1D6E-6149-8022-A4A2A8D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5700"/>
            <a:ext cx="7981950" cy="34766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This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deck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consists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slides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lecture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videos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Week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5.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Below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list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of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shortcut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hyperlinks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you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jump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into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specific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sections.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2)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3" action="ppaction://hlinksldjump"/>
              </a:rPr>
              <a:t>Week 5: JSON/AJAX Overview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(page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15)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hlinkClick r:id="rId4" action="ppaction://hlinksldjump"/>
              </a:rPr>
              <a:t>Week 5: Building an AJAX Chat with Django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E3932D-F6BF-F54E-9830-2A73F9A2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0721" name="AutoShape 1">
            <a:extLst>
              <a:ext uri="{FF2B5EF4-FFF2-40B4-BE49-F238E27FC236}">
                <a16:creationId xmlns:a16="http://schemas.microsoft.com/office/drawing/2014/main" id="{D1C13513-C84F-3041-98C4-CC325BE76191}"/>
              </a:ext>
            </a:extLst>
          </p:cNvPr>
          <p:cNvSpPr>
            <a:spLocks/>
          </p:cNvSpPr>
          <p:nvPr/>
        </p:nvSpPr>
        <p:spPr bwMode="auto">
          <a:xfrm>
            <a:off x="914400" y="361950"/>
            <a:ext cx="6238875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who = {</a:t>
            </a:r>
          </a:p>
          <a:p>
            <a:pPr algn="l" eaLnBrk="1"/>
            <a:r>
              <a:rPr lang="en-US" altLang="en-US" sz="1800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   "name": "Chuck",</a:t>
            </a:r>
          </a:p>
          <a:p>
            <a:pPr algn="l" eaLnBrk="1"/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    "age": 29, </a:t>
            </a:r>
          </a:p>
          <a:p>
            <a:pPr algn="l" eaLnBrk="1"/>
            <a:endParaRPr lang="en-US" altLang="en-US" sz="1800">
              <a:solidFill>
                <a:srgbClr val="00FDFF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00FDFF"/>
                </a:solidFill>
                <a:latin typeface="Courier" pitchFamily="2" charset="0"/>
                <a:sym typeface="Courier New" panose="02070309020205020404" pitchFamily="49" charset="0"/>
              </a:rPr>
              <a:t>    "college" : true,</a:t>
            </a:r>
          </a:p>
          <a:p>
            <a:pPr algn="l" eaLnBrk="1"/>
            <a:endParaRPr lang="en-US" altLang="en-US" sz="1800">
              <a:solidFill>
                <a:srgbClr val="FF40FF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    "offices" : [ "3350DMC", "3437NQ" ],</a:t>
            </a:r>
          </a:p>
          <a:p>
            <a:pPr algn="l" eaLnBrk="1"/>
            <a:endParaRPr lang="en-US" altLang="en-US" sz="1800">
              <a:solidFill>
                <a:srgbClr val="FF9300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"skills" : {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"fortran": 10,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"C++" : 5,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"C": 10, 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   "python" : '7'</a:t>
            </a:r>
          </a:p>
          <a:p>
            <a:pPr algn="l" eaLnBrk="1"/>
            <a:r>
              <a:rPr lang="en-US" altLang="en-US" sz="1800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    }</a:t>
            </a:r>
            <a:endParaRPr lang="en-US" altLang="en-US" sz="1800"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00">
                <a:latin typeface="Courier" pitchFamily="2" charset="0"/>
                <a:sym typeface="Courier New" panose="02070309020205020404" pitchFamily="49" charset="0"/>
              </a:rPr>
              <a:t>};</a:t>
            </a:r>
            <a:endParaRPr lang="en-US" altLang="en-US" sz="180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30722" name="AutoShape 2">
            <a:extLst>
              <a:ext uri="{FF2B5EF4-FFF2-40B4-BE49-F238E27FC236}">
                <a16:creationId xmlns:a16="http://schemas.microsoft.com/office/drawing/2014/main" id="{55E090FF-B8F7-EB45-A8A1-209CB940D86A}"/>
              </a:ext>
            </a:extLst>
          </p:cNvPr>
          <p:cNvSpPr>
            <a:spLocks/>
          </p:cNvSpPr>
          <p:nvPr/>
        </p:nvSpPr>
        <p:spPr bwMode="auto">
          <a:xfrm>
            <a:off x="7908925" y="592138"/>
            <a:ext cx="69850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FB00"/>
                </a:solidFill>
              </a:rPr>
              <a:t>String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60A3A41B-017C-8A4F-A63D-3F154EFD3A1C}"/>
              </a:ext>
            </a:extLst>
          </p:cNvPr>
          <p:cNvSpPr>
            <a:spLocks/>
          </p:cNvSpPr>
          <p:nvPr/>
        </p:nvSpPr>
        <p:spPr bwMode="auto">
          <a:xfrm>
            <a:off x="7835900" y="1071563"/>
            <a:ext cx="8413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900"/>
                </a:solidFill>
              </a:rPr>
              <a:t>Integer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375D8B62-CAFA-FD4E-ACD3-16BBA0210F83}"/>
              </a:ext>
            </a:extLst>
          </p:cNvPr>
          <p:cNvSpPr>
            <a:spLocks/>
          </p:cNvSpPr>
          <p:nvPr/>
        </p:nvSpPr>
        <p:spPr bwMode="auto">
          <a:xfrm>
            <a:off x="7777163" y="1606550"/>
            <a:ext cx="958850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00FDFF"/>
                </a:solidFill>
              </a:rPr>
              <a:t>Boolean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C7424BF3-DBE5-7D47-9B6C-691D37592392}"/>
              </a:ext>
            </a:extLst>
          </p:cNvPr>
          <p:cNvSpPr>
            <a:spLocks/>
          </p:cNvSpPr>
          <p:nvPr/>
        </p:nvSpPr>
        <p:spPr bwMode="auto">
          <a:xfrm>
            <a:off x="7685088" y="2206625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40FF"/>
                </a:solidFill>
              </a:rPr>
              <a:t>List/Array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16B94017-F796-C94F-AF8B-05ACFE2C1303}"/>
              </a:ext>
            </a:extLst>
          </p:cNvPr>
          <p:cNvSpPr>
            <a:spLocks/>
          </p:cNvSpPr>
          <p:nvPr/>
        </p:nvSpPr>
        <p:spPr bwMode="auto">
          <a:xfrm>
            <a:off x="7845425" y="2962275"/>
            <a:ext cx="82232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100">
                <a:solidFill>
                  <a:srgbClr val="FF9300"/>
                </a:solidFill>
              </a:rPr>
              <a:t>Object</a:t>
            </a:r>
            <a:endParaRPr lang="en-US" altLang="en-US" sz="3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E30FC67B-5C5C-0244-A2EA-B3AF2C2421BD}"/>
              </a:ext>
            </a:extLst>
          </p:cNvPr>
          <p:cNvSpPr>
            <a:spLocks/>
          </p:cNvSpPr>
          <p:nvPr/>
        </p:nvSpPr>
        <p:spPr bwMode="auto">
          <a:xfrm>
            <a:off x="5943600" y="4024313"/>
            <a:ext cx="3124200" cy="52863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3600">
                <a:solidFill>
                  <a:srgbClr val="FFD966"/>
                </a:solidFill>
              </a:rPr>
              <a:t>JSON Syntax</a:t>
            </a:r>
            <a:endParaRPr lang="en-US" altLang="en-US" sz="400">
              <a:solidFill>
                <a:srgbClr val="FFD966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164662-FE30-644D-8649-7494709D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2769" name="Rectangle 3">
            <a:extLst>
              <a:ext uri="{FF2B5EF4-FFF2-40B4-BE49-F238E27FC236}">
                <a16:creationId xmlns:a16="http://schemas.microsoft.com/office/drawing/2014/main" id="{DA41B311-D487-F54B-8876-0D74CB58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5750"/>
            <a:ext cx="462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https://samples.dj4e.com/chat/syntax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D8E7792-3D5E-584E-A6EB-31885594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42950"/>
            <a:ext cx="4572000" cy="2462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&lt;script type="text/javascript"&gt;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who = {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"name": "Chuck",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"age": 29, 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"college": true,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"offices" : [ "3350DMC", "3437NQ" ],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"skills" : { "fortran": 10, "C": 10, 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       "C++": 5, "python" : 7 }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console.log(who);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</a:p>
        </p:txBody>
      </p:sp>
      <p:pic>
        <p:nvPicPr>
          <p:cNvPr id="32771" name="Picture 5" descr="screenshot of developer console">
            <a:extLst>
              <a:ext uri="{FF2B5EF4-FFF2-40B4-BE49-F238E27FC236}">
                <a16:creationId xmlns:a16="http://schemas.microsoft.com/office/drawing/2014/main" id="{72192CBF-9962-3E42-A338-D6A26C7F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724150"/>
            <a:ext cx="5143500" cy="215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978973-4C50-C949-A7F1-93F4CE3C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endParaRPr lang="en-US" dirty="0"/>
          </a:p>
        </p:txBody>
      </p:sp>
      <p:sp>
        <p:nvSpPr>
          <p:cNvPr id="33793" name="Rectangle 3">
            <a:extLst>
              <a:ext uri="{FF2B5EF4-FFF2-40B4-BE49-F238E27FC236}">
                <a16:creationId xmlns:a16="http://schemas.microsoft.com/office/drawing/2014/main" id="{0ED3E96A-BDA9-4E49-ADA8-9FCB5779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sp>
        <p:nvSpPr>
          <p:cNvPr id="33794" name="TextBox 4">
            <a:extLst>
              <a:ext uri="{FF2B5EF4-FFF2-40B4-BE49-F238E27FC236}">
                <a16:creationId xmlns:a16="http://schemas.microsoft.com/office/drawing/2014/main" id="{ABD25CF6-EF08-B943-8BAF-62C05E85C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819150"/>
            <a:ext cx="5340350" cy="738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urls.py: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'jsonfun'</a:t>
            </a:r>
            <a:r>
              <a:rPr lang="en-US" altLang="en-US" sz="1400">
                <a:latin typeface="Courier" pitchFamily="2" charset="0"/>
              </a:rPr>
              <a:t>, views.jsonfun,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'jsonfun'</a:t>
            </a:r>
            <a:r>
              <a:rPr lang="en-US" altLang="en-US" sz="1400">
                <a:latin typeface="Courier" pitchFamily="2" charset="0"/>
              </a:rPr>
              <a:t>),</a:t>
            </a:r>
          </a:p>
        </p:txBody>
      </p:sp>
      <p:sp>
        <p:nvSpPr>
          <p:cNvPr id="33795" name="TextBox 5">
            <a:extLst>
              <a:ext uri="{FF2B5EF4-FFF2-40B4-BE49-F238E27FC236}">
                <a16:creationId xmlns:a16="http://schemas.microsoft.com/office/drawing/2014/main" id="{84210651-544C-1140-B770-FFC12607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5" y="1712913"/>
            <a:ext cx="4876800" cy="2678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views.py: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import</a:t>
            </a:r>
            <a:r>
              <a:rPr lang="en-US" altLang="en-US" sz="1400">
                <a:latin typeface="Courier" pitchFamily="2" charset="0"/>
              </a:rPr>
              <a:t> time</a:t>
            </a:r>
          </a:p>
          <a:p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from</a:t>
            </a:r>
            <a:r>
              <a:rPr lang="en-US" altLang="en-US" sz="1400">
                <a:latin typeface="Courier" pitchFamily="2" charset="0"/>
              </a:rPr>
              <a:t> django.http </a:t>
            </a:r>
            <a:r>
              <a:rPr lang="en-US" altLang="en-US" sz="1400">
                <a:solidFill>
                  <a:srgbClr val="C814C9"/>
                </a:solidFill>
                <a:latin typeface="Courier" pitchFamily="2" charset="0"/>
              </a:rPr>
              <a:t>import</a:t>
            </a:r>
            <a:r>
              <a:rPr lang="en-US" altLang="en-US" sz="1400">
                <a:latin typeface="Courier" pitchFamily="2" charset="0"/>
              </a:rPr>
              <a:t> JsonResponse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jsonfun</a:t>
            </a:r>
            <a:r>
              <a:rPr lang="en-US" altLang="en-US" sz="1400">
                <a:latin typeface="Courier" pitchFamily="2" charset="0"/>
              </a:rPr>
              <a:t>(request):</a:t>
            </a:r>
          </a:p>
          <a:p>
            <a:r>
              <a:rPr lang="en-US" altLang="en-US" sz="1400">
                <a:latin typeface="Courier" pitchFamily="2" charset="0"/>
              </a:rPr>
              <a:t>    time.sleep(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2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r>
              <a:rPr lang="en-US" altLang="en-US" sz="1400">
                <a:latin typeface="Courier" pitchFamily="2" charset="0"/>
              </a:rPr>
              <a:t>    stuff = {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'first'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'first thing'</a:t>
            </a:r>
            <a:r>
              <a:rPr lang="en-US" altLang="en-US" sz="1400">
                <a:latin typeface="Courier" pitchFamily="2" charset="0"/>
              </a:rPr>
              <a:t>,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'second'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'second thing'</a:t>
            </a:r>
            <a:endParaRPr lang="en-US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   </a:t>
            </a:r>
            <a:r>
              <a:rPr lang="en-US" altLang="en-US" sz="1400">
                <a:latin typeface="Courier" pitchFamily="2" charset="0"/>
              </a:rPr>
              <a:t>  </a:t>
            </a:r>
            <a:r>
              <a:rPr lang="mr-IN" altLang="en-US" sz="1400">
                <a:latin typeface="Courier" pitchFamily="2" charset="0"/>
              </a:rPr>
              <a:t>}</a:t>
            </a: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return</a:t>
            </a:r>
            <a:r>
              <a:rPr lang="en-US" altLang="en-US" sz="1400">
                <a:latin typeface="Courier" pitchFamily="2" charset="0"/>
              </a:rPr>
              <a:t> JsonResponse(stuff)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74224C-24E2-634A-9570-2E02FE92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en-US" dirty="0"/>
          </a:p>
        </p:txBody>
      </p:sp>
      <p:sp>
        <p:nvSpPr>
          <p:cNvPr id="34817" name="Rectangle 3">
            <a:extLst>
              <a:ext uri="{FF2B5EF4-FFF2-40B4-BE49-F238E27FC236}">
                <a16:creationId xmlns:a16="http://schemas.microsoft.com/office/drawing/2014/main" id="{8BE7CB09-29C8-C840-A5D3-265EC457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pic>
        <p:nvPicPr>
          <p:cNvPr id="34818" name="Picture 6" descr="Screenshot of JSON tab">
            <a:extLst>
              <a:ext uri="{FF2B5EF4-FFF2-40B4-BE49-F238E27FC236}">
                <a16:creationId xmlns:a16="http://schemas.microsoft.com/office/drawing/2014/main" id="{5819D431-CDA2-7D45-BC70-362F972D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2"/>
          <a:stretch>
            <a:fillRect/>
          </a:stretch>
        </p:blipFill>
        <p:spPr bwMode="auto">
          <a:xfrm>
            <a:off x="1676400" y="2589213"/>
            <a:ext cx="6172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7" descr="Screenshot of Raw Data tab">
            <a:extLst>
              <a:ext uri="{FF2B5EF4-FFF2-40B4-BE49-F238E27FC236}">
                <a16:creationId xmlns:a16="http://schemas.microsoft.com/office/drawing/2014/main" id="{344CC278-AB82-0C41-B02A-2C4994328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29"/>
          <a:stretch>
            <a:fillRect/>
          </a:stretch>
        </p:blipFill>
        <p:spPr bwMode="auto">
          <a:xfrm>
            <a:off x="1676400" y="638175"/>
            <a:ext cx="617220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A87FCBA-05EB-F34D-8C4A-2B98A734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endParaRPr lang="en-US" dirty="0"/>
          </a:p>
        </p:txBody>
      </p:sp>
      <p:pic>
        <p:nvPicPr>
          <p:cNvPr id="35841" name="Picture 1" descr="Screenshot of Headers tab">
            <a:extLst>
              <a:ext uri="{FF2B5EF4-FFF2-40B4-BE49-F238E27FC236}">
                <a16:creationId xmlns:a16="http://schemas.microsoft.com/office/drawing/2014/main" id="{0ACE23BB-18F4-5440-86B2-5A17EC028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5638"/>
            <a:ext cx="6172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3">
            <a:extLst>
              <a:ext uri="{FF2B5EF4-FFF2-40B4-BE49-F238E27FC236}">
                <a16:creationId xmlns:a16="http://schemas.microsoft.com/office/drawing/2014/main" id="{6CAD16D9-7F42-9C41-BD49-6E06D6A36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75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https://samples.dj4e.com/chat/jsonfun</a:t>
            </a:r>
          </a:p>
        </p:txBody>
      </p:sp>
      <p:cxnSp>
        <p:nvCxnSpPr>
          <p:cNvPr id="35843" name="Straight Arrow Connector 4">
            <a:extLst>
              <a:ext uri="{FF2B5EF4-FFF2-40B4-BE49-F238E27FC236}">
                <a16:creationId xmlns:a16="http://schemas.microsoft.com/office/drawing/2014/main" id="{B8A19AB1-C58A-A646-A147-FC96913C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91000" y="2571750"/>
            <a:ext cx="4038600" cy="7620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miter lim="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3">
            <a:extLst>
              <a:ext uri="{FF2B5EF4-FFF2-40B4-BE49-F238E27FC236}">
                <a16:creationId xmlns:a16="http://schemas.microsoft.com/office/drawing/2014/main" id="{0C629BA6-981E-334A-BDE4-19BCA95A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A Chat App Using JSON</a:t>
            </a:r>
          </a:p>
        </p:txBody>
      </p:sp>
      <p:sp>
        <p:nvSpPr>
          <p:cNvPr id="36866" name="Content Placeholder 4">
            <a:extLst>
              <a:ext uri="{FF2B5EF4-FFF2-40B4-BE49-F238E27FC236}">
                <a16:creationId xmlns:a16="http://schemas.microsoft.com/office/drawing/2014/main" id="{769F8F3D-1203-FD4B-86EE-00162583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60C7BD-14A7-4E45-8531-C7A1EDD7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37889" name="Picture 2" descr="Screenshot of https://samples.dj4e.com/chat/talk">
            <a:extLst>
              <a:ext uri="{FF2B5EF4-FFF2-40B4-BE49-F238E27FC236}">
                <a16:creationId xmlns:a16="http://schemas.microsoft.com/office/drawing/2014/main" id="{8589A13B-0228-E34E-8F8A-701DFCEAD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55638"/>
            <a:ext cx="61722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3">
            <a:extLst>
              <a:ext uri="{FF2B5EF4-FFF2-40B4-BE49-F238E27FC236}">
                <a16:creationId xmlns:a16="http://schemas.microsoft.com/office/drawing/2014/main" id="{728FCAB9-90DA-424D-96D7-E482B8A8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DC42FD-E8DC-4A4A-AF66-267EB1E9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39937" name="Picture 1" descr="Screenshot of https://samples.dj4e.com/chat/talk and developer console">
            <a:extLst>
              <a:ext uri="{FF2B5EF4-FFF2-40B4-BE49-F238E27FC236}">
                <a16:creationId xmlns:a16="http://schemas.microsoft.com/office/drawing/2014/main" id="{EE230C0E-BD31-AE45-975C-04B3D241B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6059488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8" name="Rectangle 3">
            <a:extLst>
              <a:ext uri="{FF2B5EF4-FFF2-40B4-BE49-F238E27FC236}">
                <a16:creationId xmlns:a16="http://schemas.microsoft.com/office/drawing/2014/main" id="{A3076F48-400E-0B4A-812B-6EFD9929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A770E2-4743-DB40-9CAA-49307F66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0961" name="TextBox 4">
            <a:extLst>
              <a:ext uri="{FF2B5EF4-FFF2-40B4-BE49-F238E27FC236}">
                <a16:creationId xmlns:a16="http://schemas.microsoft.com/office/drawing/2014/main" id="{C8D58127-0837-FB47-AC1A-063CA34A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623888"/>
            <a:ext cx="89916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urls.py: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'talk'</a:t>
            </a:r>
            <a:r>
              <a:rPr lang="en-US" altLang="en-US" sz="1400">
                <a:latin typeface="Courier" pitchFamily="2" charset="0"/>
              </a:rPr>
              <a:t>, views.TalkMain.as_view(),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'talk'</a:t>
            </a:r>
            <a:r>
              <a:rPr lang="en-US" altLang="en-US" sz="1400">
                <a:latin typeface="Courier" pitchFamily="2" charset="0"/>
              </a:rPr>
              <a:t>),</a:t>
            </a:r>
          </a:p>
          <a:p>
            <a:r>
              <a:rPr lang="en-US" altLang="en-US" sz="1400">
                <a:latin typeface="Courier" pitchFamily="2" charset="0"/>
              </a:rPr>
              <a:t>    path(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'messages'</a:t>
            </a:r>
            <a:r>
              <a:rPr lang="en-US" altLang="en-US" sz="1400">
                <a:latin typeface="Courier" pitchFamily="2" charset="0"/>
              </a:rPr>
              <a:t>, views.TalkMessages.as_view(), name=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'messages'</a:t>
            </a:r>
            <a:r>
              <a:rPr lang="en-US" altLang="en-US" sz="1400">
                <a:latin typeface="Courier" pitchFamily="2" charset="0"/>
              </a:rPr>
              <a:t>),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</a:t>
            </a:r>
            <a:r>
              <a:rPr lang="en-US" altLang="en-US" sz="1400">
                <a:latin typeface="Courier" pitchFamily="2" charset="0"/>
              </a:rPr>
              <a:t>   </a:t>
            </a:r>
            <a:r>
              <a:rPr lang="mr-IN" altLang="en-US" sz="1400">
                <a:latin typeface="Courier" pitchFamily="2" charset="0"/>
              </a:rPr>
              <a:t>url(</a:t>
            </a:r>
            <a:r>
              <a:rPr lang="mr-IN" altLang="en-US" sz="1400">
                <a:solidFill>
                  <a:srgbClr val="B42419"/>
                </a:solidFill>
                <a:latin typeface="Courier" pitchFamily="2" charset="0"/>
              </a:rPr>
              <a:t>r'^static/(?P&lt;path&gt;.*)$'</a:t>
            </a:r>
            <a:r>
              <a:rPr lang="mr-IN" altLang="en-US" sz="1400">
                <a:latin typeface="Courier" pitchFamily="2" charset="0"/>
              </a:rPr>
              <a:t>, serve,</a:t>
            </a:r>
          </a:p>
          <a:p>
            <a:r>
              <a:rPr lang="en-US" altLang="en-US" sz="1400">
                <a:latin typeface="Courier" pitchFamily="2" charset="0"/>
              </a:rPr>
              <a:t>        {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'document_root'</a:t>
            </a:r>
            <a:r>
              <a:rPr lang="en-US" altLang="en-US" sz="1400">
                <a:latin typeface="Courier" pitchFamily="2" charset="0"/>
              </a:rPr>
              <a:t>: os.path.join(BASE_DIR,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'static'</a:t>
            </a:r>
            <a:r>
              <a:rPr lang="en-US" altLang="en-US" sz="1400">
                <a:latin typeface="Courier" pitchFamily="2" charset="0"/>
              </a:rPr>
              <a:t>),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'show_indexes'</a:t>
            </a:r>
            <a:r>
              <a:rPr lang="en-US" altLang="en-US" sz="1400">
                <a:latin typeface="Courier" pitchFamily="2" charset="0"/>
              </a:rPr>
              <a:t>: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},</a:t>
            </a:r>
          </a:p>
          <a:p>
            <a:r>
              <a:rPr lang="mr-IN" altLang="en-US" sz="1400">
                <a:latin typeface="Courier" pitchFamily="2" charset="0"/>
              </a:rPr>
              <a:t>        name=</a:t>
            </a:r>
            <a:r>
              <a:rPr lang="mr-IN" altLang="en-US" sz="1400">
                <a:solidFill>
                  <a:srgbClr val="B42419"/>
                </a:solidFill>
                <a:latin typeface="Courier" pitchFamily="2" charset="0"/>
              </a:rPr>
              <a:t>'static'</a:t>
            </a:r>
            <a:endParaRPr lang="mr-IN" altLang="en-US" sz="1400">
              <a:latin typeface="Courier" pitchFamily="2" charset="0"/>
            </a:endParaRPr>
          </a:p>
          <a:p>
            <a:r>
              <a:rPr lang="mr-IN" altLang="en-US" sz="1400">
                <a:latin typeface="Courier" pitchFamily="2" charset="0"/>
              </a:rPr>
              <a:t>    )</a:t>
            </a:r>
            <a:endParaRPr lang="en-US" altLang="en-US" sz="1400">
              <a:latin typeface="Courier" pitchFamily="2" charset="0"/>
            </a:endParaRPr>
          </a:p>
        </p:txBody>
      </p:sp>
      <p:sp>
        <p:nvSpPr>
          <p:cNvPr id="40962" name="TextBox 6">
            <a:extLst>
              <a:ext uri="{FF2B5EF4-FFF2-40B4-BE49-F238E27FC236}">
                <a16:creationId xmlns:a16="http://schemas.microsoft.com/office/drawing/2014/main" id="{9F61963D-8C8A-004D-9486-EED3BAB5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2800350"/>
            <a:ext cx="8991600" cy="18161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models.py: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class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Message</a:t>
            </a:r>
            <a:r>
              <a:rPr lang="en-US" altLang="en-US" sz="1400">
                <a:latin typeface="Courier" pitchFamily="2" charset="0"/>
              </a:rPr>
              <a:t>(models.Model) :</a:t>
            </a:r>
          </a:p>
          <a:p>
            <a:r>
              <a:rPr lang="en-US" altLang="en-US" sz="1400">
                <a:latin typeface="Courier" pitchFamily="2" charset="0"/>
              </a:rPr>
              <a:t>    text = models.TextField();</a:t>
            </a:r>
          </a:p>
          <a:p>
            <a:r>
              <a:rPr lang="en-US" altLang="en-US" sz="1400">
                <a:latin typeface="Courier" pitchFamily="2" charset="0"/>
              </a:rPr>
              <a:t>    owner = models.ForeignKey(settings.AUTH_USER_MODEL, on_delete=models.CASCADE)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created_at = models.DateTimeField(auto_now_add=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r>
              <a:rPr lang="en-US" altLang="en-US" sz="1400">
                <a:latin typeface="Courier" pitchFamily="2" charset="0"/>
              </a:rPr>
              <a:t>    updated_at = models.DateTimeField(auto_now=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True</a:t>
            </a:r>
            <a:r>
              <a:rPr lang="en-US" altLang="en-US" sz="1400">
                <a:latin typeface="Courier" pitchFamily="2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7131B1-0627-7A45-B151-2C137A4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1985" name="TextBox 5">
            <a:extLst>
              <a:ext uri="{FF2B5EF4-FFF2-40B4-BE49-F238E27FC236}">
                <a16:creationId xmlns:a16="http://schemas.microsoft.com/office/drawing/2014/main" id="{4272C19E-1447-7D42-B1F2-B76CB697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246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urier" pitchFamily="2" charset="0"/>
              </a:rPr>
              <a:t>views.py: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class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TalkMain</a:t>
            </a:r>
            <a:r>
              <a:rPr lang="en-US" altLang="en-US" sz="1400">
                <a:latin typeface="Courier" pitchFamily="2" charset="0"/>
              </a:rPr>
              <a:t>(LoginRequiredMixin, View) :</a:t>
            </a: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get</a:t>
            </a:r>
            <a:r>
              <a:rPr lang="en-US" altLang="en-US" sz="1400">
                <a:latin typeface="Courier" pitchFamily="2" charset="0"/>
              </a:rPr>
              <a:t>(self, request):</a:t>
            </a:r>
          </a:p>
          <a:p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			return</a:t>
            </a:r>
            <a:r>
              <a:rPr lang="en-US" altLang="en-US" sz="1400">
                <a:latin typeface="Courier" pitchFamily="2" charset="0"/>
              </a:rPr>
              <a:t> render(request, 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'chat/talk.html'</a:t>
            </a:r>
            <a:r>
              <a:rPr lang="en-US" altLang="en-US" sz="1400">
                <a:latin typeface="Courier" pitchFamily="2" charset="0"/>
              </a:rPr>
              <a:t>)</a:t>
            </a:r>
          </a:p>
          <a:p>
            <a:endParaRPr lang="en-US" altLang="en-US" sz="1400">
              <a:latin typeface="Courier" pitchFamily="2" charset="0"/>
            </a:endParaRPr>
          </a:p>
          <a:p>
            <a:r>
              <a:rPr lang="en-US" altLang="en-US" sz="1400">
                <a:latin typeface="Courier" pitchFamily="2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def</a:t>
            </a:r>
            <a:r>
              <a:rPr lang="en-US" altLang="en-US" sz="1400">
                <a:latin typeface="Courier" pitchFamily="2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urier" pitchFamily="2" charset="0"/>
              </a:rPr>
              <a:t>post</a:t>
            </a:r>
            <a:r>
              <a:rPr lang="en-US" altLang="en-US" sz="1400">
                <a:latin typeface="Courier" pitchFamily="2" charset="0"/>
              </a:rPr>
              <a:t>(self, request) :</a:t>
            </a:r>
          </a:p>
          <a:p>
            <a:r>
              <a:rPr lang="en-US" altLang="en-US" sz="1400">
                <a:latin typeface="Courier" pitchFamily="2" charset="0"/>
              </a:rPr>
              <a:t>        message = Message(text=request.POST[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'message'</a:t>
            </a:r>
            <a:r>
              <a:rPr lang="en-US" altLang="en-US" sz="1400">
                <a:latin typeface="Courier" pitchFamily="2" charset="0"/>
              </a:rPr>
              <a:t>], owner=request.user)</a:t>
            </a:r>
          </a:p>
          <a:p>
            <a:r>
              <a:rPr lang="mr-IN" altLang="en-US" sz="1400">
                <a:latin typeface="Courier" pitchFamily="2" charset="0"/>
              </a:rPr>
              <a:t>        message.save()</a:t>
            </a:r>
          </a:p>
          <a:p>
            <a:r>
              <a:rPr lang="en-US" altLang="en-US" sz="1400">
                <a:latin typeface="Courier" pitchFamily="2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urier" pitchFamily="2" charset="0"/>
              </a:rPr>
              <a:t>return</a:t>
            </a:r>
            <a:r>
              <a:rPr lang="en-US" altLang="en-US" sz="1400">
                <a:latin typeface="Courier" pitchFamily="2" charset="0"/>
              </a:rPr>
              <a:t> redirect(reverse(</a:t>
            </a:r>
            <a:r>
              <a:rPr lang="en-US" altLang="en-US" sz="1400">
                <a:solidFill>
                  <a:srgbClr val="B42419"/>
                </a:solidFill>
                <a:latin typeface="Courier" pitchFamily="2" charset="0"/>
              </a:rPr>
              <a:t>'chat:talk'</a:t>
            </a:r>
            <a:r>
              <a:rPr lang="en-US" altLang="en-US" sz="1400">
                <a:latin typeface="Courier" pitchFamily="2" charset="0"/>
              </a:rPr>
              <a:t>))</a:t>
            </a:r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2B222966-305C-3D4D-80D5-634490675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5574BC6-9BD2-D344-A2EF-BCFBD513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865188"/>
            <a:ext cx="7837487" cy="1630362"/>
          </a:xfrm>
        </p:spPr>
        <p:txBody>
          <a:bodyPr/>
          <a:lstStyle/>
          <a:p>
            <a:pPr eaLnBrk="1"/>
            <a:r>
              <a:rPr lang="en-US" altLang="en-US" sz="4400">
                <a:solidFill>
                  <a:srgbClr val="FFCC66"/>
                </a:solidFill>
              </a:rPr>
              <a:t>Using AJAX / JSON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69081F1-FA28-1F4C-9447-B0691C5C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88" y="2689225"/>
            <a:ext cx="7837487" cy="873125"/>
          </a:xfrm>
        </p:spPr>
        <p:txBody>
          <a:bodyPr/>
          <a:lstStyle/>
          <a:p>
            <a:pPr marL="0" indent="0" eaLnBrk="1"/>
            <a:r>
              <a:rPr lang="en-US" altLang="en-US" sz="2700"/>
              <a:t>Dr. Charles Severance</a:t>
            </a:r>
          </a:p>
          <a:p>
            <a:pPr marL="0" indent="0" eaLnBrk="1"/>
            <a:r>
              <a:rPr lang="en-US" altLang="en-US" sz="2700"/>
              <a:t>www.dj4e.com</a:t>
            </a:r>
            <a:endParaRPr lang="en-US" altLang="en-US"/>
          </a:p>
        </p:txBody>
      </p:sp>
      <p:pic>
        <p:nvPicPr>
          <p:cNvPr id="19459" name="Picture 6" descr="CCBY license">
            <a:extLst>
              <a:ext uri="{FF2B5EF4-FFF2-40B4-BE49-F238E27FC236}">
                <a16:creationId xmlns:a16="http://schemas.microsoft.com/office/drawing/2014/main" id="{901A9C02-7C7A-CC4D-9332-975A32B2E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738" y="4186238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3EA42110-3181-BC4D-81A6-60DAC562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916363"/>
            <a:ext cx="5199063" cy="646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 eaLnBrk="0"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https://samples.dj4e.com/chat</a:t>
            </a:r>
          </a:p>
          <a:p>
            <a:pPr algn="ctr" eaLnBrk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+mn-lt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+mn-lt"/>
              </a:rPr>
              <a:t>/csev/dj4e-samples/tree/master/chat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22F27C-9043-ED4B-AAD8-695A68AE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3009" name="TextBox 5">
            <a:extLst>
              <a:ext uri="{FF2B5EF4-FFF2-40B4-BE49-F238E27FC236}">
                <a16:creationId xmlns:a16="http://schemas.microsoft.com/office/drawing/2014/main" id="{5AAA5AFD-0D9D-DB46-8969-327CBB3F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3754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(1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A100A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'base_bootstrap.html' %</a:t>
            </a:r>
            <a:r>
              <a:rPr lang="en-US" altLang="en-US" sz="1400">
                <a:solidFill>
                  <a:srgbClr val="A100A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content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Chat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csrf_token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"60"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"submit"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"reset"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"Reset"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'chat:main' %}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"_blank"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Cancel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mr-IN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"chatcontent"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en-US" sz="1400" u="sng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'chat:static' 'spinner.gif' %}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u="sng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alt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 u="sng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"Loading..."</a:t>
            </a:r>
            <a:r>
              <a:rPr lang="en-US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400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mr-IN" altLang="en-US" sz="1400" u="sng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mr-IN" altLang="en-US" sz="1400" u="sng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010" name="Rectangle 4">
            <a:extLst>
              <a:ext uri="{FF2B5EF4-FFF2-40B4-BE49-F238E27FC236}">
                <a16:creationId xmlns:a16="http://schemas.microsoft.com/office/drawing/2014/main" id="{86DA21AE-0F00-D94D-A9E9-8601AE43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B46287-B43D-ED44-8CE2-9143B85A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4033" name="TextBox 5">
            <a:extLst>
              <a:ext uri="{FF2B5EF4-FFF2-40B4-BE49-F238E27FC236}">
                <a16:creationId xmlns:a16="http://schemas.microsoft.com/office/drawing/2014/main" id="{63CD8D84-7A78-DA44-86D1-034AFAE4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42950"/>
            <a:ext cx="8763000" cy="35401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(2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FB41D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"text/javascript"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updateMsg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'Requesting JSON'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$.getJSON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'{% url '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chat:messages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%}'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rowz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console.log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'JSON', rowz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'#chatcontent'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 =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i &lt; rowz.length; i++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arow = rowz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'#chatcontent'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.append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'&lt;p&gt;'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+arow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+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'&lt;br/&gt;&amp;nbsp;&amp;nbsp;'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+arow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"&lt;/p&gt;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setTimeout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mr-IN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'updateMsg()'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4000)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034" name="Rectangle 4">
            <a:extLst>
              <a:ext uri="{FF2B5EF4-FFF2-40B4-BE49-F238E27FC236}">
                <a16:creationId xmlns:a16="http://schemas.microsoft.com/office/drawing/2014/main" id="{5EF2B20E-F273-1A4E-8CD5-0C582900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3704278-E187-754C-A15D-527C93DD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24300"/>
            <a:ext cx="5253038" cy="954088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from the other window", "13 minutes ago"],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world", "14 minutes ago"]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636E5D-55F9-3B4A-9E64-63E5114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5057" name="TextBox 5">
            <a:extLst>
              <a:ext uri="{FF2B5EF4-FFF2-40B4-BE49-F238E27FC236}">
                <a16:creationId xmlns:a16="http://schemas.microsoft.com/office/drawing/2014/main" id="{E986407A-53A5-7E47-8F87-CEBAEE3C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templates/chat/talk.html (3 of 3):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400BD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Make sure JSON requests are not cached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.ready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$.ajaxSetup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cache: 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updateMsg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mr-IN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mr-IN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mr-IN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{%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endblock</a:t>
            </a:r>
            <a:r>
              <a:rPr lang="en-US" altLang="en-US" sz="1400">
                <a:solidFill>
                  <a:srgbClr val="C814C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%}</a:t>
            </a:r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058" name="Rectangle 4">
            <a:extLst>
              <a:ext uri="{FF2B5EF4-FFF2-40B4-BE49-F238E27FC236}">
                <a16:creationId xmlns:a16="http://schemas.microsoft.com/office/drawing/2014/main" id="{E9DE2E1C-6BEA-7A49-8F79-E9C6D44F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A77A4B-7317-2845-998A-67ECE585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sp>
        <p:nvSpPr>
          <p:cNvPr id="46081" name="TextBox 5">
            <a:extLst>
              <a:ext uri="{FF2B5EF4-FFF2-40B4-BE49-F238E27FC236}">
                <a16:creationId xmlns:a16="http://schemas.microsoft.com/office/drawing/2014/main" id="{89E4CE7E-3BDE-2947-9ED2-BC865D54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19150"/>
            <a:ext cx="8763000" cy="22463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views.py:</a:t>
            </a:r>
          </a:p>
          <a:p>
            <a:endParaRPr lang="en-US" altLang="en-US" sz="14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TalkMessages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(LoginRequiredMixin, View) 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(self, request):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messages = Message.objects.all().order_by(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'-created_at'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)[:</a:t>
            </a:r>
            <a:r>
              <a:rPr lang="en-US" altLang="en-US" sz="1400">
                <a:solidFill>
                  <a:srgbClr val="B42419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mr-IN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results = []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message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messages: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result = [message.text, naturaltime(message.created_at)]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results.append(result)</a:t>
            </a:r>
          </a:p>
          <a:p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C1651C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JsonResponse(results, safe=</a:t>
            </a:r>
            <a:r>
              <a:rPr lang="en-US" altLang="en-US" sz="1400">
                <a:solidFill>
                  <a:srgbClr val="2EAEB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sz="1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6082" name="Rectangle 7">
            <a:extLst>
              <a:ext uri="{FF2B5EF4-FFF2-40B4-BE49-F238E27FC236}">
                <a16:creationId xmlns:a16="http://schemas.microsoft.com/office/drawing/2014/main" id="{0ECBC880-A99B-BF4E-AB65-140F2F2C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875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FFFF00"/>
                </a:solidFill>
                <a:latin typeface="Courier" pitchFamily="2" charset="0"/>
              </a:rPr>
              <a:t>https://samples.dj4e.com/chat/messages</a:t>
            </a: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A37B9BFF-95AB-264F-B5CB-EEA9C3095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409950"/>
            <a:ext cx="6643687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from the other window", "13 minutes ago"],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["Hello world", "14 minutes ago"]</a:t>
            </a:r>
          </a:p>
          <a:p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F9BCE76-3FD0-C143-82B1-7EC18099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Chat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endParaRPr lang="en-US" dirty="0"/>
          </a:p>
        </p:txBody>
      </p:sp>
      <p:pic>
        <p:nvPicPr>
          <p:cNvPr id="47105" name="Picture 1" descr="Screenshot of https://samples.dj4e.com/chat/talk and developer console">
            <a:extLst>
              <a:ext uri="{FF2B5EF4-FFF2-40B4-BE49-F238E27FC236}">
                <a16:creationId xmlns:a16="http://schemas.microsoft.com/office/drawing/2014/main" id="{17027A36-74E0-B840-9852-EC4476B6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66750"/>
            <a:ext cx="6059488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3">
            <a:extLst>
              <a:ext uri="{FF2B5EF4-FFF2-40B4-BE49-F238E27FC236}">
                <a16:creationId xmlns:a16="http://schemas.microsoft.com/office/drawing/2014/main" id="{E4F89C01-9548-AF41-94D4-B35F2D8D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5750"/>
            <a:ext cx="4381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FFFF00"/>
                </a:solidFill>
                <a:latin typeface="Courier" pitchFamily="2" charset="0"/>
              </a:rPr>
              <a:t>https://samples.dj4e.com/chat/talk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4A5360ED-D044-864C-9804-41E08AD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D966"/>
                </a:solidFill>
              </a:rPr>
              <a:t>Summary</a:t>
            </a:r>
          </a:p>
        </p:txBody>
      </p:sp>
      <p:sp>
        <p:nvSpPr>
          <p:cNvPr id="48130" name="Content Placeholder 3">
            <a:extLst>
              <a:ext uri="{FF2B5EF4-FFF2-40B4-BE49-F238E27FC236}">
                <a16:creationId xmlns:a16="http://schemas.microsoft.com/office/drawing/2014/main" id="{CFC8CC85-8703-ED44-A6E7-93E3B5CE1220}"/>
              </a:ext>
            </a:extLst>
          </p:cNvPr>
          <p:cNvSpPr txBox="1">
            <a:spLocks/>
          </p:cNvSpPr>
          <p:nvPr/>
        </p:nvSpPr>
        <p:spPr bwMode="auto">
          <a:xfrm>
            <a:off x="838200" y="1657350"/>
            <a:ext cx="6999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rIns="50800" bIns="508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JSON is very simple and powerful.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It is well supported and performance in many languages.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JavaScript / jQuery and Python/Django have excellent support.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altLang="en-US" sz="2400">
              <a:solidFill>
                <a:srgbClr val="FFFFFF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94F6373-D1D7-F740-AE5B-CCEFC79A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541338"/>
            <a:ext cx="7445375" cy="465137"/>
          </a:xfrm>
        </p:spPr>
        <p:txBody>
          <a:bodyPr/>
          <a:lstStyle/>
          <a:p>
            <a:r>
              <a:rPr lang="en-US" altLang="en-US" sz="2700" dirty="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49154" name="Picture 6" descr="CCBY license">
            <a:extLst>
              <a:ext uri="{FF2B5EF4-FFF2-40B4-BE49-F238E27FC236}">
                <a16:creationId xmlns:a16="http://schemas.microsoft.com/office/drawing/2014/main" id="{DF81AE2F-5B38-B542-9401-4863F566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6207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4">
            <a:extLst>
              <a:ext uri="{FF2B5EF4-FFF2-40B4-BE49-F238E27FC236}">
                <a16:creationId xmlns:a16="http://schemas.microsoft.com/office/drawing/2014/main" id="{65355E67-6396-6943-B69B-70564975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2207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49156" name="TextBox 5">
            <a:extLst>
              <a:ext uri="{FF2B5EF4-FFF2-40B4-BE49-F238E27FC236}">
                <a16:creationId xmlns:a16="http://schemas.microsoft.com/office/drawing/2014/main" id="{A0216058-90FF-274B-92BA-D36703710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2477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6358916-8C54-5241-A2D5-598AFB0E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361950"/>
            <a:ext cx="7445375" cy="533400"/>
          </a:xfrm>
        </p:spPr>
        <p:txBody>
          <a:bodyPr/>
          <a:lstStyle/>
          <a:p>
            <a:r>
              <a:rPr lang="en-US" altLang="en-US">
                <a:solidFill>
                  <a:srgbClr val="FFD966"/>
                </a:solidFill>
              </a:rPr>
              <a:t>Additional Source Information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9A3E7BCB-18B7-074E-A092-57A63DC2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/>
              <a:t>Image of Douglas Crockford is Copyright Charles R. Severance and licensed as CC-BY</a:t>
            </a:r>
          </a:p>
          <a:p>
            <a:pPr algn="l">
              <a:buFontTx/>
              <a:buChar char="•"/>
            </a:pPr>
            <a:endParaRPr lang="en-US" altLang="en-US" sz="11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EF39BD-1CF8-A844-AF75-77338FD55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EAB7-CF4D-A74B-A2A8-783CA190E087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BCE50F-AAF8-9B40-A8DA-332BE7EDCCCC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B80BC-613F-6844-912C-C320341089C9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09A6F2-1FBA-D644-9301-EA1D1F38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2E6C20-FB16-3A48-BA91-5941970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7BD879-391E-5C4D-B544-648881E0DF28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A0F3BA-04BD-104C-B740-14877693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A5A78D-1E02-6D47-A417-D280D4A5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A76522-64D1-F749-95A8-FA387B1C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99399E-4276-1745-9BFE-D4211216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1DA38-5520-2947-8D48-E374DC0A9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E2BE5-96CB-1C41-AF9D-B346B83F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87C5C-1079-8940-B49F-FB8DC6F1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40C788-1B7D-F449-836D-D5F26EF7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12587E-1015-8448-B3E3-31D9971A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F6CF1D-64F5-6D46-98CB-B63C27B3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D814D75-D91B-D64F-9023-4E5825F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DE505D-2360-B04B-959A-86846857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75625C-2396-C548-A16C-3BC992BAE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F223FB-7789-3041-A59D-5C6BD201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0FDFED24-75C8-1A42-B236-1531737F3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94314A1-D458-5041-BB02-D1E455AA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0BF85-0AA0-144F-8117-E4426B48BF39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CAE3BD1-9BAE-1F4E-A601-4E720452C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39B4F8-FE49-EB41-BBF1-8C18A71036A0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pic>
        <p:nvPicPr>
          <p:cNvPr id="20506" name="Picture 80">
            <a:extLst>
              <a:ext uri="{FF2B5EF4-FFF2-40B4-BE49-F238E27FC236}">
                <a16:creationId xmlns:a16="http://schemas.microsoft.com/office/drawing/2014/main" id="{A6596351-BD19-DD41-AFE1-8E2D42F15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B8E67D-C146-ED41-8C23-1229FB54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3A4FCC6-B9F0-CA41-829F-321DC154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198D2E-AB5B-4543-A0E1-2ABA49ED8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1531938" y="1214438"/>
            <a:ext cx="2471737" cy="26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05DB04-DF3E-7D46-86AD-94BDFC6D7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2698750" y="2382838"/>
            <a:ext cx="1304925" cy="111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9F0A81-AF0C-434D-ABE1-2FA4F99C6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196975" y="2382838"/>
            <a:ext cx="479425" cy="21113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43F8039-54DD-AD45-9CAE-2F15E6D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3C1A49-C44C-0949-8B56-9D391D0B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7245CB-9497-524D-B48A-9466C7FB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C51B56-AD7A-C84D-B80A-36836FC74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C94F5E-2C3B-E24E-BB0B-7BF6E0C61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3E7244-726D-704A-B56C-3DE74A58D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501650" y="1428750"/>
            <a:ext cx="692150" cy="8604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B81CBB-DE4E-554D-8D79-4A1D010D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B1FA68D-5384-7148-9017-A04E02F0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055688"/>
            <a:ext cx="677863" cy="373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701EE3-B270-8345-A437-9A78CA922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2BDD3D-84EC-524F-A9A4-FEC70601C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6EAB7-CF4D-A74B-A2A8-783CA190E087}"/>
              </a:ext>
            </a:extLst>
          </p:cNvPr>
          <p:cNvSpPr/>
          <p:nvPr/>
        </p:nvSpPr>
        <p:spPr>
          <a:xfrm>
            <a:off x="3549650" y="207963"/>
            <a:ext cx="5411788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Linux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B80BC-613F-6844-912C-C320341089C9}"/>
              </a:ext>
            </a:extLst>
          </p:cNvPr>
          <p:cNvSpPr/>
          <p:nvPr/>
        </p:nvSpPr>
        <p:spPr>
          <a:xfrm>
            <a:off x="3733800" y="303213"/>
            <a:ext cx="4648200" cy="45116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09A6F2-1FBA-D644-9301-EA1D1F381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825500"/>
            <a:ext cx="852488" cy="7762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2E6C20-FB16-3A48-BA91-5941970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75" y="2006600"/>
            <a:ext cx="814388" cy="776288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77BD879-391E-5C4D-B544-648881E0DF28}"/>
              </a:ext>
            </a:extLst>
          </p:cNvPr>
          <p:cNvSpPr/>
          <p:nvPr/>
        </p:nvSpPr>
        <p:spPr>
          <a:xfrm>
            <a:off x="6604000" y="3130550"/>
            <a:ext cx="1182688" cy="484188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A0F3BA-04BD-104C-B740-14877693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2178050"/>
            <a:ext cx="1025525" cy="3873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Templates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A5A78D-1E02-6D47-A417-D280D4A5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393700"/>
            <a:ext cx="1203325" cy="277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settings.py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A76522-64D1-F749-95A8-FA387B1C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4856163" y="1208088"/>
            <a:ext cx="101600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99399E-4276-1745-9BFE-D4211216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4818063" y="1931988"/>
            <a:ext cx="769937" cy="461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1DA38-5520-2947-8D48-E374DC0A9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4818063" y="2371725"/>
            <a:ext cx="1992312" cy="22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2E2BE5-96CB-1C41-AF9D-B346B83F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4818063" y="2393950"/>
            <a:ext cx="769937" cy="393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487C5C-1079-8940-B49F-FB8DC6F1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6149975" y="3371850"/>
            <a:ext cx="454025" cy="327025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40C788-1B7D-F449-836D-D5F26EF73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1039813"/>
            <a:ext cx="1079500" cy="336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urls.py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A12587E-1015-8448-B3E3-31D9971A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1736725"/>
            <a:ext cx="982663" cy="38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views.py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1F6CF1D-64F5-6D46-98CB-B63C27B3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598738"/>
            <a:ext cx="1017588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forms.py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D814D75-D91B-D64F-9023-4E5825F79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1525"/>
            <a:ext cx="815975" cy="774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DE505D-2360-B04B-959A-86846857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6149975" y="3698875"/>
            <a:ext cx="511175" cy="38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75625C-2396-C548-A16C-3BC992BAE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4411663" y="1601788"/>
            <a:ext cx="0" cy="40481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F223FB-7789-3041-A59D-5C6BD201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4411663" y="2782888"/>
            <a:ext cx="1330325" cy="52863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94314A1-D458-5041-BB02-D1E455AA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898900"/>
            <a:ext cx="1017588" cy="376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model.py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B8E67D-C146-ED41-8C23-1229FB54C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4262438"/>
            <a:ext cx="990600" cy="376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dk1"/>
                </a:solidFill>
                <a:latin typeface="+mn-lt"/>
                <a:ea typeface="+mn-ea"/>
                <a:sym typeface="Helvetica" charset="0"/>
              </a:rPr>
              <a:t>admin.py</a:t>
            </a:r>
            <a:endParaRPr lang="en-US" sz="1400" dirty="0">
              <a:solidFill>
                <a:schemeClr val="dk1"/>
              </a:solidFill>
              <a:latin typeface="+mn-lt"/>
              <a:ea typeface="+mn-ea"/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3A4FCC6-B9F0-CA41-829F-321DC154F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300413"/>
            <a:ext cx="815975" cy="444500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Shell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43F8039-54DD-AD45-9CAE-2F15E6D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88" y="4073525"/>
            <a:ext cx="814387" cy="442913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ea typeface="+mn-ea"/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3C1A49-C44C-0949-8B56-9D391D0B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4856163" y="3522663"/>
            <a:ext cx="477837" cy="17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7245CB-9497-524D-B48A-9466C7FB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4879975" y="3698875"/>
            <a:ext cx="454025" cy="5969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C51B56-AD7A-C84D-B80A-36836FC74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4879975" y="4295775"/>
            <a:ext cx="439738" cy="153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BC94F5E-2C3B-E24E-BB0B-7BF6E0C61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6310313" y="4086225"/>
            <a:ext cx="350837" cy="363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E55465-F1DA-8145-959B-CB87DE17757B}"/>
              </a:ext>
            </a:extLst>
          </p:cNvPr>
          <p:cNvSpPr/>
          <p:nvPr/>
        </p:nvSpPr>
        <p:spPr>
          <a:xfrm>
            <a:off x="655638" y="207963"/>
            <a:ext cx="2030412" cy="47609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Browser</a:t>
            </a:r>
          </a:p>
        </p:txBody>
      </p:sp>
      <p:sp>
        <p:nvSpPr>
          <p:cNvPr id="53" name="Cloud Callout 52">
            <a:extLst>
              <a:ext uri="{FF2B5EF4-FFF2-40B4-BE49-F238E27FC236}">
                <a16:creationId xmlns:a16="http://schemas.microsoft.com/office/drawing/2014/main" id="{D5995BD7-9BC7-3A44-9EB5-2F26A2E5B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78125" y="1547813"/>
            <a:ext cx="700088" cy="490537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400">
              <a:sym typeface="Helvetica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480E39-617E-874E-8BC2-A67167D1B7C1}"/>
              </a:ext>
            </a:extLst>
          </p:cNvPr>
          <p:cNvSpPr/>
          <p:nvPr/>
        </p:nvSpPr>
        <p:spPr>
          <a:xfrm>
            <a:off x="809625" y="303213"/>
            <a:ext cx="387350" cy="457993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400" dirty="0">
                <a:sym typeface="Helvetica" charset="0"/>
              </a:rPr>
              <a:t>M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F7C5DD5-68ED-8A45-B9B7-526492155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027238"/>
            <a:ext cx="1022350" cy="711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+mn-lt"/>
                <a:ea typeface="+mn-ea"/>
                <a:sym typeface="Helvetica" charset="0"/>
              </a:rPr>
              <a:t>Response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827BF7-8740-6446-9F40-D3FAB93BE28C}"/>
              </a:ext>
            </a:extLst>
          </p:cNvPr>
          <p:cNvSpPr/>
          <p:nvPr/>
        </p:nvSpPr>
        <p:spPr>
          <a:xfrm>
            <a:off x="1600200" y="3055938"/>
            <a:ext cx="1065213" cy="84296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400" dirty="0">
                <a:sym typeface="Helvetica" charset="0"/>
              </a:rPr>
              <a:t>AJAX</a:t>
            </a:r>
          </a:p>
          <a:p>
            <a:pPr>
              <a:defRPr/>
            </a:pPr>
            <a:r>
              <a:rPr lang="en-US" sz="1400" dirty="0">
                <a:sym typeface="Helvetica" charset="0"/>
              </a:rPr>
              <a:t>JavaScript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6CF545-2C0B-DA42-80A1-6C11B483C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3"/>
          </p:cNvCxnSpPr>
          <p:nvPr/>
        </p:nvCxnSpPr>
        <p:spPr>
          <a:xfrm flipV="1">
            <a:off x="2665413" y="1214438"/>
            <a:ext cx="1338262" cy="22637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2A411B-8CBA-BF4D-875C-E505CAD8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665413" y="2395538"/>
            <a:ext cx="1338262" cy="10810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6B4AC1-991D-5F42-BEBB-B39B045F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501650" y="2289175"/>
            <a:ext cx="307975" cy="3048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D6A9D1A-F80D-C748-A840-C7C9E507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1"/>
            <a:endCxn id="55" idx="3"/>
          </p:cNvCxnSpPr>
          <p:nvPr/>
        </p:nvCxnSpPr>
        <p:spPr>
          <a:xfrm flipH="1" flipV="1">
            <a:off x="1196975" y="2593975"/>
            <a:ext cx="403225" cy="88265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80">
            <a:extLst>
              <a:ext uri="{FF2B5EF4-FFF2-40B4-BE49-F238E27FC236}">
                <a16:creationId xmlns:a16="http://schemas.microsoft.com/office/drawing/2014/main" id="{8CFAC562-CAC4-D14E-857F-63B7C70B3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563" y="1957388"/>
            <a:ext cx="1104901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5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213">
            <a:extLst>
              <a:ext uri="{FF2B5EF4-FFF2-40B4-BE49-F238E27FC236}">
                <a16:creationId xmlns:a16="http://schemas.microsoft.com/office/drawing/2014/main" id="{9EE2ECEC-9041-DD4F-B2A2-3374EAD7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590550"/>
            <a:ext cx="7837487" cy="838200"/>
          </a:xfrm>
        </p:spPr>
        <p:txBody>
          <a:bodyPr lIns="21431" tIns="21431" rIns="21431" bIns="21431"/>
          <a:lstStyle/>
          <a:p>
            <a:pPr>
              <a:buClr>
                <a:srgbClr val="FF00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Data on the Web (2003)</a:t>
            </a:r>
          </a:p>
        </p:txBody>
      </p:sp>
      <p:sp>
        <p:nvSpPr>
          <p:cNvPr id="214" name="Shape 214">
            <a:extLst>
              <a:ext uri="{FF2B5EF4-FFF2-40B4-BE49-F238E27FC236}">
                <a16:creationId xmlns:a16="http://schemas.microsoft.com/office/drawing/2014/main" id="{E93CE30F-196E-B244-A1D6-61478A8DC9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9288" y="1465263"/>
            <a:ext cx="7837487" cy="2706687"/>
          </a:xfrm>
        </p:spPr>
        <p:txBody>
          <a:bodyPr lIns="21431" tIns="21431" rIns="21431" bIns="21431"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563"/>
              </a:spcAft>
              <a:buSzPct val="100000"/>
              <a:buFont typeface="Arial"/>
              <a:buChar char="•"/>
              <a:defRPr/>
            </a:pPr>
            <a:r>
              <a:rPr lang="en-US" sz="2025" dirty="0">
                <a:solidFill>
                  <a:schemeClr val="lt1"/>
                </a:solidFill>
                <a:ea typeface="Gill Sans"/>
                <a:sym typeface="Cabin"/>
              </a:rPr>
              <a:t>With the HTTP Request/Response well understood and well supported, there was a natural move toward exchanging data between programs using these protocols.</a:t>
            </a:r>
          </a:p>
          <a:p>
            <a:pPr marL="342900" indent="-342900" algn="l">
              <a:spcBef>
                <a:spcPts val="1969"/>
              </a:spcBef>
              <a:spcAft>
                <a:spcPts val="563"/>
              </a:spcAft>
              <a:buSzPct val="100000"/>
              <a:buFont typeface="Arial"/>
              <a:buChar char="•"/>
              <a:defRPr/>
            </a:pPr>
            <a:r>
              <a:rPr lang="en-US" sz="2025" dirty="0">
                <a:solidFill>
                  <a:schemeClr val="lt1"/>
                </a:solidFill>
                <a:ea typeface="Gill Sans"/>
                <a:sym typeface="Cabin"/>
              </a:rPr>
              <a:t>We needed to come up with an agreed way to represent data going between applications and across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243">
            <a:extLst>
              <a:ext uri="{FF2B5EF4-FFF2-40B4-BE49-F238E27FC236}">
                <a16:creationId xmlns:a16="http://schemas.microsoft.com/office/drawing/2014/main" id="{6792B1EB-E422-2D4E-BFA4-72885B58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428625"/>
            <a:ext cx="7837487" cy="1000125"/>
          </a:xfrm>
        </p:spPr>
        <p:txBody>
          <a:bodyPr lIns="21431" tIns="21431" rIns="21431" bIns="21431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Agreeing on a 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“</a:t>
            </a:r>
            <a:r>
              <a:rPr lang="en-US" altLang="ja-JP">
                <a:solidFill>
                  <a:srgbClr val="FFD966"/>
                </a:solidFill>
                <a:sym typeface="Cabin" charset="0"/>
              </a:rPr>
              <a:t>Wire Format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”</a:t>
            </a:r>
            <a:endParaRPr lang="en-US" altLang="en-US" b="1">
              <a:solidFill>
                <a:srgbClr val="FFD966"/>
              </a:solidFill>
              <a:sym typeface="Arial" panose="020B0604020202020204" pitchFamily="34" charset="0"/>
            </a:endParaRPr>
          </a:p>
        </p:txBody>
      </p:sp>
      <p:sp>
        <p:nvSpPr>
          <p:cNvPr id="24578" name="Shape 244">
            <a:extLst>
              <a:ext uri="{FF2B5EF4-FFF2-40B4-BE49-F238E27FC236}">
                <a16:creationId xmlns:a16="http://schemas.microsoft.com/office/drawing/2014/main" id="{CCF6BED2-4D3C-6E48-B690-1D4FD569E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751013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PHP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Array</a:t>
            </a:r>
          </a:p>
        </p:txBody>
      </p:sp>
      <p:pic>
        <p:nvPicPr>
          <p:cNvPr id="24579" name="Shape 223">
            <a:extLst>
              <a:ext uri="{FF2B5EF4-FFF2-40B4-BE49-F238E27FC236}">
                <a16:creationId xmlns:a16="http://schemas.microsoft.com/office/drawing/2014/main" id="{459D95BB-5CC2-6B45-A7E7-A6CE47D19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71663"/>
            <a:ext cx="251777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Shape 224">
            <a:extLst>
              <a:ext uri="{FF2B5EF4-FFF2-40B4-BE49-F238E27FC236}">
                <a16:creationId xmlns:a16="http://schemas.microsoft.com/office/drawing/2014/main" id="{CE32E514-764F-334A-B435-604895AC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44963"/>
            <a:ext cx="72342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en-US" altLang="en-US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a.k.a.  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“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Wire Protocol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”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 - What we send on the 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“</a:t>
            </a:r>
            <a:r>
              <a:rPr lang="en-US" altLang="ja-JP" sz="20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wire</a:t>
            </a:r>
            <a:r>
              <a:rPr lang="ja-JP" altLang="en-US" sz="2000">
                <a:solidFill>
                  <a:srgbClr val="FFFFFF"/>
                </a:solidFill>
                <a:latin typeface="Gill Sans" panose="020B0502020104020203" pitchFamily="34" charset="-79"/>
                <a:sym typeface="Arial" panose="020B0604020202020204" pitchFamily="34" charset="0"/>
              </a:rPr>
              <a:t>”</a:t>
            </a:r>
            <a:endParaRPr lang="en-US" altLang="en-US" sz="2000">
              <a:solidFill>
                <a:srgbClr val="FFFFFF"/>
              </a:solidFill>
              <a:latin typeface="Gill Sans" panose="020B0502020104020203" pitchFamily="34" charset="-79"/>
              <a:sym typeface="Arial" panose="020B0604020202020204" pitchFamily="34" charset="0"/>
            </a:endParaRPr>
          </a:p>
        </p:txBody>
      </p:sp>
      <p:sp>
        <p:nvSpPr>
          <p:cNvPr id="24581" name="Shape 244">
            <a:extLst>
              <a:ext uri="{FF2B5EF4-FFF2-40B4-BE49-F238E27FC236}">
                <a16:creationId xmlns:a16="http://schemas.microsoft.com/office/drawing/2014/main" id="{58EA8758-7EB8-1D40-88C1-EF5880B9C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1738313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JavaScript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Object</a:t>
            </a:r>
          </a:p>
        </p:txBody>
      </p:sp>
      <p:sp>
        <p:nvSpPr>
          <p:cNvPr id="24582" name="Shape 244">
            <a:extLst>
              <a:ext uri="{FF2B5EF4-FFF2-40B4-BE49-F238E27FC236}">
                <a16:creationId xmlns:a16="http://schemas.microsoft.com/office/drawing/2014/main" id="{3241DE24-3FD5-2448-9CB0-4224B1A8E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3049588"/>
            <a:ext cx="1785937" cy="102235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Java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HashMap</a:t>
            </a:r>
          </a:p>
        </p:txBody>
      </p:sp>
      <p:sp>
        <p:nvSpPr>
          <p:cNvPr id="24583" name="Shape 244">
            <a:extLst>
              <a:ext uri="{FF2B5EF4-FFF2-40B4-BE49-F238E27FC236}">
                <a16:creationId xmlns:a16="http://schemas.microsoft.com/office/drawing/2014/main" id="{EB44B4DA-EE24-2546-BAF3-4F79223C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095625"/>
            <a:ext cx="1785937" cy="1020763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Python</a:t>
            </a:r>
          </a:p>
          <a:p>
            <a:pPr algn="ctr">
              <a:buClr>
                <a:srgbClr val="FFFFFF"/>
              </a:buClr>
              <a:buSzPct val="25000"/>
            </a:pPr>
            <a:r>
              <a:rPr lang="en-US" altLang="en-US" sz="2400">
                <a:solidFill>
                  <a:srgbClr val="FFFFFF"/>
                </a:solidFill>
                <a:latin typeface="Gill Sans" panose="020B0502020104020203" pitchFamily="34" charset="-79"/>
                <a:sym typeface="Cabin" charset="0"/>
              </a:rPr>
              <a:t>Dictionary</a:t>
            </a:r>
          </a:p>
        </p:txBody>
      </p:sp>
      <p:sp>
        <p:nvSpPr>
          <p:cNvPr id="24584" name="Left-Right Arrow 1">
            <a:extLst>
              <a:ext uri="{FF2B5EF4-FFF2-40B4-BE49-F238E27FC236}">
                <a16:creationId xmlns:a16="http://schemas.microsoft.com/office/drawing/2014/main" id="{88B71A96-75E9-554D-8468-99E3DC64B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366424">
            <a:off x="2449513" y="2233613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5" name="Left-Right Arrow 16">
            <a:extLst>
              <a:ext uri="{FF2B5EF4-FFF2-40B4-BE49-F238E27FC236}">
                <a16:creationId xmlns:a16="http://schemas.microsoft.com/office/drawing/2014/main" id="{AD5015A3-EA53-0646-BF86-1EB7D6131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-922861">
            <a:off x="2449513" y="3375025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6" name="Left-Right Arrow 17">
            <a:extLst>
              <a:ext uri="{FF2B5EF4-FFF2-40B4-BE49-F238E27FC236}">
                <a16:creationId xmlns:a16="http://schemas.microsoft.com/office/drawing/2014/main" id="{EE7850E2-1CBB-1F4A-B84C-AAACEE294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-1027410">
            <a:off x="5837238" y="2233613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7" name="Left-Right Arrow 18">
            <a:extLst>
              <a:ext uri="{FF2B5EF4-FFF2-40B4-BE49-F238E27FC236}">
                <a16:creationId xmlns:a16="http://schemas.microsoft.com/office/drawing/2014/main" id="{DDA81358-5984-CD4A-8280-5ADFA8EE4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462947">
            <a:off x="5837238" y="3375025"/>
            <a:ext cx="692150" cy="365125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50800" tIns="50800" rIns="50800" bIns="50800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4572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 sz="1200"/>
          </a:p>
        </p:txBody>
      </p:sp>
      <p:sp>
        <p:nvSpPr>
          <p:cNvPr id="24588" name="Shape 247">
            <a:extLst>
              <a:ext uri="{FF2B5EF4-FFF2-40B4-BE49-F238E27FC236}">
                <a16:creationId xmlns:a16="http://schemas.microsoft.com/office/drawing/2014/main" id="{F9D757EF-99EB-E643-A6DC-808C1DE28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382838"/>
            <a:ext cx="193516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"name" :  "Chuck",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"phone" 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4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243">
            <a:extLst>
              <a:ext uri="{FF2B5EF4-FFF2-40B4-BE49-F238E27FC236}">
                <a16:creationId xmlns:a16="http://schemas.microsoft.com/office/drawing/2014/main" id="{6A5E776C-E768-A64C-AA9B-EBC4EFB4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428625"/>
            <a:ext cx="7837487" cy="1000125"/>
          </a:xfrm>
        </p:spPr>
        <p:txBody>
          <a:bodyPr lIns="21431" tIns="21431" rIns="21431" bIns="21431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25000"/>
            </a:pPr>
            <a:r>
              <a:rPr lang="en-US" altLang="en-US">
                <a:solidFill>
                  <a:srgbClr val="FFD966"/>
                </a:solidFill>
                <a:sym typeface="Cabin" charset="0"/>
              </a:rPr>
              <a:t>JSON is a 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“</a:t>
            </a:r>
            <a:r>
              <a:rPr lang="en-US" altLang="ja-JP">
                <a:solidFill>
                  <a:srgbClr val="FFD966"/>
                </a:solidFill>
                <a:sym typeface="Cabin" charset="0"/>
              </a:rPr>
              <a:t>Wire Format</a:t>
            </a:r>
            <a:r>
              <a:rPr lang="ja-JP" altLang="en-US" b="1">
                <a:solidFill>
                  <a:srgbClr val="FFD966"/>
                </a:solidFill>
                <a:sym typeface="Arial" panose="020B0604020202020204" pitchFamily="34" charset="0"/>
              </a:rPr>
              <a:t>”</a:t>
            </a:r>
            <a:endParaRPr lang="en-US" altLang="en-US" b="1">
              <a:solidFill>
                <a:srgbClr val="FFD966"/>
              </a:solidFill>
              <a:sym typeface="Arial" panose="020B0604020202020204" pitchFamily="34" charset="0"/>
            </a:endParaRPr>
          </a:p>
        </p:txBody>
      </p:sp>
      <p:sp>
        <p:nvSpPr>
          <p:cNvPr id="244" name="Shape 244">
            <a:extLst>
              <a:ext uri="{FF2B5EF4-FFF2-40B4-BE49-F238E27FC236}">
                <a16:creationId xmlns:a16="http://schemas.microsoft.com/office/drawing/2014/main" id="{5CAEBAB9-C2A9-7A48-9058-1994265F5A1D}"/>
              </a:ext>
            </a:extLst>
          </p:cNvPr>
          <p:cNvSpPr txBox="1"/>
          <p:nvPr/>
        </p:nvSpPr>
        <p:spPr>
          <a:xfrm>
            <a:off x="312738" y="2017713"/>
            <a:ext cx="1785937" cy="1350962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JavaScript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Object</a:t>
            </a:r>
          </a:p>
        </p:txBody>
      </p:sp>
      <p:sp>
        <p:nvSpPr>
          <p:cNvPr id="245" name="Shape 245">
            <a:extLst>
              <a:ext uri="{FF2B5EF4-FFF2-40B4-BE49-F238E27FC236}">
                <a16:creationId xmlns:a16="http://schemas.microsoft.com/office/drawing/2014/main" id="{A39F187D-4C73-084B-BAC9-19F98497A010}"/>
              </a:ext>
            </a:extLst>
          </p:cNvPr>
          <p:cNvSpPr txBox="1"/>
          <p:nvPr/>
        </p:nvSpPr>
        <p:spPr>
          <a:xfrm>
            <a:off x="7129463" y="2017713"/>
            <a:ext cx="1785937" cy="1350962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Python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644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Dictionary</a:t>
            </a:r>
          </a:p>
        </p:txBody>
      </p:sp>
      <p:sp>
        <p:nvSpPr>
          <p:cNvPr id="246" name="Shape 246">
            <a:extLst>
              <a:ext uri="{FF2B5EF4-FFF2-40B4-BE49-F238E27FC236}">
                <a16:creationId xmlns:a16="http://schemas.microsoft.com/office/drawing/2014/main" id="{D86F6225-42E2-F145-9C33-DE9606768C32}"/>
              </a:ext>
            </a:extLst>
          </p:cNvPr>
          <p:cNvSpPr txBox="1"/>
          <p:nvPr/>
        </p:nvSpPr>
        <p:spPr>
          <a:xfrm>
            <a:off x="1885950" y="3559175"/>
            <a:ext cx="1543050" cy="349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025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De-Serialize</a:t>
            </a:r>
          </a:p>
        </p:txBody>
      </p:sp>
      <p:sp>
        <p:nvSpPr>
          <p:cNvPr id="248" name="Shape 248">
            <a:extLst>
              <a:ext uri="{FF2B5EF4-FFF2-40B4-BE49-F238E27FC236}">
                <a16:creationId xmlns:a16="http://schemas.microsoft.com/office/drawing/2014/main" id="{C62BD7C5-A30A-434B-BCEC-48A6CF232999}"/>
              </a:ext>
            </a:extLst>
          </p:cNvPr>
          <p:cNvSpPr txBox="1"/>
          <p:nvPr/>
        </p:nvSpPr>
        <p:spPr>
          <a:xfrm>
            <a:off x="5962650" y="1552575"/>
            <a:ext cx="1108075" cy="3508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en-US" sz="2025" dirty="0">
                <a:solidFill>
                  <a:schemeClr val="lt1"/>
                </a:solidFill>
                <a:latin typeface="Gill Sans"/>
                <a:ea typeface="Gill Sans"/>
                <a:sym typeface="Cabin"/>
              </a:rPr>
              <a:t>Serialize</a:t>
            </a:r>
          </a:p>
        </p:txBody>
      </p:sp>
      <p:sp>
        <p:nvSpPr>
          <p:cNvPr id="26630" name="Shape 250">
            <a:extLst>
              <a:ext uri="{FF2B5EF4-FFF2-40B4-BE49-F238E27FC236}">
                <a16:creationId xmlns:a16="http://schemas.microsoft.com/office/drawing/2014/main" id="{BAEE3FDC-2616-CA4B-B1A7-CCFB1DDC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441575" y="2335213"/>
            <a:ext cx="714375" cy="714375"/>
          </a:xfrm>
          <a:prstGeom prst="rightArrow">
            <a:avLst>
              <a:gd name="adj1" fmla="val 38111"/>
              <a:gd name="adj2" fmla="val 1992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/>
            <a:endParaRPr lang="en-US" altLang="en-US" sz="300"/>
          </a:p>
        </p:txBody>
      </p:sp>
      <p:sp>
        <p:nvSpPr>
          <p:cNvPr id="26631" name="Shape 251">
            <a:extLst>
              <a:ext uri="{FF2B5EF4-FFF2-40B4-BE49-F238E27FC236}">
                <a16:creationId xmlns:a16="http://schemas.microsoft.com/office/drawing/2014/main" id="{3493A08C-4C89-2845-9008-2CAAC063E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215063" y="2335213"/>
            <a:ext cx="714375" cy="714375"/>
          </a:xfrm>
          <a:prstGeom prst="rightArrow">
            <a:avLst>
              <a:gd name="adj1" fmla="val 38111"/>
              <a:gd name="adj2" fmla="val 19926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/>
            <a:endParaRPr lang="en-US" altLang="en-US" sz="300"/>
          </a:p>
        </p:txBody>
      </p:sp>
      <p:pic>
        <p:nvPicPr>
          <p:cNvPr id="26632" name="Shape 223">
            <a:extLst>
              <a:ext uri="{FF2B5EF4-FFF2-40B4-BE49-F238E27FC236}">
                <a16:creationId xmlns:a16="http://schemas.microsoft.com/office/drawing/2014/main" id="{7DDAFBFB-FF22-8B4E-9FD8-120597D33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57350"/>
            <a:ext cx="25177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Shape 247">
            <a:extLst>
              <a:ext uri="{FF2B5EF4-FFF2-40B4-BE49-F238E27FC236}">
                <a16:creationId xmlns:a16="http://schemas.microsoft.com/office/drawing/2014/main" id="{4F4F2DE7-97F9-DC42-82E0-CDEB54F88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68525"/>
            <a:ext cx="2019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{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"name" :  "Chuck",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  "phone" : "303-4456"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altLang="en-US" sz="1600">
                <a:solidFill>
                  <a:schemeClr val="bg1"/>
                </a:solidFill>
                <a:latin typeface="Gill Sans" panose="020B0502020104020203" pitchFamily="34" charset="-79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CA854D3-2391-1E49-85A0-3C5DC52C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3" y="514350"/>
            <a:ext cx="7445375" cy="906463"/>
          </a:xfrm>
        </p:spPr>
        <p:txBody>
          <a:bodyPr/>
          <a:lstStyle/>
          <a:p>
            <a:pPr eaLnBrk="1"/>
            <a:r>
              <a:rPr lang="en-US" altLang="en-US">
                <a:solidFill>
                  <a:srgbClr val="FFD966"/>
                </a:solidFill>
              </a:rPr>
              <a:t>JavaScript Object Notation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B4F6747C-F09B-5C45-A569-0B947BD2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457325"/>
            <a:ext cx="4408487" cy="2600325"/>
          </a:xfrm>
        </p:spPr>
        <p:txBody>
          <a:bodyPr/>
          <a:lstStyle/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Douglas Crockford – “Discovered” JSON</a:t>
            </a:r>
          </a:p>
          <a:p>
            <a:pPr marL="620713" indent="-442913" algn="l" eaLnBrk="1">
              <a:spcBef>
                <a:spcPts val="1300"/>
              </a:spcBef>
              <a:buSzPct val="171000"/>
              <a:buFontTx/>
              <a:buChar char="•"/>
            </a:pPr>
            <a:r>
              <a:rPr lang="en-US" altLang="en-US" sz="2100"/>
              <a:t>Object literal notation in JavaScript</a:t>
            </a:r>
            <a:endParaRPr lang="en-US" altLang="en-US"/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CA8DA6AB-06DC-074D-8A91-1E5FDBE3A647}"/>
              </a:ext>
            </a:extLst>
          </p:cNvPr>
          <p:cNvSpPr>
            <a:spLocks/>
          </p:cNvSpPr>
          <p:nvPr/>
        </p:nvSpPr>
        <p:spPr bwMode="auto">
          <a:xfrm>
            <a:off x="1677988" y="4271963"/>
            <a:ext cx="6408737" cy="5095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000">
                <a:solidFill>
                  <a:srgbClr val="FFFF00"/>
                </a:solidFill>
              </a:rPr>
              <a:t>https://www.youtube.com/watch?v=kc8BAR7SHJI</a:t>
            </a:r>
            <a:endParaRPr lang="en-US" altLang="en-US" sz="200">
              <a:solidFill>
                <a:srgbClr val="FFFF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28676" name="Picture 4" descr="Photo of Douglas Crockford">
            <a:extLst>
              <a:ext uri="{FF2B5EF4-FFF2-40B4-BE49-F238E27FC236}">
                <a16:creationId xmlns:a16="http://schemas.microsoft.com/office/drawing/2014/main" id="{D0473063-C153-2847-8EBA-542B0B85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554163"/>
            <a:ext cx="2816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7D1243-880B-8F4E-84C0-864A4471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JSON.org</a:t>
            </a:r>
            <a:endParaRPr lang="en-US" dirty="0"/>
          </a:p>
        </p:txBody>
      </p:sp>
      <p:pic>
        <p:nvPicPr>
          <p:cNvPr id="29697" name="Picture 2" descr="Screenshot of www.json.org site">
            <a:extLst>
              <a:ext uri="{FF2B5EF4-FFF2-40B4-BE49-F238E27FC236}">
                <a16:creationId xmlns:a16="http://schemas.microsoft.com/office/drawing/2014/main" id="{3B4F300B-C23E-AB46-B2E1-E1B46F416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055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extBox 3">
            <a:extLst>
              <a:ext uri="{FF2B5EF4-FFF2-40B4-BE49-F238E27FC236}">
                <a16:creationId xmlns:a16="http://schemas.microsoft.com/office/drawing/2014/main" id="{04EA5709-E811-2A48-A63B-A6A49FFC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4350"/>
            <a:ext cx="2209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r>
              <a:rPr lang="en-US" altLang="en-US" sz="2400">
                <a:solidFill>
                  <a:srgbClr val="FFFF00"/>
                </a:solidFill>
                <a:latin typeface="Gill Sans" panose="020B0502020104020203" pitchFamily="34" charset="-79"/>
              </a:rPr>
              <a:t>www.json.org</a:t>
            </a:r>
          </a:p>
          <a:p>
            <a:endParaRPr lang="en-US" altLang="en-US" sz="2400">
              <a:solidFill>
                <a:schemeClr val="tx1"/>
              </a:solidFill>
              <a:latin typeface="Gill Sans" panose="020B0502020104020203" pitchFamily="34" charset="-79"/>
            </a:endParaRPr>
          </a:p>
          <a:p>
            <a:r>
              <a:rPr lang="en-US" altLang="en-US" sz="2400">
                <a:solidFill>
                  <a:schemeClr val="tx1"/>
                </a:solidFill>
                <a:latin typeface="Gill Sans" panose="020B0502020104020203" pitchFamily="34" charset="-79"/>
              </a:rPr>
              <a:t>Derived from the JavaScript “constant” syntax </a:t>
            </a:r>
          </a:p>
          <a:p>
            <a:endParaRPr lang="en-US" altLang="en-US" sz="2400">
              <a:solidFill>
                <a:schemeClr val="tx1"/>
              </a:solidFill>
              <a:latin typeface="Gill Sans" panose="020B0502020104020203" pitchFamily="34" charset="-79"/>
            </a:endParaRPr>
          </a:p>
          <a:p>
            <a:r>
              <a:rPr lang="en-US" altLang="en-US" sz="2400">
                <a:solidFill>
                  <a:schemeClr val="tx1"/>
                </a:solidFill>
                <a:latin typeface="Gill Sans" panose="020B0502020104020203" pitchFamily="34" charset="-79"/>
              </a:rPr>
              <a:t>Similar to Python Dictionary syntax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1669</Words>
  <Application>Microsoft Macintosh PowerPoint</Application>
  <PresentationFormat>Affichage à l'écran (16:9)</PresentationFormat>
  <Paragraphs>292</Paragraphs>
  <Slides>27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Cabin</vt:lpstr>
      <vt:lpstr>Calibri</vt:lpstr>
      <vt:lpstr>Calibri Light</vt:lpstr>
      <vt:lpstr>Consolas</vt:lpstr>
      <vt:lpstr>Courier</vt:lpstr>
      <vt:lpstr>Gill Sans</vt:lpstr>
      <vt:lpstr>Helvetica</vt:lpstr>
      <vt:lpstr>Lucida Grande</vt:lpstr>
      <vt:lpstr>Office Theme</vt:lpstr>
      <vt:lpstr>1_Office Theme</vt:lpstr>
      <vt:lpstr>2_Office Theme</vt:lpstr>
      <vt:lpstr>Table of Contents</vt:lpstr>
      <vt:lpstr>Using AJAX / JSON</vt:lpstr>
      <vt:lpstr>DOM</vt:lpstr>
      <vt:lpstr>DOM</vt:lpstr>
      <vt:lpstr>Data on the Web (2003)</vt:lpstr>
      <vt:lpstr>Agreeing on a “Wire Format”</vt:lpstr>
      <vt:lpstr>JSON is a “Wire Format”</vt:lpstr>
      <vt:lpstr>JavaScript Object Notation</vt:lpstr>
      <vt:lpstr>JSON.org</vt:lpstr>
      <vt:lpstr>JSON Syntax</vt:lpstr>
      <vt:lpstr>JSON Syntax</vt:lpstr>
      <vt:lpstr>JSON Syntax</vt:lpstr>
      <vt:lpstr>JSON</vt:lpstr>
      <vt:lpstr>JSON</vt:lpstr>
      <vt:lpstr>A Chat App Using JSON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Chat App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JS-04-JSON</dc:title>
  <dc:subject>Django for Everybody</dc:subject>
  <dc:creator>Severance, Charles</dc:creator>
  <cp:keywords/>
  <dc:description/>
  <cp:lastModifiedBy>dave bohnert</cp:lastModifiedBy>
  <cp:revision>130</cp:revision>
  <dcterms:modified xsi:type="dcterms:W3CDTF">2022-01-02T12:32:25Z</dcterms:modified>
  <cp:category/>
</cp:coreProperties>
</file>