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426" r:id="rId2"/>
    <p:sldId id="258" r:id="rId3"/>
    <p:sldId id="408" r:id="rId4"/>
    <p:sldId id="389" r:id="rId5"/>
    <p:sldId id="391" r:id="rId6"/>
    <p:sldId id="413" r:id="rId7"/>
    <p:sldId id="411" r:id="rId8"/>
    <p:sldId id="410" r:id="rId9"/>
    <p:sldId id="412" r:id="rId10"/>
    <p:sldId id="414" r:id="rId11"/>
    <p:sldId id="415" r:id="rId12"/>
    <p:sldId id="416" r:id="rId13"/>
    <p:sldId id="418" r:id="rId14"/>
    <p:sldId id="417" r:id="rId15"/>
    <p:sldId id="419" r:id="rId16"/>
    <p:sldId id="382" r:id="rId17"/>
    <p:sldId id="427" r:id="rId18"/>
    <p:sldId id="347" r:id="rId19"/>
    <p:sldId id="348" r:id="rId20"/>
    <p:sldId id="343" r:id="rId21"/>
    <p:sldId id="344" r:id="rId22"/>
    <p:sldId id="346" r:id="rId23"/>
    <p:sldId id="421" r:id="rId24"/>
    <p:sldId id="422" r:id="rId25"/>
    <p:sldId id="423" r:id="rId26"/>
    <p:sldId id="424" r:id="rId27"/>
    <p:sldId id="425" r:id="rId28"/>
    <p:sldId id="281" r:id="rId29"/>
    <p:sldId id="273" r:id="rId30"/>
    <p:sldId id="3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p:restoredTop sz="86357"/>
  </p:normalViewPr>
  <p:slideViewPr>
    <p:cSldViewPr snapToGrid="0" snapToObjects="1">
      <p:cViewPr varScale="1">
        <p:scale>
          <a:sx n="93" d="100"/>
          <a:sy n="93" d="100"/>
        </p:scale>
        <p:origin x="232" y="328"/>
      </p:cViewPr>
      <p:guideLst/>
    </p:cSldViewPr>
  </p:slideViewPr>
  <p:outlineViewPr>
    <p:cViewPr>
      <p:scale>
        <a:sx n="33" d="100"/>
        <a:sy n="33" d="100"/>
      </p:scale>
      <p:origin x="0" y="-6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‹N°›</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91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18445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20</a:t>
            </a:fld>
            <a:endParaRPr lang="en-US"/>
          </a:p>
        </p:txBody>
      </p:sp>
    </p:spTree>
    <p:extLst>
      <p:ext uri="{BB962C8B-B14F-4D97-AF65-F5344CB8AC3E}">
        <p14:creationId xmlns:p14="http://schemas.microsoft.com/office/powerpoint/2010/main" val="119776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21</a:t>
            </a:fld>
            <a:endParaRPr lang="en-US"/>
          </a:p>
        </p:txBody>
      </p:sp>
    </p:spTree>
    <p:extLst>
      <p:ext uri="{BB962C8B-B14F-4D97-AF65-F5344CB8AC3E}">
        <p14:creationId xmlns:p14="http://schemas.microsoft.com/office/powerpoint/2010/main" val="87945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22</a:t>
            </a:fld>
            <a:endParaRPr lang="en-US"/>
          </a:p>
        </p:txBody>
      </p:sp>
    </p:spTree>
    <p:extLst>
      <p:ext uri="{BB962C8B-B14F-4D97-AF65-F5344CB8AC3E}">
        <p14:creationId xmlns:p14="http://schemas.microsoft.com/office/powerpoint/2010/main" val="78958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26</a:t>
            </a:fld>
            <a:endParaRPr lang="en-US"/>
          </a:p>
        </p:txBody>
      </p:sp>
    </p:spTree>
    <p:extLst>
      <p:ext uri="{BB962C8B-B14F-4D97-AF65-F5344CB8AC3E}">
        <p14:creationId xmlns:p14="http://schemas.microsoft.com/office/powerpoint/2010/main" val="241484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27</a:t>
            </a:fld>
            <a:endParaRPr lang="en-US"/>
          </a:p>
        </p:txBody>
      </p:sp>
    </p:spTree>
    <p:extLst>
      <p:ext uri="{BB962C8B-B14F-4D97-AF65-F5344CB8AC3E}">
        <p14:creationId xmlns:p14="http://schemas.microsoft.com/office/powerpoint/2010/main" val="38450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‹N°›</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400" dirty="0">
                <a:solidFill>
                  <a:schemeClr val="bg1"/>
                </a:solidFill>
              </a:rPr>
              <a:t>This</a:t>
            </a:r>
            <a:r>
              <a:rPr lang="zh-CN" altLang="en-US" sz="2400" dirty="0">
                <a:solidFill>
                  <a:schemeClr val="bg1"/>
                </a:solidFill>
              </a:rPr>
              <a:t> </a:t>
            </a:r>
            <a:r>
              <a:rPr lang="en-US" altLang="zh-CN" sz="2400" dirty="0">
                <a:solidFill>
                  <a:schemeClr val="bg1"/>
                </a:solidFill>
              </a:rPr>
              <a:t>slide</a:t>
            </a:r>
            <a:r>
              <a:rPr lang="zh-CN" altLang="en-US" sz="2400" dirty="0">
                <a:solidFill>
                  <a:schemeClr val="bg1"/>
                </a:solidFill>
              </a:rPr>
              <a:t> </a:t>
            </a:r>
            <a:r>
              <a:rPr lang="en-US" altLang="zh-CN" sz="2400" dirty="0">
                <a:solidFill>
                  <a:schemeClr val="bg1"/>
                </a:solidFill>
              </a:rPr>
              <a:t>deck</a:t>
            </a:r>
            <a:r>
              <a:rPr lang="zh-CN" altLang="en-US" sz="2400" dirty="0">
                <a:solidFill>
                  <a:schemeClr val="bg1"/>
                </a:solidFill>
              </a:rPr>
              <a:t> </a:t>
            </a:r>
            <a:r>
              <a:rPr lang="en-US" altLang="zh-CN" sz="2400" dirty="0">
                <a:solidFill>
                  <a:schemeClr val="bg1"/>
                </a:solidFill>
              </a:rPr>
              <a:t>consists</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slides</a:t>
            </a:r>
            <a:r>
              <a:rPr lang="zh-CN" altLang="en-US" sz="2400" dirty="0">
                <a:solidFill>
                  <a:schemeClr val="bg1"/>
                </a:solidFill>
              </a:rPr>
              <a:t> </a:t>
            </a:r>
            <a:r>
              <a:rPr lang="en-US" altLang="zh-CN" sz="2400" dirty="0">
                <a:solidFill>
                  <a:schemeClr val="bg1"/>
                </a:solidFill>
              </a:rPr>
              <a:t>used</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chemeClr val="bg1"/>
                </a:solidFill>
              </a:rPr>
              <a:t>lecture</a:t>
            </a:r>
            <a:r>
              <a:rPr lang="zh-CN" altLang="en-US" sz="2400" dirty="0">
                <a:solidFill>
                  <a:schemeClr val="bg1"/>
                </a:solidFill>
              </a:rPr>
              <a:t> </a:t>
            </a:r>
            <a:r>
              <a:rPr lang="en-US" altLang="zh-CN" sz="2400" dirty="0">
                <a:solidFill>
                  <a:schemeClr val="bg1"/>
                </a:solidFill>
              </a:rPr>
              <a:t>videos</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Week</a:t>
            </a:r>
            <a:r>
              <a:rPr lang="zh-CN" altLang="en-US" sz="2400" dirty="0">
                <a:solidFill>
                  <a:schemeClr val="bg1"/>
                </a:solidFill>
              </a:rPr>
              <a:t> </a:t>
            </a:r>
            <a:r>
              <a:rPr lang="en-US" altLang="zh-CN" sz="2400" dirty="0">
                <a:solidFill>
                  <a:schemeClr val="bg1"/>
                </a:solidFill>
              </a:rPr>
              <a:t>3.</a:t>
            </a:r>
            <a:r>
              <a:rPr lang="zh-CN" altLang="en-US" sz="2400" dirty="0">
                <a:solidFill>
                  <a:schemeClr val="bg1"/>
                </a:solidFill>
              </a:rPr>
              <a:t> </a:t>
            </a:r>
            <a:r>
              <a:rPr lang="en-US" altLang="zh-CN" sz="2400" dirty="0">
                <a:solidFill>
                  <a:schemeClr val="bg1"/>
                </a:solidFill>
              </a:rPr>
              <a:t>Below</a:t>
            </a:r>
            <a:r>
              <a:rPr lang="zh-CN" altLang="en-US" sz="2400" dirty="0">
                <a:solidFill>
                  <a:schemeClr val="bg1"/>
                </a:solidFill>
              </a:rPr>
              <a:t> </a:t>
            </a:r>
            <a:r>
              <a:rPr lang="en-US" altLang="zh-CN" sz="2400" dirty="0">
                <a:solidFill>
                  <a:schemeClr val="bg1"/>
                </a:solidFill>
              </a:rPr>
              <a:t>is</a:t>
            </a:r>
            <a:r>
              <a:rPr lang="zh-CN" altLang="en-US" sz="2400" dirty="0">
                <a:solidFill>
                  <a:schemeClr val="bg1"/>
                </a:solidFill>
              </a:rPr>
              <a:t> </a:t>
            </a:r>
            <a:r>
              <a:rPr lang="en-US" altLang="zh-CN" sz="2400" dirty="0">
                <a:solidFill>
                  <a:schemeClr val="bg1"/>
                </a:solidFill>
              </a:rPr>
              <a:t>a</a:t>
            </a:r>
            <a:r>
              <a:rPr lang="zh-CN" altLang="en-US" sz="2400" dirty="0">
                <a:solidFill>
                  <a:schemeClr val="bg1"/>
                </a:solidFill>
              </a:rPr>
              <a:t> </a:t>
            </a:r>
            <a:r>
              <a:rPr lang="en-US" altLang="zh-CN" sz="2400" dirty="0">
                <a:solidFill>
                  <a:schemeClr val="bg1"/>
                </a:solidFill>
              </a:rPr>
              <a:t>list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shortcut</a:t>
            </a:r>
            <a:r>
              <a:rPr lang="zh-CN" altLang="en-US" sz="2400" dirty="0">
                <a:solidFill>
                  <a:schemeClr val="bg1"/>
                </a:solidFill>
              </a:rPr>
              <a:t> </a:t>
            </a:r>
            <a:r>
              <a:rPr lang="en-US" altLang="zh-CN" sz="2400" dirty="0">
                <a:solidFill>
                  <a:schemeClr val="bg1"/>
                </a:solidFill>
              </a:rPr>
              <a:t>hyperlinks</a:t>
            </a:r>
            <a:r>
              <a:rPr lang="zh-CN" altLang="en-US" sz="2400" dirty="0">
                <a:solidFill>
                  <a:schemeClr val="bg1"/>
                </a:solidFill>
              </a:rPr>
              <a:t> </a:t>
            </a:r>
            <a:r>
              <a:rPr lang="en-US" altLang="zh-CN" sz="2400" dirty="0">
                <a:solidFill>
                  <a:schemeClr val="bg1"/>
                </a:solidFill>
              </a:rPr>
              <a:t>for</a:t>
            </a:r>
            <a:r>
              <a:rPr lang="zh-CN" altLang="en-US" sz="2400" dirty="0">
                <a:solidFill>
                  <a:schemeClr val="bg1"/>
                </a:solidFill>
              </a:rPr>
              <a:t> </a:t>
            </a:r>
            <a:r>
              <a:rPr lang="en-US" altLang="zh-CN" sz="2400" dirty="0">
                <a:solidFill>
                  <a:schemeClr val="bg1"/>
                </a:solidFill>
              </a:rPr>
              <a:t>you</a:t>
            </a:r>
            <a:r>
              <a:rPr lang="zh-CN" altLang="en-US" sz="2400" dirty="0">
                <a:solidFill>
                  <a:schemeClr val="bg1"/>
                </a:solidFill>
              </a:rPr>
              <a:t> </a:t>
            </a:r>
            <a:r>
              <a:rPr lang="en-US" altLang="zh-CN" sz="2400" dirty="0">
                <a:solidFill>
                  <a:schemeClr val="bg1"/>
                </a:solidFill>
              </a:rPr>
              <a:t>to</a:t>
            </a:r>
            <a:r>
              <a:rPr lang="zh-CN" altLang="en-US" sz="2400" dirty="0">
                <a:solidFill>
                  <a:schemeClr val="bg1"/>
                </a:solidFill>
              </a:rPr>
              <a:t> </a:t>
            </a:r>
            <a:r>
              <a:rPr lang="en-US" altLang="zh-CN" sz="2400" dirty="0">
                <a:solidFill>
                  <a:schemeClr val="bg1"/>
                </a:solidFill>
              </a:rPr>
              <a:t>jump</a:t>
            </a:r>
            <a:r>
              <a:rPr lang="zh-CN" altLang="en-US" sz="2400" dirty="0">
                <a:solidFill>
                  <a:schemeClr val="bg1"/>
                </a:solidFill>
              </a:rPr>
              <a:t> </a:t>
            </a:r>
            <a:r>
              <a:rPr lang="en-US" altLang="zh-CN" sz="2400" dirty="0">
                <a:solidFill>
                  <a:schemeClr val="bg1"/>
                </a:solidFill>
              </a:rPr>
              <a:t>into</a:t>
            </a:r>
            <a:r>
              <a:rPr lang="zh-CN" altLang="en-US" sz="2400" dirty="0">
                <a:solidFill>
                  <a:schemeClr val="bg1"/>
                </a:solidFill>
              </a:rPr>
              <a:t> </a:t>
            </a:r>
            <a:r>
              <a:rPr lang="en-US" altLang="zh-CN" sz="2400" dirty="0">
                <a:solidFill>
                  <a:schemeClr val="bg1"/>
                </a:solidFill>
              </a:rPr>
              <a:t>specific</a:t>
            </a:r>
            <a:r>
              <a:rPr lang="zh-CN" altLang="en-US" sz="2400" dirty="0">
                <a:solidFill>
                  <a:schemeClr val="bg1"/>
                </a:solidFill>
              </a:rPr>
              <a:t> </a:t>
            </a:r>
            <a:r>
              <a:rPr lang="en-US" altLang="zh-CN" sz="2400" dirty="0">
                <a:solidFill>
                  <a:schemeClr val="bg1"/>
                </a:solidFill>
              </a:rPr>
              <a:t>sections.</a:t>
            </a:r>
            <a:r>
              <a:rPr lang="zh-CN" altLang="en-US" sz="2400" dirty="0">
                <a:solidFill>
                  <a:schemeClr val="bg1"/>
                </a:solidFill>
              </a:rPr>
              <a:t> </a:t>
            </a:r>
            <a:endParaRPr lang="en-US" altLang="zh-CN" sz="2400" dirty="0">
              <a:solidFill>
                <a:schemeClr val="bg1"/>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rgbClr val="0500FF"/>
                </a:solidFill>
                <a:hlinkClick r:id="rId3" action="ppaction://hlinksldjump"/>
              </a:rPr>
              <a:t>Week 3: Using Django Forms Capabilities</a:t>
            </a:r>
            <a:endParaRPr lang="en-US" altLang="zh-CN" sz="2400" dirty="0">
              <a:solidFill>
                <a:srgbClr val="0500FF"/>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16)</a:t>
            </a:r>
            <a:r>
              <a:rPr lang="zh-CN" altLang="en-US" sz="2400" dirty="0">
                <a:solidFill>
                  <a:schemeClr val="bg1"/>
                </a:solidFill>
              </a:rPr>
              <a:t> </a:t>
            </a:r>
            <a:r>
              <a:rPr lang="en-US" altLang="zh-CN" sz="2400" dirty="0">
                <a:solidFill>
                  <a:srgbClr val="0500FF"/>
                </a:solidFill>
                <a:hlinkClick r:id="rId4" action="ppaction://hlinksldjump"/>
              </a:rPr>
              <a:t>Week 3: Data Validation with Django Forms</a:t>
            </a:r>
            <a:endParaRPr lang="en-US" altLang="zh-CN" sz="2400" dirty="0">
              <a:solidFill>
                <a:srgbClr val="0500FF"/>
              </a:solidFill>
            </a:endParaRPr>
          </a:p>
          <a:p>
            <a:pPr>
              <a:lnSpc>
                <a:spcPct val="150000"/>
              </a:lnSpc>
            </a:pPr>
            <a:endParaRPr lang="en-US" altLang="zh-CN" sz="2400" dirty="0">
              <a:solidFill>
                <a:srgbClr val="0500FF"/>
              </a:solidFill>
            </a:endParaRPr>
          </a:p>
          <a:p>
            <a:pPr>
              <a:lnSpc>
                <a:spcPct val="150000"/>
              </a:lnSpc>
            </a:pPr>
            <a:endParaRPr lang="en-US" sz="2400" dirty="0">
              <a:solidFill>
                <a:srgbClr val="0500FF"/>
              </a:solidFill>
            </a:endParaRPr>
          </a:p>
        </p:txBody>
      </p:sp>
    </p:spTree>
    <p:extLst>
      <p:ext uri="{BB962C8B-B14F-4D97-AF65-F5344CB8AC3E}">
        <p14:creationId xmlns:p14="http://schemas.microsoft.com/office/powerpoint/2010/main" val="1545776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235780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07"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a:t>
            </a:r>
            <a:r>
              <a:rPr lang="hr-HR" sz="2400">
                <a:solidFill>
                  <a:srgbClr val="FFFF00"/>
                </a:solidFill>
              </a:rPr>
              <a:t>3.0</a:t>
            </a:r>
            <a:r>
              <a:rPr lang="en-US" sz="240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9CE12D1-F6FB-6040-906E-231AF92EC282}"/>
              </a:ext>
            </a:extLst>
          </p:cNvPr>
          <p:cNvSpPr>
            <a:spLocks noGrp="1"/>
          </p:cNvSpPr>
          <p:nvPr>
            <p:ph type="title" idx="4294967295"/>
          </p:nvPr>
        </p:nvSpPr>
        <p:spPr/>
        <p:txBody>
          <a:bodyPr/>
          <a:lstStyle/>
          <a:p>
            <a:r>
              <a:rPr lang="en-US" altLang="zh-CN" dirty="0"/>
              <a:t>Validation</a:t>
            </a:r>
            <a:endParaRPr lang="en-US" dirty="0"/>
          </a:p>
        </p:txBody>
      </p:sp>
      <p:pic>
        <p:nvPicPr>
          <p:cNvPr id="9" name="Picture 8"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a:extLst>
              <a:ext uri="{C183D7F6-B498-43B3-948B-1728B52AA6E4}">
                <adec:decorative xmlns:adec="http://schemas.microsoft.com/office/drawing/2017/decorative" val="1"/>
              </a:ext>
            </a:extLst>
          </p:cNvPr>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C183D7F6-B498-43B3-948B-1728B52AA6E4}">
                <adec:decorative xmlns:adec="http://schemas.microsoft.com/office/drawing/2017/decorative" val="1"/>
              </a:ext>
            </a:extLst>
          </p:cNvPr>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867A9D2-11FE-E24D-A8CF-B4BF6A5B34E8}"/>
              </a:ext>
            </a:extLst>
          </p:cNvPr>
          <p:cNvSpPr>
            <a:spLocks noGrp="1"/>
          </p:cNvSpPr>
          <p:nvPr>
            <p:ph type="title" idx="4294967295"/>
          </p:nvPr>
        </p:nvSpPr>
        <p:spPr/>
        <p:txBody>
          <a:bodyPr/>
          <a:lstStyle/>
          <a:p>
            <a:r>
              <a:rPr lang="en-US" altLang="zh-CN" dirty="0"/>
              <a:t>Validation</a:t>
            </a:r>
            <a:endParaRPr lang="en-US" dirty="0"/>
          </a:p>
        </p:txBody>
      </p:sp>
      <p:pic>
        <p:nvPicPr>
          <p:cNvPr id="32" name="Picture 31" descr="Screenshot of a web page with text read as Thank you!"/>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a:extLst>
              <a:ext uri="{C183D7F6-B498-43B3-948B-1728B52AA6E4}">
                <adec:decorative xmlns:adec="http://schemas.microsoft.com/office/drawing/2017/decorative" val="1"/>
              </a:ext>
            </a:extLst>
          </p:cNvPr>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C183D7F6-B498-43B3-948B-1728B52AA6E4}">
                <adec:decorative xmlns:adec="http://schemas.microsoft.com/office/drawing/2017/decorative" val="1"/>
              </a:ext>
            </a:extLst>
          </p:cNvPr>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a:extLst>
              <a:ext uri="{C183D7F6-B498-43B3-948B-1728B52AA6E4}">
                <adec:decorative xmlns:adec="http://schemas.microsoft.com/office/drawing/2017/decorative" val="1"/>
              </a:ext>
            </a:extLst>
          </p:cNvPr>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72E5F38-35AB-C041-9CE0-4EA3DA02D099}"/>
              </a:ext>
            </a:extLst>
          </p:cNvPr>
          <p:cNvSpPr>
            <a:spLocks noGrp="1"/>
          </p:cNvSpPr>
          <p:nvPr>
            <p:ph type="title" idx="4294967295"/>
          </p:nvPr>
        </p:nvSpPr>
        <p:spPr/>
        <p:txBody>
          <a:bodyPr/>
          <a:lstStyle/>
          <a:p>
            <a:r>
              <a:rPr lang="en-US" altLang="zh-CN" dirty="0"/>
              <a:t>Validation</a:t>
            </a:r>
            <a:endParaRPr lang="en-US" dirty="0"/>
          </a:p>
        </p:txBody>
      </p:sp>
      <p:pic>
        <p:nvPicPr>
          <p:cNvPr id="17" name="Picture 16"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9C716BD-2D36-9945-A096-91E0B78A4B4F}"/>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24CB0A1-C38D-4E4E-9696-51D0C91BE335}"/>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4CA754-F830-6146-A287-294701BF015D}"/>
              </a:ext>
            </a:extLst>
          </p:cNvPr>
          <p:cNvSpPr>
            <a:spLocks noGrp="1"/>
          </p:cNvSpPr>
          <p:nvPr>
            <p:ph type="ctrTitle"/>
          </p:nvPr>
        </p:nvSpPr>
        <p:spPr/>
        <p:txBody>
          <a:bodyPr/>
          <a:lstStyle/>
          <a:p>
            <a:r>
              <a:rPr lang="en-US" altLang="zh-CN" dirty="0"/>
              <a:t>Forms</a:t>
            </a:r>
            <a:r>
              <a:rPr lang="zh-CN" altLang="en-US" dirty="0"/>
              <a:t> </a:t>
            </a:r>
            <a:r>
              <a:rPr lang="en-US" altLang="zh-CN" dirty="0"/>
              <a:t>in</a:t>
            </a:r>
            <a:r>
              <a:rPr lang="zh-CN" altLang="en-US" dirty="0"/>
              <a:t> </a:t>
            </a:r>
            <a:r>
              <a:rPr lang="en-US" altLang="zh-CN" dirty="0"/>
              <a:t>Django</a:t>
            </a:r>
            <a:endParaRPr lang="en-US" dirty="0"/>
          </a:p>
        </p:txBody>
      </p:sp>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a:extLst>
              <a:ext uri="{C183D7F6-B498-43B3-948B-1728B52AA6E4}">
                <adec:decorative xmlns:adec="http://schemas.microsoft.com/office/drawing/2017/decorative" val="1"/>
              </a:ext>
            </a:extLst>
          </p:cNvPr>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C183D7F6-B498-43B3-948B-1728B52AA6E4}">
                <adec:decorative xmlns:adec="http://schemas.microsoft.com/office/drawing/2017/decorative" val="1"/>
              </a:ext>
            </a:extLst>
          </p:cNvPr>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C183D7F6-B498-43B3-948B-1728B52AA6E4}">
                <adec:decorative xmlns:adec="http://schemas.microsoft.com/office/drawing/2017/decorative" val="1"/>
              </a:ext>
            </a:extLst>
          </p:cNvPr>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C183D7F6-B498-43B3-948B-1728B52AA6E4}">
                <adec:decorative xmlns:adec="http://schemas.microsoft.com/office/drawing/2017/decorative" val="1"/>
              </a:ext>
            </a:extLst>
          </p:cNvPr>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C183D7F6-B498-43B3-948B-1728B52AA6E4}">
                <adec:decorative xmlns:adec="http://schemas.microsoft.com/office/drawing/2017/decorative" val="1"/>
              </a:ext>
            </a:extLst>
          </p:cNvPr>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a:extLst>
              <a:ext uri="{C183D7F6-B498-43B3-948B-1728B52AA6E4}">
                <adec:decorative xmlns:adec="http://schemas.microsoft.com/office/drawing/2017/decorative" val="1"/>
              </a:ext>
            </a:extLst>
          </p:cNvPr>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C183D7F6-B498-43B3-948B-1728B52AA6E4}">
                <adec:decorative xmlns:adec="http://schemas.microsoft.com/office/drawing/2017/decorative" val="1"/>
              </a:ext>
            </a:extLst>
          </p:cNvPr>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C183D7F6-B498-43B3-948B-1728B52AA6E4}">
                <adec:decorative xmlns:adec="http://schemas.microsoft.com/office/drawing/2017/decorative" val="1"/>
              </a:ext>
            </a:extLst>
          </p:cNvPr>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a:extLst>
              <a:ext uri="{C183D7F6-B498-43B3-948B-1728B52AA6E4}">
                <adec:decorative xmlns:adec="http://schemas.microsoft.com/office/drawing/2017/decorative" val="1"/>
              </a:ext>
            </a:extLst>
          </p:cNvPr>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C183D7F6-B498-43B3-948B-1728B52AA6E4}">
                <adec:decorative xmlns:adec="http://schemas.microsoft.com/office/drawing/2017/decorative" val="1"/>
              </a:ext>
            </a:extLst>
          </p:cNvPr>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C183D7F6-B498-43B3-948B-1728B52AA6E4}">
                <adec:decorative xmlns:adec="http://schemas.microsoft.com/office/drawing/2017/decorative" val="1"/>
              </a:ext>
            </a:extLst>
          </p:cNvPr>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a:extLst>
              <a:ext uri="{C183D7F6-B498-43B3-948B-1728B52AA6E4}">
                <adec:decorative xmlns:adec="http://schemas.microsoft.com/office/drawing/2017/decorative" val="1"/>
              </a:ext>
            </a:extLst>
          </p:cNvPr>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C183D7F6-B498-43B3-948B-1728B52AA6E4}">
                <adec:decorative xmlns:adec="http://schemas.microsoft.com/office/drawing/2017/decorative" val="1"/>
              </a:ext>
            </a:extLst>
          </p:cNvPr>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C183D7F6-B498-43B3-948B-1728B52AA6E4}">
                <adec:decorative xmlns:adec="http://schemas.microsoft.com/office/drawing/2017/decorative" val="1"/>
              </a:ext>
            </a:extLst>
          </p:cNvPr>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C183D7F6-B498-43B3-948B-1728B52AA6E4}">
                <adec:decorative xmlns:adec="http://schemas.microsoft.com/office/drawing/2017/decorative" val="1"/>
              </a:ext>
            </a:extLst>
          </p:cNvPr>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C183D7F6-B498-43B3-948B-1728B52AA6E4}">
                <adec:decorative xmlns:adec="http://schemas.microsoft.com/office/drawing/2017/decorative" val="1"/>
              </a:ext>
            </a:extLst>
          </p:cNvPr>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C183D7F6-B498-43B3-948B-1728B52AA6E4}">
                <adec:decorative xmlns:adec="http://schemas.microsoft.com/office/drawing/2017/decorative" val="1"/>
              </a:ext>
            </a:extLst>
          </p:cNvPr>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C183D7F6-B498-43B3-948B-1728B52AA6E4}">
                <adec:decorative xmlns:adec="http://schemas.microsoft.com/office/drawing/2017/decorative" val="1"/>
              </a:ext>
            </a:extLst>
          </p:cNvPr>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C183D7F6-B498-43B3-948B-1728B52AA6E4}">
                <adec:decorative xmlns:adec="http://schemas.microsoft.com/office/drawing/2017/decorative" val="1"/>
              </a:ext>
            </a:extLst>
          </p:cNvPr>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descr="screenshot of a form with two input cells: username and passwo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a:extLst>
              <a:ext uri="{C183D7F6-B498-43B3-948B-1728B52AA6E4}">
                <adec:decorative xmlns:adec="http://schemas.microsoft.com/office/drawing/2017/decorative" val="1"/>
              </a:ext>
            </a:extLst>
          </p:cNvPr>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a:extLst>
              <a:ext uri="{C183D7F6-B498-43B3-948B-1728B52AA6E4}">
                <adec:decorative xmlns:adec="http://schemas.microsoft.com/office/drawing/2017/decorative" val="1"/>
              </a:ext>
            </a:extLst>
          </p:cNvPr>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C183D7F6-B498-43B3-948B-1728B52AA6E4}">
                <adec:decorative xmlns:adec="http://schemas.microsoft.com/office/drawing/2017/decorative" val="1"/>
              </a:ext>
            </a:extLst>
          </p:cNvPr>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a:extLst>
              <a:ext uri="{C183D7F6-B498-43B3-948B-1728B52AA6E4}">
                <adec:decorative xmlns:adec="http://schemas.microsoft.com/office/drawing/2017/decorative" val="1"/>
              </a:ext>
            </a:extLst>
          </p:cNvPr>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3035</TotalTime>
  <Words>2794</Words>
  <Application>Microsoft Macintosh PowerPoint</Application>
  <PresentationFormat>Grand écran</PresentationFormat>
  <Paragraphs>431</Paragraphs>
  <Slides>30</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Arial</vt:lpstr>
      <vt:lpstr>Calibri</vt:lpstr>
      <vt:lpstr>Calibri Light</vt:lpstr>
      <vt:lpstr>Courier</vt:lpstr>
      <vt:lpstr>Gill Sans</vt:lpstr>
      <vt:lpstr>Helvetica</vt:lpstr>
      <vt:lpstr>Menlo</vt:lpstr>
      <vt:lpstr>Menlo-Regular</vt:lpstr>
      <vt:lpstr>Office Theme</vt:lpstr>
      <vt:lpstr>Table of Contents</vt:lpstr>
      <vt:lpstr>Forms in Django</vt:lpstr>
      <vt:lpstr>Forms in Django</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Validation</vt:lpstr>
      <vt:lpstr>Validation</vt:lpstr>
      <vt:lpstr>Validation</vt:lpstr>
      <vt:lpstr>Models + Forms</vt:lpstr>
      <vt:lpstr>Form Structure is similar to Model Structure</vt:lpstr>
      <vt:lpstr>We can derive a form from a model</vt:lpstr>
      <vt:lpstr>Model</vt:lpstr>
      <vt:lpstr>Model</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DJ-11-Forms-Django</dc:title>
  <dc:subject>Django for Everybody</dc:subject>
  <dc:creator>Severance, Charles</dc:creator>
  <cp:keywords/>
  <dc:description/>
  <cp:lastModifiedBy>dave bohnert</cp:lastModifiedBy>
  <cp:revision>214</cp:revision>
  <dcterms:created xsi:type="dcterms:W3CDTF">2019-01-19T02:12:54Z</dcterms:created>
  <dcterms:modified xsi:type="dcterms:W3CDTF">2022-01-02T12:26:00Z</dcterms:modified>
  <cp:category/>
</cp:coreProperties>
</file>