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8" r:id="rId2"/>
    <p:sldId id="264" r:id="rId3"/>
    <p:sldId id="371" r:id="rId4"/>
    <p:sldId id="372" r:id="rId5"/>
    <p:sldId id="392" r:id="rId6"/>
    <p:sldId id="374" r:id="rId7"/>
    <p:sldId id="375" r:id="rId8"/>
    <p:sldId id="382" r:id="rId9"/>
    <p:sldId id="383" r:id="rId10"/>
    <p:sldId id="384" r:id="rId11"/>
    <p:sldId id="390" r:id="rId12"/>
    <p:sldId id="391" r:id="rId13"/>
    <p:sldId id="376" r:id="rId14"/>
    <p:sldId id="377" r:id="rId15"/>
    <p:sldId id="385" r:id="rId16"/>
    <p:sldId id="386" r:id="rId17"/>
    <p:sldId id="387" r:id="rId18"/>
    <p:sldId id="389" r:id="rId19"/>
    <p:sldId id="388" r:id="rId20"/>
    <p:sldId id="380"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B33"/>
    <a:srgbClr val="00FF00"/>
    <a:srgbClr val="FF40FF"/>
    <a:srgbClr val="D7AC08"/>
    <a:srgbClr val="09442A"/>
    <a:srgbClr val="00FDFF"/>
    <a:srgbClr val="FF7F00"/>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9"/>
    <p:restoredTop sz="86364"/>
  </p:normalViewPr>
  <p:slideViewPr>
    <p:cSldViewPr snapToGrid="0" snapToObjects="1">
      <p:cViewPr varScale="1">
        <p:scale>
          <a:sx n="93" d="100"/>
          <a:sy n="93" d="100"/>
        </p:scale>
        <p:origin x="232" y="3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‹N°›</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881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13</a:t>
            </a:fld>
            <a:endParaRPr lang="en-US"/>
          </a:p>
        </p:txBody>
      </p:sp>
    </p:spTree>
    <p:extLst>
      <p:ext uri="{BB962C8B-B14F-4D97-AF65-F5344CB8AC3E}">
        <p14:creationId xmlns:p14="http://schemas.microsoft.com/office/powerpoint/2010/main" val="1052918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14</a:t>
            </a:fld>
            <a:endParaRPr lang="en-US"/>
          </a:p>
        </p:txBody>
      </p:sp>
    </p:spTree>
    <p:extLst>
      <p:ext uri="{BB962C8B-B14F-4D97-AF65-F5344CB8AC3E}">
        <p14:creationId xmlns:p14="http://schemas.microsoft.com/office/powerpoint/2010/main" val="3960014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18</a:t>
            </a:fld>
            <a:endParaRPr lang="en-US"/>
          </a:p>
        </p:txBody>
      </p:sp>
    </p:spTree>
    <p:extLst>
      <p:ext uri="{BB962C8B-B14F-4D97-AF65-F5344CB8AC3E}">
        <p14:creationId xmlns:p14="http://schemas.microsoft.com/office/powerpoint/2010/main" val="2711105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19</a:t>
            </a:fld>
            <a:endParaRPr lang="en-US"/>
          </a:p>
        </p:txBody>
      </p:sp>
    </p:spTree>
    <p:extLst>
      <p:ext uri="{BB962C8B-B14F-4D97-AF65-F5344CB8AC3E}">
        <p14:creationId xmlns:p14="http://schemas.microsoft.com/office/powerpoint/2010/main" val="75253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301410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4</a:t>
            </a:fld>
            <a:endParaRPr lang="en-US"/>
          </a:p>
        </p:txBody>
      </p:sp>
    </p:spTree>
    <p:extLst>
      <p:ext uri="{BB962C8B-B14F-4D97-AF65-F5344CB8AC3E}">
        <p14:creationId xmlns:p14="http://schemas.microsoft.com/office/powerpoint/2010/main" val="70890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5</a:t>
            </a:fld>
            <a:endParaRPr lang="en-US"/>
          </a:p>
        </p:txBody>
      </p:sp>
    </p:spTree>
    <p:extLst>
      <p:ext uri="{BB962C8B-B14F-4D97-AF65-F5344CB8AC3E}">
        <p14:creationId xmlns:p14="http://schemas.microsoft.com/office/powerpoint/2010/main" val="31406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8</a:t>
            </a:fld>
            <a:endParaRPr lang="en-US"/>
          </a:p>
        </p:txBody>
      </p:sp>
    </p:spTree>
    <p:extLst>
      <p:ext uri="{BB962C8B-B14F-4D97-AF65-F5344CB8AC3E}">
        <p14:creationId xmlns:p14="http://schemas.microsoft.com/office/powerpoint/2010/main" val="214383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9</a:t>
            </a:fld>
            <a:endParaRPr lang="en-US"/>
          </a:p>
        </p:txBody>
      </p:sp>
    </p:spTree>
    <p:extLst>
      <p:ext uri="{BB962C8B-B14F-4D97-AF65-F5344CB8AC3E}">
        <p14:creationId xmlns:p14="http://schemas.microsoft.com/office/powerpoint/2010/main" val="31714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10</a:t>
            </a:fld>
            <a:endParaRPr lang="en-US"/>
          </a:p>
        </p:txBody>
      </p:sp>
    </p:spTree>
    <p:extLst>
      <p:ext uri="{BB962C8B-B14F-4D97-AF65-F5344CB8AC3E}">
        <p14:creationId xmlns:p14="http://schemas.microsoft.com/office/powerpoint/2010/main" val="317405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11</a:t>
            </a:fld>
            <a:endParaRPr lang="en-US"/>
          </a:p>
        </p:txBody>
      </p:sp>
    </p:spTree>
    <p:extLst>
      <p:ext uri="{BB962C8B-B14F-4D97-AF65-F5344CB8AC3E}">
        <p14:creationId xmlns:p14="http://schemas.microsoft.com/office/powerpoint/2010/main" val="3077416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12</a:t>
            </a:fld>
            <a:endParaRPr lang="en-US"/>
          </a:p>
        </p:txBody>
      </p:sp>
    </p:spTree>
    <p:extLst>
      <p:ext uri="{BB962C8B-B14F-4D97-AF65-F5344CB8AC3E}">
        <p14:creationId xmlns:p14="http://schemas.microsoft.com/office/powerpoint/2010/main" val="187098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‹N°›</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amples.dj4e.com/gview/cat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Django Generic Views</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C0147B5A-4668-7045-8BC6-8AF4F377A04B}"/>
              </a:ext>
            </a:extLst>
          </p:cNvPr>
          <p:cNvSpPr>
            <a:spLocks noGrp="1"/>
          </p:cNvSpPr>
          <p:nvPr>
            <p:ph type="title" idx="4294967295"/>
          </p:nvPr>
        </p:nvSpPr>
        <p:spPr/>
        <p:txBody>
          <a:bodyPr/>
          <a:lstStyle/>
          <a:p>
            <a:r>
              <a:rPr lang="en-US" altLang="zh-CN" dirty="0">
                <a:solidFill>
                  <a:schemeClr val="bg1"/>
                </a:solidFill>
              </a:rPr>
              <a:t>Views</a:t>
            </a:r>
            <a:endParaRPr lang="en-US" dirty="0">
              <a:solidFill>
                <a:schemeClr val="bg1"/>
              </a:solidFill>
            </a:endParaRPr>
          </a:p>
        </p:txBody>
      </p:sp>
      <p:sp>
        <p:nvSpPr>
          <p:cNvPr id="2" name="Rectangle 1"/>
          <p:cNvSpPr/>
          <p:nvPr/>
        </p:nvSpPr>
        <p:spPr>
          <a:xfrm>
            <a:off x="604824" y="1238289"/>
            <a:ext cx="7581909" cy="954107"/>
          </a:xfrm>
          <a:prstGeom prst="rect">
            <a:avLst/>
          </a:prstGeom>
          <a:solidFill>
            <a:schemeClr val="tx1"/>
          </a:solidFill>
        </p:spPr>
        <p:txBody>
          <a:bodyPr wrap="square">
            <a:spAutoFit/>
          </a:bodyPr>
          <a:lstStyle/>
          <a:p>
            <a:r>
              <a:rPr lang="en-US" sz="1400" dirty="0">
                <a:solidFill>
                  <a:srgbClr val="C814C9"/>
                </a:solidFill>
                <a:latin typeface="Courier" charset="0"/>
                <a:ea typeface="Courier" charset="0"/>
                <a:cs typeface="Courier" charset="0"/>
              </a:rPr>
              <a:t>from</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Horse</a:t>
            </a:r>
          </a:p>
        </p:txBody>
      </p:sp>
      <p:sp>
        <p:nvSpPr>
          <p:cNvPr id="6" name="Rectangle 5"/>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9" name="Rectangle 8"/>
          <p:cNvSpPr/>
          <p:nvPr/>
        </p:nvSpPr>
        <p:spPr>
          <a:xfrm>
            <a:off x="8101632" y="676343"/>
            <a:ext cx="3930628"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/horses</a:t>
            </a:r>
          </a:p>
        </p:txBody>
      </p:sp>
      <p:sp>
        <p:nvSpPr>
          <p:cNvPr id="3" name="Rectangle 2"/>
          <p:cNvSpPr/>
          <p:nvPr/>
        </p:nvSpPr>
        <p:spPr>
          <a:xfrm>
            <a:off x="618136" y="2775501"/>
            <a:ext cx="7581910" cy="3108543"/>
          </a:xfrm>
          <a:prstGeom prst="rect">
            <a:avLst/>
          </a:prstGeom>
          <a:solidFill>
            <a:schemeClr val="tx1"/>
          </a:solidFill>
        </p:spPr>
        <p:txBody>
          <a:bodyPr wrap="square">
            <a:spAutoFit/>
          </a:bodyPr>
          <a:lstStyle/>
          <a:p>
            <a:r>
              <a:rPr lang="en-US" sz="1400" dirty="0">
                <a:solidFill>
                  <a:srgbClr val="1396A3"/>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1396A3"/>
                </a:solidFill>
                <a:latin typeface="Courier" charset="0"/>
                <a:ea typeface="Courier" charset="0"/>
                <a:cs typeface="Courier" charset="0"/>
              </a:rPr>
              <a:t>&gt;</a:t>
            </a:r>
            <a:r>
              <a:rPr lang="en-US" sz="1400" dirty="0">
                <a:solidFill>
                  <a:srgbClr val="C814C9"/>
                </a:solidFill>
                <a:latin typeface="Courier" charset="0"/>
                <a:ea typeface="Courier" charset="0"/>
                <a:cs typeface="Courier" charset="0"/>
              </a:rPr>
              <a:t>Horse List</a:t>
            </a:r>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horse in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gview:horse</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horse.id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horse.name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horses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dirty="0">
              <a:solidFill>
                <a:srgbClr val="CACACA"/>
              </a:solidFill>
              <a:latin typeface="Courier" charset="0"/>
              <a:ea typeface="Courier" charset="0"/>
              <a:cs typeface="Courier" charset="0"/>
            </a:endParaRPr>
          </a:p>
        </p:txBody>
      </p:sp>
      <p:sp>
        <p:nvSpPr>
          <p:cNvPr id="11" name="Rectangle 10"/>
          <p:cNvSpPr/>
          <p:nvPr/>
        </p:nvSpPr>
        <p:spPr>
          <a:xfrm>
            <a:off x="618136" y="2299282"/>
            <a:ext cx="5169877"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horse_list.html</a:t>
            </a:r>
            <a:endParaRPr lang="en-US" dirty="0">
              <a:solidFill>
                <a:srgbClr val="FFFF00"/>
              </a:solidFill>
              <a:effectLst/>
            </a:endParaRPr>
          </a:p>
        </p:txBody>
      </p:sp>
      <p:pic>
        <p:nvPicPr>
          <p:cNvPr id="4" name="Picture 3" descr="Screenshot of web page showing &quot;Horse list. Penny, Bravo.&quot;"/>
          <p:cNvPicPr>
            <a:picLocks noChangeAspect="1"/>
          </p:cNvPicPr>
          <p:nvPr/>
        </p:nvPicPr>
        <p:blipFill rotWithShape="1">
          <a:blip r:embed="rId3">
            <a:extLst>
              <a:ext uri="{28A0092B-C50C-407E-A947-70E740481C1C}">
                <a14:useLocalDpi xmlns:a14="http://schemas.microsoft.com/office/drawing/2010/main" val="0"/>
              </a:ext>
            </a:extLst>
          </a:blip>
          <a:srcRect r="27047"/>
          <a:stretch/>
        </p:blipFill>
        <p:spPr>
          <a:xfrm>
            <a:off x="8200046" y="967895"/>
            <a:ext cx="3733800" cy="4521200"/>
          </a:xfrm>
          <a:prstGeom prst="rect">
            <a:avLst/>
          </a:prstGeom>
        </p:spPr>
      </p:pic>
    </p:spTree>
    <p:extLst>
      <p:ext uri="{BB962C8B-B14F-4D97-AF65-F5344CB8AC3E}">
        <p14:creationId xmlns:p14="http://schemas.microsoft.com/office/powerpoint/2010/main" val="53685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935FC88B-8820-B345-AE31-8C1A930640EA}"/>
              </a:ext>
            </a:extLst>
          </p:cNvPr>
          <p:cNvSpPr>
            <a:spLocks noGrp="1"/>
          </p:cNvSpPr>
          <p:nvPr>
            <p:ph type="title" idx="4294967295"/>
          </p:nvPr>
        </p:nvSpPr>
        <p:spPr/>
        <p:txBody>
          <a:bodyPr/>
          <a:lstStyle/>
          <a:p>
            <a:r>
              <a:rPr lang="zh-CN" altLang="en-US" dirty="0"/>
              <a:t> </a:t>
            </a:r>
            <a:r>
              <a:rPr lang="en-US" altLang="zh-CN" dirty="0"/>
              <a:t>Views</a:t>
            </a:r>
            <a:endParaRPr lang="en-US" dirty="0"/>
          </a:p>
        </p:txBody>
      </p:sp>
      <p:sp>
        <p:nvSpPr>
          <p:cNvPr id="11" name="Rectangle 10"/>
          <p:cNvSpPr/>
          <p:nvPr/>
        </p:nvSpPr>
        <p:spPr>
          <a:xfrm>
            <a:off x="7343774" y="958104"/>
            <a:ext cx="4114801" cy="28423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gview.views.HorseDetailView</a:t>
            </a:r>
            <a:endParaRPr lang="en-US" dirty="0"/>
          </a:p>
          <a:p>
            <a:pPr algn="ctr"/>
            <a:endParaRPr lang="en-US" dirty="0"/>
          </a:p>
          <a:p>
            <a:pPr algn="ctr"/>
            <a:r>
              <a:rPr lang="en-US" dirty="0"/>
              <a:t>model = </a:t>
            </a:r>
            <a:r>
              <a:rPr lang="en-US" dirty="0" err="1"/>
              <a:t>gviews.models.Horse</a:t>
            </a:r>
            <a:endParaRPr lang="en-US" dirty="0"/>
          </a:p>
        </p:txBody>
      </p:sp>
      <p:sp>
        <p:nvSpPr>
          <p:cNvPr id="2" name="Rectangle 1"/>
          <p:cNvSpPr/>
          <p:nvPr/>
        </p:nvSpPr>
        <p:spPr>
          <a:xfrm>
            <a:off x="604824" y="1238289"/>
            <a:ext cx="5853126" cy="1323439"/>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Car</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HorseDetailView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Horse</a:t>
            </a:r>
          </a:p>
        </p:txBody>
      </p:sp>
      <p:sp>
        <p:nvSpPr>
          <p:cNvPr id="6" name="Rectangle 5"/>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
        <p:nvSpPr>
          <p:cNvPr id="3" name="Rectangle 2"/>
          <p:cNvSpPr/>
          <p:nvPr/>
        </p:nvSpPr>
        <p:spPr>
          <a:xfrm>
            <a:off x="7815262" y="2414594"/>
            <a:ext cx="334327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django.views.generic.DetailView</a:t>
            </a:r>
            <a:endParaRPr lang="en-US" dirty="0"/>
          </a:p>
        </p:txBody>
      </p:sp>
      <p:cxnSp>
        <p:nvCxnSpPr>
          <p:cNvPr id="13" name="Straight Arrow Connector 12">
            <a:extLst>
              <a:ext uri="{C183D7F6-B498-43B3-948B-1728B52AA6E4}">
                <adec:decorative xmlns:adec="http://schemas.microsoft.com/office/drawing/2017/decorative" val="1"/>
              </a:ext>
            </a:extLst>
          </p:cNvPr>
          <p:cNvCxnSpPr>
            <a:endCxn id="3" idx="0"/>
          </p:cNvCxnSpPr>
          <p:nvPr/>
        </p:nvCxnSpPr>
        <p:spPr>
          <a:xfrm>
            <a:off x="9472613" y="1857375"/>
            <a:ext cx="14287" cy="557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9" name="Rectangle 8"/>
          <p:cNvSpPr/>
          <p:nvPr/>
        </p:nvSpPr>
        <p:spPr>
          <a:xfrm>
            <a:off x="635781" y="2869201"/>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horse_detail.html</a:t>
            </a:r>
            <a:endParaRPr lang="en-US" dirty="0">
              <a:solidFill>
                <a:srgbClr val="FFFF00"/>
              </a:solidFill>
              <a:effectLst/>
            </a:endParaRPr>
          </a:p>
        </p:txBody>
      </p:sp>
    </p:spTree>
    <p:extLst>
      <p:ext uri="{BB962C8B-B14F-4D97-AF65-F5344CB8AC3E}">
        <p14:creationId xmlns:p14="http://schemas.microsoft.com/office/powerpoint/2010/main" val="96053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043DA7F-1AB5-AA43-B49C-AC6DCAE59077}"/>
              </a:ext>
            </a:extLst>
          </p:cNvPr>
          <p:cNvSpPr>
            <a:spLocks noGrp="1"/>
          </p:cNvSpPr>
          <p:nvPr>
            <p:ph type="title" idx="4294967295"/>
          </p:nvPr>
        </p:nvSpPr>
        <p:spPr/>
        <p:txBody>
          <a:bodyPr/>
          <a:lstStyle/>
          <a:p>
            <a:r>
              <a:rPr lang="zh-CN" altLang="en-US" dirty="0"/>
              <a:t> </a:t>
            </a:r>
            <a:r>
              <a:rPr lang="en-US" altLang="zh-CN" dirty="0"/>
              <a:t>views</a:t>
            </a:r>
            <a:endParaRPr lang="en-US" dirty="0"/>
          </a:p>
        </p:txBody>
      </p:sp>
      <p:pic>
        <p:nvPicPr>
          <p:cNvPr id="2" name="Picture 1" descr="A web page showing title &quot;Horse Penny&quot; and an image of a hors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878" y="967895"/>
            <a:ext cx="4701648" cy="4876647"/>
          </a:xfrm>
          <a:prstGeom prst="rect">
            <a:avLst/>
          </a:prstGeom>
        </p:spPr>
      </p:pic>
      <p:sp>
        <p:nvSpPr>
          <p:cNvPr id="5" name="Rectangle 4"/>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635781" y="2869201"/>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horse_detail.html</a:t>
            </a:r>
            <a:endParaRPr lang="en-US" dirty="0">
              <a:solidFill>
                <a:srgbClr val="FFFF00"/>
              </a:solidFill>
              <a:effectLst/>
            </a:endParaRPr>
          </a:p>
        </p:txBody>
      </p:sp>
      <p:sp>
        <p:nvSpPr>
          <p:cNvPr id="9" name="Rectangle 8"/>
          <p:cNvSpPr/>
          <p:nvPr/>
        </p:nvSpPr>
        <p:spPr>
          <a:xfrm>
            <a:off x="7514491" y="783229"/>
            <a:ext cx="4047647"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/horse/1</a:t>
            </a:r>
          </a:p>
        </p:txBody>
      </p:sp>
      <p:sp>
        <p:nvSpPr>
          <p:cNvPr id="6" name="Rectangle 5"/>
          <p:cNvSpPr/>
          <p:nvPr/>
        </p:nvSpPr>
        <p:spPr>
          <a:xfrm>
            <a:off x="604824" y="1238289"/>
            <a:ext cx="5981708" cy="1323439"/>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Car</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HorseDetailView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Horse</a:t>
            </a:r>
          </a:p>
        </p:txBody>
      </p:sp>
      <p:sp>
        <p:nvSpPr>
          <p:cNvPr id="10" name="Rectangle 9"/>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3" name="TextBox 2"/>
          <p:cNvSpPr txBox="1"/>
          <p:nvPr/>
        </p:nvSpPr>
        <p:spPr>
          <a:xfrm>
            <a:off x="1818523" y="5475210"/>
            <a:ext cx="3487430" cy="369332"/>
          </a:xfrm>
          <a:prstGeom prst="rect">
            <a:avLst/>
          </a:prstGeom>
          <a:noFill/>
        </p:spPr>
        <p:txBody>
          <a:bodyPr wrap="none" rtlCol="0">
            <a:spAutoFit/>
          </a:bodyPr>
          <a:lstStyle/>
          <a:p>
            <a:r>
              <a:rPr lang="en-US" dirty="0"/>
              <a:t>Lots of convention </a:t>
            </a:r>
            <a:r>
              <a:rPr lang="mr-IN" dirty="0"/>
              <a:t>–</a:t>
            </a:r>
            <a:r>
              <a:rPr lang="en-US" dirty="0"/>
              <a:t> no repetition </a:t>
            </a:r>
          </a:p>
        </p:txBody>
      </p:sp>
    </p:spTree>
    <p:extLst>
      <p:ext uri="{BB962C8B-B14F-4D97-AF65-F5344CB8AC3E}">
        <p14:creationId xmlns:p14="http://schemas.microsoft.com/office/powerpoint/2010/main" val="103779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D9296527-01D1-C84C-9C72-B2F77A899C58}"/>
              </a:ext>
            </a:extLst>
          </p:cNvPr>
          <p:cNvSpPr>
            <a:spLocks noGrp="1"/>
          </p:cNvSpPr>
          <p:nvPr>
            <p:ph type="title" idx="4294967295"/>
          </p:nvPr>
        </p:nvSpPr>
        <p:spPr/>
        <p:txBody>
          <a:bodyPr/>
          <a:lstStyle/>
          <a:p>
            <a:r>
              <a:rPr lang="zh-CN" altLang="en-US" dirty="0"/>
              <a:t> </a:t>
            </a:r>
            <a:r>
              <a:rPr lang="en-US" altLang="zh-CN" dirty="0"/>
              <a:t>Views</a:t>
            </a:r>
            <a:endParaRPr lang="en-US" dirty="0"/>
          </a:p>
        </p:txBody>
      </p:sp>
      <p:sp>
        <p:nvSpPr>
          <p:cNvPr id="2" name="Rectangle 1"/>
          <p:cNvSpPr/>
          <p:nvPr/>
        </p:nvSpPr>
        <p:spPr>
          <a:xfrm>
            <a:off x="1404924" y="1395451"/>
            <a:ext cx="8910651"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CatListView</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stuff = </a:t>
            </a:r>
            <a:r>
              <a:rPr lang="en-US" dirty="0" err="1">
                <a:solidFill>
                  <a:srgbClr val="000000"/>
                </a:solidFill>
                <a:latin typeface="Courier" charset="0"/>
                <a:ea typeface="Courier" charset="0"/>
                <a:cs typeface="Courier" charset="0"/>
              </a:rPr>
              <a:t>Cat.objects.all</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cntx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cat_list</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stuff</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cat_list.html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cntx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generic</a:t>
            </a:r>
          </a:p>
          <a:p>
            <a:endParaRPr lang="en-US" dirty="0">
              <a:solidFill>
                <a:srgbClr val="000000"/>
              </a:solidFill>
              <a:latin typeface="Courier" charset="0"/>
              <a:ea typeface="Courier" charset="0"/>
              <a:cs typeface="Courier" charset="0"/>
            </a:endParaRPr>
          </a:p>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HorseListView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generic.ListView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model = Horse</a:t>
            </a:r>
          </a:p>
        </p:txBody>
      </p:sp>
      <p:sp>
        <p:nvSpPr>
          <p:cNvPr id="6" name="Rectangle 5"/>
          <p:cNvSpPr/>
          <p:nvPr/>
        </p:nvSpPr>
        <p:spPr>
          <a:xfrm>
            <a:off x="1404925" y="940391"/>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Tree>
    <p:extLst>
      <p:ext uri="{BB962C8B-B14F-4D97-AF65-F5344CB8AC3E}">
        <p14:creationId xmlns:p14="http://schemas.microsoft.com/office/powerpoint/2010/main" val="96085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5C82F579-06B7-F947-8A4F-A9706BC401D9}"/>
              </a:ext>
            </a:extLst>
          </p:cNvPr>
          <p:cNvSpPr>
            <a:spLocks noGrp="1"/>
          </p:cNvSpPr>
          <p:nvPr>
            <p:ph type="title" idx="4294967295"/>
          </p:nvPr>
        </p:nvSpPr>
        <p:spPr/>
        <p:txBody>
          <a:bodyPr/>
          <a:lstStyle/>
          <a:p>
            <a:r>
              <a:rPr lang="en-US" altLang="zh-CN" dirty="0"/>
              <a:t>Views</a:t>
            </a:r>
            <a:endParaRPr lang="en-US" dirty="0"/>
          </a:p>
        </p:txBody>
      </p:sp>
      <p:sp>
        <p:nvSpPr>
          <p:cNvPr id="2" name="Rectangle 1"/>
          <p:cNvSpPr/>
          <p:nvPr/>
        </p:nvSpPr>
        <p:spPr>
          <a:xfrm>
            <a:off x="590536" y="1238289"/>
            <a:ext cx="7581909" cy="2893100"/>
          </a:xfrm>
          <a:prstGeom prst="rect">
            <a:avLst/>
          </a:prstGeom>
          <a:solidFill>
            <a:schemeClr val="tx1"/>
          </a:solidFill>
        </p:spPr>
        <p:txBody>
          <a:bodyPr wrap="square">
            <a:spAutoFit/>
          </a:bodyPr>
          <a:lstStyle/>
          <a:p>
            <a:r>
              <a:rPr lang="en-US" sz="1400" dirty="0">
                <a:solidFill>
                  <a:srgbClr val="400BD9"/>
                </a:solidFill>
                <a:latin typeface="Courier" charset="0"/>
                <a:ea typeface="Courier" charset="0"/>
                <a:cs typeface="Courier" charset="0"/>
              </a:rPr>
              <a:t># Lets review how inheritance works to avoid repeating ourselves</a:t>
            </a:r>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It is all about convention</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DJ4EListView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Lets reuse those "generic" classes</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CarListView</a:t>
            </a:r>
            <a:r>
              <a:rPr lang="en-US" sz="1400" dirty="0">
                <a:solidFill>
                  <a:srgbClr val="000000"/>
                </a:solidFill>
                <a:latin typeface="Courier" charset="0"/>
                <a:ea typeface="Courier" charset="0"/>
                <a:cs typeface="Courier" charset="0"/>
              </a:rPr>
              <a:t>(DJ4EListView):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a:solidFill>
                  <a:srgbClr val="000000"/>
                </a:solidFill>
                <a:latin typeface="Courier" charset="0"/>
                <a:ea typeface="Courier" charset="0"/>
                <a:cs typeface="Courier" charset="0"/>
              </a:rPr>
              <a:t>Car</a:t>
            </a:r>
            <a:endParaRPr lang="en-US" sz="1400" dirty="0">
              <a:solidFill>
                <a:srgbClr val="000000"/>
              </a:solidFill>
              <a:latin typeface="Courier" charset="0"/>
              <a:ea typeface="Courier" charset="0"/>
              <a:cs typeface="Courier" charset="0"/>
            </a:endParaRPr>
          </a:p>
          <a:p>
            <a:endParaRPr lang="en-US" sz="1400" dirty="0">
              <a:solidFill>
                <a:srgbClr val="000000"/>
              </a:solidFill>
              <a:latin typeface="Courier" charset="0"/>
              <a:ea typeface="Courier" charset="0"/>
              <a:cs typeface="Courier" charset="0"/>
            </a:endParaRPr>
          </a:p>
        </p:txBody>
      </p:sp>
      <p:sp>
        <p:nvSpPr>
          <p:cNvPr id="6" name="Rectangle 5"/>
          <p:cNvSpPr/>
          <p:nvPr/>
        </p:nvSpPr>
        <p:spPr>
          <a:xfrm>
            <a:off x="590537"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9" name="Rectangle 8"/>
          <p:cNvSpPr/>
          <p:nvPr/>
        </p:nvSpPr>
        <p:spPr>
          <a:xfrm>
            <a:off x="8378670" y="781692"/>
            <a:ext cx="3773918"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/cars</a:t>
            </a:r>
          </a:p>
        </p:txBody>
      </p:sp>
      <p:pic>
        <p:nvPicPr>
          <p:cNvPr id="7" name="Picture 6" descr="Car List&#10;&#10;    SakaiCar&#10;    Subaru&#10;" title="Screen shot of https://samples.dj4e.com/gview/c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958" y="1151024"/>
            <a:ext cx="3656162" cy="3792248"/>
          </a:xfrm>
          <a:prstGeom prst="rect">
            <a:avLst/>
          </a:prstGeom>
        </p:spPr>
      </p:pic>
      <p:sp>
        <p:nvSpPr>
          <p:cNvPr id="11" name="Rectangle 10"/>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Tree>
    <p:extLst>
      <p:ext uri="{BB962C8B-B14F-4D97-AF65-F5344CB8AC3E}">
        <p14:creationId xmlns:p14="http://schemas.microsoft.com/office/powerpoint/2010/main" val="192775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Convention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661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Convention over Configuration</a:t>
            </a:r>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is a software design paradigm used by software frameworks that attempts to decrease the number of decisions that a developer using the framework is required to make without necessarily losing flexibility. </a:t>
            </a:r>
          </a:p>
          <a:p>
            <a:endParaRPr lang="en-US" sz="2400" dirty="0">
              <a:solidFill>
                <a:srgbClr val="FFFF00"/>
              </a:solidFill>
            </a:endParaRPr>
          </a:p>
          <a:p>
            <a:r>
              <a:rPr lang="en-US" sz="2400" dirty="0">
                <a:solidFill>
                  <a:srgbClr val="FFFF00"/>
                </a:solidFill>
              </a:rPr>
              <a:t>When the convention matches the desired behavior, it behaves as expected without having to write configuration files. </a:t>
            </a:r>
            <a:r>
              <a:rPr lang="en-US" sz="2400" u="sng" dirty="0">
                <a:solidFill>
                  <a:srgbClr val="FFFF00"/>
                </a:solidFill>
              </a:rPr>
              <a:t>Only when the desired behavior deviates from the implemented convention is explicit configuration required. </a:t>
            </a:r>
          </a:p>
        </p:txBody>
      </p:sp>
    </p:spTree>
    <p:extLst>
      <p:ext uri="{BB962C8B-B14F-4D97-AF65-F5344CB8AC3E}">
        <p14:creationId xmlns:p14="http://schemas.microsoft.com/office/powerpoint/2010/main" val="1951435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Departing from Convention in a View</a:t>
            </a:r>
          </a:p>
        </p:txBody>
      </p:sp>
      <p:sp>
        <p:nvSpPr>
          <p:cNvPr id="3" name="Content Placeholder 2"/>
          <p:cNvSpPr>
            <a:spLocks noGrp="1"/>
          </p:cNvSpPr>
          <p:nvPr>
            <p:ph idx="1"/>
          </p:nvPr>
        </p:nvSpPr>
        <p:spPr>
          <a:xfrm>
            <a:off x="838200" y="1825625"/>
            <a:ext cx="10515600" cy="2085975"/>
          </a:xfrm>
        </p:spPr>
        <p:txBody>
          <a:bodyPr/>
          <a:lstStyle/>
          <a:p>
            <a:r>
              <a:rPr lang="en-US" dirty="0"/>
              <a:t>You can add instance variables to the </a:t>
            </a:r>
            <a:r>
              <a:rPr lang="en-US" dirty="0" err="1">
                <a:solidFill>
                  <a:srgbClr val="FFFF00"/>
                </a:solidFill>
              </a:rPr>
              <a:t>as_view</a:t>
            </a:r>
            <a:r>
              <a:rPr lang="en-US" dirty="0">
                <a:solidFill>
                  <a:srgbClr val="FFFF00"/>
                </a:solidFill>
              </a:rPr>
              <a:t>() </a:t>
            </a:r>
            <a:r>
              <a:rPr lang="en-US" dirty="0"/>
              <a:t>in the </a:t>
            </a:r>
            <a:r>
              <a:rPr lang="en-US" dirty="0" err="1">
                <a:solidFill>
                  <a:srgbClr val="00FF00"/>
                </a:solidFill>
              </a:rPr>
              <a:t>urls.py</a:t>
            </a:r>
            <a:endParaRPr lang="en-US" dirty="0">
              <a:solidFill>
                <a:srgbClr val="00FF00"/>
              </a:solidFill>
            </a:endParaRPr>
          </a:p>
          <a:p>
            <a:r>
              <a:rPr lang="en-US" dirty="0"/>
              <a:t>You can add instance variables to the class in </a:t>
            </a:r>
            <a:r>
              <a:rPr lang="en-US" dirty="0" err="1">
                <a:solidFill>
                  <a:srgbClr val="00FF00"/>
                </a:solidFill>
              </a:rPr>
              <a:t>views.py</a:t>
            </a:r>
            <a:endParaRPr lang="en-US" dirty="0">
              <a:solidFill>
                <a:srgbClr val="00FF00"/>
              </a:solidFill>
            </a:endParaRPr>
          </a:p>
          <a:p>
            <a:r>
              <a:rPr lang="en-US" dirty="0"/>
              <a:t>You can override methods in the class in </a:t>
            </a:r>
            <a:r>
              <a:rPr lang="en-US" dirty="0" err="1">
                <a:solidFill>
                  <a:srgbClr val="00FF00"/>
                </a:solidFill>
              </a:rPr>
              <a:t>views.py</a:t>
            </a:r>
            <a:endParaRPr lang="en-US" dirty="0">
              <a:solidFill>
                <a:srgbClr val="00FF00"/>
              </a:solidFill>
            </a:endParaRPr>
          </a:p>
        </p:txBody>
      </p:sp>
      <p:sp>
        <p:nvSpPr>
          <p:cNvPr id="4" name="TextBox 3"/>
          <p:cNvSpPr txBox="1"/>
          <p:nvPr/>
        </p:nvSpPr>
        <p:spPr>
          <a:xfrm>
            <a:off x="1112825" y="4114802"/>
            <a:ext cx="9668031" cy="1754326"/>
          </a:xfrm>
          <a:prstGeom prst="rect">
            <a:avLst/>
          </a:prstGeom>
          <a:solidFill>
            <a:schemeClr val="tx1"/>
          </a:solidFill>
        </p:spPr>
        <p:txBody>
          <a:bodyPr wrap="none" rtlCol="0">
            <a:spAutoFit/>
          </a:bodyPr>
          <a:lstStyle/>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Rectangle 4"/>
          <p:cNvSpPr/>
          <p:nvPr/>
        </p:nvSpPr>
        <p:spPr>
          <a:xfrm>
            <a:off x="1112825" y="3559148"/>
            <a:ext cx="3066865" cy="400110"/>
          </a:xfrm>
          <a:prstGeom prst="rect">
            <a:avLst/>
          </a:prstGeom>
        </p:spPr>
        <p:txBody>
          <a:bodyPr wrap="none">
            <a:spAutoFit/>
          </a:bodyPr>
          <a:lstStyle/>
          <a:p>
            <a:r>
              <a:rPr lang="en-US" sz="2000" dirty="0">
                <a:solidFill>
                  <a:srgbClr val="FFFF00"/>
                </a:solidFill>
              </a:rPr>
              <a:t>dj4e-samples/</a:t>
            </a:r>
            <a:r>
              <a:rPr lang="en-US" sz="2000" dirty="0" err="1">
                <a:solidFill>
                  <a:srgbClr val="FFFF00"/>
                </a:solidFill>
              </a:rPr>
              <a:t>gview</a:t>
            </a:r>
            <a:r>
              <a:rPr lang="en-US" sz="2000" dirty="0">
                <a:solidFill>
                  <a:srgbClr val="FFFF00"/>
                </a:solidFill>
              </a:rPr>
              <a:t>/</a:t>
            </a:r>
            <a:r>
              <a:rPr lang="en-US" sz="2000" dirty="0" err="1">
                <a:solidFill>
                  <a:srgbClr val="FFFF00"/>
                </a:solidFill>
              </a:rPr>
              <a:t>urls.py</a:t>
            </a:r>
            <a:endParaRPr lang="en-US" sz="2000" dirty="0">
              <a:solidFill>
                <a:srgbClr val="FFFF00"/>
              </a:solidFill>
              <a:effectLst/>
            </a:endParaRPr>
          </a:p>
        </p:txBody>
      </p:sp>
      <p:cxnSp>
        <p:nvCxnSpPr>
          <p:cNvPr id="7" name="Straight Arrow Connector 6">
            <a:extLst>
              <a:ext uri="{C183D7F6-B498-43B3-948B-1728B52AA6E4}">
                <adec:decorative xmlns:adec="http://schemas.microsoft.com/office/drawing/2017/decorative" val="1"/>
              </a:ext>
            </a:extLst>
          </p:cNvPr>
          <p:cNvCxnSpPr/>
          <p:nvPr/>
        </p:nvCxnSpPr>
        <p:spPr>
          <a:xfrm flipH="1">
            <a:off x="7806268" y="3190364"/>
            <a:ext cx="2184399" cy="13477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A514DD2-6D3E-5543-A986-922305A380F3}"/>
              </a:ext>
            </a:extLst>
          </p:cNvPr>
          <p:cNvSpPr>
            <a:spLocks noGrp="1"/>
          </p:cNvSpPr>
          <p:nvPr>
            <p:ph type="title" idx="4294967295"/>
          </p:nvPr>
        </p:nvSpPr>
        <p:spPr/>
        <p:txBody>
          <a:bodyPr/>
          <a:lstStyle/>
          <a:p>
            <a:r>
              <a:rPr lang="en-US" altLang="zh-CN" dirty="0"/>
              <a:t>Views</a:t>
            </a:r>
            <a:endParaRPr lang="en-US" dirty="0"/>
          </a:p>
        </p:txBody>
      </p:sp>
      <p:sp>
        <p:nvSpPr>
          <p:cNvPr id="4" name="Rectangle 3"/>
          <p:cNvSpPr/>
          <p:nvPr/>
        </p:nvSpPr>
        <p:spPr>
          <a:xfrm>
            <a:off x="609600" y="5821363"/>
            <a:ext cx="11192931"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
        <p:nvSpPr>
          <p:cNvPr id="7" name="TextBox 6"/>
          <p:cNvSpPr txBox="1"/>
          <p:nvPr/>
        </p:nvSpPr>
        <p:spPr>
          <a:xfrm>
            <a:off x="609601" y="711197"/>
            <a:ext cx="11192931" cy="4708981"/>
          </a:xfrm>
          <a:prstGeom prst="rect">
            <a:avLst/>
          </a:prstGeom>
          <a:solidFill>
            <a:schemeClr val="tx1"/>
          </a:solidFill>
        </p:spPr>
        <p:txBody>
          <a:bodyPr wrap="square" rtlCol="0">
            <a:spAutoFit/>
          </a:bodyPr>
          <a:lstStyle/>
          <a:p>
            <a:r>
              <a:rPr lang="en-US" sz="2000" b="1" dirty="0">
                <a:solidFill>
                  <a:srgbClr val="0C4B33"/>
                </a:solidFill>
              </a:rPr>
              <a:t>class </a:t>
            </a:r>
            <a:r>
              <a:rPr lang="en-US" sz="2000" b="1" dirty="0" err="1">
                <a:solidFill>
                  <a:srgbClr val="0C4B33"/>
                </a:solidFill>
              </a:rPr>
              <a:t>django.views.generic.list.ListView</a:t>
            </a:r>
            <a:endParaRPr lang="en-US" sz="2000" b="1" dirty="0">
              <a:solidFill>
                <a:srgbClr val="0C4B33"/>
              </a:solidFill>
            </a:endParaRPr>
          </a:p>
          <a:p>
            <a:endParaRPr lang="en-US" sz="2000" b="1" dirty="0">
              <a:solidFill>
                <a:srgbClr val="0C4B33"/>
              </a:solidFill>
            </a:endParaRPr>
          </a:p>
          <a:p>
            <a:r>
              <a:rPr lang="en-US" sz="2000" dirty="0">
                <a:solidFill>
                  <a:srgbClr val="0C4B33"/>
                </a:solidFill>
              </a:rPr>
              <a:t>A page representing a list of objects. While this view is executing, </a:t>
            </a:r>
            <a:r>
              <a:rPr lang="en-US" sz="2000" dirty="0" err="1">
                <a:solidFill>
                  <a:srgbClr val="0C4B33"/>
                </a:solidFill>
              </a:rPr>
              <a:t>self.object_list</a:t>
            </a:r>
            <a:r>
              <a:rPr lang="en-US" sz="2000" dirty="0">
                <a:solidFill>
                  <a:srgbClr val="0C4B33"/>
                </a:solidFill>
              </a:rPr>
              <a:t> will contain the list of objects (usually, but not necessarily a </a:t>
            </a:r>
            <a:r>
              <a:rPr lang="en-US" sz="2000" dirty="0" err="1">
                <a:solidFill>
                  <a:srgbClr val="0C4B33"/>
                </a:solidFill>
              </a:rPr>
              <a:t>queryset</a:t>
            </a:r>
            <a:r>
              <a:rPr lang="en-US" sz="2000" dirty="0">
                <a:solidFill>
                  <a:srgbClr val="0C4B33"/>
                </a:solidFill>
              </a:rPr>
              <a:t>) that the view is operating upon.</a:t>
            </a:r>
          </a:p>
          <a:p>
            <a:endParaRPr lang="en-US" sz="2000" dirty="0">
              <a:solidFill>
                <a:srgbClr val="0C4B33"/>
              </a:solidFill>
            </a:endParaRPr>
          </a:p>
          <a:p>
            <a:r>
              <a:rPr lang="en-US" sz="2000" b="1" dirty="0">
                <a:solidFill>
                  <a:srgbClr val="0C4B33"/>
                </a:solidFill>
              </a:rPr>
              <a:t>Method Flowchart</a:t>
            </a:r>
          </a:p>
          <a:p>
            <a:pPr marL="457200" indent="-457200">
              <a:buFont typeface="+mj-lt"/>
              <a:buAutoNum type="arabicPeriod"/>
            </a:pPr>
            <a:r>
              <a:rPr lang="en-US" sz="2000" dirty="0">
                <a:solidFill>
                  <a:srgbClr val="0C4B33"/>
                </a:solidFill>
              </a:rPr>
              <a:t>setup()</a:t>
            </a:r>
          </a:p>
          <a:p>
            <a:pPr marL="457200" indent="-457200">
              <a:buFont typeface="+mj-lt"/>
              <a:buAutoNum type="arabicPeriod"/>
            </a:pPr>
            <a:r>
              <a:rPr lang="en-US" sz="2000" dirty="0">
                <a:solidFill>
                  <a:srgbClr val="0C4B33"/>
                </a:solidFill>
              </a:rPr>
              <a:t>dispatch()</a:t>
            </a:r>
          </a:p>
          <a:p>
            <a:pPr marL="457200" indent="-457200">
              <a:buFont typeface="+mj-lt"/>
              <a:buAutoNum type="arabicPeriod"/>
            </a:pPr>
            <a:r>
              <a:rPr lang="en-US" sz="2000" dirty="0" err="1">
                <a:solidFill>
                  <a:srgbClr val="0C4B33"/>
                </a:solidFill>
              </a:rPr>
              <a:t>http_method_not_allowed</a:t>
            </a:r>
            <a:r>
              <a:rPr lang="en-US" sz="2000" dirty="0">
                <a:solidFill>
                  <a:srgbClr val="0C4B33"/>
                </a:solidFill>
              </a:rPr>
              <a:t>()</a:t>
            </a:r>
          </a:p>
          <a:p>
            <a:pPr marL="457200" indent="-457200">
              <a:buFont typeface="+mj-lt"/>
              <a:buAutoNum type="arabicPeriod"/>
            </a:pPr>
            <a:r>
              <a:rPr lang="en-US" sz="2000" dirty="0" err="1">
                <a:solidFill>
                  <a:srgbClr val="0C4B33"/>
                </a:solidFill>
              </a:rPr>
              <a:t>get_template_names</a:t>
            </a:r>
            <a:r>
              <a:rPr lang="en-US" sz="2000" dirty="0">
                <a:solidFill>
                  <a:srgbClr val="0C4B33"/>
                </a:solidFill>
              </a:rPr>
              <a:t>()</a:t>
            </a:r>
          </a:p>
          <a:p>
            <a:pPr marL="457200" indent="-457200">
              <a:buFont typeface="+mj-lt"/>
              <a:buAutoNum type="arabicPeriod"/>
            </a:pPr>
            <a:r>
              <a:rPr lang="en-US" sz="2000" dirty="0" err="1">
                <a:solidFill>
                  <a:srgbClr val="0C4B33"/>
                </a:solidFill>
              </a:rPr>
              <a:t>get_queryset</a:t>
            </a:r>
            <a:r>
              <a:rPr lang="en-US" sz="2000" dirty="0">
                <a:solidFill>
                  <a:srgbClr val="0C4B33"/>
                </a:solidFill>
              </a:rPr>
              <a:t>()</a:t>
            </a:r>
          </a:p>
          <a:p>
            <a:pPr marL="457200" indent="-457200">
              <a:buFont typeface="+mj-lt"/>
              <a:buAutoNum type="arabicPeriod"/>
            </a:pPr>
            <a:r>
              <a:rPr lang="en-US" sz="2000" dirty="0" err="1">
                <a:solidFill>
                  <a:srgbClr val="0C4B33"/>
                </a:solidFill>
              </a:rPr>
              <a:t>get_context_object_name</a:t>
            </a:r>
            <a:r>
              <a:rPr lang="en-US" sz="2000" dirty="0">
                <a:solidFill>
                  <a:srgbClr val="0C4B33"/>
                </a:solidFill>
              </a:rPr>
              <a:t>()</a:t>
            </a:r>
          </a:p>
          <a:p>
            <a:pPr marL="457200" indent="-457200">
              <a:buFont typeface="+mj-lt"/>
              <a:buAutoNum type="arabicPeriod"/>
            </a:pPr>
            <a:r>
              <a:rPr lang="en-US" sz="2000" dirty="0" err="1">
                <a:solidFill>
                  <a:srgbClr val="0C4B33"/>
                </a:solidFill>
              </a:rPr>
              <a:t>get_context_data</a:t>
            </a:r>
            <a:r>
              <a:rPr lang="en-US" sz="2000" dirty="0">
                <a:solidFill>
                  <a:srgbClr val="0C4B33"/>
                </a:solidFill>
              </a:rPr>
              <a:t>()	</a:t>
            </a:r>
          </a:p>
          <a:p>
            <a:pPr marL="457200" indent="-457200">
              <a:buFont typeface="+mj-lt"/>
              <a:buAutoNum type="arabicPeriod"/>
            </a:pPr>
            <a:r>
              <a:rPr lang="en-US" sz="2000" dirty="0">
                <a:solidFill>
                  <a:srgbClr val="0C4B33"/>
                </a:solidFill>
              </a:rPr>
              <a:t>get()</a:t>
            </a:r>
          </a:p>
          <a:p>
            <a:pPr marL="457200" indent="-457200">
              <a:buFont typeface="+mj-lt"/>
              <a:buAutoNum type="arabicPeriod"/>
            </a:pPr>
            <a:r>
              <a:rPr lang="en-US" sz="2000" dirty="0" err="1">
                <a:solidFill>
                  <a:srgbClr val="0C4B33"/>
                </a:solidFill>
              </a:rPr>
              <a:t>render_to_response</a:t>
            </a:r>
            <a:r>
              <a:rPr lang="en-US" sz="2000" dirty="0">
                <a:solidFill>
                  <a:srgbClr val="0C4B33"/>
                </a:solidFill>
              </a:rPr>
              <a:t>()</a:t>
            </a:r>
          </a:p>
        </p:txBody>
      </p:sp>
    </p:spTree>
    <p:extLst>
      <p:ext uri="{BB962C8B-B14F-4D97-AF65-F5344CB8AC3E}">
        <p14:creationId xmlns:p14="http://schemas.microsoft.com/office/powerpoint/2010/main" val="8259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8E0B71F4-9E89-CD4F-BB32-989494D7B16C}"/>
              </a:ext>
            </a:extLst>
          </p:cNvPr>
          <p:cNvSpPr>
            <a:spLocks noGrp="1"/>
          </p:cNvSpPr>
          <p:nvPr>
            <p:ph type="title" idx="4294967295"/>
          </p:nvPr>
        </p:nvSpPr>
        <p:spPr/>
        <p:txBody>
          <a:bodyPr/>
          <a:lstStyle/>
          <a:p>
            <a:r>
              <a:rPr lang="en-US" altLang="zh-CN" dirty="0"/>
              <a:t>Views</a:t>
            </a:r>
            <a:endParaRPr lang="en-US" dirty="0"/>
          </a:p>
        </p:txBody>
      </p:sp>
      <p:sp>
        <p:nvSpPr>
          <p:cNvPr id="5" name="Rectangle 4"/>
          <p:cNvSpPr/>
          <p:nvPr/>
        </p:nvSpPr>
        <p:spPr>
          <a:xfrm>
            <a:off x="613821" y="4123782"/>
            <a:ext cx="7192445" cy="2246769"/>
          </a:xfrm>
          <a:prstGeom prst="rect">
            <a:avLst/>
          </a:prstGeom>
          <a:solidFill>
            <a:schemeClr val="tx1"/>
          </a:solidFill>
        </p:spPr>
        <p:txBody>
          <a:bodyPr wrap="square">
            <a:spAutoFit/>
          </a:bodyPr>
          <a:lstStyle/>
          <a:p>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r>
              <a:rPr lang="en-US" sz="1400" b="1" dirty="0">
                <a:solidFill>
                  <a:srgbClr val="C814C9"/>
                </a:solidFill>
                <a:latin typeface="Courier" charset="0"/>
                <a:ea typeface="Courier" charset="0"/>
                <a:cs typeface="Courier" charset="0"/>
              </a:rPr>
              <a:t>List of {{ </a:t>
            </a:r>
            <a:r>
              <a:rPr lang="en-US" sz="1400" b="1" dirty="0" err="1">
                <a:solidFill>
                  <a:srgbClr val="C814C9"/>
                </a:solidFill>
                <a:latin typeface="Courier" charset="0"/>
                <a:ea typeface="Courier" charset="0"/>
                <a:cs typeface="Courier" charset="0"/>
              </a:rPr>
              <a:t>crazy_thing</a:t>
            </a:r>
            <a:r>
              <a:rPr lang="en-US" sz="1400" b="1" dirty="0">
                <a:solidFill>
                  <a:srgbClr val="C814C9"/>
                </a:solidFill>
                <a:latin typeface="Courier" charset="0"/>
                <a:ea typeface="Courier" charset="0"/>
                <a:cs typeface="Courier" charset="0"/>
              </a:rPr>
              <a:t> }}s</a:t>
            </a:r>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endParaRPr lang="en-US" sz="1400" b="1" dirty="0">
              <a:solidFill>
                <a:srgbClr val="000000"/>
              </a:solidFill>
              <a:latin typeface="Courier" charset="0"/>
              <a:ea typeface="Courier" charset="0"/>
              <a:cs typeface="Courier" charset="0"/>
            </a:endParaRP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p</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if </a:t>
            </a:r>
            <a:r>
              <a:rPr lang="en-US" sz="1400" b="1" dirty="0" err="1">
                <a:solidFill>
                  <a:srgbClr val="000000"/>
                </a:solidFill>
                <a:latin typeface="Courier" charset="0"/>
                <a:ea typeface="Courier" charset="0"/>
                <a:cs typeface="Courier" charset="0"/>
              </a:rPr>
              <a:t>horse_list</a:t>
            </a:r>
            <a:r>
              <a:rPr lang="en-US" sz="1400" b="1" dirty="0">
                <a:solidFill>
                  <a:srgbClr val="000000"/>
                </a:solidFill>
                <a:latin typeface="Courier" charset="0"/>
                <a:ea typeface="Courier" charset="0"/>
                <a:cs typeface="Courier" charset="0"/>
              </a:rPr>
              <a:t> %}</a:t>
            </a: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ul</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 for xyz in </a:t>
            </a:r>
            <a:r>
              <a:rPr lang="en-US" sz="1400" b="1" dirty="0" err="1">
                <a:solidFill>
                  <a:srgbClr val="000000"/>
                </a:solidFill>
                <a:latin typeface="Courier" charset="0"/>
                <a:ea typeface="Courier" charset="0"/>
                <a:cs typeface="Courier" charset="0"/>
              </a:rPr>
              <a:t>horse_list</a:t>
            </a:r>
            <a:r>
              <a:rPr lang="en-US" sz="1400" b="1" dirty="0">
                <a:solidFill>
                  <a:srgbClr val="000000"/>
                </a:solidFill>
                <a:latin typeface="Courier" charset="0"/>
                <a:ea typeface="Courier" charset="0"/>
                <a:cs typeface="Courier" charset="0"/>
              </a:rPr>
              <a:t> %}</a:t>
            </a: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li</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a</a:t>
            </a:r>
            <a:r>
              <a:rPr lang="mr-IN" sz="1400" b="1" dirty="0">
                <a:solidFill>
                  <a:srgbClr val="2EAEBB"/>
                </a:solidFill>
                <a:latin typeface="Courier" charset="0"/>
                <a:ea typeface="Courier" charset="0"/>
                <a:cs typeface="Courier" charset="0"/>
              </a:rPr>
              <a:t> </a:t>
            </a:r>
            <a:r>
              <a:rPr lang="mr-IN" sz="1400" b="1" dirty="0" err="1">
                <a:solidFill>
                  <a:srgbClr val="2FB41D"/>
                </a:solidFill>
                <a:latin typeface="Courier" charset="0"/>
                <a:ea typeface="Courier" charset="0"/>
                <a:cs typeface="Courier" charset="0"/>
              </a:rPr>
              <a:t>href</a:t>
            </a:r>
            <a:r>
              <a:rPr lang="mr-IN" sz="1400" b="1" dirty="0">
                <a:solidFill>
                  <a:srgbClr val="2EAEBB"/>
                </a:solidFill>
                <a:latin typeface="Courier" charset="0"/>
                <a:ea typeface="Courier" charset="0"/>
                <a:cs typeface="Courier" charset="0"/>
              </a:rPr>
              <a:t>=</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url</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gview:horse</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xyz.id</a:t>
            </a:r>
            <a:r>
              <a:rPr lang="mr-IN" sz="1400" b="1" dirty="0">
                <a:solidFill>
                  <a:srgbClr val="B42419"/>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&gt;</a:t>
            </a:r>
            <a:r>
              <a:rPr lang="mr-IN" sz="1400" b="1" u="sng" dirty="0">
                <a:solidFill>
                  <a:srgbClr val="C814C9"/>
                </a:solidFill>
                <a:latin typeface="Courier" charset="0"/>
                <a:ea typeface="Courier" charset="0"/>
                <a:cs typeface="Courier" charset="0"/>
              </a:rPr>
              <a:t>{{ </a:t>
            </a:r>
            <a:r>
              <a:rPr lang="mr-IN" sz="1400" b="1" u="sng" dirty="0" err="1">
                <a:solidFill>
                  <a:srgbClr val="C814C9"/>
                </a:solidFill>
                <a:latin typeface="Courier" charset="0"/>
                <a:ea typeface="Courier" charset="0"/>
                <a:cs typeface="Courier" charset="0"/>
              </a:rPr>
              <a:t>xyz.name</a:t>
            </a:r>
            <a:r>
              <a:rPr lang="mr-IN" sz="1400" b="1" u="sng" dirty="0">
                <a:solidFill>
                  <a:srgbClr val="C814C9"/>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a</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li</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 </a:t>
            </a:r>
            <a:r>
              <a:rPr lang="mr-IN" sz="1400" b="1" u="sng" dirty="0" err="1">
                <a:solidFill>
                  <a:srgbClr val="000000"/>
                </a:solidFill>
                <a:latin typeface="Courier" charset="0"/>
                <a:ea typeface="Courier" charset="0"/>
                <a:cs typeface="Courier" charset="0"/>
              </a:rPr>
              <a:t>endfor</a:t>
            </a:r>
            <a:r>
              <a:rPr lang="mr-IN" sz="1400" b="1" u="sng" dirty="0">
                <a:solidFill>
                  <a:srgbClr val="000000"/>
                </a:solidFill>
                <a:latin typeface="Courier" charset="0"/>
                <a:ea typeface="Courier" charset="0"/>
                <a:cs typeface="Courier" charset="0"/>
              </a:rPr>
              <a:t> %}</a:t>
            </a:r>
          </a:p>
          <a:p>
            <a:r>
              <a:rPr lang="en-US" sz="1400" b="1" u="sng" dirty="0">
                <a:solidFill>
                  <a:srgbClr val="000000"/>
                </a:solidFill>
                <a:latin typeface="Courier" charset="0"/>
                <a:ea typeface="Courier" charset="0"/>
                <a:cs typeface="Courier" charset="0"/>
              </a:rPr>
              <a:t>...</a:t>
            </a:r>
            <a:endParaRPr lang="en-US" sz="1400" b="1" dirty="0">
              <a:latin typeface="Courier" charset="0"/>
              <a:ea typeface="Courier" charset="0"/>
              <a:cs typeface="Courier" charset="0"/>
            </a:endParaRPr>
          </a:p>
        </p:txBody>
      </p:sp>
      <p:sp>
        <p:nvSpPr>
          <p:cNvPr id="7" name="Rectangle 6"/>
          <p:cNvSpPr/>
          <p:nvPr/>
        </p:nvSpPr>
        <p:spPr>
          <a:xfrm>
            <a:off x="601915" y="3665064"/>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wacky.html</a:t>
            </a:r>
            <a:endParaRPr lang="en-US" dirty="0">
              <a:solidFill>
                <a:srgbClr val="FFFF00"/>
              </a:solidFill>
              <a:effectLst/>
            </a:endParaRPr>
          </a:p>
        </p:txBody>
      </p:sp>
      <p:sp>
        <p:nvSpPr>
          <p:cNvPr id="9" name="Rectangle 8"/>
          <p:cNvSpPr/>
          <p:nvPr/>
        </p:nvSpPr>
        <p:spPr>
          <a:xfrm>
            <a:off x="7514491" y="598563"/>
            <a:ext cx="3895105"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/wacky</a:t>
            </a:r>
          </a:p>
        </p:txBody>
      </p:sp>
      <p:sp>
        <p:nvSpPr>
          <p:cNvPr id="6" name="Rectangle 5"/>
          <p:cNvSpPr/>
          <p:nvPr/>
        </p:nvSpPr>
        <p:spPr>
          <a:xfrm>
            <a:off x="604824" y="747226"/>
            <a:ext cx="6354776" cy="2893100"/>
          </a:xfrm>
          <a:prstGeom prst="rect">
            <a:avLst/>
          </a:prstGeom>
          <a:solidFill>
            <a:schemeClr val="tx1"/>
          </a:solidFill>
        </p:spPr>
        <p:txBody>
          <a:bodyPr wrap="square">
            <a:spAutoFit/>
          </a:bodyPr>
          <a:lstStyle/>
          <a:p>
            <a:r>
              <a:rPr lang="en-US" sz="1400" b="1" dirty="0">
                <a:solidFill>
                  <a:srgbClr val="400BD9"/>
                </a:solidFill>
                <a:latin typeface="Courier" charset="0"/>
                <a:ea typeface="Courier" charset="0"/>
                <a:cs typeface="Courier" charset="0"/>
              </a:rPr>
              <a:t># Lets explore how (badly) we can override things...</a:t>
            </a:r>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class</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WackyEquinesView</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generic.ListView</a:t>
            </a:r>
            <a:r>
              <a:rPr lang="en-US" sz="1400" b="1" dirty="0">
                <a:solidFill>
                  <a:srgbClr val="000000"/>
                </a:solidFill>
                <a:latin typeface="Courier" charset="0"/>
                <a:ea typeface="Courier" charset="0"/>
                <a:cs typeface="Courier" charset="0"/>
              </a:rPr>
              <a:t>):</a:t>
            </a:r>
          </a:p>
          <a:p>
            <a:r>
              <a:rPr lang="mr-IN" sz="1400" b="1" dirty="0">
                <a:solidFill>
                  <a:srgbClr val="000000"/>
                </a:solidFill>
                <a:latin typeface="Courier" charset="0"/>
                <a:ea typeface="Courier" charset="0"/>
                <a:cs typeface="Courier" charset="0"/>
              </a:rPr>
              <a:t>    </a:t>
            </a:r>
            <a:r>
              <a:rPr lang="mr-IN" sz="1400" b="1" dirty="0" err="1">
                <a:solidFill>
                  <a:srgbClr val="000000"/>
                </a:solidFill>
                <a:latin typeface="Courier" charset="0"/>
                <a:ea typeface="Courier" charset="0"/>
                <a:cs typeface="Courier" charset="0"/>
              </a:rPr>
              <a:t>model</a:t>
            </a:r>
            <a:r>
              <a:rPr lang="mr-IN" sz="1400" b="1" dirty="0">
                <a:solidFill>
                  <a:srgbClr val="000000"/>
                </a:solidFill>
                <a:latin typeface="Courier" charset="0"/>
                <a:ea typeface="Courier" charset="0"/>
                <a:cs typeface="Courier" charset="0"/>
              </a:rPr>
              <a:t> = </a:t>
            </a:r>
            <a:r>
              <a:rPr lang="mr-IN" sz="1400" b="1" dirty="0" err="1">
                <a:solidFill>
                  <a:srgbClr val="000000"/>
                </a:solidFill>
                <a:latin typeface="Courier" charset="0"/>
                <a:ea typeface="Courier" charset="0"/>
                <a:cs typeface="Courier" charset="0"/>
              </a:rPr>
              <a:t>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err="1">
                <a:solidFill>
                  <a:srgbClr val="000000"/>
                </a:solidFill>
                <a:latin typeface="Courier" charset="0"/>
                <a:ea typeface="Courier" charset="0"/>
                <a:cs typeface="Courier" charset="0"/>
              </a:rPr>
              <a:t>template_name</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gview</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wacky.html</a:t>
            </a:r>
            <a:r>
              <a:rPr lang="en-US" sz="1400" b="1" dirty="0">
                <a:solidFill>
                  <a:srgbClr val="B42419"/>
                </a:solidFill>
                <a:latin typeface="Courier" charset="0"/>
                <a:ea typeface="Courier" charset="0"/>
                <a:cs typeface="Courier" charset="0"/>
              </a:rPr>
              <a:t>'</a:t>
            </a:r>
            <a:endParaRPr lang="en-US" sz="1400" b="1" dirty="0">
              <a:solidFill>
                <a:srgbClr val="000000"/>
              </a:solidFill>
              <a:latin typeface="Courier" charset="0"/>
              <a:ea typeface="Courier" charset="0"/>
              <a:cs typeface="Courier" charset="0"/>
            </a:endParaRPr>
          </a:p>
          <a:p>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err="1">
                <a:solidFill>
                  <a:srgbClr val="C1651C"/>
                </a:solidFill>
                <a:latin typeface="Courier" charset="0"/>
                <a:ea typeface="Courier" charset="0"/>
                <a:cs typeface="Courier" charset="0"/>
              </a:rPr>
              <a:t>def</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get_queryset</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crazy = </a:t>
            </a:r>
            <a:r>
              <a:rPr lang="en-US" sz="1400" b="1" dirty="0" err="1">
                <a:solidFill>
                  <a:srgbClr val="000000"/>
                </a:solidFill>
                <a:latin typeface="Courier" charset="0"/>
                <a:ea typeface="Courier" charset="0"/>
                <a:cs typeface="Courier" charset="0"/>
              </a:rPr>
              <a:t>Horse.objects.all</a:t>
            </a:r>
            <a:r>
              <a:rPr lang="en-US" sz="1400" b="1" dirty="0">
                <a:solidFill>
                  <a:srgbClr val="000000"/>
                </a:solidFill>
                <a:latin typeface="Courier" charset="0"/>
                <a:ea typeface="Courier" charset="0"/>
                <a:cs typeface="Courier" charset="0"/>
              </a:rPr>
              <a:t>()    </a:t>
            </a:r>
            <a:r>
              <a:rPr lang="en-US" sz="1400" b="1" dirty="0">
                <a:solidFill>
                  <a:srgbClr val="400BD9"/>
                </a:solidFill>
                <a:latin typeface="Courier" charset="0"/>
                <a:ea typeface="Courier" charset="0"/>
                <a:cs typeface="Courier" charset="0"/>
              </a:rPr>
              <a:t># Convention: 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crazy</a:t>
            </a:r>
          </a:p>
          <a:p>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    </a:t>
            </a:r>
            <a:r>
              <a:rPr lang="en-US" sz="1400" b="1" dirty="0" err="1">
                <a:solidFill>
                  <a:srgbClr val="C1651C"/>
                </a:solidFill>
                <a:latin typeface="Courier" charset="0"/>
                <a:ea typeface="Courier" charset="0"/>
                <a:cs typeface="Courier" charset="0"/>
              </a:rPr>
              <a:t>def</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 = </a:t>
            </a:r>
            <a:r>
              <a:rPr lang="en-US" sz="1400" b="1" dirty="0">
                <a:solidFill>
                  <a:srgbClr val="2EAEBB"/>
                </a:solidFill>
                <a:latin typeface="Courier" charset="0"/>
                <a:ea typeface="Courier" charset="0"/>
                <a:cs typeface="Courier" charset="0"/>
              </a:rPr>
              <a:t>super</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crazy_thing</a:t>
            </a:r>
            <a:r>
              <a:rPr lang="en-US" sz="1400" b="1" dirty="0">
                <a:solidFill>
                  <a:srgbClr val="B42419"/>
                </a:solidFill>
                <a:latin typeface="Courier" charset="0"/>
                <a:ea typeface="Courier" charset="0"/>
                <a:cs typeface="Courier" charset="0"/>
              </a:rPr>
              <a:t>'</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'CRAZY THING'</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context</a:t>
            </a:r>
          </a:p>
        </p:txBody>
      </p:sp>
      <p:sp>
        <p:nvSpPr>
          <p:cNvPr id="10" name="Rectangle 9"/>
          <p:cNvSpPr/>
          <p:nvPr/>
        </p:nvSpPr>
        <p:spPr>
          <a:xfrm>
            <a:off x="604825" y="292166"/>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pic>
        <p:nvPicPr>
          <p:cNvPr id="2" name="Picture 1" descr="Screenshot of a web page showing &quot;List of crazy things. Penny, Bravo.&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491" y="1540789"/>
            <a:ext cx="4192988" cy="1988224"/>
          </a:xfrm>
          <a:prstGeom prst="rect">
            <a:avLst/>
          </a:prstGeom>
        </p:spPr>
      </p:pic>
    </p:spTree>
    <p:extLst>
      <p:ext uri="{BB962C8B-B14F-4D97-AF65-F5344CB8AC3E}">
        <p14:creationId xmlns:p14="http://schemas.microsoft.com/office/powerpoint/2010/main" val="158670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Title 1" hidden="1">
            <a:extLst>
              <a:ext uri="{FF2B5EF4-FFF2-40B4-BE49-F238E27FC236}">
                <a16:creationId xmlns:a16="http://schemas.microsoft.com/office/drawing/2014/main" id="{5D1A07E0-5CE3-284C-81FD-B6DDC66CD8D5}"/>
              </a:ext>
            </a:extLst>
          </p:cNvPr>
          <p:cNvSpPr>
            <a:spLocks noGrp="1"/>
          </p:cNvSpPr>
          <p:nvPr>
            <p:ph type="ctrTitle"/>
          </p:nvPr>
        </p:nvSpPr>
        <p:spPr/>
        <p:txBody>
          <a:bodyPr/>
          <a:lstStyle/>
          <a:p>
            <a:r>
              <a:rPr lang="en-US" altLang="zh-CN" dirty="0">
                <a:solidFill>
                  <a:schemeClr val="bg1"/>
                </a:solidFill>
              </a:rPr>
              <a:t>A</a:t>
            </a:r>
            <a:r>
              <a:rPr lang="zh-CN" altLang="en-US" dirty="0">
                <a:solidFill>
                  <a:schemeClr val="bg1"/>
                </a:solidFill>
              </a:rPr>
              <a:t> </a:t>
            </a:r>
            <a:r>
              <a:rPr lang="en-US" altLang="zh-CN" dirty="0">
                <a:solidFill>
                  <a:schemeClr val="bg1"/>
                </a:solidFill>
              </a:rPr>
              <a:t>diagram</a:t>
            </a:r>
            <a:endParaRPr lang="en-US" dirty="0">
              <a:solidFill>
                <a:schemeClr val="bg1"/>
              </a:solidFill>
            </a:endParaRPr>
          </a:p>
        </p:txBody>
      </p:sp>
      <p:sp>
        <p:nvSpPr>
          <p:cNvPr id="199" name="Google Shape;199;p9"/>
          <p:cNvSpPr/>
          <p:nvPr/>
        </p:nvSpPr>
        <p:spPr>
          <a:xfrm>
            <a:off x="4733342" y="278098"/>
            <a:ext cx="7215642" cy="6347791"/>
          </a:xfrm>
          <a:prstGeom prst="rect">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Linux</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9"/>
          <p:cNvSpPr/>
          <p:nvPr/>
        </p:nvSpPr>
        <p:spPr>
          <a:xfrm>
            <a:off x="873960" y="278098"/>
            <a:ext cx="2465935" cy="6347791"/>
          </a:xfrm>
          <a:prstGeom prst="rect">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Browser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9"/>
          <p:cNvSpPr/>
          <p:nvPr/>
        </p:nvSpPr>
        <p:spPr>
          <a:xfrm>
            <a:off x="5987216" y="870579"/>
            <a:ext cx="5702276" cy="5548575"/>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Django</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02" name="Google Shape;202;p9"/>
          <p:cNvSpPr txBox="1"/>
          <p:nvPr/>
        </p:nvSpPr>
        <p:spPr>
          <a:xfrm>
            <a:off x="5987216" y="404858"/>
            <a:ext cx="1295291" cy="369332"/>
          </a:xfrm>
          <a:prstGeom prst="rect">
            <a:avLst/>
          </a:prstGeom>
          <a:solidFill>
            <a:schemeClr val="dk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WGSIConfig</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03" name="Google Shape;203;p9"/>
          <p:cNvSpPr/>
          <p:nvPr/>
        </p:nvSpPr>
        <p:spPr>
          <a:xfrm>
            <a:off x="6347167" y="1101696"/>
            <a:ext cx="1086678" cy="1033669"/>
          </a:xfrm>
          <a:prstGeom prst="roundRect">
            <a:avLst>
              <a:gd name="adj" fmla="val 16667"/>
            </a:avLst>
          </a:prstGeom>
          <a:solidFill>
            <a:srgbClr val="007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Routing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9"/>
          <p:cNvSpPr/>
          <p:nvPr/>
        </p:nvSpPr>
        <p:spPr>
          <a:xfrm>
            <a:off x="6347167" y="2675805"/>
            <a:ext cx="1086678" cy="1033669"/>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9"/>
          <p:cNvSpPr/>
          <p:nvPr/>
        </p:nvSpPr>
        <p:spPr>
          <a:xfrm>
            <a:off x="9813128" y="4173528"/>
            <a:ext cx="1577009" cy="646266"/>
          </a:xfrm>
          <a:prstGeom prst="can">
            <a:avLst>
              <a:gd name="adj" fmla="val 25000"/>
            </a:avLst>
          </a:prstGeom>
          <a:solidFill>
            <a:srgbClr val="0070C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Database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9"/>
          <p:cNvSpPr/>
          <p:nvPr/>
        </p:nvSpPr>
        <p:spPr>
          <a:xfrm>
            <a:off x="10090027" y="2904193"/>
            <a:ext cx="1367113" cy="51683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Templates</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07" name="Google Shape;207;p9"/>
          <p:cNvSpPr/>
          <p:nvPr/>
        </p:nvSpPr>
        <p:spPr>
          <a:xfrm>
            <a:off x="7933975" y="404637"/>
            <a:ext cx="1603514" cy="369554"/>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settings.py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cxnSp>
        <p:nvCxnSpPr>
          <p:cNvPr id="208" name="Google Shape;208;p9">
            <a:extLst>
              <a:ext uri="{C183D7F6-B498-43B3-948B-1728B52AA6E4}">
                <adec:decorative xmlns:adec="http://schemas.microsoft.com/office/drawing/2017/decorative" val="1"/>
              </a:ext>
            </a:extLst>
          </p:cNvPr>
          <p:cNvCxnSpPr/>
          <p:nvPr/>
        </p:nvCxnSpPr>
        <p:spPr>
          <a:xfrm flipH="1">
            <a:off x="7208365" y="589414"/>
            <a:ext cx="725611" cy="110"/>
          </a:xfrm>
          <a:prstGeom prst="straightConnector1">
            <a:avLst/>
          </a:prstGeom>
          <a:noFill/>
          <a:ln w="38100" cap="flat" cmpd="sng">
            <a:solidFill>
              <a:schemeClr val="lt1"/>
            </a:solidFill>
            <a:prstDash val="solid"/>
            <a:miter lim="800000"/>
            <a:headEnd type="none" w="sm" len="sm"/>
            <a:tailEnd type="triangle" w="med" len="med"/>
          </a:ln>
        </p:spPr>
      </p:cxnSp>
      <p:sp>
        <p:nvSpPr>
          <p:cNvPr id="209" name="Google Shape;209;p9"/>
          <p:cNvSpPr/>
          <p:nvPr/>
        </p:nvSpPr>
        <p:spPr>
          <a:xfrm>
            <a:off x="4999929" y="404637"/>
            <a:ext cx="516835" cy="6105958"/>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I</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N</a:t>
            </a:r>
            <a:b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b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X</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cxnSp>
        <p:nvCxnSpPr>
          <p:cNvPr id="210" name="Google Shape;210;p9">
            <a:extLst>
              <a:ext uri="{C183D7F6-B498-43B3-948B-1728B52AA6E4}">
                <adec:decorative xmlns:adec="http://schemas.microsoft.com/office/drawing/2017/decorative" val="1"/>
              </a:ext>
            </a:extLst>
          </p:cNvPr>
          <p:cNvCxnSpPr>
            <a:stCxn id="211" idx="1"/>
            <a:endCxn id="203" idx="3"/>
          </p:cNvCxnSpPr>
          <p:nvPr/>
        </p:nvCxnSpPr>
        <p:spPr>
          <a:xfrm flipH="1">
            <a:off x="7433812" y="1610800"/>
            <a:ext cx="1404900" cy="7800"/>
          </a:xfrm>
          <a:prstGeom prst="straightConnector1">
            <a:avLst/>
          </a:prstGeom>
          <a:noFill/>
          <a:ln w="38100" cap="flat" cmpd="sng">
            <a:solidFill>
              <a:schemeClr val="lt1"/>
            </a:solidFill>
            <a:prstDash val="solid"/>
            <a:miter lim="800000"/>
            <a:headEnd type="none" w="sm" len="sm"/>
            <a:tailEnd type="triangle" w="med" len="med"/>
          </a:ln>
        </p:spPr>
      </p:cxnSp>
      <p:cxnSp>
        <p:nvCxnSpPr>
          <p:cNvPr id="212" name="Google Shape;212;p9">
            <a:extLst>
              <a:ext uri="{C183D7F6-B498-43B3-948B-1728B52AA6E4}">
                <adec:decorative xmlns:adec="http://schemas.microsoft.com/office/drawing/2017/decorative" val="1"/>
              </a:ext>
            </a:extLst>
          </p:cNvPr>
          <p:cNvCxnSpPr>
            <a:stCxn id="213" idx="1"/>
            <a:endCxn id="204" idx="3"/>
          </p:cNvCxnSpPr>
          <p:nvPr/>
        </p:nvCxnSpPr>
        <p:spPr>
          <a:xfrm flipH="1">
            <a:off x="7433824" y="2574964"/>
            <a:ext cx="1026000" cy="617700"/>
          </a:xfrm>
          <a:prstGeom prst="straightConnector1">
            <a:avLst/>
          </a:prstGeom>
          <a:noFill/>
          <a:ln w="38100" cap="flat" cmpd="sng">
            <a:solidFill>
              <a:schemeClr val="lt1"/>
            </a:solidFill>
            <a:prstDash val="solid"/>
            <a:miter lim="800000"/>
            <a:headEnd type="none" w="sm" len="sm"/>
            <a:tailEnd type="triangle" w="med" len="med"/>
          </a:ln>
        </p:spPr>
      </p:cxnSp>
      <p:cxnSp>
        <p:nvCxnSpPr>
          <p:cNvPr id="214" name="Google Shape;214;p9">
            <a:extLst>
              <a:ext uri="{C183D7F6-B498-43B3-948B-1728B52AA6E4}">
                <adec:decorative xmlns:adec="http://schemas.microsoft.com/office/drawing/2017/decorative" val="1"/>
              </a:ext>
            </a:extLst>
          </p:cNvPr>
          <p:cNvCxnSpPr>
            <a:stCxn id="206" idx="1"/>
            <a:endCxn id="204" idx="3"/>
          </p:cNvCxnSpPr>
          <p:nvPr/>
        </p:nvCxnSpPr>
        <p:spPr>
          <a:xfrm flipH="1">
            <a:off x="7433827" y="3162611"/>
            <a:ext cx="2656200" cy="30000"/>
          </a:xfrm>
          <a:prstGeom prst="straightConnector1">
            <a:avLst/>
          </a:prstGeom>
          <a:noFill/>
          <a:ln w="38100" cap="flat" cmpd="sng">
            <a:solidFill>
              <a:schemeClr val="lt1"/>
            </a:solidFill>
            <a:prstDash val="solid"/>
            <a:miter lim="800000"/>
            <a:headEnd type="none" w="sm" len="sm"/>
            <a:tailEnd type="triangle" w="med" len="med"/>
          </a:ln>
        </p:spPr>
      </p:cxnSp>
      <p:cxnSp>
        <p:nvCxnSpPr>
          <p:cNvPr id="215" name="Google Shape;215;p9">
            <a:extLst>
              <a:ext uri="{C183D7F6-B498-43B3-948B-1728B52AA6E4}">
                <adec:decorative xmlns:adec="http://schemas.microsoft.com/office/drawing/2017/decorative" val="1"/>
              </a:ext>
            </a:extLst>
          </p:cNvPr>
          <p:cNvCxnSpPr>
            <a:stCxn id="216" idx="1"/>
            <a:endCxn id="204" idx="3"/>
          </p:cNvCxnSpPr>
          <p:nvPr/>
        </p:nvCxnSpPr>
        <p:spPr>
          <a:xfrm rot="10800000">
            <a:off x="7433824" y="3192750"/>
            <a:ext cx="1026000" cy="523200"/>
          </a:xfrm>
          <a:prstGeom prst="straightConnector1">
            <a:avLst/>
          </a:prstGeom>
          <a:noFill/>
          <a:ln w="38100" cap="flat" cmpd="sng">
            <a:solidFill>
              <a:schemeClr val="lt1"/>
            </a:solidFill>
            <a:prstDash val="solid"/>
            <a:miter lim="800000"/>
            <a:headEnd type="none" w="sm" len="sm"/>
            <a:tailEnd type="triangle" w="med" len="med"/>
          </a:ln>
        </p:spPr>
      </p:cxnSp>
      <p:cxnSp>
        <p:nvCxnSpPr>
          <p:cNvPr id="217" name="Google Shape;217;p9">
            <a:extLst>
              <a:ext uri="{C183D7F6-B498-43B3-948B-1728B52AA6E4}">
                <adec:decorative xmlns:adec="http://schemas.microsoft.com/office/drawing/2017/decorative" val="1"/>
              </a:ext>
            </a:extLst>
          </p:cNvPr>
          <p:cNvCxnSpPr>
            <a:stCxn id="205" idx="2"/>
            <a:endCxn id="218" idx="3"/>
          </p:cNvCxnSpPr>
          <p:nvPr/>
        </p:nvCxnSpPr>
        <p:spPr>
          <a:xfrm flipH="1">
            <a:off x="9208028" y="4496661"/>
            <a:ext cx="605100" cy="435300"/>
          </a:xfrm>
          <a:prstGeom prst="straightConnector1">
            <a:avLst/>
          </a:prstGeom>
          <a:noFill/>
          <a:ln w="38100" cap="flat" cmpd="sng">
            <a:solidFill>
              <a:schemeClr val="lt1"/>
            </a:solidFill>
            <a:prstDash val="solid"/>
            <a:miter lim="800000"/>
            <a:headEnd type="triangle" w="med" len="med"/>
            <a:tailEnd type="triangle" w="med" len="med"/>
          </a:ln>
        </p:spPr>
      </p:cxnSp>
      <p:sp>
        <p:nvSpPr>
          <p:cNvPr id="211" name="Google Shape;211;p9"/>
          <p:cNvSpPr/>
          <p:nvPr/>
        </p:nvSpPr>
        <p:spPr>
          <a:xfrm>
            <a:off x="8838712" y="1385733"/>
            <a:ext cx="1439996" cy="450133"/>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urls.py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3" name="Google Shape;213;p9"/>
          <p:cNvSpPr/>
          <p:nvPr/>
        </p:nvSpPr>
        <p:spPr>
          <a:xfrm>
            <a:off x="8459824" y="2316546"/>
            <a:ext cx="1308844" cy="51683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views.py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6" name="Google Shape;216;p9"/>
          <p:cNvSpPr/>
          <p:nvPr/>
        </p:nvSpPr>
        <p:spPr>
          <a:xfrm>
            <a:off x="8459824" y="3465107"/>
            <a:ext cx="1355820"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forms.py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8" name="Google Shape;218;p9"/>
          <p:cNvSpPr/>
          <p:nvPr/>
        </p:nvSpPr>
        <p:spPr>
          <a:xfrm>
            <a:off x="8121287" y="4415134"/>
            <a:ext cx="1086678" cy="1033669"/>
          </a:xfrm>
          <a:prstGeom prst="roundRect">
            <a:avLst>
              <a:gd name="adj" fmla="val 16667"/>
            </a:avLst>
          </a:prstGeom>
          <a:solidFill>
            <a:srgbClr val="007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Models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19" name="Google Shape;219;p9">
            <a:extLst>
              <a:ext uri="{C183D7F6-B498-43B3-948B-1728B52AA6E4}">
                <adec:decorative xmlns:adec="http://schemas.microsoft.com/office/drawing/2017/decorative" val="1"/>
              </a:ext>
            </a:extLst>
          </p:cNvPr>
          <p:cNvCxnSpPr>
            <a:stCxn id="220" idx="1"/>
            <a:endCxn id="218" idx="3"/>
          </p:cNvCxnSpPr>
          <p:nvPr/>
        </p:nvCxnSpPr>
        <p:spPr>
          <a:xfrm rot="10800000">
            <a:off x="9207828" y="4931903"/>
            <a:ext cx="682500" cy="516900"/>
          </a:xfrm>
          <a:prstGeom prst="straightConnector1">
            <a:avLst/>
          </a:prstGeom>
          <a:noFill/>
          <a:ln w="38100" cap="flat" cmpd="sng">
            <a:solidFill>
              <a:schemeClr val="lt1"/>
            </a:solidFill>
            <a:prstDash val="solid"/>
            <a:miter lim="800000"/>
            <a:headEnd type="none" w="sm" len="sm"/>
            <a:tailEnd type="triangle" w="med" len="med"/>
          </a:ln>
        </p:spPr>
      </p:cxnSp>
      <p:cxnSp>
        <p:nvCxnSpPr>
          <p:cNvPr id="221" name="Google Shape;221;p9">
            <a:extLst>
              <a:ext uri="{C183D7F6-B498-43B3-948B-1728B52AA6E4}">
                <adec:decorative xmlns:adec="http://schemas.microsoft.com/office/drawing/2017/decorative" val="1"/>
              </a:ext>
            </a:extLst>
          </p:cNvPr>
          <p:cNvCxnSpPr>
            <a:endCxn id="204" idx="0"/>
          </p:cNvCxnSpPr>
          <p:nvPr/>
        </p:nvCxnSpPr>
        <p:spPr>
          <a:xfrm>
            <a:off x="6890506" y="2135505"/>
            <a:ext cx="0" cy="540300"/>
          </a:xfrm>
          <a:prstGeom prst="straightConnector1">
            <a:avLst/>
          </a:prstGeom>
          <a:noFill/>
          <a:ln w="38100" cap="flat" cmpd="sng">
            <a:solidFill>
              <a:srgbClr val="FFFF00"/>
            </a:solidFill>
            <a:prstDash val="solid"/>
            <a:miter lim="800000"/>
            <a:headEnd type="none" w="sm" len="sm"/>
            <a:tailEnd type="triangle" w="med" len="med"/>
          </a:ln>
        </p:spPr>
      </p:cxnSp>
      <p:cxnSp>
        <p:nvCxnSpPr>
          <p:cNvPr id="222" name="Google Shape;222;p9">
            <a:extLst>
              <a:ext uri="{C183D7F6-B498-43B3-948B-1728B52AA6E4}">
                <adec:decorative xmlns:adec="http://schemas.microsoft.com/office/drawing/2017/decorative" val="1"/>
              </a:ext>
            </a:extLst>
          </p:cNvPr>
          <p:cNvCxnSpPr>
            <a:stCxn id="218" idx="0"/>
            <a:endCxn id="204" idx="2"/>
          </p:cNvCxnSpPr>
          <p:nvPr/>
        </p:nvCxnSpPr>
        <p:spPr>
          <a:xfrm rot="10800000">
            <a:off x="6890426" y="3709534"/>
            <a:ext cx="1774200" cy="705600"/>
          </a:xfrm>
          <a:prstGeom prst="straightConnector1">
            <a:avLst/>
          </a:prstGeom>
          <a:noFill/>
          <a:ln w="38100" cap="flat" cmpd="sng">
            <a:solidFill>
              <a:schemeClr val="lt1"/>
            </a:solidFill>
            <a:prstDash val="solid"/>
            <a:miter lim="800000"/>
            <a:headEnd type="triangle" w="med" len="med"/>
            <a:tailEnd type="triangle" w="med" len="med"/>
          </a:ln>
        </p:spPr>
      </p:cxnSp>
      <p:sp>
        <p:nvSpPr>
          <p:cNvPr id="223" name="Google Shape;223;p9">
            <a:extLst>
              <a:ext uri="{C183D7F6-B498-43B3-948B-1728B52AA6E4}">
                <adec:decorative xmlns:adec="http://schemas.microsoft.com/office/drawing/2017/decorative" val="1"/>
              </a:ext>
            </a:extLst>
          </p:cNvPr>
          <p:cNvSpPr/>
          <p:nvPr/>
        </p:nvSpPr>
        <p:spPr>
          <a:xfrm>
            <a:off x="3585593" y="2064215"/>
            <a:ext cx="934720" cy="653442"/>
          </a:xfrm>
          <a:prstGeom prst="cloudCallout">
            <a:avLst>
              <a:gd name="adj1" fmla="val 906"/>
              <a:gd name="adj2" fmla="val -1249"/>
            </a:avLst>
          </a:prstGeom>
          <a:solidFill>
            <a:srgbClr val="FEFEF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20" name="Google Shape;220;p9"/>
          <p:cNvSpPr/>
          <p:nvPr/>
        </p:nvSpPr>
        <p:spPr>
          <a:xfrm>
            <a:off x="9890328" y="5197960"/>
            <a:ext cx="1357391"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models.py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24" name="Google Shape;224;p9"/>
          <p:cNvSpPr/>
          <p:nvPr/>
        </p:nvSpPr>
        <p:spPr>
          <a:xfrm>
            <a:off x="1078762" y="404637"/>
            <a:ext cx="516835" cy="6105958"/>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O</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9"/>
          <p:cNvSpPr/>
          <p:nvPr/>
        </p:nvSpPr>
        <p:spPr>
          <a:xfrm>
            <a:off x="2088487" y="2703730"/>
            <a:ext cx="1230519" cy="94779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Parse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Response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9"/>
          <p:cNvSpPr/>
          <p:nvPr/>
        </p:nvSpPr>
        <p:spPr>
          <a:xfrm>
            <a:off x="1908003" y="4073744"/>
            <a:ext cx="1419280" cy="2345410"/>
          </a:xfrm>
          <a:prstGeom prst="rect">
            <a:avLst/>
          </a:prstGeom>
          <a:solidFill>
            <a:srgbClr val="7F7F7F"/>
          </a:solidFill>
          <a:ln w="28575" cap="flat" cmpd="sng">
            <a:solidFill>
              <a:schemeClr val="lt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Javascript</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pic>
        <p:nvPicPr>
          <p:cNvPr id="227" name="Google Shape;227;p9">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412497" y="2609953"/>
            <a:ext cx="1473755" cy="1105316"/>
          </a:xfrm>
          <a:prstGeom prst="rect">
            <a:avLst/>
          </a:prstGeom>
          <a:noFill/>
          <a:ln>
            <a:noFill/>
          </a:ln>
        </p:spPr>
      </p:pic>
      <p:sp>
        <p:nvSpPr>
          <p:cNvPr id="228" name="Google Shape;228;p9"/>
          <p:cNvSpPr/>
          <p:nvPr/>
        </p:nvSpPr>
        <p:spPr>
          <a:xfrm>
            <a:off x="8102028" y="5683135"/>
            <a:ext cx="1319815"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admin.py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29" name="Google Shape;229;p9"/>
          <p:cNvSpPr/>
          <p:nvPr/>
        </p:nvSpPr>
        <p:spPr>
          <a:xfrm>
            <a:off x="6396262" y="4400416"/>
            <a:ext cx="1086678" cy="592481"/>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Shell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0" name="Google Shape;230;p9">
            <a:extLst>
              <a:ext uri="{C183D7F6-B498-43B3-948B-1728B52AA6E4}">
                <adec:decorative xmlns:adec="http://schemas.microsoft.com/office/drawing/2017/decorative" val="1"/>
              </a:ext>
            </a:extLst>
          </p:cNvPr>
          <p:cNvCxnSpPr>
            <a:endCxn id="203" idx="1"/>
          </p:cNvCxnSpPr>
          <p:nvPr/>
        </p:nvCxnSpPr>
        <p:spPr>
          <a:xfrm>
            <a:off x="1337167" y="1543230"/>
            <a:ext cx="5010000" cy="75300"/>
          </a:xfrm>
          <a:prstGeom prst="straightConnector1">
            <a:avLst/>
          </a:prstGeom>
          <a:noFill/>
          <a:ln w="38100" cap="flat" cmpd="sng">
            <a:solidFill>
              <a:srgbClr val="FFFF00"/>
            </a:solidFill>
            <a:prstDash val="solid"/>
            <a:miter lim="800000"/>
            <a:headEnd type="none" w="sm" len="sm"/>
            <a:tailEnd type="triangle" w="med" len="med"/>
          </a:ln>
        </p:spPr>
      </p:cxnSp>
      <p:cxnSp>
        <p:nvCxnSpPr>
          <p:cNvPr id="231" name="Google Shape;231;p9">
            <a:extLst>
              <a:ext uri="{C183D7F6-B498-43B3-948B-1728B52AA6E4}">
                <adec:decorative xmlns:adec="http://schemas.microsoft.com/office/drawing/2017/decorative" val="1"/>
              </a:ext>
            </a:extLst>
          </p:cNvPr>
          <p:cNvCxnSpPr>
            <a:stCxn id="204" idx="1"/>
            <a:endCxn id="225" idx="3"/>
          </p:cNvCxnSpPr>
          <p:nvPr/>
        </p:nvCxnSpPr>
        <p:spPr>
          <a:xfrm rot="10800000">
            <a:off x="3318967" y="3177640"/>
            <a:ext cx="3028200" cy="15000"/>
          </a:xfrm>
          <a:prstGeom prst="straightConnector1">
            <a:avLst/>
          </a:prstGeom>
          <a:noFill/>
          <a:ln w="38100" cap="flat" cmpd="sng">
            <a:solidFill>
              <a:srgbClr val="FFFF00"/>
            </a:solidFill>
            <a:prstDash val="solid"/>
            <a:miter lim="800000"/>
            <a:headEnd type="none" w="sm" len="sm"/>
            <a:tailEnd type="triangle" w="med" len="med"/>
          </a:ln>
        </p:spPr>
      </p:cxnSp>
      <p:cxnSp>
        <p:nvCxnSpPr>
          <p:cNvPr id="232" name="Google Shape;232;p9">
            <a:extLst>
              <a:ext uri="{C183D7F6-B498-43B3-948B-1728B52AA6E4}">
                <adec:decorative xmlns:adec="http://schemas.microsoft.com/office/drawing/2017/decorative" val="1"/>
              </a:ext>
            </a:extLst>
          </p:cNvPr>
          <p:cNvCxnSpPr>
            <a:stCxn id="225" idx="1"/>
            <a:endCxn id="224" idx="3"/>
          </p:cNvCxnSpPr>
          <p:nvPr/>
        </p:nvCxnSpPr>
        <p:spPr>
          <a:xfrm flipH="1">
            <a:off x="1595587" y="3177625"/>
            <a:ext cx="492900" cy="279900"/>
          </a:xfrm>
          <a:prstGeom prst="straightConnector1">
            <a:avLst/>
          </a:prstGeom>
          <a:noFill/>
          <a:ln w="38100" cap="flat" cmpd="sng">
            <a:solidFill>
              <a:srgbClr val="FFFF00"/>
            </a:solidFill>
            <a:prstDash val="solid"/>
            <a:miter lim="800000"/>
            <a:headEnd type="none" w="sm" len="sm"/>
            <a:tailEnd type="triangle" w="med" len="med"/>
          </a:ln>
        </p:spPr>
      </p:cxnSp>
      <p:sp>
        <p:nvSpPr>
          <p:cNvPr id="233" name="Google Shape;233;p9"/>
          <p:cNvSpPr/>
          <p:nvPr/>
        </p:nvSpPr>
        <p:spPr>
          <a:xfrm>
            <a:off x="6428560" y="5430454"/>
            <a:ext cx="1086678" cy="592481"/>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/admin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4" name="Google Shape;234;p9">
            <a:extLst>
              <a:ext uri="{C183D7F6-B498-43B3-948B-1728B52AA6E4}">
                <adec:decorative xmlns:adec="http://schemas.microsoft.com/office/drawing/2017/decorative" val="1"/>
              </a:ext>
            </a:extLst>
          </p:cNvPr>
          <p:cNvCxnSpPr>
            <a:stCxn id="218" idx="1"/>
            <a:endCxn id="229" idx="3"/>
          </p:cNvCxnSpPr>
          <p:nvPr/>
        </p:nvCxnSpPr>
        <p:spPr>
          <a:xfrm rot="10800000">
            <a:off x="7482887" y="4696768"/>
            <a:ext cx="638400" cy="235200"/>
          </a:xfrm>
          <a:prstGeom prst="straightConnector1">
            <a:avLst/>
          </a:prstGeom>
          <a:noFill/>
          <a:ln w="38100" cap="flat" cmpd="sng">
            <a:solidFill>
              <a:schemeClr val="lt1"/>
            </a:solidFill>
            <a:prstDash val="solid"/>
            <a:miter lim="800000"/>
            <a:headEnd type="none" w="sm" len="sm"/>
            <a:tailEnd type="triangle" w="med" len="med"/>
          </a:ln>
        </p:spPr>
      </p:cxnSp>
      <p:cxnSp>
        <p:nvCxnSpPr>
          <p:cNvPr id="235" name="Google Shape;235;p9">
            <a:extLst>
              <a:ext uri="{C183D7F6-B498-43B3-948B-1728B52AA6E4}">
                <adec:decorative xmlns:adec="http://schemas.microsoft.com/office/drawing/2017/decorative" val="1"/>
              </a:ext>
            </a:extLst>
          </p:cNvPr>
          <p:cNvCxnSpPr>
            <a:stCxn id="218" idx="1"/>
            <a:endCxn id="233" idx="3"/>
          </p:cNvCxnSpPr>
          <p:nvPr/>
        </p:nvCxnSpPr>
        <p:spPr>
          <a:xfrm flipH="1">
            <a:off x="7515287" y="4931968"/>
            <a:ext cx="606000" cy="794700"/>
          </a:xfrm>
          <a:prstGeom prst="straightConnector1">
            <a:avLst/>
          </a:prstGeom>
          <a:noFill/>
          <a:ln w="38100" cap="flat" cmpd="sng">
            <a:solidFill>
              <a:schemeClr val="lt1"/>
            </a:solidFill>
            <a:prstDash val="solid"/>
            <a:miter lim="800000"/>
            <a:headEnd type="triangle" w="med" len="med"/>
            <a:tailEnd type="triangle" w="med" len="med"/>
          </a:ln>
        </p:spPr>
      </p:cxnSp>
      <p:cxnSp>
        <p:nvCxnSpPr>
          <p:cNvPr id="236" name="Google Shape;236;p9">
            <a:extLst>
              <a:ext uri="{C183D7F6-B498-43B3-948B-1728B52AA6E4}">
                <adec:decorative xmlns:adec="http://schemas.microsoft.com/office/drawing/2017/decorative" val="1"/>
              </a:ext>
            </a:extLst>
          </p:cNvPr>
          <p:cNvCxnSpPr>
            <a:stCxn id="228" idx="1"/>
            <a:endCxn id="233" idx="3"/>
          </p:cNvCxnSpPr>
          <p:nvPr/>
        </p:nvCxnSpPr>
        <p:spPr>
          <a:xfrm rot="10800000">
            <a:off x="7515228" y="5726678"/>
            <a:ext cx="586800" cy="207300"/>
          </a:xfrm>
          <a:prstGeom prst="straightConnector1">
            <a:avLst/>
          </a:prstGeom>
          <a:noFill/>
          <a:ln w="38100" cap="flat" cmpd="sng">
            <a:solidFill>
              <a:schemeClr val="lt1"/>
            </a:solidFill>
            <a:prstDash val="solid"/>
            <a:miter lim="800000"/>
            <a:headEnd type="none" w="sm" len="sm"/>
            <a:tailEnd type="triangle" w="med" len="med"/>
          </a:ln>
        </p:spPr>
      </p:cxnSp>
      <p:cxnSp>
        <p:nvCxnSpPr>
          <p:cNvPr id="237" name="Google Shape;237;p9">
            <a:extLst>
              <a:ext uri="{C183D7F6-B498-43B3-948B-1728B52AA6E4}">
                <adec:decorative xmlns:adec="http://schemas.microsoft.com/office/drawing/2017/decorative" val="1"/>
              </a:ext>
            </a:extLst>
          </p:cNvPr>
          <p:cNvCxnSpPr>
            <a:stCxn id="220" idx="1"/>
            <a:endCxn id="228" idx="3"/>
          </p:cNvCxnSpPr>
          <p:nvPr/>
        </p:nvCxnSpPr>
        <p:spPr>
          <a:xfrm flipH="1">
            <a:off x="9421728" y="5448803"/>
            <a:ext cx="468600" cy="485100"/>
          </a:xfrm>
          <a:prstGeom prst="straightConnector1">
            <a:avLst/>
          </a:prstGeom>
          <a:noFill/>
          <a:ln w="38100" cap="flat" cmpd="sng">
            <a:solidFill>
              <a:schemeClr val="lt1"/>
            </a:solidFill>
            <a:prstDash val="solid"/>
            <a:miter lim="800000"/>
            <a:headEnd type="none" w="sm" len="sm"/>
            <a:tailEnd type="triangle" w="med" len="med"/>
          </a:ln>
        </p:spPr>
      </p:cxnSp>
      <p:cxnSp>
        <p:nvCxnSpPr>
          <p:cNvPr id="238" name="Google Shape;238;p9">
            <a:extLst>
              <a:ext uri="{C183D7F6-B498-43B3-948B-1728B52AA6E4}">
                <adec:decorative xmlns:adec="http://schemas.microsoft.com/office/drawing/2017/decorative" val="1"/>
              </a:ext>
            </a:extLst>
          </p:cNvPr>
          <p:cNvCxnSpPr>
            <a:endCxn id="239" idx="2"/>
          </p:cNvCxnSpPr>
          <p:nvPr/>
        </p:nvCxnSpPr>
        <p:spPr>
          <a:xfrm rot="10800000" flipH="1">
            <a:off x="691331" y="1668102"/>
            <a:ext cx="345600" cy="1384500"/>
          </a:xfrm>
          <a:prstGeom prst="straightConnector1">
            <a:avLst/>
          </a:prstGeom>
          <a:noFill/>
          <a:ln w="38100" cap="flat" cmpd="sng">
            <a:solidFill>
              <a:srgbClr val="FFFF00"/>
            </a:solidFill>
            <a:prstDash val="solid"/>
            <a:miter lim="800000"/>
            <a:headEnd type="none" w="sm" len="sm"/>
            <a:tailEnd type="triangle" w="med" len="med"/>
          </a:ln>
        </p:spPr>
      </p:cxnSp>
      <p:cxnSp>
        <p:nvCxnSpPr>
          <p:cNvPr id="240" name="Google Shape;240;p9">
            <a:extLst>
              <a:ext uri="{C183D7F6-B498-43B3-948B-1728B52AA6E4}">
                <adec:decorative xmlns:adec="http://schemas.microsoft.com/office/drawing/2017/decorative" val="1"/>
              </a:ext>
            </a:extLst>
          </p:cNvPr>
          <p:cNvCxnSpPr>
            <a:stCxn id="224" idx="1"/>
          </p:cNvCxnSpPr>
          <p:nvPr/>
        </p:nvCxnSpPr>
        <p:spPr>
          <a:xfrm rot="10800000">
            <a:off x="669262" y="3052616"/>
            <a:ext cx="409500" cy="405000"/>
          </a:xfrm>
          <a:prstGeom prst="straightConnector1">
            <a:avLst/>
          </a:prstGeom>
          <a:noFill/>
          <a:ln w="38100" cap="flat" cmpd="sng">
            <a:solidFill>
              <a:srgbClr val="FFFF00"/>
            </a:solidFill>
            <a:prstDash val="solid"/>
            <a:miter lim="800000"/>
            <a:headEnd type="none" w="sm" len="sm"/>
            <a:tailEnd type="triangle" w="med" len="med"/>
          </a:ln>
        </p:spPr>
      </p:cxnSp>
      <p:sp>
        <p:nvSpPr>
          <p:cNvPr id="239" name="Google Shape;239;p9"/>
          <p:cNvSpPr/>
          <p:nvPr/>
        </p:nvSpPr>
        <p:spPr>
          <a:xfrm>
            <a:off x="692725" y="1396262"/>
            <a:ext cx="688412" cy="271840"/>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Click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41" name="Google Shape;241;p9">
            <a:extLst>
              <a:ext uri="{C183D7F6-B498-43B3-948B-1728B52AA6E4}">
                <adec:decorative xmlns:adec="http://schemas.microsoft.com/office/drawing/2017/decorative" val="1"/>
              </a:ext>
            </a:extLst>
          </p:cNvPr>
          <p:cNvCxnSpPr/>
          <p:nvPr/>
        </p:nvCxnSpPr>
        <p:spPr>
          <a:xfrm>
            <a:off x="6890506" y="2135365"/>
            <a:ext cx="196094" cy="540440"/>
          </a:xfrm>
          <a:prstGeom prst="straightConnector1">
            <a:avLst/>
          </a:prstGeom>
          <a:noFill/>
          <a:ln w="38100" cap="flat" cmpd="sng">
            <a:solidFill>
              <a:srgbClr val="FFFF00"/>
            </a:solidFill>
            <a:prstDash val="solid"/>
            <a:miter lim="800000"/>
            <a:headEnd type="none" w="sm" len="sm"/>
            <a:tailEnd type="triangle" w="med" len="med"/>
          </a:ln>
        </p:spPr>
      </p:cxnSp>
      <p:cxnSp>
        <p:nvCxnSpPr>
          <p:cNvPr id="242" name="Google Shape;242;p9">
            <a:extLst>
              <a:ext uri="{C183D7F6-B498-43B3-948B-1728B52AA6E4}">
                <adec:decorative xmlns:adec="http://schemas.microsoft.com/office/drawing/2017/decorative" val="1"/>
              </a:ext>
            </a:extLst>
          </p:cNvPr>
          <p:cNvCxnSpPr/>
          <p:nvPr/>
        </p:nvCxnSpPr>
        <p:spPr>
          <a:xfrm flipH="1">
            <a:off x="6629400" y="2135365"/>
            <a:ext cx="261106" cy="540440"/>
          </a:xfrm>
          <a:prstGeom prst="straightConnector1">
            <a:avLst/>
          </a:prstGeom>
          <a:noFill/>
          <a:ln w="38100" cap="flat" cmpd="sng">
            <a:solidFill>
              <a:srgbClr val="FFFF00"/>
            </a:solidFill>
            <a:prstDash val="solid"/>
            <a:miter lim="800000"/>
            <a:headEnd type="none" w="sm" len="sm"/>
            <a:tailEnd type="triangle" w="med" len="med"/>
          </a:ln>
        </p:spPr>
      </p:cxnSp>
      <p:cxnSp>
        <p:nvCxnSpPr>
          <p:cNvPr id="243" name="Google Shape;243;p9">
            <a:extLst>
              <a:ext uri="{C183D7F6-B498-43B3-948B-1728B52AA6E4}">
                <adec:decorative xmlns:adec="http://schemas.microsoft.com/office/drawing/2017/decorative" val="1"/>
              </a:ext>
            </a:extLst>
          </p:cNvPr>
          <p:cNvCxnSpPr>
            <a:stCxn id="216" idx="3"/>
            <a:endCxn id="206" idx="2"/>
          </p:cNvCxnSpPr>
          <p:nvPr/>
        </p:nvCxnSpPr>
        <p:spPr>
          <a:xfrm rot="10800000" flipH="1">
            <a:off x="9815644" y="3421050"/>
            <a:ext cx="957900" cy="294900"/>
          </a:xfrm>
          <a:prstGeom prst="straightConnector1">
            <a:avLst/>
          </a:prstGeom>
          <a:noFill/>
          <a:ln w="38100" cap="flat" cmpd="sng">
            <a:solidFill>
              <a:schemeClr val="lt1"/>
            </a:solidFill>
            <a:prstDash val="solid"/>
            <a:miter lim="800000"/>
            <a:headEnd type="none" w="sm" len="sm"/>
            <a:tailEnd type="triangle" w="med" len="med"/>
          </a:ln>
        </p:spPr>
      </p:cxnSp>
      <p:cxnSp>
        <p:nvCxnSpPr>
          <p:cNvPr id="244" name="Google Shape;244;p9">
            <a:extLst>
              <a:ext uri="{C183D7F6-B498-43B3-948B-1728B52AA6E4}">
                <adec:decorative xmlns:adec="http://schemas.microsoft.com/office/drawing/2017/decorative" val="1"/>
              </a:ext>
            </a:extLst>
          </p:cNvPr>
          <p:cNvCxnSpPr>
            <a:stCxn id="218" idx="0"/>
            <a:endCxn id="216" idx="2"/>
          </p:cNvCxnSpPr>
          <p:nvPr/>
        </p:nvCxnSpPr>
        <p:spPr>
          <a:xfrm rot="10800000" flipH="1">
            <a:off x="8664626" y="3966934"/>
            <a:ext cx="473100" cy="448200"/>
          </a:xfrm>
          <a:prstGeom prst="straightConnector1">
            <a:avLst/>
          </a:prstGeom>
          <a:noFill/>
          <a:ln w="38100" cap="flat" cmpd="sng">
            <a:solidFill>
              <a:schemeClr val="lt1"/>
            </a:solidFill>
            <a:prstDash val="solid"/>
            <a:miter lim="800000"/>
            <a:headEnd type="none" w="sm" len="sm"/>
            <a:tailEnd type="triangle" w="med" len="med"/>
          </a:ln>
        </p:spPr>
      </p:cxnSp>
    </p:spTree>
    <p:extLst>
      <p:ext uri="{BB962C8B-B14F-4D97-AF65-F5344CB8AC3E}">
        <p14:creationId xmlns:p14="http://schemas.microsoft.com/office/powerpoint/2010/main" val="3856895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 name="Content Placeholder 1"/>
          <p:cNvSpPr>
            <a:spLocks noGrp="1"/>
          </p:cNvSpPr>
          <p:nvPr>
            <p:ph idx="1"/>
          </p:nvPr>
        </p:nvSpPr>
        <p:spPr/>
        <p:txBody>
          <a:bodyPr/>
          <a:lstStyle/>
          <a:p>
            <a:r>
              <a:rPr lang="en-US" dirty="0"/>
              <a:t>Generic views allow us to produce lots of similar pages without cutting, pasting and editing boiler plate</a:t>
            </a:r>
          </a:p>
          <a:p>
            <a:r>
              <a:rPr lang="en-US" dirty="0"/>
              <a:t>Quicker development</a:t>
            </a:r>
          </a:p>
          <a:p>
            <a:r>
              <a:rPr lang="en-US" dirty="0"/>
              <a:t>Consistent User Experience</a:t>
            </a:r>
          </a:p>
          <a:p>
            <a:r>
              <a:rPr lang="en-US" dirty="0"/>
              <a:t>Less lines of code means fewer mistakes</a:t>
            </a:r>
          </a:p>
        </p:txBody>
      </p:sp>
    </p:spTree>
    <p:extLst>
      <p:ext uri="{BB962C8B-B14F-4D97-AF65-F5344CB8AC3E}">
        <p14:creationId xmlns:p14="http://schemas.microsoft.com/office/powerpoint/2010/main" val="66530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FEA1D21-EC9B-AD40-88F7-5AA9EB66FA36}"/>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4" name="Rectangle 3"/>
          <p:cNvSpPr/>
          <p:nvPr/>
        </p:nvSpPr>
        <p:spPr>
          <a:xfrm>
            <a:off x="671513" y="1013513"/>
            <a:ext cx="10787062" cy="5078313"/>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django.urls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path</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views</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django.views.generic</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a:solidFill>
                  <a:srgbClr val="400BD9"/>
                </a:solidFill>
                <a:latin typeface="Courier" charset="0"/>
                <a:ea typeface="Courier" charset="0"/>
                <a:cs typeface="Courier" charset="0"/>
              </a:rPr>
              <a:t># Note use of plural for list view and singular for detail 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'cat/&lt;</a:t>
            </a:r>
            <a:r>
              <a:rPr lang="en-US" dirty="0" err="1">
                <a:solidFill>
                  <a:srgbClr val="B42419"/>
                </a:solidFill>
                <a:latin typeface="Courier" charset="0"/>
                <a:ea typeface="Courier" charset="0"/>
                <a:cs typeface="Courier" charset="0"/>
              </a:rPr>
              <a:t>int:pk_from_url</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'wacky'</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views.WackyEquinesView.as_view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'whatever'</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TextBox 4"/>
          <p:cNvSpPr txBox="1"/>
          <p:nvPr/>
        </p:nvSpPr>
        <p:spPr>
          <a:xfrm>
            <a:off x="671513" y="585783"/>
            <a:ext cx="2777427" cy="369332"/>
          </a:xfrm>
          <a:prstGeom prst="rect">
            <a:avLst/>
          </a:prstGeom>
          <a:noFill/>
        </p:spPr>
        <p:txBody>
          <a:bodyPr wrap="none" rtlCol="0">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urls.py</a:t>
            </a:r>
            <a:endParaRPr lang="en-US" dirty="0">
              <a:solidFill>
                <a:srgbClr val="FFFF00"/>
              </a:solidFill>
            </a:endParaRPr>
          </a:p>
        </p:txBody>
      </p:sp>
    </p:spTree>
    <p:extLst>
      <p:ext uri="{BB962C8B-B14F-4D97-AF65-F5344CB8AC3E}">
        <p14:creationId xmlns:p14="http://schemas.microsoft.com/office/powerpoint/2010/main" val="93367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60501BCE-38A8-9648-B60C-F93833849BB7}"/>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2" name="Rectangle 1"/>
          <p:cNvSpPr/>
          <p:nvPr/>
        </p:nvSpPr>
        <p:spPr>
          <a:xfrm>
            <a:off x="747705" y="3081385"/>
            <a:ext cx="7010400" cy="3108543"/>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a:t>
            </a:r>
            <a:r>
              <a:rPr lang="mr-IN" sz="1400" dirty="0" err="1">
                <a:solidFill>
                  <a:srgbClr val="C814C9"/>
                </a:solidFill>
                <a:latin typeface="Courier" charset="0"/>
                <a:ea typeface="Courier" charset="0"/>
                <a:cs typeface="Courier" charset="0"/>
              </a:rPr>
              <a:t>List</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cat in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gview:cat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cat.id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cat.name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cats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6" name="Rectangle 5"/>
          <p:cNvSpPr/>
          <p:nvPr/>
        </p:nvSpPr>
        <p:spPr>
          <a:xfrm>
            <a:off x="747705" y="2712053"/>
            <a:ext cx="4963090"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cat_list.html</a:t>
            </a:r>
            <a:endParaRPr lang="en-US" dirty="0">
              <a:solidFill>
                <a:srgbClr val="FFFF00"/>
              </a:solidFill>
              <a:effectLst/>
            </a:endParaRPr>
          </a:p>
        </p:txBody>
      </p:sp>
      <p:pic>
        <p:nvPicPr>
          <p:cNvPr id="8" name="Picture 7" descr="Cat List&#10;&#10;    Sophie&#10;    Frankie&#10;" title="Screen shot of https://samples.dj4e.com/gview/cats">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104" y="840381"/>
            <a:ext cx="4433895" cy="4594710"/>
          </a:xfrm>
          <a:prstGeom prst="rect">
            <a:avLst/>
          </a:prstGeom>
        </p:spPr>
      </p:pic>
      <p:sp>
        <p:nvSpPr>
          <p:cNvPr id="9" name="Rectangle 8"/>
          <p:cNvSpPr/>
          <p:nvPr/>
        </p:nvSpPr>
        <p:spPr>
          <a:xfrm>
            <a:off x="8133649" y="721674"/>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3" name="Rectangle 2"/>
          <p:cNvSpPr/>
          <p:nvPr/>
        </p:nvSpPr>
        <p:spPr>
          <a:xfrm>
            <a:off x="747705" y="1201746"/>
            <a:ext cx="7010399"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Cat.objects.all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cat_list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7" name="Rectangle 6"/>
          <p:cNvSpPr/>
          <p:nvPr/>
        </p:nvSpPr>
        <p:spPr>
          <a:xfrm>
            <a:off x="728659" y="713707"/>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Tree>
    <p:extLst>
      <p:ext uri="{BB962C8B-B14F-4D97-AF65-F5344CB8AC3E}">
        <p14:creationId xmlns:p14="http://schemas.microsoft.com/office/powerpoint/2010/main" val="2320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6359A4B-ED2E-9C4A-8289-10B9D3B53336}"/>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5" name="Rectangle 4"/>
          <p:cNvSpPr/>
          <p:nvPr/>
        </p:nvSpPr>
        <p:spPr>
          <a:xfrm>
            <a:off x="776281" y="1241947"/>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cat.name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gview:cats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&lt;</a:t>
            </a:r>
            <a:r>
              <a:rPr lang="en-US" sz="1400" u="sng" dirty="0" err="1">
                <a:solidFill>
                  <a:srgbClr val="C1651C"/>
                </a:solidFill>
                <a:latin typeface="Courier" charset="0"/>
                <a:ea typeface="Courier" charset="0"/>
                <a:cs typeface="Courier" charset="0"/>
              </a:rPr>
              <a:t>img</a:t>
            </a:r>
            <a:r>
              <a:rPr lang="en-US" sz="1400" u="sng" dirty="0">
                <a:solidFill>
                  <a:srgbClr val="2EAEBB"/>
                </a:solidFill>
                <a:latin typeface="Courier" charset="0"/>
                <a:ea typeface="Courier" charset="0"/>
                <a:cs typeface="Courier" charset="0"/>
              </a:rPr>
              <a:t> </a:t>
            </a:r>
            <a:r>
              <a:rPr lang="en-US" sz="1400" u="sng" dirty="0" err="1">
                <a:solidFill>
                  <a:srgbClr val="2FB41D"/>
                </a:solidFill>
                <a:latin typeface="Courier" charset="0"/>
                <a:ea typeface="Courier" charset="0"/>
                <a:cs typeface="Courier" charset="0"/>
              </a:rPr>
              <a:t>src</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"https://</a:t>
            </a:r>
            <a:r>
              <a:rPr lang="en-US" sz="1400" u="sng" dirty="0" err="1">
                <a:solidFill>
                  <a:srgbClr val="B42419"/>
                </a:solidFill>
                <a:latin typeface="Courier" charset="0"/>
                <a:ea typeface="Courier" charset="0"/>
                <a:cs typeface="Courier" charset="0"/>
              </a:rPr>
              <a:t>loremflickr.com</a:t>
            </a:r>
            <a:r>
              <a:rPr lang="en-US" sz="1400" u="sng" dirty="0">
                <a:solidFill>
                  <a:srgbClr val="B42419"/>
                </a:solidFill>
                <a:latin typeface="Courier" charset="0"/>
                <a:ea typeface="Courier" charset="0"/>
                <a:cs typeface="Courier" charset="0"/>
              </a:rPr>
              <a:t>/160/120/cat"</a:t>
            </a:r>
            <a:r>
              <a:rPr lang="en-US" sz="1400" u="sng" dirty="0">
                <a:solidFill>
                  <a:srgbClr val="2EAEBB"/>
                </a:solidFill>
                <a:latin typeface="Courier" charset="0"/>
                <a:ea typeface="Courier" charset="0"/>
                <a:cs typeface="Courier" charset="0"/>
              </a:rPr>
              <a:t> </a:t>
            </a:r>
            <a:endParaRPr lang="en-US"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    </a:t>
            </a:r>
            <a:r>
              <a:rPr lang="en-US" sz="1400" u="sng" dirty="0">
                <a:solidFill>
                  <a:srgbClr val="2FB41D"/>
                </a:solidFill>
                <a:latin typeface="Courier" charset="0"/>
                <a:ea typeface="Courier" charset="0"/>
                <a:cs typeface="Courier" charset="0"/>
              </a:rPr>
              <a:t>alt</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"A random picture of a cat"</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764374" y="783229"/>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cat_detail.html</a:t>
            </a:r>
            <a:endParaRPr lang="en-US" dirty="0">
              <a:solidFill>
                <a:srgbClr val="FFFF00"/>
              </a:solidFill>
              <a:effectLst/>
            </a:endParaRPr>
          </a:p>
        </p:txBody>
      </p:sp>
      <p:sp>
        <p:nvSpPr>
          <p:cNvPr id="9" name="Rectangle 8"/>
          <p:cNvSpPr/>
          <p:nvPr/>
        </p:nvSpPr>
        <p:spPr>
          <a:xfrm>
            <a:off x="8091551" y="783229"/>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
        <p:nvSpPr>
          <p:cNvPr id="6" name="Rectangle 5"/>
          <p:cNvSpPr/>
          <p:nvPr/>
        </p:nvSpPr>
        <p:spPr>
          <a:xfrm>
            <a:off x="764375" y="4030671"/>
            <a:ext cx="6750116"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CatDetailView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obj</a:t>
            </a:r>
            <a:r>
              <a:rPr lang="en-US" sz="1400" dirty="0">
                <a:solidFill>
                  <a:srgbClr val="000000"/>
                </a:solidFill>
                <a:latin typeface="Courier" charset="0"/>
                <a:ea typeface="Courier" charset="0"/>
                <a:cs typeface="Courier" charset="0"/>
              </a:rPr>
              <a:t> = </a:t>
            </a:r>
            <a:r>
              <a:rPr lang="en-US" sz="1400" dirty="0" err="1">
                <a:solidFill>
                  <a:srgbClr val="000000"/>
                </a:solidFill>
                <a:latin typeface="Courier" charset="0"/>
                <a:ea typeface="Courier" charset="0"/>
                <a:cs typeface="Courier" charset="0"/>
              </a:rPr>
              <a:t>Cat.objects.get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obj</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cat_detail.html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10" name="Rectangle 9"/>
          <p:cNvSpPr/>
          <p:nvPr/>
        </p:nvSpPr>
        <p:spPr>
          <a:xfrm>
            <a:off x="745328" y="3542632"/>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pic>
        <p:nvPicPr>
          <p:cNvPr id="3" name="Picture 2" descr="Screen shot of https://samples.dj4e.com/gview/cat/1&#10;&#10;Cat Sophie&#10;&#10;Go back to list   And a small picture of a cat">
            <a:extLst>
              <a:ext uri="{FF2B5EF4-FFF2-40B4-BE49-F238E27FC236}">
                <a16:creationId xmlns:a16="http://schemas.microsoft.com/office/drawing/2014/main" id="{337E3E32-DDAE-C64B-9CDA-E06EA19F0B14}"/>
              </a:ext>
            </a:extLst>
          </p:cNvPr>
          <p:cNvPicPr>
            <a:picLocks noChangeAspect="1"/>
          </p:cNvPicPr>
          <p:nvPr/>
        </p:nvPicPr>
        <p:blipFill>
          <a:blip r:embed="rId3"/>
          <a:stretch>
            <a:fillRect/>
          </a:stretch>
        </p:blipFill>
        <p:spPr>
          <a:xfrm>
            <a:off x="8091550" y="1305294"/>
            <a:ext cx="3724761" cy="3894928"/>
          </a:xfrm>
          <a:prstGeom prst="rect">
            <a:avLst/>
          </a:prstGeom>
        </p:spPr>
      </p:pic>
    </p:spTree>
    <p:extLst>
      <p:ext uri="{BB962C8B-B14F-4D97-AF65-F5344CB8AC3E}">
        <p14:creationId xmlns:p14="http://schemas.microsoft.com/office/powerpoint/2010/main" val="237246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Don't Repeat Yourself (DRY)</a:t>
            </a:r>
          </a:p>
        </p:txBody>
      </p:sp>
      <p:sp>
        <p:nvSpPr>
          <p:cNvPr id="3" name="Rectangle 2"/>
          <p:cNvSpPr/>
          <p:nvPr/>
        </p:nvSpPr>
        <p:spPr>
          <a:xfrm>
            <a:off x="939800" y="1558415"/>
            <a:ext cx="10414000" cy="3785652"/>
          </a:xfrm>
          <a:prstGeom prst="rect">
            <a:avLst/>
          </a:prstGeom>
        </p:spPr>
        <p:txBody>
          <a:bodyPr wrap="square">
            <a:spAutoFit/>
          </a:bodyPr>
          <a:lstStyle/>
          <a:p>
            <a:r>
              <a:rPr lang="en-US" sz="2400" dirty="0"/>
              <a:t>Don't repeat yourself (DRY, or sometimes do not repeat yourself) is a principle of software development aimed at reducing repetition of software patterns] replacing it with abstractions or using data normalization to avoid </a:t>
            </a:r>
            <a:r>
              <a:rPr lang="en-US" sz="2400"/>
              <a:t>redundancy.  </a:t>
            </a:r>
            <a:r>
              <a:rPr lang="en-US" sz="2400" dirty="0"/>
              <a:t>The principle has been formulated by Andy Hunt and Dave Thomas in their book The Pragmatic Programmer. </a:t>
            </a:r>
          </a:p>
          <a:p>
            <a:endParaRPr lang="en-US" sz="2400" dirty="0"/>
          </a:p>
          <a:p>
            <a:r>
              <a:rPr lang="en-US" sz="2400" dirty="0"/>
              <a:t>When the DRY principle is applied successfully, a modification of any single element of a system does not require a change in other logically unrelated elements. Additionally, elements that are logically related all change predictably and uniformly, and are thus kept in sync. </a:t>
            </a:r>
          </a:p>
        </p:txBody>
      </p:sp>
      <p:sp>
        <p:nvSpPr>
          <p:cNvPr id="4" name="Rectangle 3"/>
          <p:cNvSpPr/>
          <p:nvPr/>
        </p:nvSpPr>
        <p:spPr>
          <a:xfrm>
            <a:off x="6096000" y="5496464"/>
            <a:ext cx="5475794" cy="369332"/>
          </a:xfrm>
          <a:prstGeom prst="rect">
            <a:avLst/>
          </a:prstGeom>
        </p:spPr>
        <p:txBody>
          <a:bodyPr wrap="non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/wiki/Don%27t_repeat_yourself</a:t>
            </a:r>
          </a:p>
        </p:txBody>
      </p:sp>
    </p:spTree>
    <p:extLst>
      <p:ext uri="{BB962C8B-B14F-4D97-AF65-F5344CB8AC3E}">
        <p14:creationId xmlns:p14="http://schemas.microsoft.com/office/powerpoint/2010/main" val="135053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class-based generic views</a:t>
            </a:r>
          </a:p>
        </p:txBody>
      </p:sp>
      <p:sp>
        <p:nvSpPr>
          <p:cNvPr id="3" name="Rectangle 2"/>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
        <p:nvSpPr>
          <p:cNvPr id="4" name="Rectangle 3"/>
          <p:cNvSpPr/>
          <p:nvPr/>
        </p:nvSpPr>
        <p:spPr>
          <a:xfrm>
            <a:off x="1135856" y="1943435"/>
            <a:ext cx="9920287" cy="2554545"/>
          </a:xfrm>
          <a:prstGeom prst="rect">
            <a:avLst/>
          </a:prstGeom>
          <a:solidFill>
            <a:schemeClr val="tx1"/>
          </a:solidFill>
        </p:spPr>
        <p:txBody>
          <a:bodyPr wrap="square">
            <a:spAutoFit/>
          </a:bodyPr>
          <a:lstStyle/>
          <a:p>
            <a:r>
              <a:rPr lang="en-US" sz="2000" dirty="0">
                <a:solidFill>
                  <a:srgbClr val="09442A"/>
                </a:solidFill>
              </a:rPr>
              <a:t>Writing Web applications can be monotonous, because we repeat certain patterns again and again.  Django’s </a:t>
            </a:r>
            <a:r>
              <a:rPr lang="en-US" sz="2000" i="1" dirty="0">
                <a:solidFill>
                  <a:srgbClr val="09442A"/>
                </a:solidFill>
              </a:rPr>
              <a:t>generic views</a:t>
            </a:r>
            <a:r>
              <a:rPr lang="en-US" sz="2000" dirty="0">
                <a:solidFill>
                  <a:srgbClr val="09442A"/>
                </a:solidFill>
              </a:rPr>
              <a:t> were developed to ease that pain. They take certain common idioms and patterns found in view development and abstract them so that you can quickly write common views of data without having to write too much repetitive code.</a:t>
            </a:r>
          </a:p>
          <a:p>
            <a:endParaRPr lang="en-US" sz="2000" dirty="0">
              <a:solidFill>
                <a:srgbClr val="09442A"/>
              </a:solidFill>
            </a:endParaRPr>
          </a:p>
          <a:p>
            <a:r>
              <a:rPr lang="en-US" sz="2000" dirty="0">
                <a:solidFill>
                  <a:srgbClr val="09442A"/>
                </a:solidFill>
              </a:rPr>
              <a:t>We can recognize certain common tasks, like displaying a list of model objects, and write code that displays a list of </a:t>
            </a:r>
            <a:r>
              <a:rPr lang="en-US" sz="2000" i="1" dirty="0">
                <a:solidFill>
                  <a:srgbClr val="09442A"/>
                </a:solidFill>
              </a:rPr>
              <a:t>any</a:t>
            </a:r>
            <a:r>
              <a:rPr lang="en-US" sz="2000" dirty="0">
                <a:solidFill>
                  <a:srgbClr val="09442A"/>
                </a:solidFill>
              </a:rPr>
              <a:t> model object.  Django ships with generic views to display list and detail pages for a single model object. </a:t>
            </a:r>
          </a:p>
        </p:txBody>
      </p:sp>
    </p:spTree>
    <p:extLst>
      <p:ext uri="{BB962C8B-B14F-4D97-AF65-F5344CB8AC3E}">
        <p14:creationId xmlns:p14="http://schemas.microsoft.com/office/powerpoint/2010/main" val="13595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Convention over Configuration</a:t>
            </a:r>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is a software design paradigm used by software frameworks that attempts to decrease the number of decisions that a developer using the framework is required to make without necessarily losing flexibility. </a:t>
            </a:r>
          </a:p>
          <a:p>
            <a:endParaRPr lang="en-US" sz="2400" dirty="0">
              <a:solidFill>
                <a:srgbClr val="FFFF00"/>
              </a:solidFill>
            </a:endParaRPr>
          </a:p>
          <a:p>
            <a:r>
              <a:rPr lang="en-US" sz="2400" dirty="0">
                <a:solidFill>
                  <a:srgbClr val="FFFF00"/>
                </a:solidFill>
              </a:rPr>
              <a:t>When the convention matches the desired behavior, it behaves as expected without having to write configuration files. Only when the desired behavior deviates from the implemented convention is explicit configuration required. </a:t>
            </a:r>
          </a:p>
        </p:txBody>
      </p:sp>
    </p:spTree>
    <p:extLst>
      <p:ext uri="{BB962C8B-B14F-4D97-AF65-F5344CB8AC3E}">
        <p14:creationId xmlns:p14="http://schemas.microsoft.com/office/powerpoint/2010/main" val="75515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4" name="Content Placeholder 3"/>
          <p:cNvSpPr>
            <a:spLocks noGrp="1"/>
          </p:cNvSpPr>
          <p:nvPr>
            <p:ph idx="1"/>
          </p:nvPr>
        </p:nvSpPr>
        <p:spPr>
          <a:xfrm>
            <a:off x="838200" y="1825625"/>
            <a:ext cx="10515600" cy="3117850"/>
          </a:xfrm>
        </p:spPr>
        <p:txBody>
          <a:bodyPr>
            <a:normAutofit/>
          </a:bodyPr>
          <a:lstStyle/>
          <a:p>
            <a:r>
              <a:rPr lang="en-US" dirty="0"/>
              <a:t>If</a:t>
            </a:r>
          </a:p>
          <a:p>
            <a:pPr lvl="1"/>
            <a:r>
              <a:rPr lang="en-US" dirty="0"/>
              <a:t>If the </a:t>
            </a:r>
            <a:r>
              <a:rPr lang="en-US" dirty="0" err="1"/>
              <a:t>app_name</a:t>
            </a:r>
            <a:r>
              <a:rPr lang="en-US" dirty="0"/>
              <a:t> is </a:t>
            </a:r>
            <a:r>
              <a:rPr lang="en-US" dirty="0" err="1">
                <a:solidFill>
                  <a:srgbClr val="FFFF00"/>
                </a:solidFill>
              </a:rPr>
              <a:t>gview</a:t>
            </a:r>
            <a:endParaRPr lang="en-US" dirty="0">
              <a:solidFill>
                <a:srgbClr val="FFFF00"/>
              </a:solidFill>
            </a:endParaRPr>
          </a:p>
          <a:p>
            <a:pPr lvl="1"/>
            <a:r>
              <a:rPr lang="en-US" dirty="0"/>
              <a:t>And the view extends </a:t>
            </a:r>
            <a:r>
              <a:rPr lang="en-US" dirty="0" err="1">
                <a:solidFill>
                  <a:srgbClr val="FFFF00"/>
                </a:solidFill>
              </a:rPr>
              <a:t>django.views.generic.list.ListView</a:t>
            </a:r>
            <a:endParaRPr lang="en-US" dirty="0">
              <a:solidFill>
                <a:srgbClr val="FFFF00"/>
              </a:solidFill>
            </a:endParaRPr>
          </a:p>
          <a:p>
            <a:pPr lvl="1"/>
            <a:r>
              <a:rPr lang="en-US" dirty="0"/>
              <a:t>And the view uses the model </a:t>
            </a:r>
            <a:r>
              <a:rPr lang="en-US" dirty="0">
                <a:solidFill>
                  <a:srgbClr val="FFFF00"/>
                </a:solidFill>
              </a:rPr>
              <a:t>Horse</a:t>
            </a:r>
          </a:p>
          <a:p>
            <a:r>
              <a:rPr lang="en-US" dirty="0"/>
              <a:t>Then</a:t>
            </a:r>
          </a:p>
          <a:p>
            <a:pPr lvl="1"/>
            <a:r>
              <a:rPr lang="en-US" dirty="0"/>
              <a:t>The will automatically render a view named </a:t>
            </a:r>
            <a:r>
              <a:rPr lang="en-US" dirty="0" err="1">
                <a:solidFill>
                  <a:srgbClr val="FFFF00"/>
                </a:solidFill>
              </a:rPr>
              <a:t>gview</a:t>
            </a:r>
            <a:r>
              <a:rPr lang="en-US" dirty="0">
                <a:solidFill>
                  <a:srgbClr val="FFFF00"/>
                </a:solidFill>
              </a:rPr>
              <a:t>/</a:t>
            </a:r>
            <a:r>
              <a:rPr lang="en-US" dirty="0" err="1">
                <a:solidFill>
                  <a:srgbClr val="FFFF00"/>
                </a:solidFill>
              </a:rPr>
              <a:t>horse_list.html</a:t>
            </a:r>
            <a:endParaRPr lang="en-US" dirty="0"/>
          </a:p>
          <a:p>
            <a:pPr lvl="1"/>
            <a:r>
              <a:rPr lang="en-US" dirty="0"/>
              <a:t>Passing a </a:t>
            </a:r>
            <a:r>
              <a:rPr lang="en-US" dirty="0">
                <a:solidFill>
                  <a:srgbClr val="FF40FF"/>
                </a:solidFill>
              </a:rPr>
              <a:t>list</a:t>
            </a:r>
            <a:r>
              <a:rPr lang="en-US" dirty="0"/>
              <a:t> of Horse objects in the variable </a:t>
            </a:r>
            <a:r>
              <a:rPr lang="en-US" dirty="0" err="1">
                <a:solidFill>
                  <a:srgbClr val="FFFF00"/>
                </a:solidFill>
              </a:rPr>
              <a:t>horse_list</a:t>
            </a:r>
            <a:r>
              <a:rPr lang="en-US" dirty="0">
                <a:solidFill>
                  <a:srgbClr val="FFFF00"/>
                </a:solidFill>
              </a:rPr>
              <a:t> </a:t>
            </a:r>
            <a:r>
              <a:rPr lang="en-US" dirty="0"/>
              <a:t>into the template</a:t>
            </a:r>
          </a:p>
          <a:p>
            <a:endParaRPr lang="en-US" dirty="0"/>
          </a:p>
        </p:txBody>
      </p:sp>
      <p:sp>
        <p:nvSpPr>
          <p:cNvPr id="3" name="Rectangle 2"/>
          <p:cNvSpPr/>
          <p:nvPr/>
        </p:nvSpPr>
        <p:spPr>
          <a:xfrm>
            <a:off x="723900" y="5320398"/>
            <a:ext cx="1135380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Tree>
    <p:extLst>
      <p:ext uri="{BB962C8B-B14F-4D97-AF65-F5344CB8AC3E}">
        <p14:creationId xmlns:p14="http://schemas.microsoft.com/office/powerpoint/2010/main" val="12491027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3642</TotalTime>
  <Words>2381</Words>
  <Application>Microsoft Macintosh PowerPoint</Application>
  <PresentationFormat>Grand écran</PresentationFormat>
  <Paragraphs>318</Paragraphs>
  <Slides>21</Slides>
  <Notes>13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Calibri</vt:lpstr>
      <vt:lpstr>Calibri Light</vt:lpstr>
      <vt:lpstr>Courier</vt:lpstr>
      <vt:lpstr>Gill Sans</vt:lpstr>
      <vt:lpstr>Helvetica</vt:lpstr>
      <vt:lpstr>Office Theme</vt:lpstr>
      <vt:lpstr>Django Generic Views</vt:lpstr>
      <vt:lpstr>A diagram</vt:lpstr>
      <vt:lpstr>Generic Views</vt:lpstr>
      <vt:lpstr>Generic Views</vt:lpstr>
      <vt:lpstr>Generic Views</vt:lpstr>
      <vt:lpstr>Concept: Don't Repeat Yourself (DRY)</vt:lpstr>
      <vt:lpstr>Built-in class-based generic views</vt:lpstr>
      <vt:lpstr>Convention over Configuration</vt:lpstr>
      <vt:lpstr>Convention Over Configuration</vt:lpstr>
      <vt:lpstr>Views</vt:lpstr>
      <vt:lpstr> Views</vt:lpstr>
      <vt:lpstr> views</vt:lpstr>
      <vt:lpstr> Views</vt:lpstr>
      <vt:lpstr>Views</vt:lpstr>
      <vt:lpstr>Overriding Convention</vt:lpstr>
      <vt:lpstr>Convention over Configuration</vt:lpstr>
      <vt:lpstr>Departing from Convention in a View</vt:lpstr>
      <vt:lpstr>Views</vt:lpstr>
      <vt:lpstr>Views</vt:lpstr>
      <vt:lpstr>Summary</vt:lpstr>
      <vt:lpstr>Acknowledgements / Contributions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DJ-07-Views-Generic</dc:title>
  <dc:subject>Django for Everybody</dc:subject>
  <dc:creator>Severance, Charles</dc:creator>
  <cp:keywords/>
  <dc:description/>
  <cp:lastModifiedBy>dave bohnert</cp:lastModifiedBy>
  <cp:revision>211</cp:revision>
  <dcterms:created xsi:type="dcterms:W3CDTF">2019-01-19T02:12:54Z</dcterms:created>
  <dcterms:modified xsi:type="dcterms:W3CDTF">2022-01-02T10:56:27Z</dcterms:modified>
  <cp:category/>
</cp:coreProperties>
</file>