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54" r:id="rId1"/>
  </p:sldMasterIdLst>
  <p:notesMasterIdLst>
    <p:notesMasterId r:id="rId33"/>
  </p:notesMasterIdLst>
  <p:sldIdLst>
    <p:sldId id="31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i4s6iIV4MTm+HOpyd0LiL9KfZs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98"/>
    <p:restoredTop sz="82202"/>
  </p:normalViewPr>
  <p:slideViewPr>
    <p:cSldViewPr snapToGrid="0">
      <p:cViewPr varScale="1">
        <p:scale>
          <a:sx n="124" d="100"/>
          <a:sy n="124" d="100"/>
        </p:scale>
        <p:origin x="944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32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765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Note from Chuck.  If you are using these materials, you can remove my name and URL from this replace it with your own, but please retain the CC-BY logo on the first page as well as retain the entire last page when you remix and republish these slides. 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TO Highlight – go to https://</a:t>
            </a:r>
            <a:r>
              <a:rPr lang="en-US" dirty="0" err="1"/>
              <a:t>tohtml.com</a:t>
            </a:r>
            <a:r>
              <a:rPr lang="en-US" dirty="0"/>
              <a:t>/html/ - paste and then do a "Paste RTF"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8094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1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33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6"/>
          <p:cNvSpPr txBox="1">
            <a:spLocks noGrp="1"/>
          </p:cNvSpPr>
          <p:nvPr>
            <p:ph type="title"/>
          </p:nvPr>
        </p:nvSpPr>
        <p:spPr>
          <a:xfrm>
            <a:off x="849312" y="427037"/>
            <a:ext cx="7445375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446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0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3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5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2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0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9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8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02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D7AC08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184B-9E70-0147-A7B2-2B03EF54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B40C-2FCB-434C-A0CC-755A7EB0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56447"/>
            <a:ext cx="8088630" cy="34762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solidFill>
                  <a:schemeClr val="bg1"/>
                </a:solidFill>
              </a:rPr>
              <a:t>This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slide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deck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consists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of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slides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used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in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2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lecture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videos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in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Week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3.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Below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is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a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list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of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shortcut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hyperlinks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for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you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to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jump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into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specific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sections.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(page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2)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3" action="ppaction://hlinksldjump"/>
              </a:rPr>
              <a:t>Week 3: WA4E/HTML - HyperText Markup Language (Part 1)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(page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11) </a:t>
            </a:r>
            <a:r>
              <a:rPr lang="en-US" altLang="zh-CN" sz="1600" dirty="0">
                <a:solidFill>
                  <a:schemeClr val="bg1"/>
                </a:solidFill>
                <a:hlinkClick r:id="rId4" action="ppaction://hlinksldjump"/>
              </a:rPr>
              <a:t>Week 3: WA4E/HTML - HyperText Markup Language (Part 2)</a:t>
            </a:r>
            <a:endParaRPr lang="en-US" altLang="zh-CN" sz="16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113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200"/>
              <a:buFont typeface="Gill Sans"/>
              <a:buNone/>
            </a:pPr>
            <a:r>
              <a:rPr lang="en-US" sz="4000" b="0" i="0" u="none">
                <a:solidFill>
                  <a:srgbClr val="FFD966"/>
                </a:solidFill>
                <a:sym typeface="Gill Sans"/>
              </a:rPr>
              <a:t>Following the Rules</a:t>
            </a:r>
            <a:endParaRPr sz="3200"/>
          </a:p>
        </p:txBody>
      </p:sp>
      <p:sp>
        <p:nvSpPr>
          <p:cNvPr id="121" name="Google Shape;121;p9"/>
          <p:cNvSpPr txBox="1"/>
          <p:nvPr/>
        </p:nvSpPr>
        <p:spPr>
          <a:xfrm>
            <a:off x="5334000" y="1793397"/>
            <a:ext cx="3581400" cy="1904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700"/>
              <a:buFont typeface="Gill Sans"/>
              <a:buNone/>
            </a:pPr>
            <a:r>
              <a:rPr lang="en-US" sz="24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Tags must be lowercase.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2700"/>
              <a:buFont typeface="Gill Sans"/>
              <a:buNone/>
            </a:pPr>
            <a:r>
              <a:rPr lang="en-US" sz="2400" b="0" i="0" u="none" dirty="0">
                <a:solidFill>
                  <a:srgbClr val="FFFB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Attributes must be enclosed in quotes.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ts val="2700"/>
              <a:buFont typeface="Gill Sans"/>
              <a:buNone/>
            </a:pPr>
            <a:r>
              <a:rPr lang="en-US" sz="2400" b="0" i="0" u="none" dirty="0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Tags must be closed.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Google Shape;122;p9"/>
          <p:cNvSpPr txBox="1"/>
          <p:nvPr/>
        </p:nvSpPr>
        <p:spPr>
          <a:xfrm>
            <a:off x="990600" y="1476065"/>
            <a:ext cx="4267200" cy="292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Font typeface="Courier"/>
              <a:buNone/>
            </a:pPr>
            <a:r>
              <a:rPr lang="en-US" sz="1800" b="0" i="0" u="none" dirty="0">
                <a:solidFill>
                  <a:srgbClr val="00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&lt;h1&gt;</a:t>
            </a:r>
            <a:r>
              <a:rPr lang="en-US" sz="18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Tacky HTML</a:t>
            </a:r>
            <a:r>
              <a:rPr lang="en-US" sz="1800" b="0" i="0" u="none" dirty="0">
                <a:solidFill>
                  <a:srgbClr val="00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&lt;/h1&gt;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18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Hi there.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18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&lt;p&gt;&lt;</a:t>
            </a:r>
            <a:r>
              <a:rPr lang="en-US" sz="1800" b="0" i="0" u="none" dirty="0" err="1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img</a:t>
            </a:r>
            <a:r>
              <a:rPr lang="en-US" sz="18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src</a:t>
            </a:r>
            <a:r>
              <a:rPr lang="en-US" sz="18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=</a:t>
            </a:r>
            <a:r>
              <a:rPr lang="en-US" sz="18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"</a:t>
            </a:r>
            <a:r>
              <a:rPr lang="en-US" sz="1800" b="0" i="0" u="none" dirty="0" err="1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tiny.png</a:t>
            </a:r>
            <a:r>
              <a:rPr lang="en-US" sz="18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"</a:t>
            </a:r>
            <a:r>
              <a:rPr lang="en-US" sz="18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18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Browsers tolerate a lot of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18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completely broken HTML.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000"/>
              <a:buFont typeface="Courier"/>
              <a:buNone/>
            </a:pPr>
            <a:r>
              <a:rPr lang="en-US" sz="1800" b="0" i="0" u="none" dirty="0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&lt;/p&gt;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Font typeface="Courier"/>
              <a:buNone/>
            </a:pPr>
            <a:r>
              <a:rPr lang="en-US" sz="1800" b="0" i="0" u="none" dirty="0">
                <a:solidFill>
                  <a:srgbClr val="00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&lt;ul&gt;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Font typeface="Courier"/>
              <a:buNone/>
            </a:pPr>
            <a:r>
              <a:rPr lang="en-US" sz="1800" b="0" i="0" u="none" dirty="0">
                <a:solidFill>
                  <a:srgbClr val="00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&lt;li&gt;</a:t>
            </a:r>
            <a:r>
              <a:rPr lang="en-US" sz="18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List one</a:t>
            </a:r>
            <a:r>
              <a:rPr lang="en-US" sz="1800" b="0" i="0" u="none" dirty="0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&lt;/li&gt;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Font typeface="Courier"/>
              <a:buNone/>
            </a:pPr>
            <a:r>
              <a:rPr lang="en-US" sz="1800" b="0" i="0" u="none" dirty="0">
                <a:solidFill>
                  <a:srgbClr val="00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&lt;li&gt;</a:t>
            </a:r>
            <a:r>
              <a:rPr lang="en-US" sz="18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List 2</a:t>
            </a:r>
            <a:r>
              <a:rPr lang="en-US" sz="1800" b="0" i="0" u="none" dirty="0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&lt;/li&gt;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Font typeface="Courier"/>
              <a:buNone/>
            </a:pPr>
            <a:r>
              <a:rPr lang="en-US" sz="1800" b="0" i="0" u="none" dirty="0">
                <a:solidFill>
                  <a:srgbClr val="00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&lt;/ul&gt;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>
            <a:spLocks noGrp="1"/>
          </p:cNvSpPr>
          <p:nvPr>
            <p:ph type="title"/>
          </p:nvPr>
        </p:nvSpPr>
        <p:spPr>
          <a:xfrm>
            <a:off x="713710" y="193252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Gill Sans"/>
              <a:buNone/>
            </a:pPr>
            <a:r>
              <a:rPr lang="en-US" sz="4400" b="0" i="0" u="none" dirty="0">
                <a:solidFill>
                  <a:srgbClr val="FFD966"/>
                </a:solidFill>
                <a:latin typeface="Gill Sans"/>
                <a:cs typeface="Gill Sans"/>
                <a:sym typeface="Gill Sans"/>
              </a:rPr>
              <a:t>HTML Documents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000"/>
              <a:buFont typeface="Gill Sans"/>
              <a:buNone/>
            </a:pPr>
            <a:r>
              <a:rPr lang="en-US" sz="3600" b="0" i="0" u="none" dirty="0">
                <a:solidFill>
                  <a:srgbClr val="FFD966"/>
                </a:solidFill>
                <a:sym typeface="Gill Sans"/>
              </a:rPr>
              <a:t>Structure of an HTML Document</a:t>
            </a:r>
            <a:endParaRPr sz="3200" dirty="0"/>
          </a:p>
        </p:txBody>
      </p:sp>
      <p:sp>
        <p:nvSpPr>
          <p:cNvPr id="133" name="Google Shape;133;p11"/>
          <p:cNvSpPr txBox="1"/>
          <p:nvPr/>
        </p:nvSpPr>
        <p:spPr>
          <a:xfrm>
            <a:off x="1995487" y="1769882"/>
            <a:ext cx="3522662" cy="2827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ts val="2100"/>
              <a:buFont typeface="Gill Sans"/>
              <a:buNone/>
            </a:pPr>
            <a:r>
              <a:rPr lang="en-US" sz="2000" b="0" i="0" u="none" dirty="0">
                <a:solidFill>
                  <a:srgbClr val="00FD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&lt;!DOCTYPE html&gt;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ts val="2100"/>
              <a:buFont typeface="Gill Sans"/>
              <a:buNone/>
            </a:pPr>
            <a:r>
              <a:rPr lang="en-US" sz="2000" b="0" i="0" u="none" dirty="0">
                <a:solidFill>
                  <a:srgbClr val="00FD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&lt;html&gt;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ts val="2100"/>
              <a:buFont typeface="Gill Sans"/>
              <a:buNone/>
            </a:pPr>
            <a:r>
              <a:rPr lang="en-US" sz="2000" b="0" i="0" u="none" dirty="0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 &lt;head&gt;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ts val="2100"/>
              <a:buFont typeface="Gill Sans"/>
              <a:buNone/>
            </a:pPr>
            <a:r>
              <a:rPr lang="en-US" sz="2000" b="0" i="0" u="none" dirty="0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   metadata....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ts val="2100"/>
              <a:buFont typeface="Gill Sans"/>
              <a:buNone/>
            </a:pPr>
            <a:r>
              <a:rPr lang="en-US" sz="2000" b="0" i="0" u="none" dirty="0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 &lt;/head&gt;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2100"/>
              <a:buFont typeface="Gill Sans"/>
              <a:buNone/>
            </a:pPr>
            <a:r>
              <a:rPr lang="en-US" sz="2000" b="0" i="0" u="none" dirty="0">
                <a:solidFill>
                  <a:srgbClr val="FFFB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 &lt;body&gt;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2100"/>
              <a:buFont typeface="Gill Sans"/>
              <a:buNone/>
            </a:pPr>
            <a:r>
              <a:rPr lang="en-US" sz="2000" b="0" i="0" u="none" dirty="0">
                <a:solidFill>
                  <a:srgbClr val="FFFB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   Page content....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2100"/>
              <a:buFont typeface="Gill Sans"/>
              <a:buNone/>
            </a:pPr>
            <a:r>
              <a:rPr lang="en-US" sz="2000" b="0" i="0" u="none" dirty="0">
                <a:solidFill>
                  <a:srgbClr val="FFFB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 &lt;/body&gt;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ts val="2100"/>
              <a:buFont typeface="Gill Sans"/>
              <a:buNone/>
            </a:pPr>
            <a:r>
              <a:rPr lang="en-US" sz="2000" b="0" i="0" u="none" dirty="0">
                <a:solidFill>
                  <a:srgbClr val="00FD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&lt;/html&gt;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4" name="Google Shape;134;p11"/>
          <p:cNvSpPr txBox="1"/>
          <p:nvPr/>
        </p:nvSpPr>
        <p:spPr>
          <a:xfrm>
            <a:off x="6881812" y="2606416"/>
            <a:ext cx="1822450" cy="611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ts val="2000"/>
              <a:buFont typeface="Gill Sans"/>
              <a:buNone/>
            </a:pPr>
            <a:r>
              <a:rPr lang="en-US" sz="1800" b="0" i="0" u="none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Metadata about the page</a:t>
            </a:r>
            <a:endParaRPr sz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5" name="Google Shape;135;p11"/>
          <p:cNvSpPr txBox="1"/>
          <p:nvPr/>
        </p:nvSpPr>
        <p:spPr>
          <a:xfrm>
            <a:off x="6572250" y="3531541"/>
            <a:ext cx="2128837" cy="888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2000"/>
              <a:buFont typeface="Gill Sans"/>
              <a:buNone/>
            </a:pPr>
            <a:r>
              <a:rPr lang="en-US" sz="1800" b="0" i="0" u="none">
                <a:solidFill>
                  <a:srgbClr val="FFFB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Displayable content of the page</a:t>
            </a:r>
            <a:endParaRPr sz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6" name="Google Shape;136;p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648200" y="2892425"/>
            <a:ext cx="2185987" cy="115887"/>
          </a:xfrm>
          <a:prstGeom prst="straightConnector1">
            <a:avLst/>
          </a:prstGeom>
          <a:noFill/>
          <a:ln w="101600" cap="flat" cmpd="sng">
            <a:solidFill>
              <a:srgbClr val="FF40FF"/>
            </a:solidFill>
            <a:prstDash val="solid"/>
            <a:miter lim="262144"/>
            <a:headEnd type="stealth" w="med" len="med"/>
            <a:tailEnd type="none" w="med" len="med"/>
          </a:ln>
        </p:spPr>
      </p:cxnSp>
      <p:sp>
        <p:nvSpPr>
          <p:cNvPr id="137" name="Google Shape;137;p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00262" y="3349625"/>
            <a:ext cx="2500312" cy="952500"/>
          </a:xfrm>
          <a:prstGeom prst="rect">
            <a:avLst/>
          </a:prstGeom>
          <a:noFill/>
          <a:ln w="38100" cap="flat" cmpd="sng">
            <a:solidFill>
              <a:srgbClr val="FFFB00"/>
            </a:solidFill>
            <a:prstDash val="solid"/>
            <a:miter lim="262144"/>
            <a:headEnd type="none" w="sm" len="sm"/>
            <a:tailEnd type="none" w="sm" len="sm"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</p:txBody>
      </p:sp>
      <p:sp>
        <p:nvSpPr>
          <p:cNvPr id="138" name="Google Shape;138;p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00262" y="2359025"/>
            <a:ext cx="2500312" cy="952500"/>
          </a:xfrm>
          <a:prstGeom prst="rect">
            <a:avLst/>
          </a:prstGeom>
          <a:noFill/>
          <a:ln w="38100" cap="flat" cmpd="sng">
            <a:solidFill>
              <a:srgbClr val="FF40FF"/>
            </a:solidFill>
            <a:prstDash val="solid"/>
            <a:miter lim="262144"/>
            <a:headEnd type="none" w="sm" len="sm"/>
            <a:tailEnd type="none" w="sm" len="sm"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</p:txBody>
      </p:sp>
      <p:sp>
        <p:nvSpPr>
          <p:cNvPr id="139" name="Google Shape;139;p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95487" y="1702059"/>
            <a:ext cx="2986087" cy="3032125"/>
          </a:xfrm>
          <a:prstGeom prst="rect">
            <a:avLst/>
          </a:prstGeom>
          <a:noFill/>
          <a:ln w="38100" cap="flat" cmpd="sng">
            <a:solidFill>
              <a:srgbClr val="00FDFF"/>
            </a:solidFill>
            <a:prstDash val="solid"/>
            <a:miter lim="262144"/>
            <a:headEnd type="none" w="sm" len="sm"/>
            <a:tailEnd type="none" w="sm" len="sm"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</p:txBody>
      </p:sp>
      <p:cxnSp>
        <p:nvCxnSpPr>
          <p:cNvPr id="140" name="Google Shape;140;p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600575" y="3879850"/>
            <a:ext cx="1895475" cy="179387"/>
          </a:xfrm>
          <a:prstGeom prst="straightConnector1">
            <a:avLst/>
          </a:prstGeom>
          <a:noFill/>
          <a:ln w="101600" cap="flat" cmpd="sng">
            <a:solidFill>
              <a:srgbClr val="FFFB00"/>
            </a:solidFill>
            <a:prstDash val="solid"/>
            <a:miter lim="262144"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200"/>
              <a:buFont typeface="Gill Sans"/>
              <a:buNone/>
            </a:pPr>
            <a:r>
              <a:rPr lang="en-US" sz="4000" b="0" i="0" u="none">
                <a:solidFill>
                  <a:srgbClr val="FFD966"/>
                </a:solidFill>
                <a:sym typeface="Gill Sans"/>
              </a:rPr>
              <a:t>Special File Names</a:t>
            </a:r>
            <a:endParaRPr sz="3200"/>
          </a:p>
        </p:txBody>
      </p:sp>
      <p:sp>
        <p:nvSpPr>
          <p:cNvPr id="146" name="Google Shape;146;p1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585787" marR="0" lvl="0" indent="-442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sym typeface="Gill Sans"/>
              </a:rPr>
              <a:t>When a URL points to a directory in your web server, it looks for a file with a special name:</a:t>
            </a:r>
            <a:endParaRPr sz="2000" dirty="0"/>
          </a:p>
          <a:p>
            <a:pPr marL="304800" marR="0" lvl="1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00F900"/>
              </a:buClr>
              <a:buSzPts val="3591"/>
              <a:buFont typeface="Gill Sans"/>
              <a:buNone/>
            </a:pPr>
            <a:r>
              <a:rPr lang="en-US" sz="2000" b="0" i="0" u="none" strike="noStrike" cap="none" dirty="0">
                <a:solidFill>
                  <a:srgbClr val="00F900"/>
                </a:solidFill>
                <a:sym typeface="Gill Sans"/>
              </a:rPr>
              <a:t>    </a:t>
            </a:r>
            <a:r>
              <a:rPr lang="en-US" sz="2000" b="0" i="0" u="none" strike="noStrike" cap="none" dirty="0" err="1">
                <a:solidFill>
                  <a:srgbClr val="00F900"/>
                </a:solidFill>
                <a:sym typeface="Gill Sans"/>
              </a:rPr>
              <a:t>index.html</a:t>
            </a:r>
            <a:r>
              <a:rPr lang="en-US" sz="2000" b="0" i="0" u="none" strike="noStrike" cap="none" dirty="0">
                <a:solidFill>
                  <a:srgbClr val="00F900"/>
                </a:solidFill>
                <a:sym typeface="Gill Sans"/>
              </a:rPr>
              <a:t>, </a:t>
            </a:r>
            <a:r>
              <a:rPr lang="en-US" sz="2000" b="0" i="0" u="none" strike="noStrike" cap="none" dirty="0" err="1">
                <a:solidFill>
                  <a:srgbClr val="00F900"/>
                </a:solidFill>
                <a:sym typeface="Gill Sans"/>
              </a:rPr>
              <a:t>index.htm</a:t>
            </a:r>
            <a:r>
              <a:rPr lang="en-US" sz="2000" b="0" i="0" u="none" strike="noStrike" cap="none" dirty="0">
                <a:solidFill>
                  <a:srgbClr val="00F900"/>
                </a:solidFill>
                <a:sym typeface="Gill Sans"/>
              </a:rPr>
              <a:t>, </a:t>
            </a:r>
            <a:r>
              <a:rPr lang="en-US" sz="2000" b="0" i="0" u="none" strike="noStrike" cap="none" dirty="0" err="1">
                <a:solidFill>
                  <a:srgbClr val="00F900"/>
                </a:solidFill>
                <a:sym typeface="Gill Sans"/>
              </a:rPr>
              <a:t>index.php</a:t>
            </a:r>
            <a:r>
              <a:rPr lang="en-US" sz="2000" b="0" i="0" u="none" strike="noStrike" cap="none" dirty="0">
                <a:solidFill>
                  <a:srgbClr val="00F900"/>
                </a:solidFill>
                <a:sym typeface="Gill Sans"/>
              </a:rPr>
              <a:t>,</a:t>
            </a:r>
            <a:r>
              <a:rPr lang="en-US" sz="2000" b="0" i="0" u="none" strike="noStrike" cap="none" dirty="0">
                <a:solidFill>
                  <a:schemeClr val="lt1"/>
                </a:solidFill>
                <a:sym typeface="Gill Sans"/>
              </a:rPr>
              <a:t> etc.</a:t>
            </a:r>
            <a:endParaRPr sz="1600" dirty="0"/>
          </a:p>
          <a:p>
            <a:pPr marL="585787" marR="0" lvl="0" indent="-44291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sym typeface="Gill Sans"/>
              </a:rPr>
              <a:t>While there is a convention, the “default file” is configurable.</a:t>
            </a:r>
            <a:endParaRPr sz="2000" dirty="0"/>
          </a:p>
          <a:p>
            <a:pPr marL="585787" marR="0" lvl="0" indent="-44291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sym typeface="Gill Sans"/>
              </a:rPr>
              <a:t>Usually </a:t>
            </a:r>
            <a:r>
              <a:rPr lang="en-US" sz="2000" b="0" i="0" u="none" strike="noStrike" cap="none" dirty="0" err="1">
                <a:solidFill>
                  <a:srgbClr val="00F900"/>
                </a:solidFill>
                <a:sym typeface="Gill Sans"/>
              </a:rPr>
              <a:t>index.htm</a:t>
            </a:r>
            <a:r>
              <a:rPr lang="en-US" sz="2000" b="0" i="0" u="none" strike="noStrike" cap="none" dirty="0">
                <a:solidFill>
                  <a:schemeClr val="lt1"/>
                </a:solidFill>
                <a:sym typeface="Gill Sans"/>
              </a:rPr>
              <a:t> or</a:t>
            </a:r>
            <a:r>
              <a:rPr lang="en-US" sz="2000" b="0" i="0" u="none" strike="noStrike" cap="none" dirty="0">
                <a:solidFill>
                  <a:srgbClr val="00F900"/>
                </a:solidFill>
                <a:sym typeface="Gill Sans"/>
              </a:rPr>
              <a:t> </a:t>
            </a:r>
            <a:r>
              <a:rPr lang="en-US" sz="2000" b="0" i="0" u="none" strike="noStrike" cap="none" dirty="0" err="1">
                <a:solidFill>
                  <a:srgbClr val="00F900"/>
                </a:solidFill>
                <a:sym typeface="Gill Sans"/>
              </a:rPr>
              <a:t>index.html</a:t>
            </a:r>
            <a:r>
              <a:rPr lang="en-US" sz="2000" b="0" i="0" u="none" strike="noStrike" cap="none" dirty="0">
                <a:solidFill>
                  <a:schemeClr val="lt1"/>
                </a:solidFill>
                <a:sym typeface="Gill Sans"/>
              </a:rPr>
              <a:t> is a safe bet.</a:t>
            </a:r>
            <a:endParaRPr sz="2000" dirty="0"/>
          </a:p>
          <a:p>
            <a:pPr marL="585787" marR="0" lvl="0" indent="-44291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sym typeface="Gill Sans"/>
              </a:rPr>
              <a:t>This only works when viewing through a web server - when viewing from disk, you must view the file.</a:t>
            </a:r>
            <a:endParaRPr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200"/>
              <a:buFont typeface="Gill Sans"/>
              <a:buNone/>
            </a:pPr>
            <a:r>
              <a:rPr lang="en-US" sz="4200" b="0" i="0" u="none" dirty="0">
                <a:solidFill>
                  <a:srgbClr val="FFD966"/>
                </a:solidFill>
                <a:sym typeface="Gill Sans"/>
              </a:rPr>
              <a:t>Multiple Files</a:t>
            </a:r>
            <a:endParaRPr dirty="0"/>
          </a:p>
        </p:txBody>
      </p:sp>
      <p:sp>
        <p:nvSpPr>
          <p:cNvPr id="152" name="Google Shape;152;p1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596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None/>
            </a:pPr>
            <a:r>
              <a:rPr lang="en-US" sz="2100" b="0" i="0" u="none" strike="noStrike" cap="none" dirty="0">
                <a:solidFill>
                  <a:schemeClr val="lt1"/>
                </a:solidFill>
                <a:sym typeface="Gill Sans"/>
              </a:rPr>
              <a:t>We can put multiple files in the same directory and then use them in relative links.</a:t>
            </a:r>
            <a:endParaRPr dirty="0"/>
          </a:p>
        </p:txBody>
      </p:sp>
      <p:sp>
        <p:nvSpPr>
          <p:cNvPr id="153" name="Google Shape;153;p13"/>
          <p:cNvSpPr txBox="1"/>
          <p:nvPr/>
        </p:nvSpPr>
        <p:spPr>
          <a:xfrm>
            <a:off x="1295400" y="2495550"/>
            <a:ext cx="6846887" cy="153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csev$ ls -l 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-rw-r--r--  1 csev  staff   618 Dec 18 22:56 </a:t>
            </a:r>
            <a:r>
              <a:rPr lang="en-US" sz="16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index.htm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-rw-r--r--  1 csev  staff   883 Dec 18 22:57 </a:t>
            </a:r>
            <a:r>
              <a:rPr lang="en-US" sz="16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images.htm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-rw-r--r--  1 csev  staff   679 Dec 18 22:57</a:t>
            </a:r>
            <a:r>
              <a:rPr lang="en-US" sz="16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tables.htm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-rw-r--r--  1 csev  staff  5909 Dec 18 22:57</a:t>
            </a:r>
            <a:r>
              <a:rPr lang="en-US" sz="16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tiny.png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csev$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3276045-F244-4446-B5BA-52C0EB3AEB3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Whitespace</a:t>
            </a:r>
            <a:r>
              <a:rPr lang="zh-CN" altLang="en-US" baseline="0" dirty="0"/>
              <a:t> </a:t>
            </a:r>
            <a:r>
              <a:rPr lang="en-US" altLang="zh-CN" baseline="0" dirty="0"/>
              <a:t>and</a:t>
            </a:r>
            <a:r>
              <a:rPr lang="zh-CN" altLang="en-US" baseline="0" dirty="0"/>
              <a:t> </a:t>
            </a:r>
            <a:r>
              <a:rPr lang="en-US" altLang="zh-CN" baseline="0" dirty="0"/>
              <a:t>line</a:t>
            </a:r>
            <a:r>
              <a:rPr lang="zh-CN" altLang="en-US" baseline="0" dirty="0"/>
              <a:t> </a:t>
            </a:r>
            <a:r>
              <a:rPr lang="en-US" altLang="zh-CN" baseline="0" dirty="0"/>
              <a:t>wrapping</a:t>
            </a:r>
            <a:endParaRPr lang="en-US" dirty="0"/>
          </a:p>
        </p:txBody>
      </p:sp>
      <p:sp>
        <p:nvSpPr>
          <p:cNvPr id="158" name="Google Shape;158;p14"/>
          <p:cNvSpPr txBox="1"/>
          <p:nvPr/>
        </p:nvSpPr>
        <p:spPr>
          <a:xfrm>
            <a:off x="6248400" y="3292215"/>
            <a:ext cx="2143125" cy="611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</a:pPr>
            <a:r>
              <a:rPr lang="en-US" sz="18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Whitespace and line wrapping</a:t>
            </a:r>
            <a:endParaRPr sz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59" name="Google Shape;159;p14" descr="Screenshot of &quot;www.wa4e.com/code/html&quot;. It has a title read as &quot;A Header&quot; and some main body text.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9800" y="314325"/>
            <a:ext cx="289242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4" descr="Screenshot of &quot;www.wa4e.com/code/html&quot;. It has a title read as &quot;A Header&quot; and some main body text.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3575" y="2420937"/>
            <a:ext cx="4800600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4"/>
          <p:cNvSpPr txBox="1"/>
          <p:nvPr/>
        </p:nvSpPr>
        <p:spPr>
          <a:xfrm>
            <a:off x="777875" y="847842"/>
            <a:ext cx="4572000" cy="128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400"/>
              <a:buFont typeface="Gill Sans"/>
              <a:buNone/>
            </a:pPr>
            <a:r>
              <a:rPr lang="en-US" sz="20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</a:t>
            </a:r>
            <a:r>
              <a:rPr lang="en-US" sz="2000" b="0" i="0" u="none" dirty="0">
                <a:solidFill>
                  <a:srgbClr val="00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p&gt;</a:t>
            </a:r>
            <a:r>
              <a:rPr lang="en-US" sz="20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You can add a style like</a:t>
            </a:r>
            <a:r>
              <a:rPr lang="en-US" sz="20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 &lt;strong&gt;</a:t>
            </a:r>
            <a:r>
              <a:rPr lang="en-US" sz="20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bold</a:t>
            </a:r>
            <a:r>
              <a:rPr lang="en-US" sz="20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&lt;/strong&gt; </a:t>
            </a:r>
            <a:r>
              <a:rPr lang="en-US" sz="20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to some text by enclosing it in the </a:t>
            </a:r>
            <a:r>
              <a:rPr lang="en-US" sz="20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</a:t>
            </a:r>
            <a:r>
              <a:rPr lang="en-US" sz="2000" b="0" i="0" u="none" dirty="0" err="1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em</a:t>
            </a:r>
            <a:r>
              <a:rPr lang="en-US" sz="20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&gt;</a:t>
            </a:r>
            <a:r>
              <a:rPr lang="en-US" sz="20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appropriate</a:t>
            </a:r>
            <a:r>
              <a:rPr lang="en-US" sz="20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&lt;/</a:t>
            </a:r>
            <a:r>
              <a:rPr lang="en-US" sz="2000" b="0" i="0" u="none" dirty="0" err="1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em</a:t>
            </a:r>
            <a:r>
              <a:rPr lang="en-US" sz="20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&gt; </a:t>
            </a:r>
            <a:r>
              <a:rPr lang="en-US" sz="20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tag.</a:t>
            </a:r>
            <a:r>
              <a:rPr lang="en-US" sz="20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&lt;/p&gt;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200"/>
              <a:buFont typeface="Gill Sans"/>
              <a:buNone/>
            </a:pPr>
            <a:r>
              <a:rPr lang="en-US" sz="3200" b="0" i="0" u="none">
                <a:solidFill>
                  <a:srgbClr val="FFD966"/>
                </a:solidFill>
                <a:sym typeface="Gill Sans"/>
              </a:rPr>
              <a:t>Tags Have a </a:t>
            </a:r>
            <a:r>
              <a:rPr lang="en-US" sz="3200" b="0" i="0" u="none">
                <a:solidFill>
                  <a:srgbClr val="FF40FF"/>
                </a:solidFill>
                <a:sym typeface="Gill Sans"/>
              </a:rPr>
              <a:t>Beginning</a:t>
            </a:r>
            <a:r>
              <a:rPr lang="en-US" sz="3200" b="0" i="0" u="none">
                <a:solidFill>
                  <a:srgbClr val="FF9300"/>
                </a:solidFill>
                <a:sym typeface="Gill Sans"/>
              </a:rPr>
              <a:t> </a:t>
            </a:r>
            <a:r>
              <a:rPr lang="en-US" sz="3200" b="0" i="0" u="none">
                <a:solidFill>
                  <a:srgbClr val="FFD966"/>
                </a:solidFill>
                <a:sym typeface="Gill Sans"/>
              </a:rPr>
              <a:t>and</a:t>
            </a:r>
            <a:r>
              <a:rPr lang="en-US" sz="3200" b="0" i="0" u="none">
                <a:solidFill>
                  <a:srgbClr val="FF9300"/>
                </a:solidFill>
                <a:sym typeface="Gill Sans"/>
              </a:rPr>
              <a:t> /End...</a:t>
            </a:r>
            <a:endParaRPr sz="2400"/>
          </a:p>
        </p:txBody>
      </p:sp>
      <p:sp>
        <p:nvSpPr>
          <p:cNvPr id="167" name="Google Shape;167;p15"/>
          <p:cNvSpPr txBox="1"/>
          <p:nvPr/>
        </p:nvSpPr>
        <p:spPr>
          <a:xfrm>
            <a:off x="1532859" y="1975829"/>
            <a:ext cx="6078279" cy="1535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500"/>
              <a:buFont typeface="Gill Sans"/>
              <a:buNone/>
            </a:pPr>
            <a:r>
              <a:rPr lang="en-US" sz="2400" b="0" i="0" u="none" dirty="0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&lt;p&gt;</a:t>
            </a:r>
            <a:r>
              <a:rPr lang="en-US" sz="24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You can add a style like</a:t>
            </a:r>
            <a:r>
              <a:rPr lang="en-US" sz="24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 </a:t>
            </a:r>
            <a:r>
              <a:rPr lang="en-US" sz="2400" b="0" i="0" u="none" dirty="0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&lt;strong&gt;</a:t>
            </a:r>
            <a:r>
              <a:rPr lang="en-US" sz="24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bold</a:t>
            </a:r>
            <a:r>
              <a:rPr lang="en-US" sz="2400" b="0" i="0" u="none" dirty="0">
                <a:solidFill>
                  <a:srgbClr val="FF9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&lt;/strong&gt; </a:t>
            </a:r>
            <a:r>
              <a:rPr lang="en-US" sz="24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to some text by enclosing it in the </a:t>
            </a:r>
            <a:r>
              <a:rPr lang="en-US" sz="2400" b="0" i="0" u="none" dirty="0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</a:t>
            </a:r>
            <a:r>
              <a:rPr lang="en-US" sz="2400" b="0" i="0" u="none" dirty="0" err="1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em</a:t>
            </a:r>
            <a:r>
              <a:rPr lang="en-US" sz="2400" b="0" i="0" u="none" dirty="0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&gt;</a:t>
            </a:r>
            <a:r>
              <a:rPr lang="en-US" sz="24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appropriate</a:t>
            </a:r>
            <a:r>
              <a:rPr lang="en-US" sz="2400" b="0" i="0" u="none" dirty="0">
                <a:solidFill>
                  <a:srgbClr val="FF9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&lt;/</a:t>
            </a:r>
            <a:r>
              <a:rPr lang="en-US" sz="2400" b="0" i="0" u="none" dirty="0" err="1">
                <a:solidFill>
                  <a:srgbClr val="FF9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em</a:t>
            </a:r>
            <a:r>
              <a:rPr lang="en-US" sz="2400" b="0" i="0" u="none" dirty="0">
                <a:solidFill>
                  <a:srgbClr val="FF9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&gt; </a:t>
            </a:r>
            <a:r>
              <a:rPr lang="en-US" sz="24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tag.</a:t>
            </a:r>
            <a:r>
              <a:rPr lang="en-US" sz="2400" b="0" i="0" u="none" dirty="0">
                <a:solidFill>
                  <a:srgbClr val="FF9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&lt;/p&gt;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>
            <a:spLocks noGrp="1"/>
          </p:cNvSpPr>
          <p:nvPr>
            <p:ph type="title"/>
          </p:nvPr>
        </p:nvSpPr>
        <p:spPr>
          <a:xfrm>
            <a:off x="849312" y="427037"/>
            <a:ext cx="6846887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4300"/>
              <a:buFont typeface="Gill Sans"/>
              <a:buNone/>
            </a:pPr>
            <a:r>
              <a:rPr lang="en-US" sz="3200" b="0" i="0" u="none" dirty="0">
                <a:solidFill>
                  <a:srgbClr val="FF2600"/>
                </a:solidFill>
                <a:sym typeface="Gill Sans"/>
              </a:rPr>
              <a:t> </a:t>
            </a:r>
            <a:r>
              <a:rPr lang="en-US" sz="3200" b="0" i="0" u="none" dirty="0">
                <a:solidFill>
                  <a:srgbClr val="FFD966"/>
                </a:solidFill>
                <a:sym typeface="Gill Sans"/>
              </a:rPr>
              <a:t>HTML Tag Basics</a:t>
            </a:r>
            <a:endParaRPr sz="2400" dirty="0"/>
          </a:p>
        </p:txBody>
      </p:sp>
      <p:sp>
        <p:nvSpPr>
          <p:cNvPr id="173" name="Google Shape;173;p16"/>
          <p:cNvSpPr txBox="1"/>
          <p:nvPr/>
        </p:nvSpPr>
        <p:spPr>
          <a:xfrm>
            <a:off x="4237037" y="2171827"/>
            <a:ext cx="3246437" cy="33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2500"/>
              <a:buFont typeface="Gill Sans"/>
              <a:buNone/>
            </a:pPr>
            <a:r>
              <a:rPr lang="en-US" sz="1800" b="0" i="0" u="none">
                <a:solidFill>
                  <a:srgbClr val="FF9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&lt;h1&gt;</a:t>
            </a:r>
            <a:r>
              <a:rPr lang="en-US" sz="18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Hello World</a:t>
            </a:r>
            <a:r>
              <a:rPr lang="en-US" sz="18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&lt;/h1&gt;</a:t>
            </a:r>
            <a:endParaRPr sz="105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4" name="Google Shape;174;p16"/>
          <p:cNvSpPr txBox="1"/>
          <p:nvPr/>
        </p:nvSpPr>
        <p:spPr>
          <a:xfrm>
            <a:off x="4773612" y="3465639"/>
            <a:ext cx="2846387" cy="33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2600"/>
              <a:buFont typeface="Gill Sans"/>
              <a:buNone/>
            </a:pPr>
            <a:r>
              <a:rPr lang="en-US" sz="1800" b="0" i="0" u="none">
                <a:solidFill>
                  <a:srgbClr val="FFFB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&lt;img</a:t>
            </a:r>
            <a:r>
              <a:rPr lang="en-US" sz="1800" b="0" i="0" u="none">
                <a:solidFill>
                  <a:srgbClr val="FF9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 </a:t>
            </a:r>
            <a:r>
              <a:rPr lang="en-US" sz="1800" b="0" i="0" u="none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src="x.png"</a:t>
            </a:r>
            <a:r>
              <a:rPr lang="en-US" sz="1800" b="0" i="0" u="none">
                <a:solidFill>
                  <a:srgbClr val="FF9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 </a:t>
            </a:r>
            <a:r>
              <a:rPr lang="en-US" sz="1800" b="0" i="0" u="none">
                <a:solidFill>
                  <a:srgbClr val="FFFB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/&gt;</a:t>
            </a:r>
            <a:endParaRPr sz="105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5" name="Google Shape;175;p16"/>
          <p:cNvSpPr txBox="1"/>
          <p:nvPr/>
        </p:nvSpPr>
        <p:spPr>
          <a:xfrm>
            <a:off x="3000375" y="1653328"/>
            <a:ext cx="947737" cy="273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2000"/>
              <a:buFont typeface="Gill Sans"/>
              <a:buNone/>
            </a:pPr>
            <a:r>
              <a:rPr lang="en-US" b="0" i="0" u="none">
                <a:solidFill>
                  <a:srgbClr val="FF9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Start tag</a:t>
            </a:r>
            <a:endParaRPr sz="105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6" name="Google Shape;176;p16"/>
          <p:cNvSpPr txBox="1"/>
          <p:nvPr/>
        </p:nvSpPr>
        <p:spPr>
          <a:xfrm>
            <a:off x="7164976" y="1653328"/>
            <a:ext cx="830262" cy="273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000"/>
              <a:buFont typeface="Gill Sans"/>
              <a:buNone/>
            </a:pPr>
            <a:r>
              <a:rPr lang="en-US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End tag</a:t>
            </a:r>
            <a:endParaRPr sz="10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7" name="Google Shape;177;p16"/>
          <p:cNvSpPr txBox="1"/>
          <p:nvPr/>
        </p:nvSpPr>
        <p:spPr>
          <a:xfrm>
            <a:off x="5445125" y="4360016"/>
            <a:ext cx="1600200" cy="273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2000"/>
              <a:buFont typeface="Gill Sans"/>
              <a:buNone/>
            </a:pPr>
            <a:r>
              <a:rPr lang="en-US" b="0" i="0" u="none">
                <a:solidFill>
                  <a:srgbClr val="FFFB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Self-closing tag</a:t>
            </a:r>
            <a:endParaRPr sz="105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8" name="Google Shape;178;p16"/>
          <p:cNvSpPr txBox="1"/>
          <p:nvPr/>
        </p:nvSpPr>
        <p:spPr>
          <a:xfrm>
            <a:off x="7214594" y="2764131"/>
            <a:ext cx="1035050" cy="273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ts val="2000"/>
              <a:buFont typeface="Gill Sans"/>
              <a:buNone/>
            </a:pPr>
            <a:r>
              <a:rPr lang="en-US" b="0" i="0" u="none" dirty="0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Attribute</a:t>
            </a:r>
            <a:endParaRPr sz="10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9" name="Google Shape;179;p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3536950" y="1966912"/>
            <a:ext cx="581025" cy="330200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 lim="262144"/>
            <a:headEnd type="triangle" w="med" len="med"/>
            <a:tailEnd type="none" w="med" len="med"/>
          </a:ln>
        </p:spPr>
      </p:cxnSp>
      <p:cxnSp>
        <p:nvCxnSpPr>
          <p:cNvPr id="180" name="Google Shape;180;p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7153864" y="1976437"/>
            <a:ext cx="382587" cy="361950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 lim="262144"/>
            <a:headEnd type="triangle" w="med" len="med"/>
            <a:tailEnd type="none" w="med" len="med"/>
          </a:ln>
        </p:spPr>
      </p:cxnSp>
      <p:cxnSp>
        <p:nvCxnSpPr>
          <p:cNvPr id="181" name="Google Shape;181;p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6670675" y="3044825"/>
            <a:ext cx="558800" cy="352425"/>
          </a:xfrm>
          <a:prstGeom prst="straightConnector1">
            <a:avLst/>
          </a:prstGeom>
          <a:noFill/>
          <a:ln w="76200" cap="flat" cmpd="sng">
            <a:solidFill>
              <a:srgbClr val="FF40FF"/>
            </a:solidFill>
            <a:prstDash val="solid"/>
            <a:miter lim="262144"/>
            <a:headEnd type="triangle" w="med" len="med"/>
            <a:tailEnd type="none" w="med" len="med"/>
          </a:ln>
        </p:spPr>
      </p:cxnSp>
      <p:cxnSp>
        <p:nvCxnSpPr>
          <p:cNvPr id="182" name="Google Shape;182;p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292725" y="3914775"/>
            <a:ext cx="725487" cy="414337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 lim="262144"/>
            <a:headEnd type="triangle" w="med" len="med"/>
            <a:tailEnd type="none" w="med" len="med"/>
          </a:ln>
        </p:spPr>
      </p:cxnSp>
      <p:cxnSp>
        <p:nvCxnSpPr>
          <p:cNvPr id="183" name="Google Shape;183;p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6564312" y="3967162"/>
            <a:ext cx="457200" cy="341312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 lim="262144"/>
            <a:headEnd type="triangle" w="med" len="med"/>
            <a:tailEnd type="none" w="med" len="med"/>
          </a:ln>
        </p:spPr>
      </p:cxnSp>
      <p:sp>
        <p:nvSpPr>
          <p:cNvPr id="184" name="Google Shape;184;p16"/>
          <p:cNvSpPr txBox="1"/>
          <p:nvPr/>
        </p:nvSpPr>
        <p:spPr>
          <a:xfrm>
            <a:off x="549275" y="3928248"/>
            <a:ext cx="3493982" cy="48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r>
              <a:rPr lang="en-US" b="0" i="0" u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A self-closing tag does not need a corresponding end tag.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5" name="Google Shape;185;p16"/>
          <p:cNvSpPr txBox="1"/>
          <p:nvPr/>
        </p:nvSpPr>
        <p:spPr>
          <a:xfrm>
            <a:off x="452437" y="2412111"/>
            <a:ext cx="3495675" cy="70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r>
              <a:rPr lang="en-US" b="0" i="0" u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Tags “mark up” the HTML document.  The tags are read and interpreted by the browser but not shown.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>
            <a:spLocks noGrp="1"/>
          </p:cNvSpPr>
          <p:nvPr>
            <p:ph type="title"/>
          </p:nvPr>
        </p:nvSpPr>
        <p:spPr>
          <a:xfrm>
            <a:off x="228600" y="427037"/>
            <a:ext cx="52578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200"/>
              <a:buFont typeface="Gill Sans"/>
              <a:buNone/>
            </a:pPr>
            <a:r>
              <a:rPr lang="en-US" sz="4200" b="0" i="0" u="none" dirty="0">
                <a:solidFill>
                  <a:srgbClr val="FFD966"/>
                </a:solidFill>
                <a:sym typeface="Gill Sans"/>
              </a:rPr>
              <a:t>What about </a:t>
            </a:r>
            <a:r>
              <a:rPr lang="en-US" sz="4200" b="0" i="0" u="none" dirty="0">
                <a:solidFill>
                  <a:srgbClr val="FF40FF"/>
                </a:solidFill>
                <a:sym typeface="Gill Sans"/>
              </a:rPr>
              <a:t>&lt; </a:t>
            </a:r>
            <a:r>
              <a:rPr lang="en-US" sz="4200" b="0" i="0" u="none" dirty="0">
                <a:solidFill>
                  <a:srgbClr val="FFD966"/>
                </a:solidFill>
                <a:sym typeface="Gill Sans"/>
              </a:rPr>
              <a:t>s ?</a:t>
            </a:r>
            <a:endParaRPr dirty="0"/>
          </a:p>
        </p:txBody>
      </p:sp>
      <p:sp>
        <p:nvSpPr>
          <p:cNvPr id="191" name="Google Shape;191;p17"/>
          <p:cNvSpPr txBox="1"/>
          <p:nvPr/>
        </p:nvSpPr>
        <p:spPr>
          <a:xfrm>
            <a:off x="381000" y="1581150"/>
            <a:ext cx="5611812" cy="276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Less than &amp;</a:t>
            </a:r>
            <a:r>
              <a:rPr lang="en-US" sz="1600" b="0" i="0" u="none" dirty="0" err="1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lt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;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sz="1600" b="0" i="0" u="none" dirty="0">
              <a:solidFill>
                <a:srgbClr val="C7C7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Greater than &amp;</a:t>
            </a:r>
            <a:r>
              <a:rPr lang="en-US" sz="1600" b="0" i="0" u="none" dirty="0" err="1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gt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;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sz="1600" b="0" i="0" u="none" dirty="0">
              <a:solidFill>
                <a:srgbClr val="C7C7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Ampersand &amp;amp;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sz="1600" b="0" i="0" u="none" dirty="0">
              <a:solidFill>
                <a:srgbClr val="C7C7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Ampersand inception &amp;</a:t>
            </a:r>
            <a:r>
              <a:rPr lang="en-US" sz="1600" b="0" i="0" u="none" dirty="0" err="1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amp;amp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;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sz="1600" b="0" i="0" u="none" dirty="0">
              <a:solidFill>
                <a:srgbClr val="C7C7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Semicolon just works ;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sz="1600" b="0" i="0" u="none" dirty="0">
              <a:solidFill>
                <a:srgbClr val="C7C7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Money characters: &amp;pound; &amp;euro; &amp;yen;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sz="1600" b="0" i="0" u="none" dirty="0">
              <a:solidFill>
                <a:srgbClr val="C7C7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Math characters: &amp;sum; &amp;</a:t>
            </a:r>
            <a:r>
              <a:rPr lang="en-US" sz="1600" b="0" i="0" u="none" dirty="0" err="1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forall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; &amp;</a:t>
            </a:r>
            <a:r>
              <a:rPr lang="en-US" sz="1600" b="0" i="0" u="none" dirty="0" err="1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isin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;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sz="1600" b="0" i="0" u="none" dirty="0">
              <a:solidFill>
                <a:srgbClr val="C7C7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Arrows: &amp;</a:t>
            </a:r>
            <a:r>
              <a:rPr lang="en-US" sz="1600" b="0" i="0" u="none" dirty="0" err="1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larr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; &amp;</a:t>
            </a:r>
            <a:r>
              <a:rPr lang="en-US" sz="1600" b="0" i="0" u="none" dirty="0" err="1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uarr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; &amp;</a:t>
            </a:r>
            <a:r>
              <a:rPr lang="en-US" sz="1600" b="0" i="0" u="none" dirty="0" err="1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rarr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; &amp;</a:t>
            </a:r>
            <a:r>
              <a:rPr lang="en-US" sz="1600" b="0" i="0" u="none" dirty="0" err="1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darr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;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sz="1600" b="0" i="0" u="none" dirty="0">
              <a:solidFill>
                <a:srgbClr val="C7C7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The special characters can be 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600"/>
              <a:buFont typeface="Courier"/>
              <a:buNone/>
            </a:pP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in links: 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a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</a:t>
            </a:r>
            <a:r>
              <a:rPr lang="en-US" sz="1600" b="0" i="0" u="none" dirty="0" err="1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href</a:t>
            </a:r>
            <a:r>
              <a:rPr lang="en-US" sz="1600" b="0" i="0" u="none" dirty="0">
                <a:solidFill>
                  <a:srgbClr val="C8C47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=</a:t>
            </a:r>
            <a:r>
              <a:rPr lang="en-US" sz="1600" b="0" i="0" u="none" dirty="0">
                <a:solidFill>
                  <a:srgbClr val="18B9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"</a:t>
            </a:r>
            <a:r>
              <a:rPr lang="en-US" sz="1600" b="0" i="0" u="none" dirty="0" err="1">
                <a:solidFill>
                  <a:srgbClr val="18B9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lists.htm</a:t>
            </a:r>
            <a:r>
              <a:rPr lang="en-US" sz="1600" b="0" i="0" u="none" dirty="0">
                <a:solidFill>
                  <a:srgbClr val="18B9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"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600"/>
              <a:buFont typeface="Courier"/>
              <a:buNone/>
            </a:pP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&amp;spades;&amp;clubs;&amp;hearts;&amp;</a:t>
            </a:r>
            <a:r>
              <a:rPr lang="en-US" sz="1600" b="0" i="0" u="none" dirty="0" err="1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diams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;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a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&gt;&lt;/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92" name="Google Shape;192;p17" descr="Screenshot of www.wa4e.com/code/html/special.htm. It has a title read as &quot;There are lots of special characters&quot; and some body text of examples of special characters.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8225" y="742950"/>
            <a:ext cx="3025775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/>
          <p:nvPr/>
        </p:nvSpPr>
        <p:spPr>
          <a:xfrm>
            <a:off x="1068574" y="2132130"/>
            <a:ext cx="7118350" cy="128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Gill Sans"/>
              <a:buNone/>
            </a:pPr>
            <a:r>
              <a:rPr lang="en-US" sz="20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&lt;!-- Ignore this for now :) --&gt;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</a:pPr>
            <a:r>
              <a:rPr lang="en-US" sz="2000" b="0" i="0" u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&lt;p style="border-style: none; </a:t>
            </a:r>
            <a:r>
              <a:rPr lang="en-US" sz="2000" b="0" i="0" u="none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position:fixed</a:t>
            </a:r>
            <a:r>
              <a:rPr lang="en-US" sz="2000" b="0" i="0" u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; 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</a:pPr>
            <a:r>
              <a:rPr lang="en-US" sz="2000" b="0" i="0" u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bottom: 10px; right: 10px;"&gt;Go to the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</a:pPr>
            <a:r>
              <a:rPr lang="en-US" sz="2000" b="0" i="0" u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&lt;a </a:t>
            </a:r>
            <a:r>
              <a:rPr lang="en-US" sz="2000" b="0" i="0" u="none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href</a:t>
            </a:r>
            <a:r>
              <a:rPr lang="en-US" sz="2000" b="0" i="0" u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="</a:t>
            </a:r>
            <a:r>
              <a:rPr lang="en-US" sz="2000" b="0" i="0" u="none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navdetail.htm</a:t>
            </a:r>
            <a:r>
              <a:rPr lang="en-US" sz="2000" b="0" i="0" u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"&gt;very last page&lt;/a&gt;.&lt;/p&gt;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8" name="Google Shape;198;p18"/>
          <p:cNvSpPr txBox="1">
            <a:spLocks noGrp="1"/>
          </p:cNvSpPr>
          <p:nvPr>
            <p:ph type="title" idx="4294967295"/>
          </p:nvPr>
        </p:nvSpPr>
        <p:spPr>
          <a:xfrm>
            <a:off x="382774" y="666750"/>
            <a:ext cx="4778375" cy="614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4200"/>
              <a:buFont typeface="Gill Sans"/>
              <a:buNone/>
            </a:pPr>
            <a:r>
              <a:rPr lang="en-US" sz="3600" b="0" i="0" u="none" strike="noStrike" cap="none" dirty="0">
                <a:solidFill>
                  <a:srgbClr val="FFCC66"/>
                </a:solidFill>
                <a:sym typeface="Gill Sans"/>
              </a:rPr>
              <a:t>HTML Comments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649287" y="865187"/>
            <a:ext cx="7837487" cy="173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Gill Sans"/>
              <a:buNone/>
            </a:pPr>
            <a:r>
              <a:rPr lang="en-US" sz="4400" b="0" i="0" u="none" dirty="0">
                <a:solidFill>
                  <a:srgbClr val="FFD966"/>
                </a:solidFill>
                <a:sym typeface="Gill Sans"/>
              </a:rPr>
              <a:t>HTML</a:t>
            </a:r>
            <a:endParaRPr dirty="0"/>
          </a:p>
        </p:txBody>
      </p:sp>
      <p:pic>
        <p:nvPicPr>
          <p:cNvPr id="33" name="Google Shape;33;p1" descr="CCBY licen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2400" y="4171950"/>
            <a:ext cx="1106487" cy="37623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"/>
          <p:cNvSpPr txBox="1"/>
          <p:nvPr/>
        </p:nvSpPr>
        <p:spPr>
          <a:xfrm>
            <a:off x="685800" y="2724150"/>
            <a:ext cx="7837487" cy="87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Gill Sans"/>
              <a:buNone/>
            </a:pPr>
            <a:r>
              <a:rPr lang="en-US" sz="27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Charles Severance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Gill Sans"/>
              <a:buNone/>
            </a:pPr>
            <a:r>
              <a:rPr lang="en-US" sz="27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www.dj4e.com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2200939" y="4078278"/>
            <a:ext cx="517558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</a:pPr>
            <a:r>
              <a:rPr lang="en-US" sz="2000" b="0" i="0" u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https://www.dj4e.com/code/</a:t>
            </a:r>
            <a:r>
              <a:rPr lang="en-US" sz="2000" b="0" i="0" u="none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html.zip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874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>
            <a:spLocks noGrp="1"/>
          </p:cNvSpPr>
          <p:nvPr>
            <p:ph type="title"/>
          </p:nvPr>
        </p:nvSpPr>
        <p:spPr>
          <a:xfrm>
            <a:off x="849312" y="427037"/>
            <a:ext cx="6930221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4200"/>
              <a:buFont typeface="Gill Sans"/>
              <a:buNone/>
            </a:pPr>
            <a:r>
              <a:rPr lang="en-US" sz="4000" b="0" i="0" u="none">
                <a:solidFill>
                  <a:srgbClr val="FFCC66"/>
                </a:solidFill>
                <a:sym typeface="Gill Sans"/>
              </a:rPr>
              <a:t>HTML Links</a:t>
            </a:r>
            <a:endParaRPr sz="3200"/>
          </a:p>
        </p:txBody>
      </p:sp>
      <p:sp>
        <p:nvSpPr>
          <p:cNvPr id="204" name="Google Shape;204;p19"/>
          <p:cNvSpPr txBox="1">
            <a:spLocks noGrp="1"/>
          </p:cNvSpPr>
          <p:nvPr>
            <p:ph idx="1"/>
          </p:nvPr>
        </p:nvSpPr>
        <p:spPr>
          <a:xfrm>
            <a:off x="762000" y="1733550"/>
            <a:ext cx="7371907" cy="248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585787" marR="0" lvl="0" indent="-442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sym typeface="Gill Sans"/>
              </a:rPr>
              <a:t>One of the key things about HTML is making a set of pages and creating “hypertext” links amongst those pages.</a:t>
            </a:r>
            <a:endParaRPr sz="2000"/>
          </a:p>
          <a:p>
            <a:pPr marL="585787" marR="0" lvl="0" indent="-44291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sym typeface="Gill Sans"/>
              </a:rPr>
              <a:t>Links are what make the “web” into a web of interlinked documents.</a:t>
            </a:r>
            <a:endParaRPr sz="2000"/>
          </a:p>
          <a:p>
            <a:pPr marL="585787" marR="0" lvl="0" indent="-44291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sym typeface="Gill Sans"/>
              </a:rPr>
              <a:t>The interlinked nature of the web leads to the “intelligence” that search engines like Google appear to have.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CB0212A-997A-AE44-97F6-0A5ED1B6C3F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 </a:t>
            </a:r>
            <a:r>
              <a:rPr lang="en-US" altLang="zh-CN" dirty="0"/>
              <a:t>Links</a:t>
            </a:r>
            <a:endParaRPr lang="en-US" dirty="0"/>
          </a:p>
        </p:txBody>
      </p:sp>
      <p:sp>
        <p:nvSpPr>
          <p:cNvPr id="209" name="Google Shape;209;p20"/>
          <p:cNvSpPr txBox="1"/>
          <p:nvPr/>
        </p:nvSpPr>
        <p:spPr>
          <a:xfrm>
            <a:off x="4876800" y="2285879"/>
            <a:ext cx="3733800" cy="2027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</a:pPr>
            <a:r>
              <a:rPr lang="en-US" sz="16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A link is a “hot spot” on the page.  It can be text or an image. Often it is visually marked to make it easier to “notice” so as to encourage users to click!  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</a:pPr>
            <a:endParaRPr sz="1600" b="0" i="0" u="none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</a:pPr>
            <a:r>
              <a:rPr lang="en-US" sz="16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“</a:t>
            </a:r>
            <a:r>
              <a:rPr lang="en-US" sz="16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a</a:t>
            </a:r>
            <a:r>
              <a:rPr lang="en-US" sz="16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” is short for  “</a:t>
            </a:r>
            <a:r>
              <a:rPr lang="en-US" sz="16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anchor</a:t>
            </a:r>
            <a:r>
              <a:rPr lang="en-US" sz="16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” and “</a:t>
            </a:r>
            <a:r>
              <a:rPr lang="en-US" sz="1600" b="0" i="0" u="none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href</a:t>
            </a:r>
            <a:r>
              <a:rPr lang="en-US" sz="16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” is short for “</a:t>
            </a:r>
            <a:r>
              <a:rPr lang="en-US" sz="1600" b="0" i="0" u="none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hypertext reference</a:t>
            </a:r>
            <a:r>
              <a:rPr lang="en-US" sz="16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”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10" name="Google Shape;210;p20" descr="Screenshot of http://www.dr-chuck.com/page1.htm. It has a title read as &quot;The First Page&quot; and body text &quot;If you like, you can switch back to the First Page.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2182812"/>
            <a:ext cx="3514725" cy="250983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0"/>
          <p:cNvSpPr txBox="1"/>
          <p:nvPr/>
        </p:nvSpPr>
        <p:spPr>
          <a:xfrm>
            <a:off x="381000" y="622594"/>
            <a:ext cx="4813300" cy="135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1800"/>
              <a:buFont typeface="Gill Sans"/>
              <a:buNone/>
            </a:pPr>
            <a:r>
              <a:rPr lang="en-US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&lt;h1&gt;</a:t>
            </a:r>
            <a:r>
              <a:rPr lang="en-US" b="0" i="0" u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The First Page</a:t>
            </a:r>
            <a:r>
              <a:rPr lang="en-US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&lt;/h1&gt;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1800"/>
              <a:buFont typeface="Gill Sans"/>
              <a:buNone/>
            </a:pPr>
            <a:r>
              <a:rPr lang="en-US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&lt;p&gt;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r>
              <a:rPr lang="en-US" b="0" i="0" u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If you like, you can switch to the 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1800"/>
              <a:buFont typeface="Gill Sans"/>
              <a:buNone/>
            </a:pPr>
            <a:r>
              <a:rPr lang="en-US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&lt;a</a:t>
            </a:r>
            <a:r>
              <a:rPr lang="en-US" b="0" i="0" u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 </a:t>
            </a:r>
            <a:r>
              <a:rPr lang="en-US" b="0" i="0" u="none" dirty="0" err="1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href</a:t>
            </a:r>
            <a:r>
              <a:rPr lang="en-US" b="0" i="0" u="none" dirty="0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="http://</a:t>
            </a:r>
            <a:r>
              <a:rPr lang="en-US" b="0" i="0" u="none" dirty="0" err="1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www.dr-chuck.com</a:t>
            </a:r>
            <a:r>
              <a:rPr lang="en-US" b="0" i="0" u="none" dirty="0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/page2.htm"</a:t>
            </a:r>
            <a:r>
              <a:rPr lang="en-US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&gt;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r>
              <a:rPr lang="en-US" b="0" i="0" u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Second Page</a:t>
            </a:r>
            <a:r>
              <a:rPr lang="en-US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&lt;/a&gt;</a:t>
            </a:r>
            <a:r>
              <a:rPr lang="en-US" b="0" i="0" u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.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1800"/>
              <a:buFont typeface="Gill Sans"/>
              <a:buNone/>
            </a:pPr>
            <a:r>
              <a:rPr lang="en-US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&lt;/p&gt;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5C2923F-D8F7-6F4B-B201-DF162217C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 </a:t>
            </a:r>
            <a:r>
              <a:rPr lang="en-US" altLang="zh-CN" dirty="0"/>
              <a:t>Links</a:t>
            </a:r>
            <a:endParaRPr lang="en-US" dirty="0"/>
          </a:p>
        </p:txBody>
      </p:sp>
      <p:pic>
        <p:nvPicPr>
          <p:cNvPr id="216" name="Google Shape;216;p21" descr="Screenshot of http://www.dr-chuck.com/page2.htm. It has a title read as &quot;The Second Page&quot; on it and body text &quot;If you like, you can switch back to the First Page.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5400" y="1428750"/>
            <a:ext cx="3509962" cy="250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1"/>
          <p:cNvSpPr txBox="1"/>
          <p:nvPr/>
        </p:nvSpPr>
        <p:spPr>
          <a:xfrm>
            <a:off x="533400" y="1622612"/>
            <a:ext cx="4267200" cy="19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000"/>
              <a:buFont typeface="Gill Sans"/>
              <a:buNone/>
            </a:pPr>
            <a:r>
              <a:rPr lang="en-US" sz="18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&lt;h1&gt;The Second Page&lt;/h1&gt;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000"/>
              <a:buFont typeface="Gill Sans"/>
              <a:buNone/>
            </a:pPr>
            <a:r>
              <a:rPr lang="en-US" sz="18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&lt;p&gt;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</a:pPr>
            <a:r>
              <a:rPr lang="en-US" sz="1800" b="0" i="0" u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If you like, you can switch back to the 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000"/>
              <a:buFont typeface="Gill Sans"/>
              <a:buNone/>
            </a:pPr>
            <a:r>
              <a:rPr lang="en-US" sz="18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&lt;a </a:t>
            </a:r>
            <a:r>
              <a:rPr lang="en-US" sz="1800" b="0" i="0" u="none" dirty="0" err="1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href</a:t>
            </a:r>
            <a:r>
              <a:rPr lang="en-US" sz="1800" b="0" i="0" u="none" dirty="0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="page1.htm"</a:t>
            </a:r>
            <a:r>
              <a:rPr lang="en-US" sz="18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000"/>
              <a:buFont typeface="Gill Sans"/>
              <a:buNone/>
            </a:pPr>
            <a:r>
              <a:rPr lang="en-US" sz="18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First Page&lt;/a&gt;.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000"/>
              <a:buFont typeface="Gill Sans"/>
              <a:buNone/>
            </a:pPr>
            <a:r>
              <a:rPr lang="en-US" sz="18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&lt;/p&gt;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F0EA6D8-A74B-BF45-8E83-A0CACA0E23F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 </a:t>
            </a:r>
            <a:r>
              <a:rPr lang="en-US" altLang="zh-CN" dirty="0"/>
              <a:t>Links</a:t>
            </a:r>
            <a:endParaRPr lang="en-US" dirty="0"/>
          </a:p>
        </p:txBody>
      </p:sp>
      <p:sp>
        <p:nvSpPr>
          <p:cNvPr id="222" name="Google Shape;222;p22"/>
          <p:cNvSpPr txBox="1"/>
          <p:nvPr/>
        </p:nvSpPr>
        <p:spPr>
          <a:xfrm>
            <a:off x="2043112" y="3625977"/>
            <a:ext cx="5743575" cy="33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300"/>
              <a:buFont typeface="Gill Sans"/>
              <a:buNone/>
            </a:pPr>
            <a:r>
              <a:rPr lang="en-US" sz="18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&lt;a </a:t>
            </a:r>
            <a:r>
              <a:rPr lang="en-US" sz="1800" b="0" i="0" u="none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href="page1.htm"</a:t>
            </a:r>
            <a:r>
              <a:rPr lang="en-US" sz="18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&gt;</a:t>
            </a:r>
            <a:r>
              <a:rPr lang="en-US" sz="1800" b="0" i="0" u="none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First Page</a:t>
            </a:r>
            <a:r>
              <a:rPr lang="en-US" sz="18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&lt;/a&gt;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3" name="Google Shape;223;p22"/>
          <p:cNvSpPr txBox="1"/>
          <p:nvPr/>
        </p:nvSpPr>
        <p:spPr>
          <a:xfrm>
            <a:off x="385762" y="1018509"/>
            <a:ext cx="8062912" cy="33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300"/>
              <a:buFont typeface="Gill Sans"/>
              <a:buNone/>
            </a:pPr>
            <a:r>
              <a:rPr lang="en-US" sz="18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&lt;a</a:t>
            </a:r>
            <a:r>
              <a:rPr lang="en-US" sz="18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 </a:t>
            </a:r>
            <a:r>
              <a:rPr lang="en-US" sz="1800" b="0" i="0" u="none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href="http://www.dr-chuck.com/page2.htm"</a:t>
            </a:r>
            <a:r>
              <a:rPr lang="en-US" sz="18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&gt;</a:t>
            </a:r>
            <a:r>
              <a:rPr lang="en-US" sz="18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Second Page</a:t>
            </a:r>
            <a:r>
              <a:rPr lang="en-US" sz="18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&lt;/a&gt;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4" name="Google Shape;224;p22"/>
          <p:cNvSpPr txBox="1"/>
          <p:nvPr/>
        </p:nvSpPr>
        <p:spPr>
          <a:xfrm>
            <a:off x="1395412" y="2305584"/>
            <a:ext cx="655637" cy="611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300"/>
              <a:buFont typeface="Gill Sans"/>
              <a:buNone/>
            </a:pPr>
            <a:r>
              <a:rPr lang="en-US" sz="18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Start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300"/>
              <a:buFont typeface="Gill Sans"/>
              <a:buNone/>
            </a:pPr>
            <a:r>
              <a:rPr lang="en-US" sz="18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tag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5" name="Google Shape;225;p22"/>
          <p:cNvSpPr txBox="1"/>
          <p:nvPr/>
        </p:nvSpPr>
        <p:spPr>
          <a:xfrm>
            <a:off x="7891462" y="2065871"/>
            <a:ext cx="517525" cy="611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300"/>
              <a:buFont typeface="Gill Sans"/>
              <a:buNone/>
            </a:pPr>
            <a:r>
              <a:rPr lang="en-US" sz="18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End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300"/>
              <a:buFont typeface="Gill Sans"/>
              <a:buNone/>
            </a:pPr>
            <a:r>
              <a:rPr lang="en-US" sz="18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tag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26" name="Google Shape;226;p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85800" y="1352550"/>
            <a:ext cx="871537" cy="877887"/>
          </a:xfrm>
          <a:prstGeom prst="straightConnector1">
            <a:avLst/>
          </a:prstGeom>
          <a:noFill/>
          <a:ln w="63500" cap="flat" cmpd="sng">
            <a:solidFill>
              <a:srgbClr val="00F900"/>
            </a:solidFill>
            <a:prstDash val="solid"/>
            <a:miter lim="262144"/>
            <a:headEnd type="stealth" w="med" len="med"/>
            <a:tailEnd type="none" w="med" len="med"/>
          </a:ln>
        </p:spPr>
      </p:cxnSp>
      <p:cxnSp>
        <p:nvCxnSpPr>
          <p:cNvPr id="227" name="Google Shape;227;p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8088312" y="1377950"/>
            <a:ext cx="26987" cy="617537"/>
          </a:xfrm>
          <a:prstGeom prst="straightConnector1">
            <a:avLst/>
          </a:prstGeom>
          <a:noFill/>
          <a:ln w="63500" cap="flat" cmpd="sng">
            <a:solidFill>
              <a:srgbClr val="00F900"/>
            </a:solidFill>
            <a:prstDash val="solid"/>
            <a:miter lim="262144"/>
            <a:headEnd type="stealth" w="med" len="med"/>
            <a:tailEnd type="none" w="med" len="med"/>
          </a:ln>
        </p:spPr>
      </p:cxnSp>
      <p:cxnSp>
        <p:nvCxnSpPr>
          <p:cNvPr id="228" name="Google Shape;228;p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1804987" y="1365250"/>
            <a:ext cx="4354512" cy="877887"/>
          </a:xfrm>
          <a:prstGeom prst="straightConnector1">
            <a:avLst/>
          </a:prstGeom>
          <a:noFill/>
          <a:ln w="63500" cap="flat" cmpd="sng">
            <a:solidFill>
              <a:srgbClr val="00F900"/>
            </a:solidFill>
            <a:prstDash val="solid"/>
            <a:miter lim="262144"/>
            <a:headEnd type="stealth" w="med" len="med"/>
            <a:tailEnd type="none" w="med" len="med"/>
          </a:ln>
        </p:spPr>
      </p:cxnSp>
      <p:sp>
        <p:nvSpPr>
          <p:cNvPr id="229" name="Google Shape;229;p22"/>
          <p:cNvSpPr txBox="1"/>
          <p:nvPr/>
        </p:nvSpPr>
        <p:spPr>
          <a:xfrm>
            <a:off x="3357562" y="2308759"/>
            <a:ext cx="1497012" cy="611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ts val="2300"/>
              <a:buFont typeface="Gill Sans"/>
              <a:buNone/>
            </a:pPr>
            <a:r>
              <a:rPr lang="en-US" sz="1800" b="0" i="0" u="none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Where to 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ts val="2300"/>
              <a:buFont typeface="Gill Sans"/>
              <a:buNone/>
            </a:pPr>
            <a:r>
              <a:rPr lang="en-US" sz="1800" b="0" i="0" u="none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go if clicked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0" name="Google Shape;230;p22"/>
          <p:cNvSpPr txBox="1"/>
          <p:nvPr/>
        </p:nvSpPr>
        <p:spPr>
          <a:xfrm>
            <a:off x="6067425" y="2308759"/>
            <a:ext cx="1177925" cy="611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Gill Sans"/>
              <a:buNone/>
            </a:pPr>
            <a:r>
              <a:rPr lang="en-US" sz="18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Clickable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Gill Sans"/>
              <a:buNone/>
            </a:pPr>
            <a:r>
              <a:rPr lang="en-US" sz="18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Text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31" name="Google Shape;231;p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6740525" y="1414462"/>
            <a:ext cx="298450" cy="766762"/>
          </a:xfrm>
          <a:prstGeom prst="straightConnector1">
            <a:avLst/>
          </a:prstGeom>
          <a:noFill/>
          <a:ln w="63500" cap="flat" cmpd="sng">
            <a:solidFill>
              <a:srgbClr val="FFFFFF"/>
            </a:solidFill>
            <a:prstDash val="solid"/>
            <a:miter lim="262144"/>
            <a:headEnd type="stealth" w="med" len="med"/>
            <a:tailEnd type="none" w="med" len="med"/>
          </a:ln>
        </p:spPr>
      </p:cxnSp>
      <p:cxnSp>
        <p:nvCxnSpPr>
          <p:cNvPr id="232" name="Google Shape;232;p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041650" y="1389062"/>
            <a:ext cx="938212" cy="854075"/>
          </a:xfrm>
          <a:prstGeom prst="straightConnector1">
            <a:avLst/>
          </a:prstGeom>
          <a:noFill/>
          <a:ln w="63500" cap="flat" cmpd="sng">
            <a:solidFill>
              <a:srgbClr val="FF40FF"/>
            </a:solidFill>
            <a:prstDash val="solid"/>
            <a:miter lim="262144"/>
            <a:headEnd type="stealth" w="med" len="med"/>
            <a:tailEnd type="none" w="med" len="med"/>
          </a:ln>
        </p:spPr>
      </p:cxnSp>
      <p:grpSp>
        <p:nvGrpSpPr>
          <p:cNvPr id="233" name="Google Shape;233;p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33700" y="4003675"/>
            <a:ext cx="2344737" cy="738853"/>
            <a:chOff x="-18685" y="0"/>
            <a:chExt cx="4168319" cy="1311475"/>
          </a:xfrm>
        </p:grpSpPr>
        <p:sp>
          <p:nvSpPr>
            <p:cNvPr id="234" name="Google Shape;234;p22"/>
            <p:cNvSpPr txBox="1"/>
            <p:nvPr/>
          </p:nvSpPr>
          <p:spPr>
            <a:xfrm>
              <a:off x="-18685" y="717365"/>
              <a:ext cx="4168319" cy="594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8575" tIns="28575" rIns="28575" bIns="285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40FF"/>
                </a:buClr>
                <a:buSzPts val="2300"/>
                <a:buFont typeface="Gill Sans"/>
                <a:buNone/>
              </a:pPr>
              <a:r>
                <a:rPr lang="en-US" sz="1800" b="0" i="0" u="none">
                  <a:solidFill>
                    <a:srgbClr val="FF40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Gill Sans"/>
                </a:rPr>
                <a:t>Relative Reference</a:t>
              </a:r>
              <a:endPara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235" name="Google Shape;235;p22"/>
            <p:cNvCxnSpPr/>
            <p:nvPr/>
          </p:nvCxnSpPr>
          <p:spPr>
            <a:xfrm>
              <a:off x="1911667" y="0"/>
              <a:ext cx="110065" cy="727002"/>
            </a:xfrm>
            <a:prstGeom prst="straightConnector1">
              <a:avLst/>
            </a:prstGeom>
            <a:noFill/>
            <a:ln w="63500" cap="flat" cmpd="sng">
              <a:solidFill>
                <a:srgbClr val="FF40FF"/>
              </a:solidFill>
              <a:prstDash val="solid"/>
              <a:miter lim="262144"/>
              <a:headEnd type="stealth" w="med" len="med"/>
              <a:tailEnd type="none" w="med" len="med"/>
            </a:ln>
          </p:spPr>
        </p:cxnSp>
      </p:grpSp>
      <p:sp>
        <p:nvSpPr>
          <p:cNvPr id="236" name="Google Shape;236;p22"/>
          <p:cNvSpPr txBox="1"/>
          <p:nvPr/>
        </p:nvSpPr>
        <p:spPr>
          <a:xfrm>
            <a:off x="2403475" y="379540"/>
            <a:ext cx="2484437" cy="33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ts val="2300"/>
              <a:buFont typeface="Gill Sans"/>
              <a:buNone/>
            </a:pPr>
            <a:r>
              <a:rPr lang="en-US" sz="1800" b="0" i="0" u="none" dirty="0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Absolute Reference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37" name="Google Shape;237;p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3324225" y="760412"/>
            <a:ext cx="276225" cy="287337"/>
          </a:xfrm>
          <a:prstGeom prst="straightConnector1">
            <a:avLst/>
          </a:prstGeom>
          <a:noFill/>
          <a:ln w="63500" cap="flat" cmpd="sng">
            <a:solidFill>
              <a:srgbClr val="FF40FF"/>
            </a:solidFill>
            <a:prstDash val="solid"/>
            <a:miter lim="262144"/>
            <a:headEnd type="stealth" w="med" len="med"/>
            <a:tailEnd type="none" w="med" len="med"/>
          </a:ln>
        </p:spPr>
      </p:cxnSp>
      <p:cxnSp>
        <p:nvCxnSpPr>
          <p:cNvPr id="238" name="Google Shape;238;p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5534025" y="3003550"/>
            <a:ext cx="1095375" cy="579437"/>
          </a:xfrm>
          <a:prstGeom prst="straightConnector1">
            <a:avLst/>
          </a:prstGeom>
          <a:noFill/>
          <a:ln w="63500" cap="flat" cmpd="sng">
            <a:solidFill>
              <a:srgbClr val="FFFFFF"/>
            </a:solidFill>
            <a:prstDash val="solid"/>
            <a:miter lim="262144"/>
            <a:headEnd type="stealth" w="med" len="med"/>
            <a:tailEnd type="none" w="med" len="med"/>
          </a:ln>
        </p:spPr>
      </p:cxnSp>
      <p:cxnSp>
        <p:nvCxnSpPr>
          <p:cNvPr id="239" name="Google Shape;239;p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6553200" y="2763837"/>
            <a:ext cx="1273175" cy="1068387"/>
          </a:xfrm>
          <a:prstGeom prst="straightConnector1">
            <a:avLst/>
          </a:prstGeom>
          <a:noFill/>
          <a:ln w="63500" cap="flat" cmpd="sng">
            <a:solidFill>
              <a:srgbClr val="00F900"/>
            </a:solidFill>
            <a:prstDash val="solid"/>
            <a:miter lim="262144"/>
            <a:headEnd type="stealth" w="med" len="med"/>
            <a:tailEnd type="none" w="med" len="med"/>
          </a:ln>
        </p:spPr>
      </p:cxnSp>
      <p:cxnSp>
        <p:nvCxnSpPr>
          <p:cNvPr id="240" name="Google Shape;240;p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1905000" y="3062287"/>
            <a:ext cx="304800" cy="576262"/>
          </a:xfrm>
          <a:prstGeom prst="straightConnector1">
            <a:avLst/>
          </a:prstGeom>
          <a:noFill/>
          <a:ln w="63500" cap="flat" cmpd="sng">
            <a:solidFill>
              <a:srgbClr val="00F900"/>
            </a:solidFill>
            <a:prstDash val="solid"/>
            <a:miter lim="262144"/>
            <a:headEnd type="stealth" w="med" len="med"/>
            <a:tailEnd type="none" w="med" len="med"/>
          </a:ln>
        </p:spPr>
      </p:cxnSp>
      <p:cxnSp>
        <p:nvCxnSpPr>
          <p:cNvPr id="241" name="Google Shape;241;p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3482975" y="3068637"/>
            <a:ext cx="327025" cy="514350"/>
          </a:xfrm>
          <a:prstGeom prst="straightConnector1">
            <a:avLst/>
          </a:prstGeom>
          <a:noFill/>
          <a:ln w="63500" cap="flat" cmpd="sng">
            <a:solidFill>
              <a:srgbClr val="FF40FF"/>
            </a:solidFill>
            <a:prstDash val="solid"/>
            <a:miter lim="262144"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4200"/>
              <a:buFont typeface="Gill Sans"/>
              <a:buNone/>
            </a:pPr>
            <a:r>
              <a:rPr lang="en-US" sz="3600" b="0" i="0" u="none">
                <a:solidFill>
                  <a:srgbClr val="FFFB00"/>
                </a:solidFill>
                <a:sym typeface="Gill Sans"/>
              </a:rPr>
              <a:t>Absolute</a:t>
            </a:r>
            <a:r>
              <a:rPr lang="en-US" sz="3600" b="0" i="0" u="none">
                <a:solidFill>
                  <a:srgbClr val="FF9300"/>
                </a:solidFill>
                <a:sym typeface="Gill Sans"/>
              </a:rPr>
              <a:t> </a:t>
            </a:r>
            <a:r>
              <a:rPr lang="en-US" sz="3600" b="0" i="0" u="none">
                <a:solidFill>
                  <a:schemeClr val="lt1"/>
                </a:solidFill>
                <a:sym typeface="Gill Sans"/>
              </a:rPr>
              <a:t>vs.</a:t>
            </a:r>
            <a:r>
              <a:rPr lang="en-US" sz="3600" b="0" i="0" u="none">
                <a:solidFill>
                  <a:srgbClr val="FF9300"/>
                </a:solidFill>
                <a:sym typeface="Gill Sans"/>
              </a:rPr>
              <a:t> Relative</a:t>
            </a:r>
            <a:endParaRPr sz="2800"/>
          </a:p>
        </p:txBody>
      </p:sp>
      <p:sp>
        <p:nvSpPr>
          <p:cNvPr id="247" name="Google Shape;247;p23"/>
          <p:cNvSpPr txBox="1"/>
          <p:nvPr/>
        </p:nvSpPr>
        <p:spPr>
          <a:xfrm>
            <a:off x="2243137" y="3148140"/>
            <a:ext cx="4657725" cy="33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300"/>
              <a:buFont typeface="Gill Sans"/>
              <a:buNone/>
            </a:pPr>
            <a:r>
              <a:rPr lang="en-US" sz="18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&lt;a </a:t>
            </a:r>
            <a:r>
              <a:rPr lang="en-US" sz="1800" b="0" i="0" u="none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href="</a:t>
            </a:r>
            <a:r>
              <a:rPr lang="en-US" sz="1800" b="0" i="0" u="none">
                <a:solidFill>
                  <a:srgbClr val="FF9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page1.htm</a:t>
            </a:r>
            <a:r>
              <a:rPr lang="en-US" sz="1800" b="0" i="0" u="none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"</a:t>
            </a:r>
            <a:r>
              <a:rPr lang="en-US" sz="18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&gt;First Page&lt;/a&gt;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8" name="Google Shape;248;p23"/>
          <p:cNvSpPr txBox="1"/>
          <p:nvPr/>
        </p:nvSpPr>
        <p:spPr>
          <a:xfrm>
            <a:off x="579437" y="1454277"/>
            <a:ext cx="8061325" cy="33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300"/>
              <a:buFont typeface="Gill Sans"/>
              <a:buNone/>
            </a:pPr>
            <a:r>
              <a:rPr lang="en-US" sz="18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&lt;a</a:t>
            </a:r>
            <a:r>
              <a:rPr lang="en-US" sz="18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 </a:t>
            </a:r>
            <a:r>
              <a:rPr lang="en-US" sz="1800" b="0" i="0" u="none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href="</a:t>
            </a:r>
            <a:r>
              <a:rPr lang="en-US" sz="1800" b="0" i="0" u="none">
                <a:solidFill>
                  <a:srgbClr val="FFFB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http://www.dr-chuck.com/page2.htm</a:t>
            </a:r>
            <a:r>
              <a:rPr lang="en-US" sz="1800" b="0" i="0" u="none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"</a:t>
            </a:r>
            <a:r>
              <a:rPr lang="en-US" sz="18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&gt;</a:t>
            </a:r>
            <a:r>
              <a:rPr lang="en-US" sz="18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Second Page</a:t>
            </a:r>
            <a:r>
              <a:rPr lang="en-US" sz="18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&lt;/a&gt;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9" name="Google Shape;249;p23"/>
          <p:cNvSpPr txBox="1"/>
          <p:nvPr/>
        </p:nvSpPr>
        <p:spPr>
          <a:xfrm>
            <a:off x="1041400" y="2103792"/>
            <a:ext cx="7065962" cy="550151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 lim="262144"/>
            <a:headEnd type="none" w="sm" len="sm"/>
            <a:tailEnd type="none" w="sm" len="sm"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</a:pPr>
            <a:r>
              <a:rPr lang="en-US" sz="16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A hypertext references can be a full URL and refer to some other page anywhere on the Internet. 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0" name="Google Shape;250;p23"/>
          <p:cNvSpPr txBox="1"/>
          <p:nvPr/>
        </p:nvSpPr>
        <p:spPr>
          <a:xfrm>
            <a:off x="1179512" y="3911955"/>
            <a:ext cx="6772275" cy="550151"/>
          </a:xfrm>
          <a:prstGeom prst="rect">
            <a:avLst/>
          </a:prstGeom>
          <a:noFill/>
          <a:ln w="12700" cap="flat" cmpd="sng">
            <a:solidFill>
              <a:srgbClr val="FF9300"/>
            </a:solidFill>
            <a:prstDash val="solid"/>
            <a:miter lim="262144"/>
            <a:headEnd type="none" w="sm" len="sm"/>
            <a:tailEnd type="none" w="sm" len="sm"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</a:pPr>
            <a:r>
              <a:rPr lang="en-US" sz="16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Or the reference can be a file name that is assumed to be in the same folder as the current document (relative reference).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"/>
          <p:cNvSpPr txBox="1"/>
          <p:nvPr/>
        </p:nvSpPr>
        <p:spPr>
          <a:xfrm>
            <a:off x="9213850" y="4917200"/>
            <a:ext cx="1012825" cy="673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</a:pPr>
            <a:r>
              <a:rPr lang="en-US" sz="20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Begin Tag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6" name="Google Shape;256;p24"/>
          <p:cNvSpPr txBox="1"/>
          <p:nvPr/>
        </p:nvSpPr>
        <p:spPr>
          <a:xfrm>
            <a:off x="9213850" y="4917200"/>
            <a:ext cx="1012825" cy="673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</a:pPr>
            <a:r>
              <a:rPr lang="en-US" sz="20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Begin Tag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7" name="Google Shape;257;p24"/>
          <p:cNvSpPr txBox="1">
            <a:spLocks noGrp="1"/>
          </p:cNvSpPr>
          <p:nvPr>
            <p:ph type="title"/>
          </p:nvPr>
        </p:nvSpPr>
        <p:spPr>
          <a:xfrm>
            <a:off x="762000" y="361950"/>
            <a:ext cx="52578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4200"/>
              <a:buFont typeface="Gill Sans"/>
              <a:buNone/>
            </a:pPr>
            <a:r>
              <a:rPr lang="en-US" sz="4200" b="0" i="0" u="none">
                <a:solidFill>
                  <a:srgbClr val="FFCC66"/>
                </a:solidFill>
                <a:sym typeface="Gill Sans"/>
              </a:rPr>
              <a:t>Images</a:t>
            </a:r>
            <a:endParaRPr/>
          </a:p>
        </p:txBody>
      </p:sp>
      <p:sp>
        <p:nvSpPr>
          <p:cNvPr id="258" name="Google Shape;258;p24"/>
          <p:cNvSpPr txBox="1"/>
          <p:nvPr/>
        </p:nvSpPr>
        <p:spPr>
          <a:xfrm>
            <a:off x="304800" y="1504950"/>
            <a:ext cx="5567362" cy="18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Images can be 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img</a:t>
            </a:r>
            <a:r>
              <a:rPr lang="en-US" sz="1600" b="0" i="0" u="none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src</a:t>
            </a:r>
            <a:r>
              <a:rPr lang="en-US" sz="1600" b="0" i="0" u="none">
                <a:solidFill>
                  <a:srgbClr val="C8C47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=</a:t>
            </a:r>
            <a:r>
              <a:rPr lang="en-US" sz="1600" b="0" i="0" u="none">
                <a:solidFill>
                  <a:srgbClr val="18B9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"tiny.png"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600" b="0" i="0" u="none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right in the middle of text like a character. And we can even make an image a clickable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a</a:t>
            </a:r>
            <a:r>
              <a:rPr lang="en-US" sz="1600" b="0" i="0" u="none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href</a:t>
            </a:r>
            <a:r>
              <a:rPr lang="en-US" sz="1600" b="0" i="0" u="none">
                <a:solidFill>
                  <a:srgbClr val="C8C47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=</a:t>
            </a:r>
            <a:r>
              <a:rPr lang="en-US" sz="1600" b="0" i="0" u="none">
                <a:solidFill>
                  <a:srgbClr val="18B9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"lists.htm"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&gt;&lt;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img</a:t>
            </a:r>
            <a:r>
              <a:rPr lang="en-US" sz="1600" b="0" i="0" u="none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src</a:t>
            </a:r>
            <a:r>
              <a:rPr lang="en-US" sz="1600" b="0" i="0" u="none">
                <a:solidFill>
                  <a:srgbClr val="C8C47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=</a:t>
            </a:r>
            <a:r>
              <a:rPr lang="en-US" sz="1600" b="0" i="0" u="none">
                <a:solidFill>
                  <a:srgbClr val="18B9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"tiny.png"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&gt;&lt;/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a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600" b="0" i="0" u="none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link to another page.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59" name="Google Shape;259;p24" descr="Screenshot of www.wa4e.com/code/html/images.htm. It has a heading read as &quot;How images look&quot; and a photo of Dr. Chuck on it.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000" y="687387"/>
            <a:ext cx="3281362" cy="3722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 txBox="1">
            <a:spLocks noGrp="1"/>
          </p:cNvSpPr>
          <p:nvPr>
            <p:ph type="title"/>
          </p:nvPr>
        </p:nvSpPr>
        <p:spPr>
          <a:xfrm>
            <a:off x="1066800" y="361950"/>
            <a:ext cx="335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4200"/>
              <a:buFont typeface="Gill Sans"/>
              <a:buNone/>
            </a:pPr>
            <a:r>
              <a:rPr lang="en-US" sz="4200" b="0" i="0" u="none">
                <a:solidFill>
                  <a:srgbClr val="FFCC66"/>
                </a:solidFill>
                <a:sym typeface="Gill Sans"/>
              </a:rPr>
              <a:t>A List ...</a:t>
            </a:r>
            <a:endParaRPr/>
          </a:p>
        </p:txBody>
      </p:sp>
      <p:sp>
        <p:nvSpPr>
          <p:cNvPr id="265" name="Google Shape;265;p25"/>
          <p:cNvSpPr txBox="1"/>
          <p:nvPr/>
        </p:nvSpPr>
        <p:spPr>
          <a:xfrm>
            <a:off x="457200" y="1200150"/>
            <a:ext cx="49530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ul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sz="1600" b="0" i="0" u="none">
              <a:solidFill>
                <a:srgbClr val="C7C7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li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&gt;&lt;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600" b="0" i="0" u="none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This pages shows us how 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lists work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&gt;&lt;/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li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sz="1600" b="0" i="0" u="none">
              <a:solidFill>
                <a:srgbClr val="C7C7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li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&gt;&lt;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600" b="0" i="0" u="none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We need to encode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a</a:t>
            </a:r>
            <a:r>
              <a:rPr lang="en-US" sz="1600" b="0" i="0" u="none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href</a:t>
            </a:r>
            <a:r>
              <a:rPr lang="en-US" sz="1600" b="0" i="0" u="none">
                <a:solidFill>
                  <a:srgbClr val="C8C47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=</a:t>
            </a:r>
            <a:r>
              <a:rPr lang="en-US" sz="1600" b="0" i="0" u="none">
                <a:solidFill>
                  <a:srgbClr val="18B9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"special.htm"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600" b="0" i="0" u="none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certain  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characters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a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to show them in HTML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&gt;&lt;/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li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sz="1600" b="0" i="0" u="none">
              <a:solidFill>
                <a:srgbClr val="C7C7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li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&gt;&lt;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600" b="0" i="0" u="none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We should learn more about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a</a:t>
            </a:r>
            <a:r>
              <a:rPr lang="en-US" sz="1600" b="0" i="0" u="none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href</a:t>
            </a:r>
            <a:r>
              <a:rPr lang="en-US" sz="1600" b="0" i="0" u="none">
                <a:solidFill>
                  <a:srgbClr val="C8C47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=</a:t>
            </a:r>
            <a:r>
              <a:rPr lang="en-US" sz="1600" b="0" i="0" u="none">
                <a:solidFill>
                  <a:srgbClr val="18B9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"links.htm"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600" b="0" i="0" u="none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Links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a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sz="1600" b="0" i="0" u="none">
              <a:solidFill>
                <a:srgbClr val="C7C7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&gt;&lt;/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li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sz="1600" b="0" i="0" u="none">
              <a:solidFill>
                <a:srgbClr val="C7C7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li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&gt;&lt;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600" b="0" i="0" u="none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We should learn about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a</a:t>
            </a:r>
            <a:r>
              <a:rPr lang="en-US" sz="1600" b="0" i="0" u="none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href</a:t>
            </a:r>
            <a:r>
              <a:rPr lang="en-US" sz="1600" b="0" i="0" u="none">
                <a:solidFill>
                  <a:srgbClr val="C8C47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=</a:t>
            </a:r>
            <a:r>
              <a:rPr lang="en-US" sz="1600" b="0" i="0" u="none">
                <a:solidFill>
                  <a:srgbClr val="18B9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"images.htm"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600" b="0" i="0" u="none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Images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a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sz="1600" b="0" i="0" u="none">
              <a:solidFill>
                <a:srgbClr val="C7C7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&gt;&lt;/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li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sz="1600" b="0" i="0" u="none">
              <a:solidFill>
                <a:srgbClr val="C7C7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ul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66" name="Google Shape;266;p25" descr="Screenshot of www.wa4e.com/code/html/lists.htm. On this page it as a title read as &quot;A list of things to learn&quot; and a list of bullet points.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5400" y="285750"/>
            <a:ext cx="4086225" cy="463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>
            <a:spLocks noGrp="1"/>
          </p:cNvSpPr>
          <p:nvPr>
            <p:ph type="title"/>
          </p:nvPr>
        </p:nvSpPr>
        <p:spPr>
          <a:xfrm>
            <a:off x="2362200" y="285750"/>
            <a:ext cx="2351087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4200"/>
              <a:buFont typeface="Gill Sans"/>
              <a:buNone/>
            </a:pPr>
            <a:r>
              <a:rPr lang="en-US" sz="4200" b="0" i="0" u="none" dirty="0">
                <a:solidFill>
                  <a:srgbClr val="FFCC66"/>
                </a:solidFill>
                <a:sym typeface="Gill Sans"/>
              </a:rPr>
              <a:t>Tables</a:t>
            </a:r>
            <a:endParaRPr dirty="0"/>
          </a:p>
        </p:txBody>
      </p:sp>
      <p:pic>
        <p:nvPicPr>
          <p:cNvPr id="272" name="Google Shape;272;p26" descr="Screenshot of www.wa4e.com/code/htm. It has a title read as &quot;Tables in HTML&quot; and a table.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7400" y="209550"/>
            <a:ext cx="3433762" cy="3675062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6"/>
          <p:cNvSpPr txBox="1"/>
          <p:nvPr/>
        </p:nvSpPr>
        <p:spPr>
          <a:xfrm>
            <a:off x="457200" y="896937"/>
            <a:ext cx="6858000" cy="397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800"/>
              <a:buFont typeface="Courier"/>
              <a:buNone/>
            </a:pP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table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800"/>
              <a:buFont typeface="Courier"/>
              <a:buNone/>
            </a:pP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 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tr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800"/>
              <a:buFont typeface="Courier"/>
              <a:buNone/>
            </a:pP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   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800" b="1" i="0" u="none" dirty="0" err="1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th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Make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800" b="1" i="0" u="none" dirty="0" err="1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th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800"/>
              <a:buFont typeface="Courier"/>
              <a:buNone/>
            </a:pP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   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800" b="1" i="0" u="none" dirty="0" err="1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th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Model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800" b="1" i="0" u="none" dirty="0" err="1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th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800"/>
              <a:buFont typeface="Courier"/>
              <a:buNone/>
            </a:pP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   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800" b="1" i="0" u="none" dirty="0" err="1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th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Mileage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800" b="1" i="0" u="none" dirty="0" err="1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th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800"/>
              <a:buFont typeface="Courier"/>
              <a:buNone/>
            </a:pP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 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tr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800"/>
              <a:buFont typeface="Courier"/>
              <a:buNone/>
            </a:pP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 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tr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800"/>
              <a:buFont typeface="Courier"/>
              <a:buNone/>
            </a:pP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   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td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Ford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td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&gt;&lt;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td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Edge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td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800"/>
              <a:buFont typeface="Courier"/>
              <a:buNone/>
            </a:pP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   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td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800" b="0" i="0" u="none" dirty="0">
                <a:solidFill>
                  <a:srgbClr val="149C0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10348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td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800"/>
              <a:buFont typeface="Courier"/>
              <a:buNone/>
            </a:pP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 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tr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800"/>
              <a:buFont typeface="Courier"/>
              <a:buNone/>
            </a:pP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 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tr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   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800"/>
              <a:buFont typeface="Courier"/>
              <a:buNone/>
            </a:pP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   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td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Pontiac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td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&gt;&lt;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td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Vibe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td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&gt;&lt;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td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800" b="0" i="0" u="none" dirty="0">
                <a:solidFill>
                  <a:srgbClr val="149C0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73630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td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sz="1800" b="0" i="0" u="none" dirty="0">
              <a:solidFill>
                <a:srgbClr val="C7C7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800"/>
              <a:buFont typeface="Courier"/>
              <a:buNone/>
            </a:pP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&lt;/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tr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 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800"/>
              <a:buFont typeface="Courier"/>
              <a:buNone/>
            </a:pP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table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>
            <a:spLocks noGrp="1"/>
          </p:cNvSpPr>
          <p:nvPr>
            <p:ph type="title"/>
          </p:nvPr>
        </p:nvSpPr>
        <p:spPr>
          <a:xfrm>
            <a:off x="6629400" y="514350"/>
            <a:ext cx="2198687" cy="1897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4200"/>
              <a:buFont typeface="Gill Sans"/>
              <a:buNone/>
            </a:pPr>
            <a:r>
              <a:rPr lang="en-US" sz="4200" b="0" i="0" u="none" dirty="0">
                <a:solidFill>
                  <a:srgbClr val="FFCC66"/>
                </a:solidFill>
                <a:sym typeface="Gill Sans"/>
              </a:rPr>
              <a:t>Explore Sample Code</a:t>
            </a:r>
            <a:endParaRPr dirty="0"/>
          </a:p>
        </p:txBody>
      </p:sp>
      <p:pic>
        <p:nvPicPr>
          <p:cNvPr id="280" name="Google Shape;280;p27" descr="Screenshot of www.wa4e.com/code/htm. It shows the developer console。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00" y="285750"/>
            <a:ext cx="6616700" cy="45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28" descr="Screenshot of www.wa4e.com/code/htm. It shows the source code.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00" y="285750"/>
            <a:ext cx="6616700" cy="453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8"/>
          <p:cNvSpPr txBox="1">
            <a:spLocks noGrp="1"/>
          </p:cNvSpPr>
          <p:nvPr>
            <p:ph type="title"/>
          </p:nvPr>
        </p:nvSpPr>
        <p:spPr>
          <a:xfrm>
            <a:off x="6629400" y="514350"/>
            <a:ext cx="2198687" cy="1897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4200"/>
              <a:buFont typeface="Gill Sans"/>
              <a:buNone/>
            </a:pPr>
            <a:r>
              <a:rPr lang="en-US" sz="4200" b="0" i="0" u="none" dirty="0">
                <a:solidFill>
                  <a:srgbClr val="FFCC66"/>
                </a:solidFill>
                <a:sym typeface="Gill Sans"/>
              </a:rPr>
              <a:t>Explore Sample Code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DEB9CEF-7F6B-404D-99FE-682DF3913D4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endParaRPr lang="en-US" dirty="0"/>
          </a:p>
        </p:txBody>
      </p:sp>
      <p:sp>
        <p:nvSpPr>
          <p:cNvPr id="40" name="Google Shape;40;p2"/>
          <p:cNvSpPr txBox="1"/>
          <p:nvPr/>
        </p:nvSpPr>
        <p:spPr>
          <a:xfrm>
            <a:off x="3543300" y="514350"/>
            <a:ext cx="2828925" cy="3751262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rPr lang="en-US" b="0" i="0" u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Web Server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Google Shape;41;p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886575" y="520700"/>
            <a:ext cx="2257425" cy="3744912"/>
          </a:xfrm>
          <a:prstGeom prst="rect">
            <a:avLst/>
          </a:prstGeom>
          <a:solidFill>
            <a:srgbClr val="66FF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</p:txBody>
      </p:sp>
      <p:sp>
        <p:nvSpPr>
          <p:cNvPr id="43" name="Google Shape;43;p2"/>
          <p:cNvSpPr txBox="1"/>
          <p:nvPr/>
        </p:nvSpPr>
        <p:spPr>
          <a:xfrm>
            <a:off x="6945312" y="514350"/>
            <a:ext cx="171767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rPr lang="en-US" b="0" i="0" u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Database Server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4" name="Google Shape;44;p2"/>
          <p:cNvSpPr txBox="1"/>
          <p:nvPr/>
        </p:nvSpPr>
        <p:spPr>
          <a:xfrm>
            <a:off x="30162" y="438150"/>
            <a:ext cx="72548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</a:pPr>
            <a:r>
              <a:rPr lang="en-US" sz="16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Time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5" name="Google Shape;45;p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2887" y="819150"/>
            <a:ext cx="300037" cy="3787775"/>
          </a:xfrm>
          <a:prstGeom prst="downArrow">
            <a:avLst>
              <a:gd name="adj1" fmla="val 20745"/>
              <a:gd name="adj2" fmla="val 5000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</p:txBody>
      </p:sp>
      <p:pic>
        <p:nvPicPr>
          <p:cNvPr id="46" name="Google Shape;46;p2" descr="Cloud clipart representing the Interne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71812" y="2497137"/>
            <a:ext cx="357187" cy="22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" descr="Cloud clipart representing the Interne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57950" y="2532062"/>
            <a:ext cx="357187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"/>
          <p:cNvSpPr txBox="1"/>
          <p:nvPr/>
        </p:nvSpPr>
        <p:spPr>
          <a:xfrm>
            <a:off x="3757612" y="1044575"/>
            <a:ext cx="1928812" cy="3114675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</a:pPr>
            <a:r>
              <a:rPr lang="en-US" sz="1600" b="0" i="0" u="none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Django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0" name="Google Shape;50;p2"/>
          <p:cNvSpPr txBox="1"/>
          <p:nvPr/>
        </p:nvSpPr>
        <p:spPr>
          <a:xfrm>
            <a:off x="4143375" y="2143125"/>
            <a:ext cx="1371600" cy="1874837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</a:pPr>
            <a:r>
              <a:rPr lang="en-US" sz="1600" b="0" i="0" u="none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Views</a:t>
            </a:r>
            <a:endParaRPr sz="110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2" name="Google Shape;52;p2"/>
          <p:cNvSpPr txBox="1"/>
          <p:nvPr/>
        </p:nvSpPr>
        <p:spPr>
          <a:xfrm>
            <a:off x="7143750" y="1187450"/>
            <a:ext cx="1800225" cy="222885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None/>
            </a:pPr>
            <a:r>
              <a:rPr lang="en-US" sz="1600" b="0" i="0" u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Sqlite or PostgreSQL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3" name="Google Shape;53;p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86650" y="3522662"/>
            <a:ext cx="1243012" cy="566737"/>
          </a:xfrm>
          <a:prstGeom prst="can">
            <a:avLst>
              <a:gd name="adj" fmla="val 108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928687" y="514350"/>
            <a:ext cx="2014537" cy="3751262"/>
          </a:xfrm>
          <a:prstGeom prst="rect">
            <a:avLst/>
          </a:prstGeom>
          <a:solidFill>
            <a:srgbClr val="A3A3E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rPr lang="en-US" b="0" i="0" u="non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Browser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1657350" y="2955925"/>
            <a:ext cx="1114425" cy="11684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ill Sans"/>
              <a:buNone/>
            </a:pPr>
            <a:r>
              <a:rPr lang="en-US" b="0" i="0" u="none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JavaScript</a:t>
            </a:r>
            <a:endParaRPr sz="110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1185862" y="868362"/>
            <a:ext cx="338137" cy="3221037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</a:pPr>
            <a:r>
              <a:rPr lang="en-US" sz="1600" b="0" i="0" u="none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DOM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0" name="Google Shape;60;p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29287" y="2081212"/>
            <a:ext cx="642937" cy="673100"/>
          </a:xfrm>
          <a:prstGeom prst="can">
            <a:avLst>
              <a:gd name="adj" fmla="val 515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ill Sans"/>
              <a:buNone/>
            </a:pPr>
            <a:r>
              <a:rPr lang="en-US" sz="1050" b="0" i="0" u="none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django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ill Sans"/>
              <a:buNone/>
            </a:pPr>
            <a:r>
              <a:rPr lang="en-US" sz="1050" b="0" i="0" u="none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code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1" name="Google Shape;61;p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29287" y="1150937"/>
            <a:ext cx="642937" cy="673100"/>
          </a:xfrm>
          <a:prstGeom prst="can">
            <a:avLst>
              <a:gd name="adj" fmla="val 515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ill Sans"/>
              <a:buNone/>
            </a:pPr>
            <a:r>
              <a:rPr lang="en-US" sz="1050" b="0" i="0" u="none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static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ill Sans"/>
              <a:buNone/>
            </a:pPr>
            <a:r>
              <a:rPr lang="en-US" sz="1050" b="0" i="0" u="none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files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2495550" y="4371975"/>
            <a:ext cx="138906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2000"/>
              <a:buFont typeface="Gill Sans"/>
              <a:buNone/>
            </a:pPr>
            <a:r>
              <a:rPr lang="en-US" sz="1600" b="0" i="0" u="none" dirty="0">
                <a:solidFill>
                  <a:srgbClr val="FFD9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RRC/HTTP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6275387" y="4371975"/>
            <a:ext cx="64611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2000"/>
              <a:buFont typeface="Gill Sans"/>
              <a:buNone/>
            </a:pPr>
            <a:r>
              <a:rPr lang="en-US" sz="1600" b="0" i="0" u="none">
                <a:solidFill>
                  <a:srgbClr val="FFD9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SQL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2000250" y="1858962"/>
            <a:ext cx="942975" cy="61595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r>
              <a:rPr lang="en-US" sz="1100" b="0" i="0" u="none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Parse</a:t>
            </a:r>
            <a:endParaRPr sz="110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r>
              <a:rPr lang="en-US" sz="1100" b="0" i="0" u="none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Response</a:t>
            </a:r>
            <a:endParaRPr sz="110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3757612" y="1398587"/>
            <a:ext cx="814387" cy="56515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r>
              <a:rPr lang="en-US" sz="1100" b="0" i="0" u="none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Parse</a:t>
            </a:r>
            <a:endParaRPr sz="110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r>
              <a:rPr lang="en-US" sz="1100" b="0" i="0" u="none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Request</a:t>
            </a:r>
            <a:endParaRPr sz="110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"/>
          <p:cNvSpPr txBox="1">
            <a:spLocks noGrp="1"/>
          </p:cNvSpPr>
          <p:nvPr>
            <p:ph type="title"/>
          </p:nvPr>
        </p:nvSpPr>
        <p:spPr>
          <a:xfrm>
            <a:off x="849312" y="427037"/>
            <a:ext cx="7075487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4200"/>
              <a:buFont typeface="Gill Sans"/>
              <a:buNone/>
            </a:pPr>
            <a:r>
              <a:rPr lang="en-US" sz="4200" b="0" i="0" u="none" dirty="0">
                <a:solidFill>
                  <a:srgbClr val="FFCC66"/>
                </a:solidFill>
                <a:sym typeface="Gill Sans"/>
              </a:rPr>
              <a:t>Summary</a:t>
            </a:r>
            <a:endParaRPr dirty="0"/>
          </a:p>
        </p:txBody>
      </p:sp>
      <p:sp>
        <p:nvSpPr>
          <p:cNvPr id="292" name="Google Shape;292;p29"/>
          <p:cNvSpPr txBox="1">
            <a:spLocks noGrp="1"/>
          </p:cNvSpPr>
          <p:nvPr>
            <p:ph idx="1"/>
          </p:nvPr>
        </p:nvSpPr>
        <p:spPr>
          <a:xfrm>
            <a:off x="838200" y="1657350"/>
            <a:ext cx="7445375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585787" marR="0" lvl="0" indent="-442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Char char="•"/>
            </a:pPr>
            <a:r>
              <a:rPr lang="en-US" sz="2100" b="0" i="0" u="none" strike="noStrike" cap="none" dirty="0">
                <a:solidFill>
                  <a:schemeClr val="lt1"/>
                </a:solidFill>
                <a:sym typeface="Gill Sans"/>
              </a:rPr>
              <a:t>HTML has gone through many changes and evolutions.</a:t>
            </a:r>
            <a:endParaRPr dirty="0"/>
          </a:p>
          <a:p>
            <a:pPr marL="554037" marR="0" lvl="2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None/>
            </a:pPr>
            <a:r>
              <a:rPr lang="en-US" sz="2100" b="0" i="0" u="none" strike="noStrike" cap="none" dirty="0">
                <a:solidFill>
                  <a:schemeClr val="lt1"/>
                </a:solidFill>
                <a:sym typeface="Gill Sans"/>
              </a:rPr>
              <a:t>It started clean and simple - then got ugly and nasty - now we are back to a clean and simple approach.</a:t>
            </a:r>
            <a:endParaRPr dirty="0"/>
          </a:p>
          <a:p>
            <a:pPr marL="585787" marR="0" lvl="0" indent="-44291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Char char="•"/>
            </a:pPr>
            <a:r>
              <a:rPr lang="en-US" sz="2100" b="0" i="0" u="none" strike="noStrike" cap="none" dirty="0">
                <a:solidFill>
                  <a:schemeClr val="lt1"/>
                </a:solidFill>
                <a:sym typeface="Gill Sans"/>
              </a:rPr>
              <a:t>A key to modern/clean HTML is that formatting is handled using CSS - Cascading Style Sheets.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849312" y="427037"/>
            <a:ext cx="7445375" cy="52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2700"/>
              <a:buFont typeface="Gill Sans"/>
              <a:buNone/>
            </a:pPr>
            <a:r>
              <a:rPr lang="en-US" sz="2700" b="0" i="0" u="none">
                <a:solidFill>
                  <a:srgbClr val="FFCC66"/>
                </a:solidFill>
                <a:sym typeface="Gill Sans"/>
              </a:rPr>
              <a:t>Acknowledgements / Contributions</a:t>
            </a:r>
            <a:endParaRPr/>
          </a:p>
        </p:txBody>
      </p:sp>
      <p:pic>
        <p:nvPicPr>
          <p:cNvPr id="298" name="Google Shape;298;p30" descr="CCBY licen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1300" y="441325"/>
            <a:ext cx="1108075" cy="376237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0"/>
          <p:cNvSpPr txBox="1"/>
          <p:nvPr/>
        </p:nvSpPr>
        <p:spPr>
          <a:xfrm>
            <a:off x="231775" y="1041400"/>
            <a:ext cx="4029075" cy="381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ill Sans"/>
              <a:buNone/>
            </a:pPr>
            <a:r>
              <a:rPr lang="en-US" sz="11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These slides are Copyright 2010-  Charles R. Severance (</a:t>
            </a:r>
            <a:r>
              <a:rPr lang="en-US" sz="1100" b="0" i="0" u="none" dirty="0" err="1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www.dr-chuck.com</a:t>
            </a:r>
            <a:r>
              <a:rPr lang="en-US" sz="11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ill Sans"/>
              <a:buNone/>
            </a:pPr>
            <a:r>
              <a:rPr lang="en-US" sz="11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Initial Development: Charles Severance, University of Michigan School of Information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1100"/>
              <a:buFont typeface="Gill Sans"/>
              <a:buNone/>
            </a:pPr>
            <a:r>
              <a:rPr lang="en-US" sz="1100" b="0" i="0" u="none" dirty="0">
                <a:solidFill>
                  <a:srgbClr val="FFCC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Insert new Contributors and Translators here including names and dates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rgbClr val="7575D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rgbClr val="7575D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rgbClr val="7575D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rgbClr val="7575D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rgbClr val="7575D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rgbClr val="7575D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dirty="0">
              <a:solidFill>
                <a:srgbClr val="7575D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</p:txBody>
      </p:sp>
      <p:sp>
        <p:nvSpPr>
          <p:cNvPr id="300" name="Google Shape;300;p30"/>
          <p:cNvSpPr txBox="1"/>
          <p:nvPr/>
        </p:nvSpPr>
        <p:spPr>
          <a:xfrm>
            <a:off x="4724400" y="1047750"/>
            <a:ext cx="4029075" cy="355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1100"/>
              <a:buFont typeface="Helvetica Neue"/>
              <a:buNone/>
            </a:pPr>
            <a:r>
              <a:rPr lang="en-US" sz="1100" b="0" i="0" u="none" dirty="0">
                <a:solidFill>
                  <a:srgbClr val="FFCC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Helvetica Neue"/>
              </a:rPr>
              <a:t>Continue new Contributors and Translators here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200"/>
              <a:buFont typeface="Gill Sans"/>
              <a:buNone/>
            </a:pPr>
            <a:r>
              <a:rPr lang="en-US" sz="4000" b="0" i="0" u="none" dirty="0">
                <a:solidFill>
                  <a:srgbClr val="FFD966"/>
                </a:solidFill>
                <a:sym typeface="Gill Sans"/>
              </a:rPr>
              <a:t>HTML</a:t>
            </a:r>
            <a:endParaRPr sz="3200" dirty="0"/>
          </a:p>
        </p:txBody>
      </p:sp>
      <p:sp>
        <p:nvSpPr>
          <p:cNvPr id="71" name="Google Shape;71;p3"/>
          <p:cNvSpPr txBox="1">
            <a:spLocks noGrp="1"/>
          </p:cNvSpPr>
          <p:nvPr>
            <p:ph idx="1"/>
          </p:nvPr>
        </p:nvSpPr>
        <p:spPr>
          <a:xfrm>
            <a:off x="457200" y="1352550"/>
            <a:ext cx="7445375" cy="324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85775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62"/>
              <a:buFont typeface="Gill Sans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sym typeface="Gill Sans"/>
              </a:rPr>
              <a:t>A way of marking up text to indicate that some text is different than other text</a:t>
            </a:r>
            <a:endParaRPr sz="2000" dirty="0"/>
          </a:p>
          <a:p>
            <a:pPr marL="485775" marR="0" lvl="0" indent="-3429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762"/>
              <a:buFont typeface="Gill Sans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sym typeface="Gill Sans"/>
              </a:rPr>
              <a:t>We “</a:t>
            </a:r>
            <a:r>
              <a:rPr lang="en-US" sz="2000" b="0" i="0" u="none" strike="noStrike" cap="none" dirty="0">
                <a:solidFill>
                  <a:srgbClr val="00F900"/>
                </a:solidFill>
                <a:sym typeface="Gill Sans"/>
              </a:rPr>
              <a:t>tag</a:t>
            </a:r>
            <a:r>
              <a:rPr lang="en-US" sz="2000" b="0" i="0" u="none" strike="noStrike" cap="none" dirty="0">
                <a:solidFill>
                  <a:schemeClr val="lt1"/>
                </a:solidFill>
                <a:sym typeface="Gill Sans"/>
              </a:rPr>
              <a:t>” portions of the text to communicate meaning</a:t>
            </a:r>
            <a:endParaRPr sz="2000" dirty="0"/>
          </a:p>
        </p:txBody>
      </p:sp>
      <p:sp>
        <p:nvSpPr>
          <p:cNvPr id="72" name="Google Shape;72;p3"/>
          <p:cNvSpPr txBox="1"/>
          <p:nvPr/>
        </p:nvSpPr>
        <p:spPr>
          <a:xfrm>
            <a:off x="914400" y="2976562"/>
            <a:ext cx="4343400" cy="159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400"/>
              <a:buFont typeface="Gill Sans"/>
              <a:buNone/>
            </a:pPr>
            <a:r>
              <a:rPr lang="en-US" sz="20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</a:t>
            </a:r>
            <a:r>
              <a:rPr lang="en-US" sz="2000" b="0" i="0" u="none" dirty="0">
                <a:solidFill>
                  <a:srgbClr val="00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p&gt;</a:t>
            </a:r>
            <a:r>
              <a:rPr lang="en-US" sz="20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You can add a style like</a:t>
            </a:r>
            <a:r>
              <a:rPr lang="en-US" sz="20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 &lt;strong&gt;</a:t>
            </a:r>
            <a:r>
              <a:rPr lang="en-US" sz="20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bold</a:t>
            </a:r>
            <a:r>
              <a:rPr lang="en-US" sz="20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&lt;/strong&gt; </a:t>
            </a:r>
            <a:r>
              <a:rPr lang="en-US" sz="20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to some text by enclosing it in the </a:t>
            </a:r>
            <a:r>
              <a:rPr lang="en-US" sz="20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</a:t>
            </a:r>
            <a:r>
              <a:rPr lang="en-US" sz="2000" b="0" i="0" u="none" dirty="0" err="1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em</a:t>
            </a:r>
            <a:r>
              <a:rPr lang="en-US" sz="20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&gt;</a:t>
            </a:r>
            <a:r>
              <a:rPr lang="en-US" sz="20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appropriate</a:t>
            </a:r>
            <a:r>
              <a:rPr lang="en-US" sz="20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&lt;/</a:t>
            </a:r>
            <a:r>
              <a:rPr lang="en-US" sz="2000" b="0" i="0" u="none" dirty="0" err="1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em</a:t>
            </a:r>
            <a:r>
              <a:rPr lang="en-US" sz="20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&gt; </a:t>
            </a:r>
            <a:r>
              <a:rPr lang="en-US" sz="20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tag.</a:t>
            </a:r>
            <a:r>
              <a:rPr lang="en-US" sz="20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&lt;/p&gt;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3" name="Google Shape;73;p3" descr="Screenshot of text read as &quot;You can add a style like bold to some text by enclosing it in the appropriate tag&quot;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3113087"/>
            <a:ext cx="3340100" cy="5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200"/>
              <a:buFont typeface="Gill Sans"/>
              <a:buNone/>
            </a:pPr>
            <a:r>
              <a:rPr lang="en-US" sz="3600" b="0" i="0" u="none" dirty="0">
                <a:solidFill>
                  <a:srgbClr val="FFD966"/>
                </a:solidFill>
                <a:sym typeface="Gill Sans"/>
              </a:rPr>
              <a:t>The Web is Still Evolving</a:t>
            </a:r>
            <a:endParaRPr sz="2800" dirty="0"/>
          </a:p>
        </p:txBody>
      </p:sp>
      <p:sp>
        <p:nvSpPr>
          <p:cNvPr id="79" name="Google Shape;79;p4"/>
          <p:cNvSpPr txBox="1">
            <a:spLocks noGrp="1"/>
          </p:cNvSpPr>
          <p:nvPr>
            <p:ph idx="1"/>
          </p:nvPr>
        </p:nvSpPr>
        <p:spPr>
          <a:xfrm>
            <a:off x="457200" y="1581150"/>
            <a:ext cx="3997842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62706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20"/>
              <a:buFont typeface="Gill Sans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sym typeface="Gill Sans"/>
              </a:rPr>
              <a:t>Invented in early 1990s</a:t>
            </a:r>
            <a:endParaRPr sz="2000" dirty="0"/>
          </a:p>
          <a:p>
            <a:pPr marL="627062" marR="0" lvl="0" indent="-34131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420"/>
              <a:buFont typeface="Gill Sans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sym typeface="Gill Sans"/>
              </a:rPr>
              <a:t>Became popular in 1994</a:t>
            </a:r>
            <a:endParaRPr sz="2000" dirty="0"/>
          </a:p>
          <a:p>
            <a:pPr marL="627062" marR="0" lvl="0" indent="-34131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420"/>
              <a:buFont typeface="Gill Sans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sym typeface="Gill Sans"/>
              </a:rPr>
              <a:t>Robert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sym typeface="Gill Sans"/>
              </a:rPr>
              <a:t>Cailliau</a:t>
            </a:r>
            <a:r>
              <a:rPr lang="en-US" sz="1800" b="0" i="0" u="none" strike="noStrike" cap="none" dirty="0">
                <a:solidFill>
                  <a:schemeClr val="lt1"/>
                </a:solidFill>
                <a:sym typeface="Gill Sans"/>
              </a:rPr>
              <a:t> – co-founder of the World Wide Web</a:t>
            </a:r>
            <a:endParaRPr sz="2000" dirty="0"/>
          </a:p>
        </p:txBody>
      </p:sp>
      <p:pic>
        <p:nvPicPr>
          <p:cNvPr id="80" name="Google Shape;80;p4" descr="Photo of Robert Cailliau sitting on a chair in an offi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2025" y="1563687"/>
            <a:ext cx="3678237" cy="275113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4"/>
          <p:cNvSpPr txBox="1"/>
          <p:nvPr/>
        </p:nvSpPr>
        <p:spPr>
          <a:xfrm>
            <a:off x="3352800" y="4476750"/>
            <a:ext cx="52578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Gill Sans"/>
              <a:buNone/>
            </a:pPr>
            <a:r>
              <a:rPr lang="en-US" sz="16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https://</a:t>
            </a:r>
            <a:r>
              <a:rPr lang="en-US" sz="1600" b="0" i="0" u="none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www.youtube.com</a:t>
            </a:r>
            <a:r>
              <a:rPr lang="en-US" sz="16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/</a:t>
            </a:r>
            <a:r>
              <a:rPr lang="en-US" sz="1600" b="0" i="0" u="none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watch?v</a:t>
            </a:r>
            <a:r>
              <a:rPr lang="en-US" sz="16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=x2GylLq59rI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044A71E-901D-F443-9C29-92BB46837DF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baseline="0" dirty="0"/>
              <a:t> </a:t>
            </a:r>
            <a:r>
              <a:rPr lang="en-US" altLang="zh-CN" baseline="0" dirty="0"/>
              <a:t>Evolving</a:t>
            </a:r>
            <a:endParaRPr lang="en-US" dirty="0"/>
          </a:p>
        </p:txBody>
      </p:sp>
      <p:sp>
        <p:nvSpPr>
          <p:cNvPr id="86" name="Google Shape;86;p5"/>
          <p:cNvSpPr txBox="1"/>
          <p:nvPr/>
        </p:nvSpPr>
        <p:spPr>
          <a:xfrm>
            <a:off x="457200" y="4204928"/>
            <a:ext cx="8266112" cy="30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2000"/>
              <a:buFont typeface="Gill Sans"/>
              <a:buNone/>
            </a:pPr>
            <a:r>
              <a:rPr lang="en-US" sz="1600" b="0" i="0" u="none" dirty="0">
                <a:solidFill>
                  <a:srgbClr val="FFFB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http://www.w3.org/History/1994/WWW/Journals/CACM/screensnap2_24c.gif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7" name="Google Shape;87;p5" descr="A screenshot of NeXT browser. It shows multiple windows piling one above another  and images are not shown inline.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742950"/>
            <a:ext cx="4192587" cy="3114675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solid"/>
            <a:miter lim="262144"/>
            <a:headEnd type="none" w="sm" len="sm"/>
            <a:tailEnd type="none" w="sm" len="sm"/>
          </a:ln>
        </p:spPr>
      </p:pic>
      <p:pic>
        <p:nvPicPr>
          <p:cNvPr id="88" name="Google Shape;88;p5" descr="A screenshot of NCSA Mosaic browser. It has a gray background and a list of links: unvisited links are in blue and visited links are in purple.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19650" y="742950"/>
            <a:ext cx="4221162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C658DA8-89B5-0747-BCC2-24AE62EBF0F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Evolving</a:t>
            </a:r>
            <a:endParaRPr lang="en-US" dirty="0"/>
          </a:p>
        </p:txBody>
      </p:sp>
      <p:pic>
        <p:nvPicPr>
          <p:cNvPr id="93" name="Google Shape;93;p6" descr="Screenshot of Yahoo browser. It has a search bar on top and a list of links.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687" y="446087"/>
            <a:ext cx="4210050" cy="28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6" descr="Screenshot of Yahoo browser. It has more rich content such as images and buttons compared to the previous Yahoo screenshot where the primary content is links.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0600" y="1627187"/>
            <a:ext cx="3965575" cy="255428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6"/>
          <p:cNvSpPr txBox="1"/>
          <p:nvPr/>
        </p:nvSpPr>
        <p:spPr>
          <a:xfrm>
            <a:off x="533400" y="3519128"/>
            <a:ext cx="576262" cy="30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</a:pPr>
            <a:r>
              <a:rPr lang="en-US" sz="1600" b="0" i="0" u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1996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8077200" y="4354512"/>
            <a:ext cx="57785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</a:pPr>
            <a:r>
              <a:rPr lang="en-US" sz="2000" b="0" i="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2007</a:t>
            </a:r>
            <a:endParaRPr/>
          </a:p>
        </p:txBody>
      </p:sp>
      <p:sp>
        <p:nvSpPr>
          <p:cNvPr id="97" name="Google Shape;97;p6"/>
          <p:cNvSpPr txBox="1"/>
          <p:nvPr/>
        </p:nvSpPr>
        <p:spPr>
          <a:xfrm>
            <a:off x="5257800" y="543330"/>
            <a:ext cx="3035300" cy="70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1800"/>
              <a:buFont typeface="Gill Sans"/>
              <a:buNone/>
            </a:pPr>
            <a:r>
              <a:rPr lang="en-US" b="0" i="0" u="none" dirty="0">
                <a:solidFill>
                  <a:srgbClr val="FFFB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HTML has evolved a *lot* over the years - as computers and networks have gotten faster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304800" y="4583854"/>
            <a:ext cx="7389812" cy="273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r>
              <a:rPr lang="en-US" b="0" i="0" u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http://</a:t>
            </a:r>
            <a:r>
              <a:rPr lang="en-US" b="0" i="0" u="none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replay.waybackmachine.org</a:t>
            </a:r>
            <a:r>
              <a:rPr lang="en-US" b="0" i="0" u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/19961022175643/http://www10.yahoo.com/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200"/>
              <a:buFont typeface="Gill Sans"/>
              <a:buNone/>
            </a:pPr>
            <a:r>
              <a:rPr lang="en-US" sz="4200" b="0" i="0" u="none">
                <a:solidFill>
                  <a:srgbClr val="FFD966"/>
                </a:solidFill>
                <a:sym typeface="Gill Sans"/>
              </a:rPr>
              <a:t>The Good Old Days</a:t>
            </a:r>
            <a:endParaRPr/>
          </a:p>
        </p:txBody>
      </p:sp>
      <p:sp>
        <p:nvSpPr>
          <p:cNvPr id="104" name="Google Shape;104;p7"/>
          <p:cNvSpPr txBox="1"/>
          <p:nvPr/>
        </p:nvSpPr>
        <p:spPr>
          <a:xfrm>
            <a:off x="990600" y="1504950"/>
            <a:ext cx="4267200" cy="2862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&lt;H1&gt;Tacky HTML&lt;/H1&gt;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Hi there.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&lt;p&gt;&lt;</a:t>
            </a:r>
            <a:r>
              <a:rPr lang="en-US" sz="2000" b="0" i="0" u="none" dirty="0" err="1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img</a:t>
            </a:r>
            <a:r>
              <a:rPr lang="en-US" sz="20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src</a:t>
            </a:r>
            <a:r>
              <a:rPr lang="en-US" sz="20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=</a:t>
            </a:r>
            <a:r>
              <a:rPr lang="en-US" sz="2000" b="0" i="0" u="none" dirty="0" err="1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tiny.png</a:t>
            </a:r>
            <a:r>
              <a:rPr lang="en-US" sz="20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Browsers tolerate a lot of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completely broken HTML.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&lt;UL&gt;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&lt;LI&gt;List one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&lt;LI&gt;List 2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&lt;/UL&gt;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5" name="Google Shape;105;p7" descr="Screenshot of www.wa4e.com/code/html/wrong/htm. It has a title read as &quot;Tacky HTML&quot; and text read as &quot;Browsers tolerate a lot of&#10;completely broken HTML. List one, List 2&quot;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9525" y="1504950"/>
            <a:ext cx="4054475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>
            <a:spLocks noGrp="1"/>
          </p:cNvSpPr>
          <p:nvPr>
            <p:ph type="title"/>
          </p:nvPr>
        </p:nvSpPr>
        <p:spPr>
          <a:xfrm>
            <a:off x="228600" y="463550"/>
            <a:ext cx="7445375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200"/>
              <a:buFont typeface="Gill Sans"/>
              <a:buNone/>
            </a:pPr>
            <a:r>
              <a:rPr lang="en-US" sz="4200" b="0" i="0" u="none" dirty="0">
                <a:solidFill>
                  <a:srgbClr val="FFD966"/>
                </a:solidFill>
                <a:latin typeface="Gill Sans"/>
                <a:ea typeface="Gill Sans"/>
                <a:cs typeface="Gill Sans"/>
                <a:sym typeface="Gill Sans"/>
              </a:rPr>
              <a:t>World Wide Web Consortium</a:t>
            </a:r>
            <a:endParaRPr dirty="0"/>
          </a:p>
        </p:txBody>
      </p:sp>
      <p:sp>
        <p:nvSpPr>
          <p:cNvPr id="111" name="Google Shape;111;p8"/>
          <p:cNvSpPr txBox="1">
            <a:spLocks noGrp="1"/>
          </p:cNvSpPr>
          <p:nvPr>
            <p:ph idx="1"/>
          </p:nvPr>
        </p:nvSpPr>
        <p:spPr>
          <a:xfrm>
            <a:off x="685799" y="1428750"/>
            <a:ext cx="6988175" cy="324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585787" marR="0" lvl="0" indent="-442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Char char="•"/>
            </a:pPr>
            <a:r>
              <a:rPr lang="en-US" sz="2100" b="0" i="0" u="none" strike="noStrike" cap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Formed by Tim Berners-Lee of MIT (formerly of CERN)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85787" marR="0" lvl="0" indent="-44291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Char char="•"/>
            </a:pPr>
            <a:r>
              <a:rPr lang="en-US" sz="2100" b="0" i="0" u="none" strike="noStrike" cap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Founded to develop standards around HTML, CSS, XML, etc.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85787" marR="0" lvl="0" indent="-44291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Char char="•"/>
            </a:pPr>
            <a:r>
              <a:rPr lang="en-US" sz="2100" b="0" i="0" u="none" strike="noStrike" cap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Insure that the web was based on open standards rather than proprietary vendor products - a bit like cat herding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" name="Google Shape;112;p8"/>
          <p:cNvSpPr txBox="1"/>
          <p:nvPr/>
        </p:nvSpPr>
        <p:spPr>
          <a:xfrm>
            <a:off x="4572000" y="4373453"/>
            <a:ext cx="4328150" cy="319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2000"/>
              <a:buFont typeface="Gill Sans"/>
              <a:buNone/>
            </a:pPr>
            <a:r>
              <a:rPr lang="en-US" sz="1700" b="0" i="0" u="none" dirty="0">
                <a:solidFill>
                  <a:srgbClr val="FFFB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http://www.w3.org/Consortium/facts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3" name="Google Shape;113;p8" descr="W3C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2400" y="674687"/>
            <a:ext cx="1262062" cy="6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1887</Words>
  <Application>Microsoft Macintosh PowerPoint</Application>
  <PresentationFormat>Affichage à l'écran (16:9)</PresentationFormat>
  <Paragraphs>245</Paragraphs>
  <Slides>31</Slides>
  <Notes>31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Courier</vt:lpstr>
      <vt:lpstr>Gill Sans</vt:lpstr>
      <vt:lpstr>Helvetica Neue</vt:lpstr>
      <vt:lpstr>Verdana</vt:lpstr>
      <vt:lpstr>Office Theme</vt:lpstr>
      <vt:lpstr>Table of Contents</vt:lpstr>
      <vt:lpstr>HTML</vt:lpstr>
      <vt:lpstr>HTML</vt:lpstr>
      <vt:lpstr>HTML</vt:lpstr>
      <vt:lpstr>The Web is Still Evolving</vt:lpstr>
      <vt:lpstr>The Web is Still Evolving</vt:lpstr>
      <vt:lpstr>The Web is Still Evolving</vt:lpstr>
      <vt:lpstr>The Good Old Days</vt:lpstr>
      <vt:lpstr>World Wide Web Consortium</vt:lpstr>
      <vt:lpstr>Following the Rules</vt:lpstr>
      <vt:lpstr>HTML Documents</vt:lpstr>
      <vt:lpstr>Structure of an HTML Document</vt:lpstr>
      <vt:lpstr>Special File Names</vt:lpstr>
      <vt:lpstr>Multiple Files</vt:lpstr>
      <vt:lpstr>Whitespace and line wrapping</vt:lpstr>
      <vt:lpstr>Tags Have a Beginning and /End...</vt:lpstr>
      <vt:lpstr> HTML Tag Basics</vt:lpstr>
      <vt:lpstr>What about &lt; s ?</vt:lpstr>
      <vt:lpstr>HTML Comments</vt:lpstr>
      <vt:lpstr>HTML Links</vt:lpstr>
      <vt:lpstr>HTML Links</vt:lpstr>
      <vt:lpstr>HTML Links</vt:lpstr>
      <vt:lpstr>HTML Links</vt:lpstr>
      <vt:lpstr>Absolute vs. Relative</vt:lpstr>
      <vt:lpstr>Images</vt:lpstr>
      <vt:lpstr>A List ...</vt:lpstr>
      <vt:lpstr>Tables</vt:lpstr>
      <vt:lpstr>Explore Sample Code</vt:lpstr>
      <vt:lpstr>Explore Sample Code</vt:lpstr>
      <vt:lpstr>Summary</vt:lpstr>
      <vt:lpstr>Acknowledgements / Contributions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Web-02-HTML</dc:title>
  <dc:subject>Django for Everybody</dc:subject>
  <dc:creator>Charles Severance  </dc:creator>
  <cp:keywords/>
  <dc:description/>
  <cp:lastModifiedBy>dave bohnert</cp:lastModifiedBy>
  <cp:revision>19</cp:revision>
  <dcterms:modified xsi:type="dcterms:W3CDTF">2022-01-02T08:58:08Z</dcterms:modified>
  <cp:category/>
</cp:coreProperties>
</file>