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55" r:id="rId1"/>
  </p:sldMasterIdLst>
  <p:notesMasterIdLst>
    <p:notesMasterId r:id="rId24"/>
  </p:notesMasterIdLst>
  <p:handoutMasterIdLst>
    <p:handoutMasterId r:id="rId25"/>
  </p:handoutMasterIdLst>
  <p:sldIdLst>
    <p:sldId id="330" r:id="rId2"/>
    <p:sldId id="256" r:id="rId3"/>
    <p:sldId id="290" r:id="rId4"/>
    <p:sldId id="303" r:id="rId5"/>
    <p:sldId id="291" r:id="rId6"/>
    <p:sldId id="293" r:id="rId7"/>
    <p:sldId id="294" r:id="rId8"/>
    <p:sldId id="295" r:id="rId9"/>
    <p:sldId id="296" r:id="rId10"/>
    <p:sldId id="297" r:id="rId11"/>
    <p:sldId id="300" r:id="rId12"/>
    <p:sldId id="298" r:id="rId13"/>
    <p:sldId id="285" r:id="rId14"/>
    <p:sldId id="261" r:id="rId15"/>
    <p:sldId id="262" r:id="rId16"/>
    <p:sldId id="263" r:id="rId17"/>
    <p:sldId id="304" r:id="rId18"/>
    <p:sldId id="299" r:id="rId19"/>
    <p:sldId id="302" r:id="rId20"/>
    <p:sldId id="289" r:id="rId21"/>
    <p:sldId id="288" r:id="rId22"/>
    <p:sldId id="287" r:id="rId23"/>
  </p:sldIdLst>
  <p:sldSz cx="9144000" cy="5143500" type="screen16x9"/>
  <p:notesSz cx="6858000" cy="9144000"/>
  <p:defaultTextStyle>
    <a:defPPr>
      <a:defRPr lang="en-US"/>
    </a:defPPr>
    <a:lvl1pPr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1pPr>
    <a:lvl2pPr marL="128588" indent="128588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2pPr>
    <a:lvl3pPr marL="257175" indent="257175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3pPr>
    <a:lvl4pPr marL="385763" indent="385763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4pPr>
    <a:lvl5pPr marL="514350" indent="514350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5pPr>
    <a:lvl6pPr marL="22860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6pPr>
    <a:lvl7pPr marL="27432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7pPr>
    <a:lvl8pPr marL="32004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8pPr>
    <a:lvl9pPr marL="36576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9"/>
    <p:restoredTop sz="86370"/>
  </p:normalViewPr>
  <p:slideViewPr>
    <p:cSldViewPr>
      <p:cViewPr varScale="1">
        <p:scale>
          <a:sx n="124" d="100"/>
          <a:sy n="124" d="100"/>
        </p:scale>
        <p:origin x="192" y="3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0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D3A9BE-CC27-104F-BB82-48E36A28D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  <a:ea typeface="ＭＳ Ｐゴシック" charset="0"/>
                <a:cs typeface="ＭＳ Ｐゴシック" charset="0"/>
                <a:sym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8A385-6C45-BB4E-BD64-696297C866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charset="0"/>
                <a:ea typeface="ＭＳ Ｐゴシック" charset="-128"/>
                <a:sym typeface="Helvetica" charset="0"/>
              </a:defRPr>
            </a:lvl1pPr>
          </a:lstStyle>
          <a:p>
            <a:pPr>
              <a:defRPr/>
            </a:pPr>
            <a:fld id="{D241483A-D1C0-EC4E-9E34-F27D56B18DFA}" type="datetimeFigureOut">
              <a:rPr lang="en-US" altLang="x-none"/>
              <a:pPr>
                <a:defRPr/>
              </a:pPr>
              <a:t>1/2/22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84CAF-B25D-F44B-A054-5397620FE1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  <a:ea typeface="ＭＳ Ｐゴシック" charset="0"/>
                <a:cs typeface="ＭＳ Ｐゴシック" charset="0"/>
                <a:sym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03C0-42F6-EE40-8973-BCE62D6FC8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EBA50D9-4349-2142-BBB7-BAF66B2D43ED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2D7BAFDA-3C48-0446-B491-6EB77DD7B5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3E06E41-58DC-E844-9848-EA57C8875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noProof="0">
                <a:sym typeface="Lucida Grande" charset="0"/>
              </a:rPr>
              <a:t>Second level</a:t>
            </a:r>
          </a:p>
          <a:p>
            <a:pPr lvl="2"/>
            <a:r>
              <a:rPr lang="en-US" noProof="0">
                <a:sym typeface="Lucida Grande" charset="0"/>
              </a:rPr>
              <a:t>Third level</a:t>
            </a:r>
          </a:p>
          <a:p>
            <a:pPr lvl="3"/>
            <a:r>
              <a:rPr lang="en-US" noProof="0">
                <a:sym typeface="Lucida Grande" charset="0"/>
              </a:rPr>
              <a:t>Fourth level</a:t>
            </a:r>
          </a:p>
          <a:p>
            <a:pPr lvl="4"/>
            <a:r>
              <a:rPr lang="en-US" noProof="0">
                <a:sym typeface="Lucida Grand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ＭＳ Ｐゴシック" charset="0"/>
        <a:cs typeface="Lucida Grande" charset="0"/>
        <a:sym typeface="Lucida Grande" panose="020B0600040502020204" pitchFamily="34" charset="0"/>
      </a:defRPr>
    </a:lvl1pPr>
    <a:lvl2pPr marL="128588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2pPr>
    <a:lvl3pPr marL="257175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3pPr>
    <a:lvl4pPr marL="385763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4pPr>
    <a:lvl5pPr marL="514350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5pPr>
    <a:lvl6pPr marL="128587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2C1C865C-BF7A-0F42-B2DD-13FCFD4A6B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E292C6EB-DE8E-F84C-A0A1-B5BA927DE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ts val="1800"/>
            </a:pPr>
            <a:r>
              <a:rPr lang="en-US" altLang="en-US">
                <a:latin typeface="Lucida Grande" panose="020B0600040502020204" pitchFamily="34" charset="0"/>
                <a:ea typeface="ＭＳ Ｐゴシック" panose="020B0600070205080204" pitchFamily="34" charset="-128"/>
                <a:cs typeface="Lucida Grande" panose="020B0600040502020204" pitchFamily="34" charset="0"/>
              </a:rPr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>
              <a:buSzPts val="1800"/>
            </a:pPr>
            <a:r>
              <a:rPr lang="en-US" altLang="en-US">
                <a:latin typeface="Lucida Grande" panose="020B0600040502020204" pitchFamily="34" charset="0"/>
                <a:ea typeface="ＭＳ Ｐゴシック" panose="020B0600070205080204" pitchFamily="34" charset="-128"/>
                <a:cs typeface="Lucida Grande" panose="020B0600040502020204" pitchFamily="34" charset="0"/>
              </a:rPr>
              <a:t>TO Highlight – go to https://tohtml.com/html/ - paste and then do a "Paste RTF"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06D59083-D460-2C44-82F9-D83202F84F5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971550" indent="51435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1428750" indent="51435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1885950" indent="51435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2343150" indent="51435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algn="r" defTabSz="914400" eaLnBrk="1" hangingPunct="1"/>
            <a:fld id="{9906BCEA-3572-7A4F-A01F-526A54CA5764}" type="slidenum">
              <a:rPr lang="en-US" altLang="en-US" sz="1200">
                <a:latin typeface="Calibri" panose="020F0502020204030204" pitchFamily="34" charset="0"/>
                <a:ea typeface="ヒラギノ角ゴ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pPr algn="r" defTabSz="914400" eaLnBrk="1" hangingPunct="1"/>
              <a:t>1</a:t>
            </a:fld>
            <a:endParaRPr lang="en-US" altLang="en-US" sz="1200">
              <a:latin typeface="Calibri" panose="020F0502020204030204" pitchFamily="34" charset="0"/>
              <a:ea typeface="ヒラギノ角ゴ ProN W3" panose="020B0300000000000000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7810F5D4-2DB7-2945-959F-D20CE35EBF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912652EF-BFDB-6841-BC2E-355117364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8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33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80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3D285127-0ED5-5D4C-B6F2-915CA3B6AA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Notes Placeholder 2">
            <a:extLst>
              <a:ext uri="{FF2B5EF4-FFF2-40B4-BE49-F238E27FC236}">
                <a16:creationId xmlns:a16="http://schemas.microsoft.com/office/drawing/2014/main" id="{90CE16B5-094D-194F-B4CA-0FE57BADB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>
            <a:extLst>
              <a:ext uri="{FF2B5EF4-FFF2-40B4-BE49-F238E27FC236}">
                <a16:creationId xmlns:a16="http://schemas.microsoft.com/office/drawing/2014/main" id="{6BB7C0F0-B9F4-3C4C-A8EF-B91CA93661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280F16-9B96-FD40-B063-775D09AD3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675" dirty="0">
                <a:sym typeface="Lucida Grande" charset="0"/>
              </a:rPr>
              <a:t>Note from Chuck.   Please retain and maintain this page as you remix and republish these materials.  Please add any of your own improvements or contributions.  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C1B8AEAF-9A9C-4B4A-B48D-5BBB097792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8EFAF753-83F8-374E-A53D-C6042DE1A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53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D3619E48-C1EE-214A-BA88-1EF59C3FAD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43C5D60A-C555-0A45-87DA-0E393CC64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3D08D3E7-9337-1746-8F7B-E248C2A1FD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759C41AD-DCA6-B240-83FA-9B94A8F2C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FF64D06C-A0C3-2E42-A6F5-25B06BBEF6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949B41D0-6D19-FB43-B988-118FABA56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9A1BD8FA-0323-404B-9A1D-4F2BCF682C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CD9E6763-123F-2A40-9BF9-AE508D2C5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D71AD827-D7AE-A741-B9FD-AE4BD46AF2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67AD3AEC-D2E8-0445-9B6B-1519DFF8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72F2A8E6-9292-474A-8956-58EC3D0CB9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5B8A2633-056E-EE42-8BCD-278AF20C4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2DD76-6A3E-F349-9327-2DE91D1C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81F7E-0965-B149-BF8F-C69BD0DA4291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CBCA-F181-DB44-9AFF-5907E39C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87513-A86A-1D45-8FB7-C7429F13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AC432-8BC2-4742-8E6B-D2C3D0C97B0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7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F3A33-E0D6-2941-A7B5-24964DCE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73C7A-26AC-8349-8C27-19C0B7617A6B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33FFC-AB5A-ED41-B55E-94FC3275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7BA6-76C8-7A4A-9D19-59908521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0EEBF-80F0-2141-A346-EB62EDFBC09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7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54D69-2B41-B34F-BB46-4602E970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03A91-944A-734E-A07F-08816A402120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9FCEB-4721-364E-87A8-1F308B14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DA45E-76E8-3B40-889A-9F9F541C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EC1E2-E9AB-7941-B0BE-385F022A7E1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27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632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71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9DD75-1B9B-3842-96EA-0FCE7524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85756-089E-034F-913D-8A9FF8037B91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45F88-4491-A940-A885-B01ADA29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6E8A6-3FBB-A747-8E26-EF8B8A46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5E3D0-A7AE-654F-865F-5CE76922CE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4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5FFF-A90F-A445-A988-8CAD5D58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805C0-37AD-784A-97E9-94724DD85FD8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E64B-FDF4-2F48-AAE2-F03057D1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2B0D-9BCF-9141-855A-7A0944D4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C2FC7-601C-024F-BE62-5388F168E52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2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8F5D0C-51D3-494A-B0F0-59958834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96AE2-9359-2A4B-A57F-9919FC6E5989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7B776C-05F0-6E4E-BACE-1776E795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93F19A4-671C-4D4F-8B38-535ECC86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3F3A6-063D-AE4E-98B0-719F52204CE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9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1086DA5-1314-B141-A046-4BE3958E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357F4-1A75-D74B-BFD2-DBF7B6461FEC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BA5121D-AE8E-484D-B223-AE050520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021FBF-5BFC-4240-93A0-0C4C3E04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EEED3-7008-5340-A7B0-3875DE9EF78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8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6F1AE73-DDB9-A94B-B44D-11D94091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4C4E9-6D75-2640-85C5-2CB6E1420FB0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C041A3B-264D-B044-80D3-3A9B0F82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F8A7E4-6217-914A-AD6F-AE06EDC2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D1E95-D361-0C4D-B55D-451C4D83328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9782551-50F3-0D47-973D-E7B33F86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3110F-04B3-5D47-83DE-3DC2E0652E1C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2D7196A-B112-1C4A-B5D8-D6DD5769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9D0E8F7-1275-FA4F-80B4-53C87746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CCB5B-AF18-BB47-9356-D00F93AC3B2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3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D80F7D-CBB0-CC49-8050-3C108543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C57B8-5A73-7E4A-A1A7-662876E920E5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B2479E-5FD6-AF4D-9377-CBB11C0A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6C2895-3C2E-DE4A-8D77-C1F9B599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D76AF-0DD1-9D4F-B190-7B5F912D5FE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0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49052B-4511-7C41-8C48-780594BB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BBDC4-35E1-EF4A-A3F8-9FC0F9EF9759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00699A-8878-314C-AAF2-6E83F7B5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F74E86-3A2A-0B42-8EB9-C0184C52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D68FE-0366-AD4F-A9F3-D527ECEBDF7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0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805E79BD-A8E3-8943-9759-D3CB7E37D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C6593C3C-6428-AF4F-9B98-A2BF9BD4A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7699D-D870-DE41-B102-EEDEDAF99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FD0913-23CD-B446-BA80-42DC321B0B1E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74DE0-C7EC-424A-982A-7A4969FC1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B58BC-55AB-0247-A1B4-88578DBF3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5CBC39-38D0-AD4E-A451-F64661F20AE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60" r:id="rId12"/>
    <p:sldLayoutId id="2147483657" r:id="rId13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rgbClr val="D7AC0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076EE68-6531-6E4C-8127-0B9E9A3B3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91381-92B0-FA46-AFD6-DCFCB1F2E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5700"/>
            <a:ext cx="7981950" cy="347662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This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slide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deck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consists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slides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lecture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videos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Week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4.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Below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list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shortcut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hyperlinks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for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you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to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jump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into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specific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sections.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3" action="ppaction://hlinksldjump"/>
              </a:rPr>
              <a:t>Week 4: jQuery and the Document Object Model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11)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chemeClr val="bg1"/>
                </a:solidFill>
                <a:hlinkClick r:id="rId4" action="ppaction://hlinksldjump"/>
              </a:rPr>
              <a:t>Week 4: Using jQuery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0B90128-3B78-9947-BC6D-57EB2F7CAE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65188"/>
            <a:ext cx="7837488" cy="1735137"/>
          </a:xfrm>
        </p:spPr>
        <p:txBody>
          <a:bodyPr/>
          <a:lstStyle/>
          <a:p>
            <a:r>
              <a:rPr lang="en-US" altLang="zh-CN" dirty="0"/>
              <a:t>dom-03.htm</a:t>
            </a:r>
            <a:endParaRPr lang="en-US" dirty="0"/>
          </a:p>
        </p:txBody>
      </p:sp>
      <p:sp>
        <p:nvSpPr>
          <p:cNvPr id="33793" name="AutoShape 2">
            <a:extLst>
              <a:ext uri="{FF2B5EF4-FFF2-40B4-BE49-F238E27FC236}">
                <a16:creationId xmlns:a16="http://schemas.microsoft.com/office/drawing/2014/main" id="{D58E84ED-42B1-384E-A10A-FCDB23D83059}"/>
              </a:ext>
            </a:extLst>
          </p:cNvPr>
          <p:cNvSpPr>
            <a:spLocks/>
          </p:cNvSpPr>
          <p:nvPr/>
        </p:nvSpPr>
        <p:spPr bwMode="auto">
          <a:xfrm>
            <a:off x="419100" y="361950"/>
            <a:ext cx="8420100" cy="4343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latin typeface="Courier" pitchFamily="2" charset="0"/>
              </a:rPr>
              <a:t>&lt;p&gt;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&lt;a href="#" onclick="</a:t>
            </a:r>
            <a:r>
              <a:rPr lang="en-US" altLang="en-US">
                <a:solidFill>
                  <a:srgbClr val="FF6600"/>
                </a:solidFill>
                <a:latin typeface="Courier" pitchFamily="2" charset="0"/>
              </a:rPr>
              <a:t>add()</a:t>
            </a:r>
            <a:r>
              <a:rPr lang="en-US" altLang="en-US">
                <a:latin typeface="Courier" pitchFamily="2" charset="0"/>
              </a:rPr>
              <a:t>;return false;"&gt;More&lt;/a&gt;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&lt;/p&gt;</a:t>
            </a:r>
          </a:p>
          <a:p>
            <a:pPr algn="l" eaLnBrk="1"/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&lt;ul id="</a:t>
            </a:r>
            <a:r>
              <a:rPr lang="en-US" altLang="en-US">
                <a:solidFill>
                  <a:srgbClr val="FFFF00"/>
                </a:solidFill>
                <a:latin typeface="Courier" pitchFamily="2" charset="0"/>
              </a:rPr>
              <a:t>the-list</a:t>
            </a:r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"&gt;</a:t>
            </a:r>
          </a:p>
          <a:p>
            <a:pPr algn="l" eaLnBrk="1"/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&lt;li&gt;First Item&lt;/li&gt;</a:t>
            </a:r>
          </a:p>
          <a:p>
            <a:pPr algn="l" eaLnBrk="1"/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&lt;/ul&gt;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&lt;script&gt;</a:t>
            </a:r>
          </a:p>
          <a:p>
            <a:pPr algn="l" eaLnBrk="1"/>
            <a:r>
              <a:rPr lang="en-US" altLang="en-US">
                <a:solidFill>
                  <a:srgbClr val="00FF00"/>
                </a:solidFill>
                <a:latin typeface="Courier" pitchFamily="2" charset="0"/>
              </a:rPr>
              <a:t>counter = 1;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</a:rPr>
              <a:t>console.log(document.getElementById('the-list'))</a:t>
            </a:r>
          </a:p>
          <a:p>
            <a:pPr algn="l" eaLnBrk="1"/>
            <a:r>
              <a:rPr lang="en-US" altLang="en-US">
                <a:solidFill>
                  <a:srgbClr val="FF6600"/>
                </a:solidFill>
                <a:latin typeface="Courier" pitchFamily="2" charset="0"/>
              </a:rPr>
              <a:t>function add() {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    var x = document.createElement('li');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    x.className = "list-item";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    x.innerHTML = "The counter is "+</a:t>
            </a:r>
            <a:r>
              <a:rPr lang="en-US" altLang="en-US">
                <a:solidFill>
                  <a:srgbClr val="00FF00"/>
                </a:solidFill>
                <a:latin typeface="Courier" pitchFamily="2" charset="0"/>
              </a:rPr>
              <a:t>counter</a:t>
            </a:r>
            <a:r>
              <a:rPr lang="en-US" altLang="en-US">
                <a:latin typeface="Courier" pitchFamily="2" charset="0"/>
              </a:rPr>
              <a:t>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    document.getElementById('</a:t>
            </a:r>
            <a:r>
              <a:rPr lang="en-US" altLang="en-US">
                <a:solidFill>
                  <a:srgbClr val="FFFF00"/>
                </a:solidFill>
                <a:latin typeface="Courier" pitchFamily="2" charset="0"/>
              </a:rPr>
              <a:t>the-list</a:t>
            </a:r>
            <a:r>
              <a:rPr lang="en-US" altLang="en-US">
                <a:latin typeface="Courier" pitchFamily="2" charset="0"/>
              </a:rPr>
              <a:t>').</a:t>
            </a:r>
            <a:r>
              <a:rPr lang="en-US" altLang="en-US">
                <a:solidFill>
                  <a:srgbClr val="FF00FF"/>
                </a:solidFill>
                <a:latin typeface="Courier" pitchFamily="2" charset="0"/>
              </a:rPr>
              <a:t>appendChild(x)</a:t>
            </a:r>
            <a:r>
              <a:rPr lang="en-US" altLang="en-US">
                <a:latin typeface="Courier" pitchFamily="2" charset="0"/>
              </a:rPr>
              <a:t>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    </a:t>
            </a:r>
            <a:r>
              <a:rPr lang="en-US" altLang="en-US">
                <a:solidFill>
                  <a:srgbClr val="00FF00"/>
                </a:solidFill>
                <a:latin typeface="Courier" pitchFamily="2" charset="0"/>
              </a:rPr>
              <a:t>counter++</a:t>
            </a:r>
            <a:r>
              <a:rPr lang="en-US" altLang="en-US">
                <a:latin typeface="Courier" pitchFamily="2" charset="0"/>
              </a:rPr>
              <a:t>;</a:t>
            </a:r>
          </a:p>
          <a:p>
            <a:pPr algn="l" eaLnBrk="1"/>
            <a:r>
              <a:rPr lang="en-US" altLang="en-US">
                <a:solidFill>
                  <a:srgbClr val="FF6600"/>
                </a:solidFill>
                <a:latin typeface="Courier" pitchFamily="2" charset="0"/>
              </a:rPr>
              <a:t>}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&lt;/script&gt;</a:t>
            </a:r>
            <a:endParaRPr lang="en-US" altLang="en-US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33794" name="AutoShape 3">
            <a:extLst>
              <a:ext uri="{FF2B5EF4-FFF2-40B4-BE49-F238E27FC236}">
                <a16:creationId xmlns:a16="http://schemas.microsoft.com/office/drawing/2014/main" id="{D1F111B1-E176-3242-8D5A-0FDFA58EC7FB}"/>
              </a:ext>
            </a:extLst>
          </p:cNvPr>
          <p:cNvSpPr>
            <a:spLocks/>
          </p:cNvSpPr>
          <p:nvPr/>
        </p:nvSpPr>
        <p:spPr bwMode="auto">
          <a:xfrm>
            <a:off x="7315200" y="361950"/>
            <a:ext cx="1517650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dom-03.htm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33795" name="Picture 2" descr="Screenshot of text &quot;More&quot; and a bullet point list">
            <a:extLst>
              <a:ext uri="{FF2B5EF4-FFF2-40B4-BE49-F238E27FC236}">
                <a16:creationId xmlns:a16="http://schemas.microsoft.com/office/drawing/2014/main" id="{3279C470-02E8-784A-8E7A-7D786AC91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304925"/>
            <a:ext cx="2322513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17144AE3-DC52-AA41-99B8-B101BEE5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CC66"/>
                </a:solidFill>
              </a:rPr>
              <a:t>jQuery (2005)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00376B7C-E7B6-A146-A8F4-28745DB89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12FB053B-D9D6-854A-9F5E-E38DB6EE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rgbClr val="FFCC66"/>
                </a:solidFill>
              </a:rPr>
              <a:t>jQuery to the Rescue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A8C04B3A-168A-DC4D-8863-EF5AB657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1900"/>
              <a:t>While the DOMs are not particularly portable, and direct DOM manipulation is a little clunky, there are a number of JavaScript frameworks that handle the myriad of subtle differences between browsers.</a:t>
            </a:r>
          </a:p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1900"/>
              <a:t>With jQuery, instead of manipulating the DOM, we use jQuery functions and everything works much better...</a:t>
            </a:r>
            <a:endParaRPr lang="en-US" altLang="en-US"/>
          </a:p>
        </p:txBody>
      </p:sp>
      <p:sp>
        <p:nvSpPr>
          <p:cNvPr id="36867" name="AutoShape 3">
            <a:extLst>
              <a:ext uri="{FF2B5EF4-FFF2-40B4-BE49-F238E27FC236}">
                <a16:creationId xmlns:a16="http://schemas.microsoft.com/office/drawing/2014/main" id="{3D17C3C9-F9F0-7C45-8FA6-87B134D4C227}"/>
              </a:ext>
            </a:extLst>
          </p:cNvPr>
          <p:cNvSpPr>
            <a:spLocks/>
          </p:cNvSpPr>
          <p:nvPr/>
        </p:nvSpPr>
        <p:spPr bwMode="auto">
          <a:xfrm>
            <a:off x="6324600" y="4400550"/>
            <a:ext cx="2590800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FFFF00"/>
                </a:solidFill>
              </a:rPr>
              <a:t>http://jquery.org</a:t>
            </a:r>
            <a:endParaRPr lang="en-US" altLang="en-US" sz="200">
              <a:solidFill>
                <a:srgbClr val="FFFF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875DD5A5-53B0-604F-A54F-FD7C06A6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134938"/>
            <a:ext cx="3494087" cy="1293812"/>
          </a:xfrm>
        </p:spPr>
        <p:txBody>
          <a:bodyPr/>
          <a:lstStyle/>
          <a:p>
            <a:pPr eaLnBrk="1"/>
            <a:r>
              <a:rPr lang="en-US" altLang="en-US" sz="4100">
                <a:solidFill>
                  <a:srgbClr val="FFCC66"/>
                </a:solidFill>
              </a:rPr>
              <a:t>John Resig</a:t>
            </a:r>
            <a:endParaRPr lang="en-US" altLang="en-US">
              <a:solidFill>
                <a:srgbClr val="FFCC66"/>
              </a:solidFill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7FE8AB0-3517-7A48-80EB-D5847448F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65263"/>
            <a:ext cx="4533900" cy="3206750"/>
          </a:xfrm>
        </p:spPr>
        <p:txBody>
          <a:bodyPr/>
          <a:lstStyle/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1800" dirty="0"/>
              <a:t>Started jQuery in 2005 to make his web development projects easier</a:t>
            </a:r>
          </a:p>
          <a:p>
            <a:pPr marL="763588" lvl="1" indent="-300038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1400" dirty="0">
                <a:ea typeface="Gill Sans" panose="020B0502020104020203" pitchFamily="34" charset="-79"/>
              </a:rPr>
              <a:t>Elegant way to select DOM elements</a:t>
            </a:r>
          </a:p>
          <a:p>
            <a:pPr marL="763588" lvl="1" indent="-300038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1400" dirty="0">
                <a:ea typeface="Gill Sans" panose="020B0502020104020203" pitchFamily="34" charset="-79"/>
              </a:rPr>
              <a:t>Clean way to register events</a:t>
            </a:r>
          </a:p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1800" dirty="0"/>
              <a:t>Released in 2006</a:t>
            </a:r>
          </a:p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1800" dirty="0"/>
              <a:t>Works at Khan Academy as the “Dean of Computer Science”</a:t>
            </a:r>
          </a:p>
        </p:txBody>
      </p:sp>
      <p:pic>
        <p:nvPicPr>
          <p:cNvPr id="38915" name="Picture 3" descr="Photo of John Resig speaking ">
            <a:extLst>
              <a:ext uri="{FF2B5EF4-FFF2-40B4-BE49-F238E27FC236}">
                <a16:creationId xmlns:a16="http://schemas.microsoft.com/office/drawing/2014/main" id="{F3034811-0B8F-764A-814C-6FCE31536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900113"/>
            <a:ext cx="3784600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27877531-BF1A-5245-B99A-C84960FB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rgbClr val="FFCC66"/>
                </a:solidFill>
              </a:rPr>
              <a:t>jQuery Documentation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6DD16FC-2179-8B49-9B77-E5ED73BF2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2000"/>
              <a:t>The web is a wonderful source of jQuery documentation.</a:t>
            </a:r>
          </a:p>
          <a:p>
            <a:pPr marL="511175" lvl="2" indent="0" algn="l" eaLnBrk="1">
              <a:spcBef>
                <a:spcPts val="1975"/>
              </a:spcBef>
              <a:buSzPct val="171000"/>
            </a:pPr>
            <a:r>
              <a:rPr lang="en-US" altLang="en-US" sz="2000">
                <a:solidFill>
                  <a:srgbClr val="FFFF00"/>
                </a:solidFill>
                <a:ea typeface="Gill Sans" panose="020B0502020104020203" pitchFamily="34" charset="-79"/>
              </a:rPr>
              <a:t>http://docs.jquery.com/Main_Page</a:t>
            </a:r>
          </a:p>
          <a:p>
            <a:pPr marL="511175" lvl="2" indent="0" algn="l" eaLnBrk="1">
              <a:spcBef>
                <a:spcPts val="1975"/>
              </a:spcBef>
              <a:buSzPct val="171000"/>
            </a:pPr>
            <a:r>
              <a:rPr lang="en-US" altLang="en-US" sz="2000">
                <a:solidFill>
                  <a:srgbClr val="FFFF00"/>
                </a:solidFill>
                <a:ea typeface="Gill Sans" panose="020B0502020104020203" pitchFamily="34" charset="-79"/>
              </a:rPr>
              <a:t>http://api.jquery.com/</a:t>
            </a:r>
          </a:p>
          <a:p>
            <a:pPr marL="511175" lvl="2" indent="0" algn="l" eaLnBrk="1">
              <a:spcBef>
                <a:spcPts val="1975"/>
              </a:spcBef>
              <a:buSzPct val="171000"/>
            </a:pPr>
            <a:r>
              <a:rPr lang="en-US" altLang="en-US" sz="2000">
                <a:solidFill>
                  <a:srgbClr val="FFFF00"/>
                </a:solidFill>
                <a:ea typeface="Gill Sans" panose="020B0502020104020203" pitchFamily="34" charset="-79"/>
              </a:rPr>
              <a:t>http://jqueryui.com/demos/</a:t>
            </a:r>
          </a:p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2000"/>
              <a:t>This lecture will only cover the basic elements of low-level jQuery.</a:t>
            </a:r>
            <a:endParaRPr lang="en-US" altLang="en-US" sz="180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5194905-8AC5-794A-AAD7-F2085022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0"/>
            <a:r>
              <a:rPr lang="en-US" sz="1900" kern="1200" dirty="0" err="1">
                <a:solidFill>
                  <a:srgbClr val="FFFB00"/>
                </a:solidFill>
                <a:effectLst/>
                <a:latin typeface="Helvetica" pitchFamily="2" charset="0"/>
                <a:ea typeface="ＭＳ Ｐゴシック" panose="020B0600070205080204" pitchFamily="34" charset="-128"/>
                <a:cs typeface="Gill Sans" panose="020B0502020104020203" pitchFamily="34" charset="-79"/>
              </a:rPr>
              <a:t>jquery</a:t>
            </a:r>
            <a:r>
              <a:rPr lang="en-US" sz="1900" kern="1200" dirty="0">
                <a:solidFill>
                  <a:srgbClr val="FFFB00"/>
                </a:solidFill>
                <a:effectLst/>
                <a:latin typeface="Helvetica" pitchFamily="2" charset="0"/>
                <a:ea typeface="ＭＳ Ｐゴシック" panose="020B0600070205080204" pitchFamily="34" charset="-128"/>
                <a:cs typeface="Gill Sans" panose="020B0502020104020203" pitchFamily="34" charset="-79"/>
              </a:rPr>
              <a:t>/jq-01.htm</a:t>
            </a:r>
            <a:endParaRPr lang="en-US" dirty="0">
              <a:effectLst/>
            </a:endParaRPr>
          </a:p>
        </p:txBody>
      </p:sp>
      <p:sp>
        <p:nvSpPr>
          <p:cNvPr id="40961" name="AutoShape 1">
            <a:extLst>
              <a:ext uri="{FF2B5EF4-FFF2-40B4-BE49-F238E27FC236}">
                <a16:creationId xmlns:a16="http://schemas.microsoft.com/office/drawing/2014/main" id="{C8F6196A-421C-684B-95F0-E99F2A46FA32}"/>
              </a:ext>
            </a:extLst>
          </p:cNvPr>
          <p:cNvSpPr>
            <a:spLocks/>
          </p:cNvSpPr>
          <p:nvPr/>
        </p:nvSpPr>
        <p:spPr bwMode="auto">
          <a:xfrm>
            <a:off x="7010400" y="4179888"/>
            <a:ext cx="1963738" cy="3365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1900" dirty="0" err="1">
                <a:solidFill>
                  <a:srgbClr val="FFFB00"/>
                </a:solidFill>
              </a:rPr>
              <a:t>jquery</a:t>
            </a:r>
            <a:r>
              <a:rPr lang="en-US" altLang="en-US" sz="1900" dirty="0">
                <a:solidFill>
                  <a:srgbClr val="FFFB00"/>
                </a:solidFill>
              </a:rPr>
              <a:t>/jq-01.htm</a:t>
            </a:r>
            <a:endParaRPr lang="en-US" altLang="en-US" sz="300" dirty="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40962" name="AutoShape 2">
            <a:extLst>
              <a:ext uri="{FF2B5EF4-FFF2-40B4-BE49-F238E27FC236}">
                <a16:creationId xmlns:a16="http://schemas.microsoft.com/office/drawing/2014/main" id="{F748BF50-5DDC-5948-9DDE-C049BBCD3B82}"/>
              </a:ext>
            </a:extLst>
          </p:cNvPr>
          <p:cNvSpPr>
            <a:spLocks/>
          </p:cNvSpPr>
          <p:nvPr/>
        </p:nvSpPr>
        <p:spPr bwMode="auto">
          <a:xfrm>
            <a:off x="533400" y="590550"/>
            <a:ext cx="8043863" cy="37576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&lt;html&gt;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&lt;head&gt;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&lt;/head&gt;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&lt;body&gt;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&lt;p&gt;Here is some awesome page content&lt;/p&gt;</a:t>
            </a:r>
          </a:p>
          <a:p>
            <a:pPr algn="l" eaLnBrk="1"/>
            <a:r>
              <a:rPr lang="en-US" altLang="en-US" sz="1800" dirty="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</a:t>
            </a:r>
            <a:r>
              <a:rPr lang="en-US" altLang="en-US" sz="1800" dirty="0" err="1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javascript</a:t>
            </a:r>
            <a:r>
              <a:rPr lang="en-US" altLang="en-US" sz="1800" dirty="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" </a:t>
            </a:r>
            <a:r>
              <a:rPr lang="en-US" altLang="en-US" sz="1800" dirty="0" err="1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src</a:t>
            </a:r>
            <a:r>
              <a:rPr lang="en-US" altLang="en-US" sz="1800" dirty="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="</a:t>
            </a:r>
            <a:r>
              <a:rPr lang="en-US" altLang="en-US" sz="1800" dirty="0" err="1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jquery.min.js</a:t>
            </a:r>
            <a:r>
              <a:rPr lang="en-US" altLang="en-US" sz="1800" dirty="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"&gt;</a:t>
            </a:r>
          </a:p>
          <a:p>
            <a:pPr algn="l" eaLnBrk="1"/>
            <a:r>
              <a:rPr lang="en-US" altLang="en-US" sz="1800" dirty="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&lt;/script&gt;</a:t>
            </a:r>
            <a:endParaRPr lang="en-US" altLang="en-US" sz="1800" dirty="0"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&lt;script type="text/</a:t>
            </a:r>
            <a:r>
              <a:rPr lang="en-US" altLang="en-US" sz="1800" dirty="0" err="1">
                <a:latin typeface="Courier" pitchFamily="2" charset="0"/>
                <a:sym typeface="Courier New" panose="02070309020205020404" pitchFamily="49" charset="0"/>
              </a:rPr>
              <a:t>javascript</a:t>
            </a:r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"&gt;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$(document).</a:t>
            </a:r>
            <a:r>
              <a:rPr lang="en-US" altLang="en-US" sz="1800" dirty="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ready(</a:t>
            </a:r>
            <a:r>
              <a:rPr lang="en-US" altLang="en-US" sz="1800" dirty="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function(){ </a:t>
            </a:r>
          </a:p>
          <a:p>
            <a:pPr algn="l" eaLnBrk="1"/>
            <a:r>
              <a:rPr lang="en-US" altLang="en-US" sz="1800" dirty="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 alert("Hello jQuery World!"); </a:t>
            </a:r>
          </a:p>
          <a:p>
            <a:pPr algn="l" eaLnBrk="1"/>
            <a:r>
              <a:rPr lang="en-US" altLang="en-US" sz="1800" dirty="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 </a:t>
            </a:r>
            <a:r>
              <a:rPr lang="en-US" altLang="en-US" sz="1800" dirty="0" err="1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console.log</a:t>
            </a:r>
            <a:r>
              <a:rPr lang="en-US" altLang="en-US" sz="1800" dirty="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('Hello jQuery..');</a:t>
            </a:r>
          </a:p>
          <a:p>
            <a:pPr algn="l" eaLnBrk="1"/>
            <a:r>
              <a:rPr lang="en-US" altLang="en-US" sz="1800" dirty="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}</a:t>
            </a:r>
            <a:r>
              <a:rPr lang="en-US" altLang="en-US" sz="1800" dirty="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)</a:t>
            </a:r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;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&lt;/script&gt;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&lt;/body&gt;</a:t>
            </a:r>
            <a:endParaRPr lang="en-US" altLang="en-US" sz="300" dirty="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B999319-F20F-7D40-BC15-D9CCAB34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0"/>
            <a:r>
              <a:rPr lang="en-US" sz="1900" kern="1200" dirty="0" err="1">
                <a:solidFill>
                  <a:srgbClr val="FFFB00"/>
                </a:solidFill>
                <a:effectLst/>
                <a:latin typeface="Helvetica" pitchFamily="2" charset="0"/>
                <a:ea typeface="ＭＳ Ｐゴシック" panose="020B0600070205080204" pitchFamily="34" charset="-128"/>
                <a:cs typeface="Gill Sans" panose="020B0502020104020203" pitchFamily="34" charset="-79"/>
              </a:rPr>
              <a:t>jquery</a:t>
            </a:r>
            <a:r>
              <a:rPr lang="en-US" sz="1900" kern="1200" dirty="0">
                <a:solidFill>
                  <a:srgbClr val="FFFB00"/>
                </a:solidFill>
                <a:effectLst/>
                <a:latin typeface="Helvetica" pitchFamily="2" charset="0"/>
                <a:ea typeface="ＭＳ Ｐゴシック" panose="020B0600070205080204" pitchFamily="34" charset="-128"/>
                <a:cs typeface="Gill Sans" panose="020B0502020104020203" pitchFamily="34" charset="-79"/>
              </a:rPr>
              <a:t>/jq-0</a:t>
            </a:r>
            <a:r>
              <a:rPr lang="en-US" altLang="zh-CN" sz="1900" kern="1200" dirty="0">
                <a:solidFill>
                  <a:srgbClr val="FFFB00"/>
                </a:solidFill>
                <a:effectLst/>
                <a:latin typeface="Helvetica" pitchFamily="2" charset="0"/>
                <a:ea typeface="ＭＳ Ｐゴシック" panose="020B0600070205080204" pitchFamily="34" charset="-128"/>
                <a:cs typeface="Gill Sans" panose="020B0502020104020203" pitchFamily="34" charset="-79"/>
              </a:rPr>
              <a:t>2</a:t>
            </a:r>
            <a:r>
              <a:rPr lang="en-US" sz="1900" kern="1200" dirty="0">
                <a:solidFill>
                  <a:srgbClr val="FFFB00"/>
                </a:solidFill>
                <a:effectLst/>
                <a:latin typeface="Helvetica" pitchFamily="2" charset="0"/>
                <a:ea typeface="ＭＳ Ｐゴシック" panose="020B0600070205080204" pitchFamily="34" charset="-128"/>
                <a:cs typeface="Gill Sans" panose="020B0502020104020203" pitchFamily="34" charset="-79"/>
              </a:rPr>
              <a:t>.htm</a:t>
            </a:r>
            <a:endParaRPr lang="en-US" dirty="0">
              <a:effectLst/>
            </a:endParaRPr>
          </a:p>
        </p:txBody>
      </p:sp>
      <p:sp>
        <p:nvSpPr>
          <p:cNvPr id="41985" name="AutoShape 1">
            <a:extLst>
              <a:ext uri="{FF2B5EF4-FFF2-40B4-BE49-F238E27FC236}">
                <a16:creationId xmlns:a16="http://schemas.microsoft.com/office/drawing/2014/main" id="{DD1CD18B-EDC1-CD41-867E-755401944E10}"/>
              </a:ext>
            </a:extLst>
          </p:cNvPr>
          <p:cNvSpPr>
            <a:spLocks/>
          </p:cNvSpPr>
          <p:nvPr/>
        </p:nvSpPr>
        <p:spPr bwMode="auto">
          <a:xfrm>
            <a:off x="6096000" y="4292600"/>
            <a:ext cx="2779713" cy="3365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1900">
                <a:solidFill>
                  <a:srgbClr val="FFFB00"/>
                </a:solidFill>
              </a:rPr>
              <a:t>http://api.jquery.com/resize/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41986" name="AutoShape 2">
            <a:extLst>
              <a:ext uri="{FF2B5EF4-FFF2-40B4-BE49-F238E27FC236}">
                <a16:creationId xmlns:a16="http://schemas.microsoft.com/office/drawing/2014/main" id="{7D8F8D5A-FD9B-5646-87C5-9FE4C8CF90D8}"/>
              </a:ext>
            </a:extLst>
          </p:cNvPr>
          <p:cNvSpPr>
            <a:spLocks/>
          </p:cNvSpPr>
          <p:nvPr/>
        </p:nvSpPr>
        <p:spPr bwMode="auto">
          <a:xfrm>
            <a:off x="6705600" y="500063"/>
            <a:ext cx="2068513" cy="3365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1900">
                <a:solidFill>
                  <a:srgbClr val="FFFB00"/>
                </a:solidFill>
              </a:rPr>
              <a:t>jquery/jq-02.htm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41987" name="AutoShape 3">
            <a:extLst>
              <a:ext uri="{FF2B5EF4-FFF2-40B4-BE49-F238E27FC236}">
                <a16:creationId xmlns:a16="http://schemas.microsoft.com/office/drawing/2014/main" id="{065B3E95-0F63-2E45-8338-4E85B6FBF332}"/>
              </a:ext>
            </a:extLst>
          </p:cNvPr>
          <p:cNvSpPr>
            <a:spLocks/>
          </p:cNvSpPr>
          <p:nvPr/>
        </p:nvSpPr>
        <p:spPr bwMode="auto">
          <a:xfrm>
            <a:off x="457200" y="465138"/>
            <a:ext cx="8043863" cy="39290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&lt;html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&lt;head&gt;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&lt;/head&gt;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&lt;body&gt;</a:t>
            </a:r>
          </a:p>
          <a:p>
            <a:pPr algn="l" eaLnBrk="1"/>
            <a:r>
              <a:rPr lang="en-US" altLang="en-US" sz="1800" dirty="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</a:t>
            </a:r>
            <a:r>
              <a:rPr lang="en-US" altLang="en-US" sz="1800" dirty="0" err="1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javascript</a:t>
            </a:r>
            <a:r>
              <a:rPr lang="en-US" altLang="en-US" sz="1800" dirty="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" </a:t>
            </a:r>
            <a:r>
              <a:rPr lang="en-US" altLang="en-US" sz="1800" dirty="0" err="1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src</a:t>
            </a:r>
            <a:r>
              <a:rPr lang="en-US" altLang="en-US" sz="1800" dirty="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="</a:t>
            </a:r>
            <a:r>
              <a:rPr lang="en-US" altLang="en-US" sz="1800" dirty="0" err="1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jquery.min.js</a:t>
            </a:r>
            <a:r>
              <a:rPr lang="en-US" altLang="en-US" sz="1800" dirty="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"&gt;</a:t>
            </a:r>
          </a:p>
          <a:p>
            <a:pPr algn="l" eaLnBrk="1"/>
            <a:r>
              <a:rPr lang="en-US" altLang="en-US" sz="1800" dirty="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&lt;/script&gt;</a:t>
            </a:r>
            <a:endParaRPr lang="en-US" altLang="en-US" sz="1800" dirty="0"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&lt;script type="text/</a:t>
            </a:r>
            <a:r>
              <a:rPr lang="en-US" altLang="en-US" sz="1800" dirty="0" err="1">
                <a:latin typeface="Courier" pitchFamily="2" charset="0"/>
                <a:sym typeface="Courier New" panose="02070309020205020404" pitchFamily="49" charset="0"/>
              </a:rPr>
              <a:t>javascript</a:t>
            </a:r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"&gt;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$(window).</a:t>
            </a:r>
            <a:r>
              <a:rPr lang="en-US" altLang="en-US" sz="1800" dirty="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resize(</a:t>
            </a:r>
            <a:r>
              <a:rPr lang="en-US" altLang="en-US" sz="1800" dirty="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function() {</a:t>
            </a:r>
          </a:p>
          <a:p>
            <a:pPr algn="l" eaLnBrk="1"/>
            <a:r>
              <a:rPr lang="en-US" altLang="en-US" sz="1800" dirty="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 </a:t>
            </a:r>
            <a:r>
              <a:rPr lang="en-US" altLang="en-US" sz="1800" dirty="0" err="1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console.log</a:t>
            </a:r>
            <a:r>
              <a:rPr lang="en-US" altLang="en-US" sz="1800" dirty="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('.resize() called. width='+</a:t>
            </a:r>
          </a:p>
          <a:p>
            <a:pPr algn="l" eaLnBrk="1"/>
            <a:r>
              <a:rPr lang="en-US" altLang="en-US" sz="1800" dirty="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   $(window).width()+' height='+$(window).height());</a:t>
            </a:r>
          </a:p>
          <a:p>
            <a:pPr algn="l" eaLnBrk="1"/>
            <a:r>
              <a:rPr lang="en-US" altLang="en-US" sz="1800" dirty="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}</a:t>
            </a:r>
            <a:r>
              <a:rPr lang="en-US" altLang="en-US" sz="1800" dirty="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)</a:t>
            </a:r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;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&lt;/script&gt;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&lt;p&gt;Here is some awesome page content&lt;/p&gt;</a:t>
            </a:r>
          </a:p>
          <a:p>
            <a:pPr algn="l" eaLnBrk="1"/>
            <a:r>
              <a:rPr lang="en-US" altLang="en-US" sz="1800" dirty="0">
                <a:latin typeface="Courier" pitchFamily="2" charset="0"/>
                <a:sym typeface="Courier New" panose="02070309020205020404" pitchFamily="49" charset="0"/>
              </a:rPr>
              <a:t>&lt;/body&gt;</a:t>
            </a:r>
            <a:endParaRPr lang="en-US" altLang="en-US" sz="300" dirty="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AE9494F-901A-B74C-9E24-41B1C4F3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0"/>
            <a:r>
              <a:rPr lang="en-US" sz="1900" kern="1200" dirty="0" err="1">
                <a:solidFill>
                  <a:srgbClr val="FFFB00"/>
                </a:solidFill>
                <a:effectLst/>
                <a:latin typeface="Helvetica" pitchFamily="2" charset="0"/>
                <a:ea typeface="ＭＳ Ｐゴシック" panose="020B0600070205080204" pitchFamily="34" charset="-128"/>
                <a:cs typeface="Gill Sans" panose="020B0502020104020203" pitchFamily="34" charset="-79"/>
              </a:rPr>
              <a:t>jquery</a:t>
            </a:r>
            <a:r>
              <a:rPr lang="en-US" sz="1900" kern="1200" dirty="0">
                <a:solidFill>
                  <a:srgbClr val="FFFB00"/>
                </a:solidFill>
                <a:effectLst/>
                <a:latin typeface="Helvetica" pitchFamily="2" charset="0"/>
                <a:ea typeface="ＭＳ Ｐゴシック" panose="020B0600070205080204" pitchFamily="34" charset="-128"/>
                <a:cs typeface="Gill Sans" panose="020B0502020104020203" pitchFamily="34" charset="-79"/>
              </a:rPr>
              <a:t>/jq-0</a:t>
            </a:r>
            <a:r>
              <a:rPr lang="en-US" altLang="zh-CN" sz="1900" kern="1200" dirty="0">
                <a:solidFill>
                  <a:srgbClr val="FFFB00"/>
                </a:solidFill>
                <a:effectLst/>
                <a:latin typeface="Helvetica" pitchFamily="2" charset="0"/>
                <a:ea typeface="ＭＳ Ｐゴシック" panose="020B0600070205080204" pitchFamily="34" charset="-128"/>
                <a:cs typeface="Gill Sans" panose="020B0502020104020203" pitchFamily="34" charset="-79"/>
              </a:rPr>
              <a:t>3</a:t>
            </a:r>
            <a:r>
              <a:rPr lang="en-US" sz="1900" kern="1200" dirty="0">
                <a:solidFill>
                  <a:srgbClr val="FFFB00"/>
                </a:solidFill>
                <a:effectLst/>
                <a:latin typeface="Helvetica" pitchFamily="2" charset="0"/>
                <a:ea typeface="ＭＳ Ｐゴシック" panose="020B0600070205080204" pitchFamily="34" charset="-128"/>
                <a:cs typeface="Gill Sans" panose="020B0502020104020203" pitchFamily="34" charset="-79"/>
              </a:rPr>
              <a:t>.htm</a:t>
            </a:r>
            <a:endParaRPr lang="en-US" dirty="0">
              <a:effectLst/>
            </a:endParaRPr>
          </a:p>
        </p:txBody>
      </p:sp>
      <p:sp>
        <p:nvSpPr>
          <p:cNvPr id="43009" name="AutoShape 2">
            <a:extLst>
              <a:ext uri="{FF2B5EF4-FFF2-40B4-BE49-F238E27FC236}">
                <a16:creationId xmlns:a16="http://schemas.microsoft.com/office/drawing/2014/main" id="{69D37C1E-A683-A142-956E-05937CC25B06}"/>
              </a:ext>
            </a:extLst>
          </p:cNvPr>
          <p:cNvSpPr>
            <a:spLocks/>
          </p:cNvSpPr>
          <p:nvPr/>
        </p:nvSpPr>
        <p:spPr bwMode="auto">
          <a:xfrm>
            <a:off x="6062663" y="314325"/>
            <a:ext cx="2570162" cy="3365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1900">
                <a:solidFill>
                  <a:srgbClr val="FFFB00"/>
                </a:solidFill>
              </a:rPr>
              <a:t>jquery/jq-03.htm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43010" name="AutoShape 3">
            <a:extLst>
              <a:ext uri="{FF2B5EF4-FFF2-40B4-BE49-F238E27FC236}">
                <a16:creationId xmlns:a16="http://schemas.microsoft.com/office/drawing/2014/main" id="{A9E86D33-07A5-564A-A7B6-D1D8AD718FDB}"/>
              </a:ext>
            </a:extLst>
          </p:cNvPr>
          <p:cNvSpPr>
            <a:spLocks/>
          </p:cNvSpPr>
          <p:nvPr/>
        </p:nvSpPr>
        <p:spPr bwMode="auto">
          <a:xfrm>
            <a:off x="381000" y="565150"/>
            <a:ext cx="5886450" cy="37576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/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&lt;p id="</a:t>
            </a:r>
            <a:r>
              <a:rPr lang="en-US" altLang="en-US" sz="1500">
                <a:solidFill>
                  <a:srgbClr val="FFC000"/>
                </a:solidFill>
                <a:latin typeface="Courier" pitchFamily="2" charset="0"/>
              </a:rPr>
              <a:t>para</a:t>
            </a:r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"&gt;Where is the spinner?</a:t>
            </a:r>
          </a:p>
          <a:p>
            <a:pPr algn="l"/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  &lt;img id="</a:t>
            </a:r>
            <a:r>
              <a:rPr lang="en-US" altLang="en-US" sz="1500">
                <a:solidFill>
                  <a:srgbClr val="00FFFF"/>
                </a:solidFill>
                <a:latin typeface="Courier" pitchFamily="2" charset="0"/>
              </a:rPr>
              <a:t>spinner</a:t>
            </a:r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" src="spinner.gif" height="25" </a:t>
            </a:r>
          </a:p>
          <a:p>
            <a:pPr algn="l"/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      style="vertical-align: middle; </a:t>
            </a:r>
            <a:r>
              <a:rPr lang="en-US" altLang="en-US" sz="1500">
                <a:solidFill>
                  <a:srgbClr val="00FFFF"/>
                </a:solidFill>
                <a:latin typeface="Courier" pitchFamily="2" charset="0"/>
              </a:rPr>
              <a:t>display:none;</a:t>
            </a:r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"&gt;</a:t>
            </a:r>
          </a:p>
          <a:p>
            <a:pPr algn="l"/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&lt;/p&gt;&lt;p&gt;</a:t>
            </a:r>
          </a:p>
          <a:p>
            <a:pPr algn="l"/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&lt;a href="#" id="</a:t>
            </a:r>
            <a:r>
              <a:rPr lang="en-US" altLang="en-US" sz="1500">
                <a:solidFill>
                  <a:srgbClr val="FFFF00"/>
                </a:solidFill>
                <a:latin typeface="Courier" pitchFamily="2" charset="0"/>
              </a:rPr>
              <a:t>tog</a:t>
            </a:r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"&gt;Toggle&lt;/a&gt; |</a:t>
            </a:r>
          </a:p>
          <a:p>
            <a:pPr algn="l"/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&lt;a href="#" id="</a:t>
            </a:r>
            <a:r>
              <a:rPr lang="mr-IN" altLang="en-US" sz="1500">
                <a:solidFill>
                  <a:srgbClr val="FF0000"/>
                </a:solidFill>
                <a:latin typeface="Courier" pitchFamily="2" charset="0"/>
              </a:rPr>
              <a:t>red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"&gt;Red&lt;/a&gt; </a:t>
            </a:r>
          </a:p>
          <a:p>
            <a:pPr algn="l"/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&lt;/p&gt;</a:t>
            </a:r>
          </a:p>
          <a:p>
            <a:pPr algn="l"/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&lt;script type="text/javascript"&gt;</a:t>
            </a:r>
          </a:p>
          <a:p>
            <a:pPr algn="l"/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$(document).ready(function() </a:t>
            </a:r>
            <a:r>
              <a:rPr lang="en-US" altLang="en-US" sz="1500">
                <a:solidFill>
                  <a:srgbClr val="FF00FF"/>
                </a:solidFill>
                <a:latin typeface="Courier" pitchFamily="2" charset="0"/>
              </a:rPr>
              <a:t>{</a:t>
            </a:r>
          </a:p>
          <a:p>
            <a:pPr algn="l"/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  $("#</a:t>
            </a:r>
            <a:r>
              <a:rPr lang="mr-IN" altLang="en-US" sz="1500">
                <a:solidFill>
                  <a:srgbClr val="FFFF00"/>
                </a:solidFill>
                <a:latin typeface="Courier" pitchFamily="2" charset="0"/>
              </a:rPr>
              <a:t>tog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").</a:t>
            </a:r>
            <a:r>
              <a:rPr lang="mr-IN" altLang="en-US" sz="1500">
                <a:solidFill>
                  <a:srgbClr val="FF2F92"/>
                </a:solidFill>
                <a:latin typeface="Courier" pitchFamily="2" charset="0"/>
              </a:rPr>
              <a:t>on(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'click', function() </a:t>
            </a:r>
            <a:r>
              <a:rPr lang="mr-IN" altLang="en-US" sz="1500">
                <a:solidFill>
                  <a:srgbClr val="00FF00"/>
                </a:solidFill>
                <a:latin typeface="Courier" pitchFamily="2" charset="0"/>
              </a:rPr>
              <a:t>{</a:t>
            </a:r>
          </a:p>
          <a:p>
            <a:pPr algn="l"/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    $('#</a:t>
            </a:r>
            <a:r>
              <a:rPr lang="mr-IN" altLang="en-US" sz="1500">
                <a:solidFill>
                  <a:srgbClr val="00FFFF"/>
                </a:solidFill>
                <a:latin typeface="Courier" pitchFamily="2" charset="0"/>
              </a:rPr>
              <a:t>spinner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').</a:t>
            </a:r>
            <a:r>
              <a:rPr lang="mr-IN" altLang="en-US" sz="1500">
                <a:solidFill>
                  <a:srgbClr val="00FFFF"/>
                </a:solidFill>
                <a:latin typeface="Courier" pitchFamily="2" charset="0"/>
              </a:rPr>
              <a:t>toggle()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;</a:t>
            </a:r>
          </a:p>
          <a:p>
            <a:pPr algn="l"/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mr-IN" altLang="en-US" sz="1500">
                <a:solidFill>
                  <a:srgbClr val="00FF00"/>
                </a:solidFill>
                <a:latin typeface="Courier" pitchFamily="2" charset="0"/>
              </a:rPr>
              <a:t>}</a:t>
            </a:r>
            <a:r>
              <a:rPr lang="mr-IN" altLang="en-US" sz="1500">
                <a:solidFill>
                  <a:srgbClr val="FF2F92"/>
                </a:solidFill>
                <a:latin typeface="Courier" pitchFamily="2" charset="0"/>
              </a:rPr>
              <a:t>)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;</a:t>
            </a:r>
          </a:p>
          <a:p>
            <a:pPr algn="l"/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  $("#</a:t>
            </a:r>
            <a:r>
              <a:rPr lang="mr-IN" altLang="en-US" sz="1500">
                <a:solidFill>
                  <a:srgbClr val="FF0000"/>
                </a:solidFill>
                <a:latin typeface="Courier" pitchFamily="2" charset="0"/>
              </a:rPr>
              <a:t>red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").</a:t>
            </a:r>
            <a:r>
              <a:rPr lang="mr-IN" altLang="en-US" sz="1500">
                <a:solidFill>
                  <a:srgbClr val="FF2F92"/>
                </a:solidFill>
                <a:latin typeface="Courier" pitchFamily="2" charset="0"/>
              </a:rPr>
              <a:t>on(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'click', function() </a:t>
            </a:r>
            <a:r>
              <a:rPr lang="mr-IN" altLang="en-US" sz="1500">
                <a:solidFill>
                  <a:srgbClr val="00FF00"/>
                </a:solidFill>
                <a:latin typeface="Courier" pitchFamily="2" charset="0"/>
              </a:rPr>
              <a:t>{</a:t>
            </a:r>
          </a:p>
          <a:p>
            <a:pPr algn="l"/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    $('#</a:t>
            </a:r>
            <a:r>
              <a:rPr lang="en-US" altLang="en-US" sz="1500">
                <a:solidFill>
                  <a:srgbClr val="FFC000"/>
                </a:solidFill>
                <a:latin typeface="Courier" pitchFamily="2" charset="0"/>
              </a:rPr>
              <a:t>para</a:t>
            </a:r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').css('background-color', '</a:t>
            </a:r>
            <a:r>
              <a:rPr lang="en-US" altLang="en-US" sz="1500">
                <a:solidFill>
                  <a:srgbClr val="00FF00"/>
                </a:solidFill>
                <a:latin typeface="Courier" pitchFamily="2" charset="0"/>
              </a:rPr>
              <a:t>green</a:t>
            </a:r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');</a:t>
            </a:r>
          </a:p>
          <a:p>
            <a:pPr algn="l"/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mr-IN" altLang="en-US" sz="1500">
                <a:solidFill>
                  <a:srgbClr val="00FF00"/>
                </a:solidFill>
                <a:latin typeface="Courier" pitchFamily="2" charset="0"/>
              </a:rPr>
              <a:t>}</a:t>
            </a:r>
            <a:r>
              <a:rPr lang="mr-IN" altLang="en-US" sz="1500">
                <a:solidFill>
                  <a:srgbClr val="FF2F92"/>
                </a:solidFill>
                <a:latin typeface="Courier" pitchFamily="2" charset="0"/>
              </a:rPr>
              <a:t>)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;</a:t>
            </a:r>
          </a:p>
          <a:p>
            <a:pPr algn="l"/>
            <a:r>
              <a:rPr lang="mr-IN" altLang="en-US" sz="1500">
                <a:solidFill>
                  <a:srgbClr val="FF00FF"/>
                </a:solidFill>
                <a:latin typeface="Courier" pitchFamily="2" charset="0"/>
              </a:rPr>
              <a:t>}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);</a:t>
            </a:r>
          </a:p>
          <a:p>
            <a:pPr algn="l"/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&lt;/script&gt;</a:t>
            </a:r>
            <a:endParaRPr lang="en-US" altLang="en-US" sz="1500">
              <a:solidFill>
                <a:schemeClr val="tx1"/>
              </a:solidFill>
              <a:latin typeface="Courier" pitchFamily="2" charset="0"/>
              <a:sym typeface="Courier New" panose="02070309020205020404" pitchFamily="49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7CEFFDF-3B71-EB4B-8E75-B97976D42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8" y="971550"/>
            <a:ext cx="2590800" cy="838200"/>
          </a:xfrm>
          <a:prstGeom prst="rect">
            <a:avLst/>
          </a:prstGeom>
          <a:solidFill>
            <a:schemeClr val="tx1"/>
          </a:solid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50800" tIns="50800" rIns="50800" bIns="50800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endParaRPr lang="en-US" altLang="en-US" sz="1200"/>
          </a:p>
        </p:txBody>
      </p:sp>
      <p:sp>
        <p:nvSpPr>
          <p:cNvPr id="43012" name="TextBox 1">
            <a:extLst>
              <a:ext uri="{FF2B5EF4-FFF2-40B4-BE49-F238E27FC236}">
                <a16:creationId xmlns:a16="http://schemas.microsoft.com/office/drawing/2014/main" id="{B5977238-5CAE-4F4E-A0AB-038562876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838" y="1065213"/>
            <a:ext cx="2286000" cy="6461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bg1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Where is the spinner?</a:t>
            </a:r>
          </a:p>
          <a:p>
            <a:r>
              <a:rPr lang="en-US" altLang="en-US" sz="1800" u="sng">
                <a:solidFill>
                  <a:srgbClr val="002060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Toggle</a:t>
            </a:r>
            <a:r>
              <a:rPr lang="en-US" altLang="en-US" sz="1800">
                <a:solidFill>
                  <a:schemeClr val="bg1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 | </a:t>
            </a:r>
            <a:r>
              <a:rPr lang="en-US" altLang="en-US" sz="1800" u="sng">
                <a:solidFill>
                  <a:srgbClr val="002060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Red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765447B9-0314-2249-9A4E-90B8EDA5E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114550"/>
            <a:ext cx="2590800" cy="838200"/>
          </a:xfrm>
          <a:prstGeom prst="rect">
            <a:avLst/>
          </a:prstGeom>
          <a:solidFill>
            <a:schemeClr val="tx1"/>
          </a:solid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50800" tIns="50800" rIns="50800" bIns="50800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endParaRPr lang="en-US" altLang="en-US" sz="1200"/>
          </a:p>
        </p:txBody>
      </p:sp>
      <p:sp>
        <p:nvSpPr>
          <p:cNvPr id="43014" name="TextBox 6">
            <a:extLst>
              <a:ext uri="{FF2B5EF4-FFF2-40B4-BE49-F238E27FC236}">
                <a16:creationId xmlns:a16="http://schemas.microsoft.com/office/drawing/2014/main" id="{5D3A7B66-4873-0A4D-BDF3-3062BA208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208213"/>
            <a:ext cx="2286000" cy="6461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bg1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Where is the spinner?</a:t>
            </a:r>
          </a:p>
          <a:p>
            <a:r>
              <a:rPr lang="en-US" altLang="en-US" sz="1800" u="sng">
                <a:solidFill>
                  <a:srgbClr val="002060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Toggle</a:t>
            </a:r>
            <a:r>
              <a:rPr lang="en-US" altLang="en-US" sz="1800">
                <a:solidFill>
                  <a:schemeClr val="bg1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 | </a:t>
            </a:r>
            <a:r>
              <a:rPr lang="en-US" altLang="en-US" sz="1800" u="sng">
                <a:solidFill>
                  <a:srgbClr val="002060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Red</a:t>
            </a:r>
          </a:p>
        </p:txBody>
      </p:sp>
      <p:pic>
        <p:nvPicPr>
          <p:cNvPr id="43015" name="Picture 2">
            <a:extLst>
              <a:ext uri="{FF2B5EF4-FFF2-40B4-BE49-F238E27FC236}">
                <a16:creationId xmlns:a16="http://schemas.microsoft.com/office/drawing/2014/main" id="{CFCAD7A3-D320-2D4B-95BE-7B5CCAE36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5" y="2193925"/>
            <a:ext cx="338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Rectangle 8">
            <a:extLst>
              <a:ext uri="{FF2B5EF4-FFF2-40B4-BE49-F238E27FC236}">
                <a16:creationId xmlns:a16="http://schemas.microsoft.com/office/drawing/2014/main" id="{0EB7C7D1-643D-D94E-9F71-4CBD31CD8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8" y="3424238"/>
            <a:ext cx="2590800" cy="838200"/>
          </a:xfrm>
          <a:prstGeom prst="rect">
            <a:avLst/>
          </a:prstGeom>
          <a:solidFill>
            <a:schemeClr val="tx1"/>
          </a:solid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50800" tIns="50800" rIns="50800" bIns="50800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endParaRPr lang="en-US" alt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2B4F36-D988-1945-9099-18B3E4BB7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319838" y="3562350"/>
            <a:ext cx="2590800" cy="290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rgbClr val="FFFFFF"/>
            </a:solidFill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/>
          <a:p>
            <a:pPr marL="228600" defTabSz="457200" eaLnBrk="1">
              <a:defRPr/>
            </a:pPr>
            <a:endParaRPr lang="en-US" sz="1200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43018" name="TextBox 9">
            <a:extLst>
              <a:ext uri="{FF2B5EF4-FFF2-40B4-BE49-F238E27FC236}">
                <a16:creationId xmlns:a16="http://schemas.microsoft.com/office/drawing/2014/main" id="{D5340479-A57C-AA4C-B9CF-16CBE263A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838" y="35179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bg1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Where is the spinner?</a:t>
            </a:r>
          </a:p>
          <a:p>
            <a:r>
              <a:rPr lang="en-US" altLang="en-US" sz="1800" u="sng">
                <a:solidFill>
                  <a:srgbClr val="002060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Toggle</a:t>
            </a:r>
            <a:r>
              <a:rPr lang="en-US" altLang="en-US" sz="1800">
                <a:solidFill>
                  <a:schemeClr val="bg1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 | </a:t>
            </a:r>
            <a:r>
              <a:rPr lang="en-US" altLang="en-US" sz="1800" u="sng">
                <a:solidFill>
                  <a:srgbClr val="002060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Red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15BA8EE-155B-9745-8B5D-BAE1EE22B1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4938"/>
            <a:ext cx="7837488" cy="1293812"/>
          </a:xfrm>
        </p:spPr>
        <p:txBody>
          <a:bodyPr/>
          <a:lstStyle/>
          <a:p>
            <a:r>
              <a:rPr lang="en-US" altLang="zh-CN" dirty="0"/>
              <a:t>jq-04.htm</a:t>
            </a:r>
            <a:endParaRPr lang="en-US" dirty="0"/>
          </a:p>
        </p:txBody>
      </p:sp>
      <p:sp>
        <p:nvSpPr>
          <p:cNvPr id="44033" name="AutoShape 2">
            <a:extLst>
              <a:ext uri="{FF2B5EF4-FFF2-40B4-BE49-F238E27FC236}">
                <a16:creationId xmlns:a16="http://schemas.microsoft.com/office/drawing/2014/main" id="{07B02174-FE9F-0D4F-87C9-3611EB5FF7F4}"/>
              </a:ext>
            </a:extLst>
          </p:cNvPr>
          <p:cNvSpPr>
            <a:spLocks/>
          </p:cNvSpPr>
          <p:nvPr/>
        </p:nvSpPr>
        <p:spPr bwMode="auto">
          <a:xfrm>
            <a:off x="419100" y="361950"/>
            <a:ext cx="8420100" cy="4343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latin typeface="Courier" pitchFamily="2" charset="0"/>
              </a:rPr>
              <a:t>&lt;p&gt;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&lt;a href="#" id="</a:t>
            </a:r>
            <a:r>
              <a:rPr lang="en-US" altLang="en-US">
                <a:solidFill>
                  <a:srgbClr val="FFC000"/>
                </a:solidFill>
                <a:latin typeface="Courier" pitchFamily="2" charset="0"/>
              </a:rPr>
              <a:t>the-href</a:t>
            </a:r>
            <a:r>
              <a:rPr lang="en-US" altLang="en-US">
                <a:latin typeface="Courier" pitchFamily="2" charset="0"/>
              </a:rPr>
              <a:t>"&gt;More&lt;/a&gt;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&lt;/p&gt;</a:t>
            </a:r>
          </a:p>
          <a:p>
            <a:pPr algn="l" eaLnBrk="1"/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&lt;ul id="</a:t>
            </a:r>
            <a:r>
              <a:rPr lang="en-US" altLang="en-US">
                <a:solidFill>
                  <a:srgbClr val="FFFF00"/>
                </a:solidFill>
                <a:latin typeface="Courier" pitchFamily="2" charset="0"/>
              </a:rPr>
              <a:t>the-list</a:t>
            </a:r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"&gt;</a:t>
            </a:r>
          </a:p>
          <a:p>
            <a:pPr algn="l" eaLnBrk="1"/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&lt;li&gt;First Item&lt;/li&gt;</a:t>
            </a:r>
          </a:p>
          <a:p>
            <a:pPr algn="l" eaLnBrk="1"/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&lt;/ul&gt;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</a:rPr>
              <a:t>&lt;script type="text/javascript" 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</a:rPr>
              <a:t>       src="jquery.min.js"&gt; &lt;/script&gt;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&lt;script&gt;</a:t>
            </a:r>
          </a:p>
          <a:p>
            <a:pPr algn="l" eaLnBrk="1"/>
            <a:r>
              <a:rPr lang="en-US" altLang="en-US">
                <a:solidFill>
                  <a:srgbClr val="00FF00"/>
                </a:solidFill>
                <a:latin typeface="Courier" pitchFamily="2" charset="0"/>
              </a:rPr>
              <a:t>counter = 1;</a:t>
            </a:r>
          </a:p>
          <a:p>
            <a:pPr algn="l"/>
            <a:r>
              <a:rPr lang="en-US" altLang="en-US">
                <a:latin typeface="Courier" pitchFamily="2" charset="0"/>
              </a:rPr>
              <a:t>$(document).</a:t>
            </a:r>
            <a:r>
              <a:rPr lang="en-US" altLang="en-US">
                <a:solidFill>
                  <a:srgbClr val="FF00FF"/>
                </a:solidFill>
                <a:latin typeface="Courier" pitchFamily="2" charset="0"/>
              </a:rPr>
              <a:t>ready(function(){</a:t>
            </a:r>
          </a:p>
          <a:p>
            <a:pPr algn="l"/>
            <a:r>
              <a:rPr lang="en-US" altLang="en-US">
                <a:latin typeface="Courier" pitchFamily="2" charset="0"/>
              </a:rPr>
              <a:t>  $("#</a:t>
            </a:r>
            <a:r>
              <a:rPr lang="en-US" altLang="en-US">
                <a:solidFill>
                  <a:srgbClr val="FFC000"/>
                </a:solidFill>
                <a:latin typeface="Courier" pitchFamily="2" charset="0"/>
              </a:rPr>
              <a:t>the-href</a:t>
            </a:r>
            <a:r>
              <a:rPr lang="en-US" altLang="en-US">
                <a:latin typeface="Courier" pitchFamily="2" charset="0"/>
              </a:rPr>
              <a:t>").on</a:t>
            </a:r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('click', function() {</a:t>
            </a:r>
          </a:p>
          <a:p>
            <a:pPr algn="l"/>
            <a:r>
              <a:rPr lang="en-US" altLang="en-US">
                <a:latin typeface="Courier" pitchFamily="2" charset="0"/>
              </a:rPr>
              <a:t>      console.log('Clicked');</a:t>
            </a:r>
          </a:p>
          <a:p>
            <a:pPr algn="l"/>
            <a:r>
              <a:rPr lang="en-US" altLang="en-US">
                <a:latin typeface="Courier" pitchFamily="2" charset="0"/>
              </a:rPr>
              <a:t>      $('#</a:t>
            </a:r>
            <a:r>
              <a:rPr lang="en-US" altLang="en-US">
                <a:solidFill>
                  <a:srgbClr val="FFFF00"/>
                </a:solidFill>
                <a:latin typeface="Courier" pitchFamily="2" charset="0"/>
              </a:rPr>
              <a:t>the-list</a:t>
            </a:r>
            <a:r>
              <a:rPr lang="en-US" altLang="en-US">
                <a:latin typeface="Courier" pitchFamily="2" charset="0"/>
              </a:rPr>
              <a:t>').append('&lt;li&gt;The counter is '+</a:t>
            </a:r>
            <a:r>
              <a:rPr lang="en-US" altLang="en-US">
                <a:solidFill>
                  <a:srgbClr val="00FF00"/>
                </a:solidFill>
                <a:latin typeface="Courier" pitchFamily="2" charset="0"/>
              </a:rPr>
              <a:t>counter</a:t>
            </a:r>
            <a:r>
              <a:rPr lang="en-US" altLang="en-US">
                <a:latin typeface="Courier" pitchFamily="2" charset="0"/>
              </a:rPr>
              <a:t>+'&lt;/li&gt;');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      </a:t>
            </a:r>
            <a:r>
              <a:rPr lang="en-US" altLang="en-US">
                <a:solidFill>
                  <a:srgbClr val="00FF00"/>
                </a:solidFill>
                <a:latin typeface="Courier" pitchFamily="2" charset="0"/>
              </a:rPr>
              <a:t>counter++</a:t>
            </a:r>
            <a:r>
              <a:rPr lang="en-US" altLang="en-US">
                <a:latin typeface="Courier" pitchFamily="2" charset="0"/>
              </a:rPr>
              <a:t>;</a:t>
            </a:r>
          </a:p>
          <a:p>
            <a:pPr algn="l"/>
            <a:r>
              <a:rPr lang="en-US" altLang="en-US">
                <a:latin typeface="Courier" pitchFamily="2" charset="0"/>
              </a:rPr>
              <a:t>  </a:t>
            </a:r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})</a:t>
            </a:r>
            <a:r>
              <a:rPr lang="en-US" altLang="en-US">
                <a:latin typeface="Courier" pitchFamily="2" charset="0"/>
              </a:rPr>
              <a:t>;</a:t>
            </a:r>
          </a:p>
          <a:p>
            <a:pPr algn="l"/>
            <a:r>
              <a:rPr lang="en-US" altLang="en-US">
                <a:solidFill>
                  <a:srgbClr val="FF00FF"/>
                </a:solidFill>
                <a:latin typeface="Courier" pitchFamily="2" charset="0"/>
              </a:rPr>
              <a:t>})</a:t>
            </a:r>
            <a:r>
              <a:rPr lang="en-US" altLang="en-US">
                <a:latin typeface="Courier" pitchFamily="2" charset="0"/>
              </a:rPr>
              <a:t>;</a:t>
            </a:r>
          </a:p>
          <a:p>
            <a:pPr algn="l" eaLnBrk="1"/>
            <a:endParaRPr lang="en-US" altLang="en-US">
              <a:solidFill>
                <a:srgbClr val="FF6600"/>
              </a:solidFill>
              <a:latin typeface="Courier" pitchFamily="2" charset="0"/>
            </a:endParaRPr>
          </a:p>
          <a:p>
            <a:pPr algn="l" eaLnBrk="1"/>
            <a:r>
              <a:rPr lang="en-US" altLang="en-US">
                <a:latin typeface="Courier" pitchFamily="2" charset="0"/>
              </a:rPr>
              <a:t>&lt;/script&gt;</a:t>
            </a:r>
            <a:endParaRPr lang="en-US" altLang="en-US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44034" name="AutoShape 3">
            <a:extLst>
              <a:ext uri="{FF2B5EF4-FFF2-40B4-BE49-F238E27FC236}">
                <a16:creationId xmlns:a16="http://schemas.microsoft.com/office/drawing/2014/main" id="{7C0CE042-3AEE-974D-9B2B-5ECAF0DA50E3}"/>
              </a:ext>
            </a:extLst>
          </p:cNvPr>
          <p:cNvSpPr>
            <a:spLocks/>
          </p:cNvSpPr>
          <p:nvPr/>
        </p:nvSpPr>
        <p:spPr bwMode="auto">
          <a:xfrm>
            <a:off x="7315200" y="361950"/>
            <a:ext cx="1517650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jq-04.htm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44035" name="Picture 2" descr="Screenshot of text &quot;More&quot; and a bullet point list">
            <a:extLst>
              <a:ext uri="{FF2B5EF4-FFF2-40B4-BE49-F238E27FC236}">
                <a16:creationId xmlns:a16="http://schemas.microsoft.com/office/drawing/2014/main" id="{BD62D8F8-1B8D-3244-B082-8290F444A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25" y="1071563"/>
            <a:ext cx="2322513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5C5842D1-87DD-1E40-93D1-DFA2E2B8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rgbClr val="FFCC66"/>
                </a:solidFill>
              </a:rPr>
              <a:t>Improving Browsers</a:t>
            </a:r>
            <a:r>
              <a:rPr lang="mr-IN" altLang="en-US">
                <a:solidFill>
                  <a:srgbClr val="FFCC66"/>
                </a:solidFill>
              </a:rPr>
              <a:t>…</a:t>
            </a:r>
            <a:endParaRPr lang="en-US" altLang="en-US">
              <a:solidFill>
                <a:srgbClr val="FFCC66"/>
              </a:solidFill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F6B0C42A-24B2-484C-B7F3-837DB442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7837487" cy="1335087"/>
          </a:xfrm>
        </p:spPr>
        <p:txBody>
          <a:bodyPr/>
          <a:lstStyle/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2000"/>
              <a:t>jQuery is now &gt; 15 years old </a:t>
            </a:r>
            <a:r>
              <a:rPr lang="mr-IN" altLang="en-US" sz="2000"/>
              <a:t>–</a:t>
            </a:r>
            <a:r>
              <a:rPr lang="en-US" altLang="en-US" sz="2000"/>
              <a:t> many people assume it </a:t>
            </a:r>
            <a:r>
              <a:rPr lang="en-US" altLang="en-US" sz="2000" i="1"/>
              <a:t>is</a:t>
            </a:r>
            <a:r>
              <a:rPr lang="en-US" altLang="en-US" sz="2000"/>
              <a:t> JavaScript</a:t>
            </a:r>
          </a:p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2000"/>
              <a:t>The browsers have been extending the DOM in a portable fashion and adding features equivalent to jQuery</a:t>
            </a:r>
            <a:endParaRPr lang="en-US" altLang="en-US" sz="1800"/>
          </a:p>
        </p:txBody>
      </p:sp>
      <p:sp>
        <p:nvSpPr>
          <p:cNvPr id="46083" name="TextBox 2">
            <a:extLst>
              <a:ext uri="{FF2B5EF4-FFF2-40B4-BE49-F238E27FC236}">
                <a16:creationId xmlns:a16="http://schemas.microsoft.com/office/drawing/2014/main" id="{E3747762-DB3F-F042-A4FA-675B9C680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248150"/>
            <a:ext cx="6507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  <a:latin typeface="Courier" pitchFamily="2" charset="0"/>
              </a:rPr>
              <a:t>https://tobiasahlin.com/blog/move-from-jquery-to-vanilla-javascript/</a:t>
            </a:r>
          </a:p>
        </p:txBody>
      </p:sp>
      <p:sp>
        <p:nvSpPr>
          <p:cNvPr id="46084" name="TextBox 3">
            <a:extLst>
              <a:ext uri="{FF2B5EF4-FFF2-40B4-BE49-F238E27FC236}">
                <a16:creationId xmlns:a16="http://schemas.microsoft.com/office/drawing/2014/main" id="{0AB34882-3B14-394E-BB3C-4E7BF1323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14663"/>
            <a:ext cx="7529513" cy="1016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latin typeface="Courier" pitchFamily="2" charset="0"/>
              </a:rPr>
              <a:t>// jQuery: Hide all instances with class box</a:t>
            </a:r>
          </a:p>
          <a:p>
            <a:r>
              <a:rPr lang="mr-IN" altLang="en-US" sz="1200">
                <a:latin typeface="Courier" pitchFamily="2" charset="0"/>
              </a:rPr>
              <a:t>$(".box").hide();</a:t>
            </a:r>
          </a:p>
          <a:p>
            <a:endParaRPr lang="mr-IN" altLang="en-US" sz="1200">
              <a:latin typeface="Courier" pitchFamily="2" charset="0"/>
            </a:endParaRPr>
          </a:p>
          <a:p>
            <a:r>
              <a:rPr lang="en-US" altLang="en-US" sz="1200">
                <a:latin typeface="Courier" pitchFamily="2" charset="0"/>
              </a:rPr>
              <a:t>// Vanilla: Iterate over the nodelist of elements to hide all instances of .box</a:t>
            </a:r>
          </a:p>
          <a:p>
            <a:r>
              <a:rPr lang="en-US" altLang="en-US" sz="1200">
                <a:latin typeface="Courier" pitchFamily="2" charset="0"/>
              </a:rPr>
              <a:t>document.querySelectorAll(".box").forEach(box =&gt; { box.style.display = "none" }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A20154A2-ADAB-B749-ADA2-30AC9739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865188"/>
            <a:ext cx="7837487" cy="1477962"/>
          </a:xfrm>
        </p:spPr>
        <p:txBody>
          <a:bodyPr/>
          <a:lstStyle/>
          <a:p>
            <a:pPr eaLnBrk="1"/>
            <a:r>
              <a:rPr lang="en-US" altLang="en-US" sz="4400">
                <a:solidFill>
                  <a:srgbClr val="FFCC66"/>
                </a:solidFill>
              </a:rPr>
              <a:t>jQuery and the DOM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64346F17-DEB9-1140-97AE-5A227090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2419350"/>
            <a:ext cx="7837487" cy="823913"/>
          </a:xfrm>
        </p:spPr>
        <p:txBody>
          <a:bodyPr/>
          <a:lstStyle/>
          <a:p>
            <a:pPr marL="0" indent="0" eaLnBrk="1"/>
            <a:r>
              <a:rPr lang="en-US" altLang="en-US" sz="2700"/>
              <a:t>Dr. Charles Severance</a:t>
            </a:r>
          </a:p>
          <a:p>
            <a:pPr marL="0" indent="0" eaLnBrk="1"/>
            <a:r>
              <a:rPr lang="en-US" altLang="en-US" sz="2700"/>
              <a:t>www.dj4e.com</a:t>
            </a:r>
            <a:endParaRPr lang="en-US" altLang="en-US"/>
          </a:p>
        </p:txBody>
      </p:sp>
      <p:pic>
        <p:nvPicPr>
          <p:cNvPr id="19459" name="Picture 6" descr="CCBY license">
            <a:extLst>
              <a:ext uri="{FF2B5EF4-FFF2-40B4-BE49-F238E27FC236}">
                <a16:creationId xmlns:a16="http://schemas.microsoft.com/office/drawing/2014/main" id="{FD5ABA83-22DD-5C4B-A9E7-AA1A2C06B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01955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4">
            <a:extLst>
              <a:ext uri="{FF2B5EF4-FFF2-40B4-BE49-F238E27FC236}">
                <a16:creationId xmlns:a16="http://schemas.microsoft.com/office/drawing/2014/main" id="{B7BCF77A-0C32-AC49-BC8C-93051B824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3914775"/>
            <a:ext cx="4724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solidFill>
                  <a:srgbClr val="FFFF00"/>
                </a:solidFill>
                <a:latin typeface="Courier" pitchFamily="2" charset="0"/>
                <a:sym typeface="Helvetica" pitchFamily="2" charset="0"/>
              </a:rPr>
              <a:t>http://www.dj4e.com/code/jquery</a:t>
            </a:r>
          </a:p>
          <a:p>
            <a:pPr algn="l" eaLnBrk="1"/>
            <a:r>
              <a:rPr lang="en-US" altLang="en-US">
                <a:solidFill>
                  <a:srgbClr val="FFFF00"/>
                </a:solidFill>
                <a:latin typeface="Courier" pitchFamily="2" charset="0"/>
                <a:sym typeface="Helvetica" pitchFamily="2" charset="0"/>
              </a:rPr>
              <a:t>http://www.dj4e.com/code/jquery.zip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9FB9A149-879B-1345-80C7-03AA5225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361950"/>
            <a:ext cx="7427912" cy="1066800"/>
          </a:xfrm>
        </p:spPr>
        <p:txBody>
          <a:bodyPr/>
          <a:lstStyle/>
          <a:p>
            <a:r>
              <a:rPr lang="en-US" altLang="en-US">
                <a:solidFill>
                  <a:srgbClr val="FFCC66"/>
                </a:solidFill>
              </a:rPr>
              <a:t>Summary</a:t>
            </a:r>
          </a:p>
        </p:txBody>
      </p:sp>
      <p:sp>
        <p:nvSpPr>
          <p:cNvPr id="29698" name="Content Placeholder 3">
            <a:extLst>
              <a:ext uri="{FF2B5EF4-FFF2-40B4-BE49-F238E27FC236}">
                <a16:creationId xmlns:a16="http://schemas.microsoft.com/office/drawing/2014/main" id="{C2ABCBC2-B327-B849-BDC4-7DBCF2EF4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285750" indent="-285750" algn="l">
              <a:lnSpc>
                <a:spcPct val="150000"/>
              </a:lnSpc>
              <a:buFontTx/>
              <a:buChar char="•"/>
              <a:defRPr/>
            </a:pPr>
            <a:r>
              <a:rPr lang="en-US" altLang="x-none" sz="2000" dirty="0">
                <a:sym typeface="Gill Sans" charset="0"/>
              </a:rPr>
              <a:t>This focused on the mechanics of low-level jQuery. </a:t>
            </a:r>
          </a:p>
          <a:p>
            <a:pPr marL="225425" lvl="1" indent="0" algn="l">
              <a:lnSpc>
                <a:spcPct val="150000"/>
              </a:lnSpc>
              <a:defRPr/>
            </a:pPr>
            <a:r>
              <a:rPr lang="en-US" altLang="x-none" sz="2000" dirty="0">
                <a:sym typeface="Gill Sans" charset="0"/>
              </a:rPr>
              <a:t> Initialization setup</a:t>
            </a:r>
          </a:p>
          <a:p>
            <a:pPr marL="225425" lvl="1" indent="0" algn="l">
              <a:lnSpc>
                <a:spcPct val="150000"/>
              </a:lnSpc>
              <a:defRPr/>
            </a:pPr>
            <a:r>
              <a:rPr lang="en-US" altLang="x-none" sz="2000" dirty="0">
                <a:sym typeface="Gill Sans" charset="0"/>
              </a:rPr>
              <a:t> Event handling</a:t>
            </a:r>
          </a:p>
          <a:p>
            <a:pPr marL="225425" lvl="1" indent="0" algn="l">
              <a:lnSpc>
                <a:spcPct val="150000"/>
              </a:lnSpc>
              <a:defRPr/>
            </a:pPr>
            <a:r>
              <a:rPr lang="en-US" altLang="x-none" sz="2000" dirty="0">
                <a:sym typeface="Gill Sans" charset="0"/>
              </a:rPr>
              <a:t> DOM selection</a:t>
            </a:r>
          </a:p>
          <a:p>
            <a:pPr marL="225425" lvl="1" indent="0" algn="l">
              <a:lnSpc>
                <a:spcPct val="150000"/>
              </a:lnSpc>
              <a:defRPr/>
            </a:pPr>
            <a:r>
              <a:rPr lang="en-US" altLang="x-none" sz="2000">
                <a:sym typeface="Gill Sans" charset="0"/>
              </a:rPr>
              <a:t> DOM </a:t>
            </a:r>
            <a:r>
              <a:rPr lang="en-US" altLang="x-none" sz="2000" dirty="0">
                <a:sym typeface="Gill Sans" charset="0"/>
              </a:rPr>
              <a:t>manipulation</a:t>
            </a:r>
          </a:p>
          <a:p>
            <a:pPr marL="342900" indent="-342900" algn="l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x-none" sz="2000" dirty="0">
                <a:sym typeface="Gill Sans" charset="0"/>
              </a:rPr>
              <a:t>Vanilla JavaScript is catching up</a:t>
            </a:r>
            <a:r>
              <a:rPr lang="mr-IN" altLang="x-none" sz="2000" dirty="0">
                <a:sym typeface="Gill Sans" charset="0"/>
              </a:rPr>
              <a:t>…</a:t>
            </a:r>
            <a:endParaRPr lang="en-US" altLang="x-none" sz="2000" dirty="0">
              <a:sym typeface="Gill Sans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43845EF8-A3E8-9B4C-A2F2-4A0C898C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950"/>
            <a:ext cx="7445375" cy="465138"/>
          </a:xfrm>
        </p:spPr>
        <p:txBody>
          <a:bodyPr/>
          <a:lstStyle/>
          <a:p>
            <a:r>
              <a:rPr lang="en-US" altLang="en-US" sz="2700">
                <a:solidFill>
                  <a:srgbClr val="FFCC66"/>
                </a:solidFill>
              </a:rPr>
              <a:t>Acknowledgements / Contributions</a:t>
            </a:r>
          </a:p>
        </p:txBody>
      </p:sp>
      <p:pic>
        <p:nvPicPr>
          <p:cNvPr id="48130" name="Picture 6" descr="CCBY license">
            <a:extLst>
              <a:ext uri="{FF2B5EF4-FFF2-40B4-BE49-F238E27FC236}">
                <a16:creationId xmlns:a16="http://schemas.microsoft.com/office/drawing/2014/main" id="{7FB4BEA5-41A5-BE41-A48D-2B25D944C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00" y="441325"/>
            <a:ext cx="11080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extBox 4">
            <a:extLst>
              <a:ext uri="{FF2B5EF4-FFF2-40B4-BE49-F238E27FC236}">
                <a16:creationId xmlns:a16="http://schemas.microsoft.com/office/drawing/2014/main" id="{3FA5258E-58A5-754E-ADD6-E86CF2250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041400"/>
            <a:ext cx="4029075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chemeClr val="tx1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These slides are Copyright 2010-  Charles R. Severance (www.dr-chuck.com)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r>
              <a:rPr lang="en-US" altLang="en-US" sz="1100">
                <a:solidFill>
                  <a:schemeClr val="tx1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r>
              <a:rPr lang="en-US" altLang="en-US" sz="1100">
                <a:solidFill>
                  <a:srgbClr val="FFCC66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Insert new Contributors and Translators here including names and dates</a:t>
            </a:r>
          </a:p>
          <a:p>
            <a:pPr eaLnBrk="1" hangingPunct="1"/>
            <a:endParaRPr lang="en-US" altLang="en-US" sz="1100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</p:txBody>
      </p:sp>
      <p:sp>
        <p:nvSpPr>
          <p:cNvPr id="48132" name="TextBox 5">
            <a:extLst>
              <a:ext uri="{FF2B5EF4-FFF2-40B4-BE49-F238E27FC236}">
                <a16:creationId xmlns:a16="http://schemas.microsoft.com/office/drawing/2014/main" id="{589CDCB8-1612-4646-B17C-D33A33EC0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998538"/>
            <a:ext cx="4029075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FFCC66"/>
                </a:solidFill>
              </a:rPr>
              <a:t>Continue new Contributors and Translators here</a:t>
            </a: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FE75D08D-0632-D34A-8072-47AD2A7E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361950"/>
            <a:ext cx="7445375" cy="533400"/>
          </a:xfrm>
        </p:spPr>
        <p:txBody>
          <a:bodyPr/>
          <a:lstStyle/>
          <a:p>
            <a:r>
              <a:rPr lang="en-US" altLang="en-US">
                <a:solidFill>
                  <a:srgbClr val="FFCC66"/>
                </a:solidFill>
              </a:rPr>
              <a:t>Additional Source Information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B7D8C595-7615-B046-8865-49EA25CA7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/>
              <a:t>Image of John Resig Copyright Charles R. Severance and licensed as CC-BY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DB18F463-31EB-1748-BA52-183C150D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400">
                <a:solidFill>
                  <a:srgbClr val="FFCC66"/>
                </a:solidFill>
              </a:rPr>
              <a:t>Vanilla JavaScript (1995)</a:t>
            </a:r>
          </a:p>
        </p:txBody>
      </p:sp>
      <p:sp>
        <p:nvSpPr>
          <p:cNvPr id="20482" name="Rectangle 1">
            <a:extLst>
              <a:ext uri="{FF2B5EF4-FFF2-40B4-BE49-F238E27FC236}">
                <a16:creationId xmlns:a16="http://schemas.microsoft.com/office/drawing/2014/main" id="{0201642C-9ADA-1748-8409-D4CDE6B22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693863"/>
            <a:ext cx="6842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/>
            <a:r>
              <a:rPr lang="en-US" altLang="en-US" sz="20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type="text/javascript"&gt; </a:t>
            </a:r>
          </a:p>
          <a:p>
            <a:pPr eaLnBrk="1"/>
            <a:r>
              <a:rPr lang="en-US" altLang="en-US" sz="20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  </a:t>
            </a:r>
            <a:r>
              <a:rPr lang="en-US" altLang="en-US" sz="2000">
                <a:solidFill>
                  <a:srgbClr val="FFCC66"/>
                </a:solidFill>
                <a:latin typeface="Courier" pitchFamily="2" charset="0"/>
                <a:sym typeface="Courier New" panose="02070309020205020404" pitchFamily="49" charset="0"/>
              </a:rPr>
              <a:t>document</a:t>
            </a:r>
            <a:r>
              <a:rPr lang="en-US" altLang="en-US" sz="20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.write("&lt;p&gt;Hello World&lt;/p&gt;")</a:t>
            </a:r>
          </a:p>
          <a:p>
            <a:pPr eaLnBrk="1"/>
            <a:r>
              <a:rPr lang="en-US" altLang="en-US" sz="20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&lt;/script&gt; </a:t>
            </a:r>
          </a:p>
        </p:txBody>
      </p:sp>
      <p:sp>
        <p:nvSpPr>
          <p:cNvPr id="20483" name="AutoShape 3">
            <a:extLst>
              <a:ext uri="{FF2B5EF4-FFF2-40B4-BE49-F238E27FC236}">
                <a16:creationId xmlns:a16="http://schemas.microsoft.com/office/drawing/2014/main" id="{619F8AFE-25B4-404A-BAC1-319A9644D933}"/>
              </a:ext>
            </a:extLst>
          </p:cNvPr>
          <p:cNvSpPr>
            <a:spLocks/>
          </p:cNvSpPr>
          <p:nvPr/>
        </p:nvSpPr>
        <p:spPr bwMode="auto">
          <a:xfrm>
            <a:off x="2743200" y="3141663"/>
            <a:ext cx="5865813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https://www.dj4e.com/code/javascript/js-01.htm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20484" name="AutoShape 3">
            <a:extLst>
              <a:ext uri="{FF2B5EF4-FFF2-40B4-BE49-F238E27FC236}">
                <a16:creationId xmlns:a16="http://schemas.microsoft.com/office/drawing/2014/main" id="{CF15B99C-AE12-5440-B31B-8D1C4EA0A74B}"/>
              </a:ext>
            </a:extLst>
          </p:cNvPr>
          <p:cNvSpPr>
            <a:spLocks/>
          </p:cNvSpPr>
          <p:nvPr/>
        </p:nvSpPr>
        <p:spPr bwMode="auto">
          <a:xfrm>
            <a:off x="1524000" y="4400550"/>
            <a:ext cx="6026150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FFFB00"/>
                </a:solidFill>
              </a:rPr>
              <a:t>http://en.wikipedia.org/wiki/Document_Object_Model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CCB5D80-6A84-004B-8C81-161C5AA60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EF756B-370B-0142-A028-58C08D86BE72}"/>
              </a:ext>
            </a:extLst>
          </p:cNvPr>
          <p:cNvSpPr/>
          <p:nvPr/>
        </p:nvSpPr>
        <p:spPr>
          <a:xfrm>
            <a:off x="3549650" y="207963"/>
            <a:ext cx="5411788" cy="47609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Linux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19E450-0783-7744-8412-93C9F56CD3C1}"/>
              </a:ext>
            </a:extLst>
          </p:cNvPr>
          <p:cNvSpPr/>
          <p:nvPr/>
        </p:nvSpPr>
        <p:spPr>
          <a:xfrm>
            <a:off x="655638" y="207963"/>
            <a:ext cx="2030412" cy="47609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9289DE-B989-7747-AFB5-F2E8692F64D6}"/>
              </a:ext>
            </a:extLst>
          </p:cNvPr>
          <p:cNvSpPr/>
          <p:nvPr/>
        </p:nvSpPr>
        <p:spPr>
          <a:xfrm>
            <a:off x="3733800" y="303213"/>
            <a:ext cx="4648200" cy="45116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Django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CF32136-4832-914C-A40F-DD88718CC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825500"/>
            <a:ext cx="852488" cy="7762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Routing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674DE5-9A23-554C-B899-46BAFC455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2006600"/>
            <a:ext cx="814388" cy="776288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Views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3592663D-5CD7-F24B-B264-F030A3FBFF82}"/>
              </a:ext>
            </a:extLst>
          </p:cNvPr>
          <p:cNvSpPr/>
          <p:nvPr/>
        </p:nvSpPr>
        <p:spPr>
          <a:xfrm>
            <a:off x="6604000" y="3130550"/>
            <a:ext cx="1182688" cy="484188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ym typeface="Helvetica" charset="0"/>
              </a:rPr>
              <a:t>Database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7D409E0-B6EC-804F-9A5F-FAAE8C190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2178050"/>
            <a:ext cx="1025525" cy="387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Templates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AA5B30A-1CB8-1A44-B61A-D22A774A9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393700"/>
            <a:ext cx="1203325" cy="2778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settings.py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800B8B-50AD-0C4C-B45D-FE504075B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" idx="1"/>
            <a:endCxn id="9" idx="3"/>
          </p:cNvCxnSpPr>
          <p:nvPr/>
        </p:nvCxnSpPr>
        <p:spPr>
          <a:xfrm flipH="1">
            <a:off x="4856163" y="1208088"/>
            <a:ext cx="1016000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965DCC-E2C1-C349-9DD6-3B9F03A7E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4818063" y="1931988"/>
            <a:ext cx="769937" cy="461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894AC6-142D-954E-B1FB-BD833690E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4818063" y="2371725"/>
            <a:ext cx="1992312" cy="22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84F268-6289-6542-AD63-149B76227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 flipV="1">
            <a:off x="4818063" y="2393950"/>
            <a:ext cx="769937" cy="393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45E0AF-ECB6-0243-BBEA-5DD90D84D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2"/>
            <a:endCxn id="49" idx="3"/>
          </p:cNvCxnSpPr>
          <p:nvPr/>
        </p:nvCxnSpPr>
        <p:spPr>
          <a:xfrm flipH="1">
            <a:off x="6149975" y="3371850"/>
            <a:ext cx="454025" cy="3270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46B21A1-A02C-A846-BBB6-C367680D0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1039813"/>
            <a:ext cx="10795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urls.py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0C80876-6B66-E345-864E-E62922628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1736725"/>
            <a:ext cx="982663" cy="38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views.py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5D93B2B-C0AA-4D4C-8FF4-DA01A7CC6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2598738"/>
            <a:ext cx="1017588" cy="376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forms.py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E4FE33D-9760-6444-B4C9-2AC45894D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11525"/>
            <a:ext cx="815975" cy="7747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Models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F653F0-424C-424E-9E74-E0B942E23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9" idx="3"/>
          </p:cNvCxnSpPr>
          <p:nvPr/>
        </p:nvCxnSpPr>
        <p:spPr>
          <a:xfrm flipH="1" flipV="1">
            <a:off x="6149975" y="3698875"/>
            <a:ext cx="511175" cy="387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7170FC-9A0E-1846-B182-3A62A5456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4411663" y="1601788"/>
            <a:ext cx="0" cy="40481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6C9A4F-6EBA-3442-87FB-35C298FC1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0"/>
            <a:endCxn id="10" idx="2"/>
          </p:cNvCxnSpPr>
          <p:nvPr/>
        </p:nvCxnSpPr>
        <p:spPr>
          <a:xfrm flipH="1" flipV="1">
            <a:off x="4411663" y="2782888"/>
            <a:ext cx="1330325" cy="52863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44EE8D46-EB87-1746-ADD6-1DDAED00A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78125" y="1547813"/>
            <a:ext cx="700088" cy="490537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ym typeface="Helvetica" charset="0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F153F65C-D674-7940-8201-0900B3803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898900"/>
            <a:ext cx="1017588" cy="376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model.py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28AABF9-46B8-D349-B7CA-3B0CC9516055}"/>
              </a:ext>
            </a:extLst>
          </p:cNvPr>
          <p:cNvSpPr/>
          <p:nvPr/>
        </p:nvSpPr>
        <p:spPr>
          <a:xfrm>
            <a:off x="809625" y="303213"/>
            <a:ext cx="387350" cy="4579937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400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400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E7C42FD-B374-0246-BA68-3408C8D79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027238"/>
            <a:ext cx="1022350" cy="71120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D704C4-6AD0-6A4E-B056-7885624F3D7C}"/>
              </a:ext>
            </a:extLst>
          </p:cNvPr>
          <p:cNvSpPr/>
          <p:nvPr/>
        </p:nvSpPr>
        <p:spPr>
          <a:xfrm>
            <a:off x="1600200" y="3055938"/>
            <a:ext cx="1065213" cy="842962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400" dirty="0">
                <a:sym typeface="Helvetica" charset="0"/>
              </a:rPr>
              <a:t>JavaScript</a:t>
            </a:r>
          </a:p>
        </p:txBody>
      </p:sp>
      <p:pic>
        <p:nvPicPr>
          <p:cNvPr id="22554" name="Picture 80">
            <a:extLst>
              <a:ext uri="{FF2B5EF4-FFF2-40B4-BE49-F238E27FC236}">
                <a16:creationId xmlns:a16="http://schemas.microsoft.com/office/drawing/2014/main" id="{068FD202-6685-1046-9E1F-089385B62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63" y="1957388"/>
            <a:ext cx="1104901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142DFE8-C02E-EB42-A203-6DF60746F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4262438"/>
            <a:ext cx="990600" cy="376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admin.py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10D905D-EA40-214F-ABD7-49244222C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188" y="3300413"/>
            <a:ext cx="815975" cy="444500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Shell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B1DB83-1594-2D4A-9D0E-F1EF1F4FF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8" idx="3"/>
            <a:endCxn id="9" idx="1"/>
          </p:cNvCxnSpPr>
          <p:nvPr/>
        </p:nvCxnSpPr>
        <p:spPr>
          <a:xfrm flipV="1">
            <a:off x="1531938" y="1214438"/>
            <a:ext cx="2471737" cy="2698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CB3DA8-1DA7-EA43-ACBE-0B9253BE6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1"/>
            <a:endCxn id="78" idx="3"/>
          </p:cNvCxnSpPr>
          <p:nvPr/>
        </p:nvCxnSpPr>
        <p:spPr>
          <a:xfrm flipH="1" flipV="1">
            <a:off x="2698750" y="2382838"/>
            <a:ext cx="1304925" cy="1111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ADCE69-46DB-E04E-B25D-32B3A7FA2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1196975" y="2382838"/>
            <a:ext cx="479425" cy="21113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679FD6C-2D8F-9345-A6FD-CCE322CBE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88" y="4073525"/>
            <a:ext cx="814387" cy="442913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/admin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C69159-087E-D24A-8832-FB1A1D62A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39" idx="3"/>
          </p:cNvCxnSpPr>
          <p:nvPr/>
        </p:nvCxnSpPr>
        <p:spPr>
          <a:xfrm flipH="1" flipV="1">
            <a:off x="4856163" y="3522663"/>
            <a:ext cx="477837" cy="176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82FE408-F38F-6649-BCCF-1BF39010D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50" idx="3"/>
          </p:cNvCxnSpPr>
          <p:nvPr/>
        </p:nvCxnSpPr>
        <p:spPr>
          <a:xfrm flipH="1">
            <a:off x="4879975" y="3698875"/>
            <a:ext cx="454025" cy="5969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CD9FB9E-8173-7A4E-A211-417ECBB22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1" idx="1"/>
            <a:endCxn id="50" idx="3"/>
          </p:cNvCxnSpPr>
          <p:nvPr/>
        </p:nvCxnSpPr>
        <p:spPr>
          <a:xfrm flipH="1" flipV="1">
            <a:off x="4879975" y="4295775"/>
            <a:ext cx="439738" cy="153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6C58B14-43BB-2442-8DA0-000796627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1" idx="3"/>
          </p:cNvCxnSpPr>
          <p:nvPr/>
        </p:nvCxnSpPr>
        <p:spPr>
          <a:xfrm flipH="1">
            <a:off x="6310313" y="4086225"/>
            <a:ext cx="350837" cy="363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87D652-5781-B84B-B41E-9C9F39AE8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48" idx="2"/>
          </p:cNvCxnSpPr>
          <p:nvPr/>
        </p:nvCxnSpPr>
        <p:spPr>
          <a:xfrm flipV="1">
            <a:off x="501650" y="1428750"/>
            <a:ext cx="692150" cy="8604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B6DFB4-6E04-E546-98E6-7ACF13C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501650" y="2289175"/>
            <a:ext cx="307975" cy="3048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294D972-E98E-FB45-B0ED-041AF2E95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055688"/>
            <a:ext cx="677863" cy="373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Click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B018891-D20D-7944-95E4-4C3DB4EF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1"/>
            <a:endCxn id="77" idx="3"/>
          </p:cNvCxnSpPr>
          <p:nvPr/>
        </p:nvCxnSpPr>
        <p:spPr>
          <a:xfrm flipH="1" flipV="1">
            <a:off x="1196975" y="2593975"/>
            <a:ext cx="403225" cy="88265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E1232BB5-0F2F-A545-966F-7C5A657F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rgbClr val="FFCC66"/>
                </a:solidFill>
              </a:rPr>
              <a:t>Document Object Model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31494A9-18A8-2645-BD37-9C92A8716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JavaScript can manipulate the current HTML document.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The </a:t>
            </a:r>
            <a:r>
              <a:rPr lang="ja-JP" altLang="en-US" sz="2100"/>
              <a:t>“</a:t>
            </a:r>
            <a:r>
              <a:rPr lang="en-US" altLang="ja-JP" sz="2100"/>
              <a:t>Document Object Model</a:t>
            </a:r>
            <a:r>
              <a:rPr lang="ja-JP" altLang="en-US" sz="2100"/>
              <a:t>”</a:t>
            </a:r>
            <a:r>
              <a:rPr lang="en-US" altLang="ja-JP" sz="2100"/>
              <a:t> is how we access various </a:t>
            </a:r>
            <a:r>
              <a:rPr lang="ja-JP" altLang="en-US" sz="2100"/>
              <a:t>“</a:t>
            </a:r>
            <a:r>
              <a:rPr lang="en-US" altLang="ja-JP" sz="2100"/>
              <a:t>bits</a:t>
            </a:r>
            <a:r>
              <a:rPr lang="ja-JP" altLang="en-US" sz="2100"/>
              <a:t>”</a:t>
            </a:r>
            <a:r>
              <a:rPr lang="en-US" altLang="ja-JP" sz="2100"/>
              <a:t> of the current screen to read and/or manipulate.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We can even find pieces of the model by </a:t>
            </a:r>
            <a:r>
              <a:rPr lang="en-US" altLang="en-US" sz="2100">
                <a:solidFill>
                  <a:srgbClr val="FFFB00"/>
                </a:solidFill>
              </a:rPr>
              <a:t>id</a:t>
            </a:r>
            <a:r>
              <a:rPr lang="en-US" altLang="en-US" sz="2100"/>
              <a:t> attribute and change them.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We can read and write the DOM from (Vanilla) JavaScript.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F5C710EA-F8F4-4749-AAB7-FE245FC1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rgbClr val="FFCC66"/>
                </a:solidFill>
              </a:rPr>
              <a:t>Using getElementById()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9F8E893-3126-8640-B227-D12C3423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800" indent="0" algn="l" eaLnBrk="1">
              <a:spcBef>
                <a:spcPts val="1300"/>
              </a:spcBef>
              <a:buSzPct val="171000"/>
              <a:buNone/>
            </a:pPr>
            <a:r>
              <a:rPr lang="en-US" altLang="en-US" sz="2100" dirty="0"/>
              <a:t>In order not to have to traverse each unique DOM, we use a function call that all browsers support. This allows us to bypass the DOM structure and jump to a particular tag within the DOM and manipulate that tag.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9C98050-A1D4-8A4B-94E8-E3E7DA6644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65188"/>
            <a:ext cx="7837488" cy="1735137"/>
          </a:xfrm>
        </p:spPr>
        <p:txBody>
          <a:bodyPr/>
          <a:lstStyle/>
          <a:p>
            <a:r>
              <a:rPr lang="en-US" altLang="zh-CN" dirty="0"/>
              <a:t>dom-01-htm</a:t>
            </a:r>
            <a:endParaRPr lang="en-US" dirty="0"/>
          </a:p>
        </p:txBody>
      </p:sp>
      <p:sp>
        <p:nvSpPr>
          <p:cNvPr id="27649" name="AutoShape 1">
            <a:extLst>
              <a:ext uri="{FF2B5EF4-FFF2-40B4-BE49-F238E27FC236}">
                <a16:creationId xmlns:a16="http://schemas.microsoft.com/office/drawing/2014/main" id="{F47D0986-B3F0-F546-B0AB-3A7059FBE678}"/>
              </a:ext>
            </a:extLst>
          </p:cNvPr>
          <p:cNvSpPr>
            <a:spLocks/>
          </p:cNvSpPr>
          <p:nvPr/>
        </p:nvSpPr>
        <p:spPr bwMode="auto">
          <a:xfrm>
            <a:off x="228600" y="169863"/>
            <a:ext cx="8601075" cy="2133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&lt;p&gt;</a:t>
            </a:r>
          </a:p>
          <a:p>
            <a:pPr algn="l" eaLnBrk="1"/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Hello &lt;b&gt;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&lt;span id="person"&gt;</a:t>
            </a:r>
            <a:r>
              <a:rPr lang="en-US" altLang="en-US" sz="14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Chuck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&lt;/span&gt;</a:t>
            </a:r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&lt;/b&gt; there.</a:t>
            </a:r>
          </a:p>
          <a:p>
            <a:pPr algn="l" eaLnBrk="1"/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&lt;/p&gt; 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type="text/javascript"&gt;</a:t>
            </a:r>
          </a:p>
          <a:p>
            <a:pPr algn="l" eaLnBrk="1"/>
            <a:r>
              <a:rPr lang="en-US" altLang="en-US" sz="140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console.dir</a:t>
            </a:r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(document.getElementById('person'));</a:t>
            </a:r>
            <a:endParaRPr lang="en-US" altLang="en-US" sz="1400">
              <a:solidFill>
                <a:schemeClr val="tx1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var st = 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document.getElementById</a:t>
            </a:r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('person').</a:t>
            </a:r>
            <a:r>
              <a:rPr lang="en-US" altLang="en-US" sz="14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innerHTML</a:t>
            </a:r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;</a:t>
            </a:r>
          </a:p>
          <a:p>
            <a:pPr algn="l" eaLnBrk="1"/>
            <a:r>
              <a:rPr lang="en-US" altLang="en-US" sz="140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console.log</a:t>
            </a:r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("ST = "+st);</a:t>
            </a:r>
          </a:p>
          <a:p>
            <a:pPr algn="l" eaLnBrk="1"/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alert('Hi there ' + st);</a:t>
            </a:r>
          </a:p>
          <a:p>
            <a:pPr algn="l" eaLnBrk="1"/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document.getElementById</a:t>
            </a:r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('person').</a:t>
            </a:r>
            <a:r>
              <a:rPr lang="en-US" altLang="en-US" sz="14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innerHTML</a:t>
            </a:r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 = 'Joseph';</a:t>
            </a:r>
          </a:p>
          <a:p>
            <a:pPr algn="l" eaLnBrk="1"/>
            <a:r>
              <a:rPr lang="en-US" altLang="en-US" sz="1400">
                <a:latin typeface="Courier" pitchFamily="2" charset="0"/>
                <a:sym typeface="Courier New" panose="02070309020205020404" pitchFamily="49" charset="0"/>
              </a:rPr>
              <a:t>&lt;/script&gt;</a:t>
            </a:r>
            <a:endParaRPr lang="en-US" altLang="en-US" sz="1400"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27650" name="AutoShape 3">
            <a:extLst>
              <a:ext uri="{FF2B5EF4-FFF2-40B4-BE49-F238E27FC236}">
                <a16:creationId xmlns:a16="http://schemas.microsoft.com/office/drawing/2014/main" id="{4CFB5223-7FE7-DB46-BECF-A78ECF547ACD}"/>
              </a:ext>
            </a:extLst>
          </p:cNvPr>
          <p:cNvSpPr>
            <a:spLocks/>
          </p:cNvSpPr>
          <p:nvPr/>
        </p:nvSpPr>
        <p:spPr bwMode="auto">
          <a:xfrm>
            <a:off x="7010400" y="485775"/>
            <a:ext cx="1462088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dom-01.htm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27651" name="Picture 1" descr="Screenshot of a popup message read as &quot;Hi there Chuck&quot;">
            <a:extLst>
              <a:ext uri="{FF2B5EF4-FFF2-40B4-BE49-F238E27FC236}">
                <a16:creationId xmlns:a16="http://schemas.microsoft.com/office/drawing/2014/main" id="{70A7F213-7D78-0E46-B45E-30683FD22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90750"/>
            <a:ext cx="34956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E815B97-62BE-534D-B73A-E6E8D624DB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65188"/>
            <a:ext cx="7837488" cy="1735137"/>
          </a:xfrm>
        </p:spPr>
        <p:txBody>
          <a:bodyPr/>
          <a:lstStyle/>
          <a:p>
            <a:r>
              <a:rPr lang="en-US" altLang="zh-CN" dirty="0"/>
              <a:t>dom-01.htm</a:t>
            </a:r>
            <a:endParaRPr lang="en-US" dirty="0"/>
          </a:p>
        </p:txBody>
      </p:sp>
      <p:sp>
        <p:nvSpPr>
          <p:cNvPr id="29697" name="AutoShape 3">
            <a:extLst>
              <a:ext uri="{FF2B5EF4-FFF2-40B4-BE49-F238E27FC236}">
                <a16:creationId xmlns:a16="http://schemas.microsoft.com/office/drawing/2014/main" id="{21626834-A432-C540-BDC0-8E9E880A8AEB}"/>
              </a:ext>
            </a:extLst>
          </p:cNvPr>
          <p:cNvSpPr>
            <a:spLocks/>
          </p:cNvSpPr>
          <p:nvPr/>
        </p:nvSpPr>
        <p:spPr bwMode="auto">
          <a:xfrm>
            <a:off x="304800" y="285750"/>
            <a:ext cx="1524000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dom-01.htm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FE521D7-1A95-C54B-AE13-DD2DFEF66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65600"/>
            <a:ext cx="83153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461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 defTabSz="5461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 defTabSz="5461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 defTabSz="5461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 defTabSz="5461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r>
              <a:rPr lang="en-US" altLang="en-US" sz="200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console.dir</a:t>
            </a:r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(document.getElementById('person'));</a:t>
            </a:r>
          </a:p>
        </p:txBody>
      </p:sp>
      <p:pic>
        <p:nvPicPr>
          <p:cNvPr id="29699" name="Picture 2" descr="Screenshot of a popup message read as &quot;Hi there Chuck&quot; and developer console">
            <a:extLst>
              <a:ext uri="{FF2B5EF4-FFF2-40B4-BE49-F238E27FC236}">
                <a16:creationId xmlns:a16="http://schemas.microsoft.com/office/drawing/2014/main" id="{ABD14E1C-058D-064D-8584-EB34DC897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3350"/>
            <a:ext cx="5486400" cy="42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7B427659-750F-FF44-9BA5-E270714234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868613"/>
            <a:ext cx="3400425" cy="912812"/>
          </a:xfrm>
        </p:spPr>
        <p:txBody>
          <a:bodyPr/>
          <a:lstStyle/>
          <a:p>
            <a:pPr eaLnBrk="1"/>
            <a:r>
              <a:rPr lang="en-US" altLang="en-US" sz="2400">
                <a:solidFill>
                  <a:srgbClr val="FFFB00"/>
                </a:solidFill>
              </a:rPr>
              <a:t>Updating the Browser Document</a:t>
            </a:r>
            <a:endParaRPr lang="en-US" altLang="en-US"/>
          </a:p>
        </p:txBody>
      </p:sp>
      <p:sp>
        <p:nvSpPr>
          <p:cNvPr id="31746" name="AutoShape 2">
            <a:extLst>
              <a:ext uri="{FF2B5EF4-FFF2-40B4-BE49-F238E27FC236}">
                <a16:creationId xmlns:a16="http://schemas.microsoft.com/office/drawing/2014/main" id="{EA827EBF-7702-1C46-B42D-552FB2A3914E}"/>
              </a:ext>
            </a:extLst>
          </p:cNvPr>
          <p:cNvSpPr>
            <a:spLocks/>
          </p:cNvSpPr>
          <p:nvPr/>
        </p:nvSpPr>
        <p:spPr bwMode="auto">
          <a:xfrm>
            <a:off x="114300" y="438150"/>
            <a:ext cx="9248775" cy="211613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300">
                <a:latin typeface="Courier" pitchFamily="2" charset="0"/>
              </a:rPr>
              <a:t>&lt;a href="#" </a:t>
            </a:r>
          </a:p>
          <a:p>
            <a:pPr algn="l" eaLnBrk="1"/>
            <a:r>
              <a:rPr lang="en-US" altLang="en-US" sz="1300">
                <a:latin typeface="Courier" pitchFamily="2" charset="0"/>
              </a:rPr>
              <a:t>  onclick="</a:t>
            </a:r>
            <a:r>
              <a:rPr lang="en-US" altLang="en-US" sz="1300">
                <a:solidFill>
                  <a:srgbClr val="00F900"/>
                </a:solidFill>
                <a:latin typeface="Courier" pitchFamily="2" charset="0"/>
              </a:rPr>
              <a:t>document.getElementById('</a:t>
            </a:r>
            <a:r>
              <a:rPr lang="en-US" altLang="en-US" sz="1300">
                <a:solidFill>
                  <a:srgbClr val="FFFF00"/>
                </a:solidFill>
                <a:latin typeface="Courier" pitchFamily="2" charset="0"/>
              </a:rPr>
              <a:t>stuff</a:t>
            </a:r>
            <a:r>
              <a:rPr lang="en-US" altLang="en-US" sz="1300">
                <a:solidFill>
                  <a:srgbClr val="00F900"/>
                </a:solidFill>
                <a:latin typeface="Courier" pitchFamily="2" charset="0"/>
              </a:rPr>
              <a:t>')</a:t>
            </a:r>
            <a:r>
              <a:rPr lang="en-US" altLang="en-US" sz="1300">
                <a:latin typeface="Courier" pitchFamily="2" charset="0"/>
              </a:rPr>
              <a:t>.innerHTML='BACK';return false;"&gt;</a:t>
            </a:r>
          </a:p>
          <a:p>
            <a:pPr algn="l" eaLnBrk="1"/>
            <a:r>
              <a:rPr lang="en-US" altLang="en-US" sz="1300">
                <a:latin typeface="Courier" pitchFamily="2" charset="0"/>
              </a:rPr>
              <a:t>		Back&lt;/a&gt;</a:t>
            </a:r>
          </a:p>
          <a:p>
            <a:pPr algn="l" eaLnBrk="1"/>
            <a:r>
              <a:rPr lang="en-US" altLang="en-US" sz="1300">
                <a:latin typeface="Courier" pitchFamily="2" charset="0"/>
              </a:rPr>
              <a:t>&lt;a href="#" </a:t>
            </a:r>
          </a:p>
          <a:p>
            <a:pPr algn="l" eaLnBrk="1"/>
            <a:r>
              <a:rPr lang="en-US" altLang="en-US" sz="1300">
                <a:latin typeface="Courier" pitchFamily="2" charset="0"/>
              </a:rPr>
              <a:t>  onclick="</a:t>
            </a:r>
            <a:r>
              <a:rPr lang="en-US" altLang="en-US" sz="1300">
                <a:solidFill>
                  <a:srgbClr val="00F900"/>
                </a:solidFill>
                <a:latin typeface="Courier" pitchFamily="2" charset="0"/>
              </a:rPr>
              <a:t>document.getElementById('</a:t>
            </a:r>
            <a:r>
              <a:rPr lang="en-US" altLang="en-US" sz="1300">
                <a:solidFill>
                  <a:srgbClr val="FFFF00"/>
                </a:solidFill>
                <a:latin typeface="Courier" pitchFamily="2" charset="0"/>
              </a:rPr>
              <a:t>stuff</a:t>
            </a:r>
            <a:r>
              <a:rPr lang="en-US" altLang="en-US" sz="1300">
                <a:solidFill>
                  <a:srgbClr val="00F900"/>
                </a:solidFill>
                <a:latin typeface="Courier" pitchFamily="2" charset="0"/>
              </a:rPr>
              <a:t>')</a:t>
            </a:r>
            <a:r>
              <a:rPr lang="en-US" altLang="en-US" sz="1300">
                <a:latin typeface="Courier" pitchFamily="2" charset="0"/>
              </a:rPr>
              <a:t>.innerHTML='FORTH';return false;"&gt;</a:t>
            </a:r>
          </a:p>
          <a:p>
            <a:pPr algn="l" eaLnBrk="1"/>
            <a:r>
              <a:rPr lang="en-US" altLang="en-US" sz="1300">
                <a:latin typeface="Courier" pitchFamily="2" charset="0"/>
              </a:rPr>
              <a:t>	Forth&lt;/a&gt;</a:t>
            </a:r>
          </a:p>
          <a:p>
            <a:pPr algn="l" eaLnBrk="1"/>
            <a:r>
              <a:rPr lang="en-US" altLang="en-US" sz="1300">
                <a:latin typeface="Courier" pitchFamily="2" charset="0"/>
              </a:rPr>
              <a:t>&lt;/p&gt;</a:t>
            </a:r>
          </a:p>
          <a:p>
            <a:pPr algn="l" eaLnBrk="1"/>
            <a:r>
              <a:rPr lang="en-US" altLang="en-US" sz="1300">
                <a:latin typeface="Courier" pitchFamily="2" charset="0"/>
              </a:rPr>
              <a:t>&lt;p&gt;</a:t>
            </a:r>
          </a:p>
          <a:p>
            <a:pPr algn="l" eaLnBrk="1"/>
            <a:r>
              <a:rPr lang="en-US" altLang="en-US" sz="1300">
                <a:latin typeface="Courier" pitchFamily="2" charset="0"/>
              </a:rPr>
              <a:t>Hello &lt;b&gt;</a:t>
            </a:r>
            <a:r>
              <a:rPr lang="en-US" altLang="en-US" sz="1300">
                <a:solidFill>
                  <a:srgbClr val="FFFB00"/>
                </a:solidFill>
                <a:latin typeface="Courier" pitchFamily="2" charset="0"/>
              </a:rPr>
              <a:t>&lt;span id="stuff"&gt;Stuff&lt;/span&gt;</a:t>
            </a:r>
            <a:r>
              <a:rPr lang="en-US" altLang="en-US" sz="1300">
                <a:latin typeface="Courier" pitchFamily="2" charset="0"/>
              </a:rPr>
              <a:t>&lt;/b&gt; there.</a:t>
            </a:r>
          </a:p>
          <a:p>
            <a:pPr algn="l" eaLnBrk="1"/>
            <a:endParaRPr lang="en-US" altLang="en-US" sz="1300" b="1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31747" name="AutoShape 6">
            <a:extLst>
              <a:ext uri="{FF2B5EF4-FFF2-40B4-BE49-F238E27FC236}">
                <a16:creationId xmlns:a16="http://schemas.microsoft.com/office/drawing/2014/main" id="{4C3762EB-BCC0-6243-A0B7-2780738F1AE7}"/>
              </a:ext>
            </a:extLst>
          </p:cNvPr>
          <p:cNvSpPr>
            <a:spLocks/>
          </p:cNvSpPr>
          <p:nvPr/>
        </p:nvSpPr>
        <p:spPr bwMode="auto">
          <a:xfrm>
            <a:off x="882650" y="3981450"/>
            <a:ext cx="3003550" cy="8286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1800">
                <a:solidFill>
                  <a:srgbClr val="00F900"/>
                </a:solidFill>
              </a:rPr>
              <a:t>This is one reason why you can only have one id per document.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31748" name="AutoShape 3">
            <a:extLst>
              <a:ext uri="{FF2B5EF4-FFF2-40B4-BE49-F238E27FC236}">
                <a16:creationId xmlns:a16="http://schemas.microsoft.com/office/drawing/2014/main" id="{3CB70DBD-7701-554B-A689-BE174E4308D8}"/>
              </a:ext>
            </a:extLst>
          </p:cNvPr>
          <p:cNvSpPr>
            <a:spLocks/>
          </p:cNvSpPr>
          <p:nvPr/>
        </p:nvSpPr>
        <p:spPr bwMode="auto">
          <a:xfrm>
            <a:off x="7391400" y="2868613"/>
            <a:ext cx="1446213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dom-02.htm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31749" name="Picture 1" descr="Back Forth. Hello FORTH there. ">
            <a:extLst>
              <a:ext uri="{FF2B5EF4-FFF2-40B4-BE49-F238E27FC236}">
                <a16:creationId xmlns:a16="http://schemas.microsoft.com/office/drawing/2014/main" id="{5889B51A-29B8-2F47-9227-4F6DC9353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597275"/>
            <a:ext cx="2284413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2" descr="Back Forth. Hello BACK there. ">
            <a:extLst>
              <a:ext uri="{FF2B5EF4-FFF2-40B4-BE49-F238E27FC236}">
                <a16:creationId xmlns:a16="http://schemas.microsoft.com/office/drawing/2014/main" id="{19D1E77D-A502-4B46-9656-3C7FFAC55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3622675"/>
            <a:ext cx="2033588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3" descr="Back Forth. Hello Stuff there. ">
            <a:extLst>
              <a:ext uri="{FF2B5EF4-FFF2-40B4-BE49-F238E27FC236}">
                <a16:creationId xmlns:a16="http://schemas.microsoft.com/office/drawing/2014/main" id="{3929F3D8-9D8D-F844-A2AB-5E049A45B1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25713"/>
            <a:ext cx="197643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1622</Words>
  <Application>Microsoft Macintosh PowerPoint</Application>
  <PresentationFormat>Affichage à l'écran (16:9)</PresentationFormat>
  <Paragraphs>239</Paragraphs>
  <Slides>22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2" baseType="lpstr">
      <vt:lpstr>Arial</vt:lpstr>
      <vt:lpstr>Big Caslon Medium</vt:lpstr>
      <vt:lpstr>Calibri</vt:lpstr>
      <vt:lpstr>Calibri Light</vt:lpstr>
      <vt:lpstr>Courier</vt:lpstr>
      <vt:lpstr>Gill Sans</vt:lpstr>
      <vt:lpstr>Helvetica</vt:lpstr>
      <vt:lpstr>Lucida Grande</vt:lpstr>
      <vt:lpstr>Verdana</vt:lpstr>
      <vt:lpstr>2_Office Theme</vt:lpstr>
      <vt:lpstr>Table of Contents</vt:lpstr>
      <vt:lpstr>jQuery and the DOM</vt:lpstr>
      <vt:lpstr>Vanilla JavaScript (1995)</vt:lpstr>
      <vt:lpstr>DOM</vt:lpstr>
      <vt:lpstr>Document Object Model</vt:lpstr>
      <vt:lpstr>Using getElementById()</vt:lpstr>
      <vt:lpstr>dom-01-htm</vt:lpstr>
      <vt:lpstr>dom-01.htm</vt:lpstr>
      <vt:lpstr>Updating the Browser Document</vt:lpstr>
      <vt:lpstr>dom-03.htm</vt:lpstr>
      <vt:lpstr>jQuery (2005)</vt:lpstr>
      <vt:lpstr>jQuery to the Rescue</vt:lpstr>
      <vt:lpstr>John Resig</vt:lpstr>
      <vt:lpstr>jQuery Documentation</vt:lpstr>
      <vt:lpstr>jquery/jq-01.htm</vt:lpstr>
      <vt:lpstr>jquery/jq-02.htm</vt:lpstr>
      <vt:lpstr>jquery/jq-03.htm</vt:lpstr>
      <vt:lpstr>jq-04.htm</vt:lpstr>
      <vt:lpstr>Improving Browsers…</vt:lpstr>
      <vt:lpstr>Summary</vt:lpstr>
      <vt:lpstr>Acknowledgements / Contributions</vt:lpstr>
      <vt:lpstr>Additional Source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JS-03-JQuery</dc:title>
  <dc:subject>Django for Everybody</dc:subject>
  <dc:creator>Severance, Charles</dc:creator>
  <cp:keywords/>
  <dc:description/>
  <cp:lastModifiedBy>dave bohnert</cp:lastModifiedBy>
  <cp:revision>112</cp:revision>
  <dcterms:modified xsi:type="dcterms:W3CDTF">2022-01-02T12:31:32Z</dcterms:modified>
  <cp:category/>
</cp:coreProperties>
</file>