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17" r:id="rId2"/>
    <p:sldId id="258" r:id="rId3"/>
    <p:sldId id="298" r:id="rId4"/>
    <p:sldId id="299" r:id="rId5"/>
    <p:sldId id="323" r:id="rId6"/>
    <p:sldId id="324" r:id="rId7"/>
    <p:sldId id="300" r:id="rId8"/>
    <p:sldId id="302" r:id="rId9"/>
    <p:sldId id="301" r:id="rId10"/>
    <p:sldId id="306" r:id="rId11"/>
    <p:sldId id="304" r:id="rId12"/>
    <p:sldId id="326" r:id="rId13"/>
    <p:sldId id="307" r:id="rId14"/>
    <p:sldId id="310" r:id="rId15"/>
    <p:sldId id="313" r:id="rId16"/>
    <p:sldId id="316" r:id="rId17"/>
    <p:sldId id="319" r:id="rId18"/>
    <p:sldId id="321" r:id="rId19"/>
    <p:sldId id="32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D7AC08"/>
    <a:srgbClr val="00FF00"/>
    <a:srgbClr val="00FDFF"/>
    <a:srgbClr val="FF40FF"/>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p:restoredTop sz="94560"/>
  </p:normalViewPr>
  <p:slideViewPr>
    <p:cSldViewPr snapToGrid="0" snapToObjects="1">
      <p:cViewPr varScale="1">
        <p:scale>
          <a:sx n="110" d="100"/>
          <a:sy n="110" d="100"/>
        </p:scale>
        <p:origin x="552"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‹N°›</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800"/>
              <a:buNone/>
            </a:pPr>
            <a:r>
              <a:rPr lang="en-US" dirty="0"/>
              <a:t>Note from Chuck.  If you are using these materials, you can remove my name and URL from this replace it with your own, but please retain the CC-BY logo on the first page as well as retain the entire last page when you remix and republish these slides.  </a:t>
            </a:r>
          </a:p>
          <a:p>
            <a:pPr marL="0" lvl="0" indent="0" algn="l" rtl="0">
              <a:spcBef>
                <a:spcPts val="0"/>
              </a:spcBef>
              <a:spcAft>
                <a:spcPts val="0"/>
              </a:spcAft>
              <a:buSzPts val="1800"/>
              <a:buNone/>
            </a:pPr>
            <a:r>
              <a:rPr lang="en-US" dirty="0"/>
              <a:t>TO Highlight – go to https://</a:t>
            </a:r>
            <a:r>
              <a:rPr lang="en-US" dirty="0" err="1"/>
              <a:t>tohtml.com</a:t>
            </a:r>
            <a:r>
              <a:rPr lang="en-US"/>
              <a:t>/html/ - paste and then do a "Paste RTF"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6606-78EC-E24C-A3B3-B3666C6F49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7802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0798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677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895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23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7743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50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265902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x-none" altLang="x-none">
              <a:ea typeface="ＭＳ Ｐゴシック" charset="-128"/>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fld id="{6FF31ED5-7C20-294A-98B2-1C5CE6453DA8}" type="slidenum">
              <a:rPr lang="en-US" altLang="x-none" sz="1200"/>
              <a:pPr/>
              <a:t>6</a:t>
            </a:fld>
            <a:endParaRPr lang="en-US" altLang="x-none" sz="1200"/>
          </a:p>
        </p:txBody>
      </p:sp>
    </p:spTree>
    <p:extLst>
      <p:ext uri="{BB962C8B-B14F-4D97-AF65-F5344CB8AC3E}">
        <p14:creationId xmlns:p14="http://schemas.microsoft.com/office/powerpoint/2010/main" val="1956785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48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91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397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656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1480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129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‹N°›</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SQ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Relational_databas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Database_mode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184B-9E70-0147-A7B2-2B03EF546E89}"/>
              </a:ext>
            </a:extLst>
          </p:cNvPr>
          <p:cNvSpPr>
            <a:spLocks noGrp="1"/>
          </p:cNvSpPr>
          <p:nvPr>
            <p:ph type="title"/>
          </p:nvPr>
        </p:nvSpPr>
        <p:spPr/>
        <p:txBody>
          <a:bodyPr/>
          <a:lstStyle/>
          <a:p>
            <a:r>
              <a:rPr lang="en-US" altLang="zh-CN" dirty="0"/>
              <a:t>Table</a:t>
            </a:r>
            <a:r>
              <a:rPr lang="zh-CN" altLang="en-US" dirty="0"/>
              <a:t> </a:t>
            </a:r>
            <a:r>
              <a:rPr lang="en-US" altLang="zh-CN" dirty="0"/>
              <a:t>of</a:t>
            </a:r>
            <a:r>
              <a:rPr lang="zh-CN" altLang="en-US" dirty="0"/>
              <a:t> </a:t>
            </a:r>
            <a:r>
              <a:rPr lang="en-US" altLang="zh-CN" dirty="0"/>
              <a:t>Contents</a:t>
            </a:r>
            <a:endParaRPr lang="en-US" dirty="0"/>
          </a:p>
        </p:txBody>
      </p:sp>
      <p:sp>
        <p:nvSpPr>
          <p:cNvPr id="3" name="Content Placeholder 2">
            <a:extLst>
              <a:ext uri="{FF2B5EF4-FFF2-40B4-BE49-F238E27FC236}">
                <a16:creationId xmlns:a16="http://schemas.microsoft.com/office/drawing/2014/main" id="{61DFB40C-2FCB-434C-A0CC-755A7EB0703A}"/>
              </a:ext>
            </a:extLst>
          </p:cNvPr>
          <p:cNvSpPr>
            <a:spLocks noGrp="1"/>
          </p:cNvSpPr>
          <p:nvPr>
            <p:ph idx="1"/>
          </p:nvPr>
        </p:nvSpPr>
        <p:spPr>
          <a:xfrm>
            <a:off x="838200" y="1541929"/>
            <a:ext cx="10515600" cy="4635034"/>
          </a:xfrm>
        </p:spPr>
        <p:txBody>
          <a:bodyPr>
            <a:normAutofit/>
          </a:bodyPr>
          <a:lstStyle/>
          <a:p>
            <a:pPr marL="0" indent="0">
              <a:lnSpc>
                <a:spcPct val="150000"/>
              </a:lnSpc>
              <a:buNone/>
            </a:pPr>
            <a:r>
              <a:rPr lang="en-US" altLang="zh-CN" sz="2000" dirty="0">
                <a:solidFill>
                  <a:schemeClr val="bg1"/>
                </a:solidFill>
              </a:rPr>
              <a:t>This</a:t>
            </a:r>
            <a:r>
              <a:rPr lang="zh-CN" altLang="en-US" sz="2000" dirty="0">
                <a:solidFill>
                  <a:schemeClr val="bg1"/>
                </a:solidFill>
              </a:rPr>
              <a:t> </a:t>
            </a:r>
            <a:r>
              <a:rPr lang="en-US" altLang="zh-CN" sz="2000" dirty="0">
                <a:solidFill>
                  <a:schemeClr val="bg1"/>
                </a:solidFill>
              </a:rPr>
              <a:t>slide</a:t>
            </a:r>
            <a:r>
              <a:rPr lang="zh-CN" altLang="en-US" sz="2000" dirty="0">
                <a:solidFill>
                  <a:schemeClr val="bg1"/>
                </a:solidFill>
              </a:rPr>
              <a:t> </a:t>
            </a:r>
            <a:r>
              <a:rPr lang="en-US" altLang="zh-CN" sz="2000" dirty="0">
                <a:solidFill>
                  <a:schemeClr val="bg1"/>
                </a:solidFill>
              </a:rPr>
              <a:t>deck</a:t>
            </a:r>
            <a:r>
              <a:rPr lang="zh-CN" altLang="en-US" sz="2000" dirty="0">
                <a:solidFill>
                  <a:schemeClr val="bg1"/>
                </a:solidFill>
              </a:rPr>
              <a:t> </a:t>
            </a:r>
            <a:r>
              <a:rPr lang="en-US" altLang="zh-CN" sz="2000" dirty="0">
                <a:solidFill>
                  <a:schemeClr val="bg1"/>
                </a:solidFill>
              </a:rPr>
              <a:t>consists</a:t>
            </a:r>
            <a:r>
              <a:rPr lang="zh-CN" altLang="en-US" sz="2000" dirty="0">
                <a:solidFill>
                  <a:schemeClr val="bg1"/>
                </a:solidFill>
              </a:rPr>
              <a:t> </a:t>
            </a:r>
            <a:r>
              <a:rPr lang="en-US" altLang="zh-CN" sz="2000" dirty="0">
                <a:solidFill>
                  <a:schemeClr val="bg1"/>
                </a:solidFill>
              </a:rPr>
              <a:t>of</a:t>
            </a:r>
            <a:r>
              <a:rPr lang="zh-CN" altLang="en-US" sz="2000" dirty="0">
                <a:solidFill>
                  <a:schemeClr val="bg1"/>
                </a:solidFill>
              </a:rPr>
              <a:t> </a:t>
            </a:r>
            <a:r>
              <a:rPr lang="en-US" altLang="zh-CN" sz="2000" dirty="0">
                <a:solidFill>
                  <a:schemeClr val="bg1"/>
                </a:solidFill>
              </a:rPr>
              <a:t>slides</a:t>
            </a:r>
            <a:r>
              <a:rPr lang="zh-CN" altLang="en-US" sz="2000" dirty="0">
                <a:solidFill>
                  <a:schemeClr val="bg1"/>
                </a:solidFill>
              </a:rPr>
              <a:t> </a:t>
            </a:r>
            <a:r>
              <a:rPr lang="en-US" altLang="zh-CN" sz="2000" dirty="0">
                <a:solidFill>
                  <a:schemeClr val="bg1"/>
                </a:solidFill>
              </a:rPr>
              <a:t>used</a:t>
            </a:r>
            <a:r>
              <a:rPr lang="zh-CN" altLang="en-US" sz="2000" dirty="0">
                <a:solidFill>
                  <a:schemeClr val="bg1"/>
                </a:solidFill>
              </a:rPr>
              <a:t> </a:t>
            </a:r>
            <a:r>
              <a:rPr lang="en-US" altLang="zh-CN" sz="2000" dirty="0">
                <a:solidFill>
                  <a:schemeClr val="bg1"/>
                </a:solidFill>
              </a:rPr>
              <a:t>in</a:t>
            </a:r>
            <a:r>
              <a:rPr lang="zh-CN" altLang="en-US" sz="2000" dirty="0">
                <a:solidFill>
                  <a:schemeClr val="bg1"/>
                </a:solidFill>
              </a:rPr>
              <a:t> </a:t>
            </a:r>
            <a:r>
              <a:rPr lang="en-US" altLang="zh-CN" sz="2000" dirty="0">
                <a:solidFill>
                  <a:schemeClr val="bg1"/>
                </a:solidFill>
              </a:rPr>
              <a:t>2</a:t>
            </a:r>
            <a:r>
              <a:rPr lang="zh-CN" altLang="en-US" sz="2000" dirty="0">
                <a:solidFill>
                  <a:schemeClr val="bg1"/>
                </a:solidFill>
              </a:rPr>
              <a:t> </a:t>
            </a:r>
            <a:r>
              <a:rPr lang="en-US" altLang="zh-CN" sz="2000" dirty="0">
                <a:solidFill>
                  <a:schemeClr val="bg1"/>
                </a:solidFill>
              </a:rPr>
              <a:t>lecture</a:t>
            </a:r>
            <a:r>
              <a:rPr lang="zh-CN" altLang="en-US" sz="2000" dirty="0">
                <a:solidFill>
                  <a:schemeClr val="bg1"/>
                </a:solidFill>
              </a:rPr>
              <a:t> </a:t>
            </a:r>
            <a:r>
              <a:rPr lang="en-US" altLang="zh-CN" sz="2000" dirty="0">
                <a:solidFill>
                  <a:schemeClr val="bg1"/>
                </a:solidFill>
              </a:rPr>
              <a:t>videos</a:t>
            </a:r>
            <a:r>
              <a:rPr lang="zh-CN" altLang="en-US" sz="2000" dirty="0">
                <a:solidFill>
                  <a:schemeClr val="bg1"/>
                </a:solidFill>
              </a:rPr>
              <a:t> </a:t>
            </a:r>
            <a:r>
              <a:rPr lang="en-US" altLang="zh-CN" sz="2000" dirty="0">
                <a:solidFill>
                  <a:schemeClr val="bg1"/>
                </a:solidFill>
              </a:rPr>
              <a:t>in</a:t>
            </a:r>
            <a:r>
              <a:rPr lang="zh-CN" altLang="en-US" sz="2000" dirty="0">
                <a:solidFill>
                  <a:schemeClr val="bg1"/>
                </a:solidFill>
              </a:rPr>
              <a:t> </a:t>
            </a:r>
            <a:r>
              <a:rPr lang="en-US" altLang="zh-CN" sz="2000" dirty="0">
                <a:solidFill>
                  <a:schemeClr val="bg1"/>
                </a:solidFill>
              </a:rPr>
              <a:t>Week</a:t>
            </a:r>
            <a:r>
              <a:rPr lang="zh-CN" altLang="en-US" sz="2000" dirty="0">
                <a:solidFill>
                  <a:schemeClr val="bg1"/>
                </a:solidFill>
              </a:rPr>
              <a:t> </a:t>
            </a:r>
            <a:r>
              <a:rPr lang="en-US" altLang="zh-CN" sz="2000" dirty="0">
                <a:solidFill>
                  <a:schemeClr val="bg1"/>
                </a:solidFill>
              </a:rPr>
              <a:t>5.</a:t>
            </a:r>
            <a:r>
              <a:rPr lang="zh-CN" altLang="en-US" sz="2000" dirty="0">
                <a:solidFill>
                  <a:schemeClr val="bg1"/>
                </a:solidFill>
              </a:rPr>
              <a:t> </a:t>
            </a:r>
            <a:r>
              <a:rPr lang="en-US" altLang="zh-CN" sz="2000" dirty="0">
                <a:solidFill>
                  <a:schemeClr val="bg1"/>
                </a:solidFill>
              </a:rPr>
              <a:t>Below</a:t>
            </a:r>
            <a:r>
              <a:rPr lang="zh-CN" altLang="en-US" sz="2000" dirty="0">
                <a:solidFill>
                  <a:schemeClr val="bg1"/>
                </a:solidFill>
              </a:rPr>
              <a:t> </a:t>
            </a:r>
            <a:r>
              <a:rPr lang="en-US" altLang="zh-CN" sz="2000" dirty="0">
                <a:solidFill>
                  <a:schemeClr val="bg1"/>
                </a:solidFill>
              </a:rPr>
              <a:t>is</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list</a:t>
            </a:r>
            <a:r>
              <a:rPr lang="zh-CN" altLang="en-US" sz="2000" dirty="0">
                <a:solidFill>
                  <a:schemeClr val="bg1"/>
                </a:solidFill>
              </a:rPr>
              <a:t> </a:t>
            </a:r>
            <a:r>
              <a:rPr lang="en-US" altLang="zh-CN" sz="2000" dirty="0">
                <a:solidFill>
                  <a:schemeClr val="bg1"/>
                </a:solidFill>
              </a:rPr>
              <a:t>of</a:t>
            </a:r>
            <a:r>
              <a:rPr lang="zh-CN" altLang="en-US" sz="2000" dirty="0">
                <a:solidFill>
                  <a:schemeClr val="bg1"/>
                </a:solidFill>
              </a:rPr>
              <a:t> </a:t>
            </a:r>
            <a:r>
              <a:rPr lang="en-US" altLang="zh-CN" sz="2000" dirty="0">
                <a:solidFill>
                  <a:schemeClr val="bg1"/>
                </a:solidFill>
              </a:rPr>
              <a:t>shortcut</a:t>
            </a:r>
            <a:r>
              <a:rPr lang="zh-CN" altLang="en-US" sz="2000" dirty="0">
                <a:solidFill>
                  <a:schemeClr val="bg1"/>
                </a:solidFill>
              </a:rPr>
              <a:t> </a:t>
            </a:r>
            <a:r>
              <a:rPr lang="en-US" altLang="zh-CN" sz="2000" dirty="0">
                <a:solidFill>
                  <a:schemeClr val="bg1"/>
                </a:solidFill>
              </a:rPr>
              <a:t>hyperlinks</a:t>
            </a:r>
            <a:r>
              <a:rPr lang="zh-CN" altLang="en-US" sz="2000" dirty="0">
                <a:solidFill>
                  <a:schemeClr val="bg1"/>
                </a:solidFill>
              </a:rPr>
              <a:t> </a:t>
            </a:r>
            <a:r>
              <a:rPr lang="en-US" altLang="zh-CN" sz="2000" dirty="0">
                <a:solidFill>
                  <a:schemeClr val="bg1"/>
                </a:solidFill>
              </a:rPr>
              <a:t>for</a:t>
            </a:r>
            <a:r>
              <a:rPr lang="zh-CN" altLang="en-US" sz="2000" dirty="0">
                <a:solidFill>
                  <a:schemeClr val="bg1"/>
                </a:solidFill>
              </a:rPr>
              <a:t> </a:t>
            </a:r>
            <a:r>
              <a:rPr lang="en-US" altLang="zh-CN" sz="2000" dirty="0">
                <a:solidFill>
                  <a:schemeClr val="bg1"/>
                </a:solidFill>
              </a:rPr>
              <a:t>you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jump</a:t>
            </a:r>
            <a:r>
              <a:rPr lang="zh-CN" altLang="en-US" sz="2000" dirty="0">
                <a:solidFill>
                  <a:schemeClr val="bg1"/>
                </a:solidFill>
              </a:rPr>
              <a:t> </a:t>
            </a:r>
            <a:r>
              <a:rPr lang="en-US" altLang="zh-CN" sz="2000" dirty="0">
                <a:solidFill>
                  <a:schemeClr val="bg1"/>
                </a:solidFill>
              </a:rPr>
              <a:t>into</a:t>
            </a:r>
            <a:r>
              <a:rPr lang="zh-CN" altLang="en-US" sz="2000" dirty="0">
                <a:solidFill>
                  <a:schemeClr val="bg1"/>
                </a:solidFill>
              </a:rPr>
              <a:t> </a:t>
            </a:r>
            <a:r>
              <a:rPr lang="en-US" altLang="zh-CN" sz="2000" dirty="0">
                <a:solidFill>
                  <a:schemeClr val="bg1"/>
                </a:solidFill>
              </a:rPr>
              <a:t>specific</a:t>
            </a:r>
            <a:r>
              <a:rPr lang="zh-CN" altLang="en-US" sz="2000" dirty="0">
                <a:solidFill>
                  <a:schemeClr val="bg1"/>
                </a:solidFill>
              </a:rPr>
              <a:t> </a:t>
            </a:r>
            <a:r>
              <a:rPr lang="en-US" altLang="zh-CN" sz="2000" dirty="0">
                <a:solidFill>
                  <a:schemeClr val="bg1"/>
                </a:solidFill>
              </a:rPr>
              <a:t>sections.</a:t>
            </a:r>
            <a:r>
              <a:rPr lang="zh-CN" altLang="en-US" sz="2000" dirty="0">
                <a:solidFill>
                  <a:schemeClr val="bg1"/>
                </a:solidFill>
              </a:rPr>
              <a:t> </a:t>
            </a:r>
            <a:endParaRPr lang="en-US" altLang="zh-CN" sz="2000" dirty="0">
              <a:solidFill>
                <a:schemeClr val="bg1"/>
              </a:solidFill>
            </a:endParaRPr>
          </a:p>
          <a:p>
            <a:pPr>
              <a:lnSpc>
                <a:spcPct val="150000"/>
              </a:lnSpc>
            </a:pPr>
            <a:r>
              <a:rPr lang="en-US" altLang="zh-CN" sz="2000" dirty="0">
                <a:solidFill>
                  <a:schemeClr val="bg1"/>
                </a:solidFill>
              </a:rPr>
              <a:t>(page</a:t>
            </a:r>
            <a:r>
              <a:rPr lang="zh-CN" altLang="en-US" sz="2000" dirty="0">
                <a:solidFill>
                  <a:schemeClr val="bg1"/>
                </a:solidFill>
              </a:rPr>
              <a:t> </a:t>
            </a:r>
            <a:r>
              <a:rPr lang="en-US" altLang="zh-CN" sz="2000" dirty="0">
                <a:solidFill>
                  <a:schemeClr val="bg1"/>
                </a:solidFill>
              </a:rPr>
              <a:t>2)</a:t>
            </a:r>
            <a:r>
              <a:rPr lang="zh-CN" altLang="en-US" sz="2000" dirty="0">
                <a:solidFill>
                  <a:schemeClr val="bg1"/>
                </a:solidFill>
              </a:rPr>
              <a:t> </a:t>
            </a:r>
            <a:r>
              <a:rPr lang="en-US" altLang="zh-CN" sz="2000" dirty="0">
                <a:solidFill>
                  <a:srgbClr val="0500FF"/>
                </a:solidFill>
                <a:hlinkClick r:id="rId3" action="ppaction://hlinksldjump"/>
              </a:rPr>
              <a:t>Week 5: How Databases Work</a:t>
            </a:r>
            <a:endParaRPr lang="en-US" altLang="zh-CN" sz="2000" dirty="0">
              <a:solidFill>
                <a:srgbClr val="0500FF"/>
              </a:solidFill>
            </a:endParaRPr>
          </a:p>
          <a:p>
            <a:pPr>
              <a:lnSpc>
                <a:spcPct val="150000"/>
              </a:lnSpc>
            </a:pPr>
            <a:r>
              <a:rPr lang="en-US" altLang="zh-CN" sz="2000" dirty="0">
                <a:solidFill>
                  <a:schemeClr val="bg1"/>
                </a:solidFill>
              </a:rPr>
              <a:t>(page</a:t>
            </a:r>
            <a:r>
              <a:rPr lang="zh-CN" altLang="en-US" sz="2000" dirty="0">
                <a:solidFill>
                  <a:schemeClr val="bg1"/>
                </a:solidFill>
              </a:rPr>
              <a:t> </a:t>
            </a:r>
            <a:r>
              <a:rPr lang="en-US" altLang="zh-CN" sz="2000" dirty="0">
                <a:solidFill>
                  <a:schemeClr val="bg1"/>
                </a:solidFill>
              </a:rPr>
              <a:t>11)</a:t>
            </a:r>
            <a:r>
              <a:rPr lang="zh-CN" altLang="en-US" sz="2000" dirty="0">
                <a:solidFill>
                  <a:schemeClr val="bg1"/>
                </a:solidFill>
              </a:rPr>
              <a:t> </a:t>
            </a:r>
            <a:r>
              <a:rPr lang="en-US" altLang="zh-CN" sz="2000" dirty="0">
                <a:solidFill>
                  <a:srgbClr val="0500FF"/>
                </a:solidFill>
                <a:hlinkClick r:id="rId4" action="ppaction://hlinksldjump"/>
              </a:rPr>
              <a:t>Week 5: Introduction to Structured Query Language (SQL)</a:t>
            </a:r>
            <a:endParaRPr lang="en-US" altLang="zh-CN" sz="2000" dirty="0">
              <a:solidFill>
                <a:srgbClr val="0500FF"/>
              </a:solidFill>
            </a:endParaRPr>
          </a:p>
        </p:txBody>
      </p:sp>
    </p:spTree>
    <p:extLst>
      <p:ext uri="{BB962C8B-B14F-4D97-AF65-F5344CB8AC3E}">
        <p14:creationId xmlns:p14="http://schemas.microsoft.com/office/powerpoint/2010/main" val="232340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 sz="5733" dirty="0">
                <a:solidFill>
                  <a:srgbClr val="FFD966"/>
                </a:solidFill>
                <a:latin typeface="Arial" charset="0"/>
                <a:ea typeface="Arial" charset="0"/>
                <a:cs typeface="Arial" charset="0"/>
                <a:sym typeface="Cabin"/>
              </a:rPr>
              <a:t>SQL</a:t>
            </a: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p>
        </p:txBody>
      </p:sp>
    </p:spTree>
    <p:extLst>
      <p:ext uri="{BB962C8B-B14F-4D97-AF65-F5344CB8AC3E}">
        <p14:creationId xmlns:p14="http://schemas.microsoft.com/office/powerpoint/2010/main" val="93129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Lets Make a Database</a:t>
            </a:r>
          </a:p>
        </p:txBody>
      </p:sp>
      <p:sp>
        <p:nvSpPr>
          <p:cNvPr id="4" name="Text Placeholder 3"/>
          <p:cNvSpPr>
            <a:spLocks noGrp="1"/>
          </p:cNvSpPr>
          <p:nvPr>
            <p:ph type="body" idx="1"/>
          </p:nvPr>
        </p:nvSpPr>
        <p:spPr/>
        <p:txBody>
          <a:bodyPr/>
          <a:lstStyle/>
          <a:p>
            <a:r>
              <a:rPr lang="en-US" dirty="0"/>
              <a:t>https://www.dj4e.com/lectures/SQL-01-Basics.txt</a:t>
            </a:r>
          </a:p>
        </p:txBody>
      </p:sp>
    </p:spTree>
    <p:extLst>
      <p:ext uri="{BB962C8B-B14F-4D97-AF65-F5344CB8AC3E}">
        <p14:creationId xmlns:p14="http://schemas.microsoft.com/office/powerpoint/2010/main" val="172621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6257924" y="365125"/>
            <a:ext cx="5095875" cy="1325563"/>
          </a:xfrm>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4000" dirty="0">
                <a:solidFill>
                  <a:srgbClr val="FFD966"/>
                </a:solidFill>
                <a:latin typeface="Arial" charset="0"/>
                <a:ea typeface="Arial" charset="0"/>
                <a:cs typeface="Arial" charset="0"/>
                <a:sym typeface="Cabin"/>
              </a:rPr>
              <a:t>Start Simple - A Single Table</a:t>
            </a:r>
          </a:p>
        </p:txBody>
      </p:sp>
      <p:sp>
        <p:nvSpPr>
          <p:cNvPr id="357" name="Shape 357"/>
          <p:cNvSpPr txBox="1"/>
          <p:nvPr/>
        </p:nvSpPr>
        <p:spPr>
          <a:xfrm>
            <a:off x="7415212" y="2367678"/>
            <a:ext cx="4397347" cy="2618660"/>
          </a:xfrm>
          <a:prstGeom prst="rect">
            <a:avLst/>
          </a:prstGeom>
          <a:noFill/>
          <a:ln>
            <a:noFill/>
          </a:ln>
        </p:spPr>
        <p:txBody>
          <a:bodyPr lIns="68567" tIns="34267" rIns="68567" bIns="34267" anchor="t" anchorCtr="0">
            <a:noAutofit/>
          </a:bodyPr>
          <a:lstStyle/>
          <a:p>
            <a:pPr>
              <a:buClr>
                <a:srgbClr val="FF8000"/>
              </a:buClr>
              <a:buSzPct val="25000"/>
            </a:pPr>
            <a:r>
              <a:rPr lang="en" sz="2133" b="1" dirty="0">
                <a:solidFill>
                  <a:srgbClr val="FF8000"/>
                </a:solidFill>
                <a:latin typeface="Courier New"/>
                <a:ea typeface="Courier New"/>
                <a:cs typeface="Courier New"/>
                <a:sym typeface="Courier New"/>
              </a:rPr>
              <a:t>CREATE TABLE </a:t>
            </a:r>
            <a:r>
              <a:rPr lang="en" sz="2133" b="1" dirty="0">
                <a:solidFill>
                  <a:srgbClr val="FFFF00"/>
                </a:solidFill>
                <a:latin typeface="Courier New"/>
                <a:ea typeface="Courier New"/>
                <a:cs typeface="Courier New"/>
                <a:sym typeface="Courier New"/>
              </a:rPr>
              <a:t>Users</a:t>
            </a:r>
            <a:r>
              <a:rPr lang="en" sz="2133" b="1" dirty="0">
                <a:solidFill>
                  <a:schemeClr val="lt1"/>
                </a:solidFill>
                <a:latin typeface="Courier New"/>
                <a:ea typeface="Courier New"/>
                <a:cs typeface="Courier New"/>
                <a:sym typeface="Courier New"/>
              </a:rPr>
              <a:t>(</a:t>
            </a:r>
            <a:endParaRPr lang="en-US" sz="2133" b="1" dirty="0">
              <a:solidFill>
                <a:schemeClr val="lt1"/>
              </a:solidFill>
              <a:latin typeface="Courier New"/>
              <a:ea typeface="Courier New"/>
              <a:cs typeface="Courier New"/>
              <a:sym typeface="Courier New"/>
            </a:endParaRPr>
          </a:p>
          <a:p>
            <a:pPr>
              <a:buClr>
                <a:srgbClr val="FF8000"/>
              </a:buClr>
              <a:buSzPct val="25000"/>
            </a:pPr>
            <a:r>
              <a:rPr lang="en-US" sz="2133" b="1" dirty="0">
                <a:solidFill>
                  <a:schemeClr val="lt1"/>
                </a:solidFill>
                <a:latin typeface="Courier New"/>
                <a:ea typeface="Courier New"/>
                <a:cs typeface="Courier New"/>
                <a:sym typeface="Courier New"/>
              </a:rPr>
              <a:t>   id integer </a:t>
            </a:r>
            <a:r>
              <a:rPr lang="en-US" sz="2133" b="1" dirty="0">
                <a:solidFill>
                  <a:srgbClr val="FF8000"/>
                </a:solidFill>
                <a:latin typeface="Courier New"/>
                <a:ea typeface="Courier New"/>
                <a:cs typeface="Courier New"/>
                <a:sym typeface="Courier New"/>
              </a:rPr>
              <a:t>NOT NULL</a:t>
            </a:r>
          </a:p>
          <a:p>
            <a:pPr>
              <a:buClr>
                <a:srgbClr val="FF8000"/>
              </a:buClr>
              <a:buSzPct val="25000"/>
            </a:pPr>
            <a:r>
              <a:rPr lang="en-US" sz="2133" b="1" dirty="0">
                <a:solidFill>
                  <a:srgbClr val="FF8000"/>
                </a:solidFill>
                <a:latin typeface="Courier New"/>
                <a:ea typeface="Courier New"/>
                <a:cs typeface="Courier New"/>
                <a:sym typeface="Courier New"/>
              </a:rPr>
              <a:t>     PRIMARY KEY  </a:t>
            </a:r>
          </a:p>
          <a:p>
            <a:pPr>
              <a:buClr>
                <a:srgbClr val="FF8000"/>
              </a:buClr>
              <a:buSzPct val="25000"/>
            </a:pPr>
            <a:r>
              <a:rPr lang="en-US" sz="2133" b="1" dirty="0">
                <a:solidFill>
                  <a:srgbClr val="FF8000"/>
                </a:solidFill>
                <a:latin typeface="Courier New"/>
                <a:ea typeface="Courier New"/>
                <a:cs typeface="Courier New"/>
                <a:sym typeface="Courier New"/>
              </a:rPr>
              <a:t>     AUTOINCREMENT</a:t>
            </a:r>
            <a:r>
              <a:rPr lang="en-US" sz="2133" b="1" dirty="0">
                <a:solidFill>
                  <a:schemeClr val="lt1"/>
                </a:solidFill>
                <a:latin typeface="Courier New"/>
                <a:ea typeface="Courier New"/>
                <a:cs typeface="Courier New"/>
                <a:sym typeface="Courier New"/>
              </a:rPr>
              <a:t>,</a:t>
            </a:r>
            <a:r>
              <a:rPr lang="en" sz="2133" b="1" dirty="0">
                <a:solidFill>
                  <a:schemeClr val="lt1"/>
                </a:solidFill>
                <a:latin typeface="Courier New"/>
                <a:ea typeface="Courier New"/>
                <a:cs typeface="Courier New"/>
                <a:sym typeface="Courier New"/>
              </a:rPr>
              <a:t> </a:t>
            </a:r>
          </a:p>
          <a:p>
            <a:pPr>
              <a:buClr>
                <a:schemeClr val="lt1"/>
              </a:buClr>
              <a:buSzPct val="25000"/>
            </a:pPr>
            <a:r>
              <a:rPr lang="en" sz="2133" b="1" dirty="0">
                <a:solidFill>
                  <a:schemeClr val="lt1"/>
                </a:solidFill>
                <a:latin typeface="Courier New"/>
                <a:ea typeface="Courier New"/>
                <a:cs typeface="Courier New"/>
                <a:sym typeface="Courier New"/>
              </a:rPr>
              <a:t>  name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 </a:t>
            </a:r>
          </a:p>
          <a:p>
            <a:pPr>
              <a:buClr>
                <a:srgbClr val="FFFFFF"/>
              </a:buClr>
              <a:buSzPct val="25000"/>
            </a:pPr>
            <a:r>
              <a:rPr lang="en" sz="2133" b="1" dirty="0">
                <a:solidFill>
                  <a:srgbClr val="FFFFFF"/>
                </a:solidFill>
                <a:latin typeface="Courier New"/>
                <a:ea typeface="Courier New"/>
                <a:cs typeface="Courier New"/>
                <a:sym typeface="Courier New"/>
              </a:rPr>
              <a:t>  email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a:t>
            </a:r>
          </a:p>
          <a:p>
            <a:pPr>
              <a:buClr>
                <a:srgbClr val="FFFFFF"/>
              </a:buClr>
              <a:buSzPct val="25000"/>
            </a:pPr>
            <a:r>
              <a:rPr lang="en" sz="2133" b="1" dirty="0">
                <a:solidFill>
                  <a:srgbClr val="FFFFFF"/>
                </a:solidFill>
                <a:latin typeface="Courier New"/>
                <a:ea typeface="Courier New"/>
                <a:cs typeface="Courier New"/>
                <a:sym typeface="Courier New"/>
              </a:rPr>
              <a:t>)</a:t>
            </a:r>
            <a:r>
              <a:rPr lang="en-US" sz="2133" b="1" dirty="0">
                <a:solidFill>
                  <a:srgbClr val="FFFFFF"/>
                </a:solidFill>
                <a:latin typeface="Courier New"/>
                <a:ea typeface="Courier New"/>
                <a:cs typeface="Courier New"/>
                <a:sym typeface="Courier New"/>
              </a:rPr>
              <a:t>;</a:t>
            </a:r>
            <a:endParaRPr lang="en" sz="2133" b="1" dirty="0">
              <a:solidFill>
                <a:srgbClr val="FFFFFF"/>
              </a:solidFill>
              <a:latin typeface="Courier New"/>
              <a:ea typeface="Courier New"/>
              <a:cs typeface="Courier New"/>
              <a:sym typeface="Courier New"/>
            </a:endParaRPr>
          </a:p>
          <a:p>
            <a:pPr>
              <a:buClr>
                <a:srgbClr val="000000"/>
              </a:buClr>
            </a:pPr>
            <a:endParaRPr sz="2133" b="1" dirty="0">
              <a:solidFill>
                <a:srgbClr val="000000"/>
              </a:solidFill>
              <a:latin typeface="Arial"/>
              <a:ea typeface="Arial"/>
              <a:cs typeface="Arial"/>
              <a:sym typeface="Arial"/>
            </a:endParaRPr>
          </a:p>
        </p:txBody>
      </p:sp>
      <p:sp>
        <p:nvSpPr>
          <p:cNvPr id="2" name="TextBox 1"/>
          <p:cNvSpPr txBox="1"/>
          <p:nvPr/>
        </p:nvSpPr>
        <p:spPr>
          <a:xfrm>
            <a:off x="421070" y="782509"/>
            <a:ext cx="5836854" cy="5632311"/>
          </a:xfrm>
          <a:prstGeom prst="rect">
            <a:avLst/>
          </a:prstGeom>
          <a:noFill/>
        </p:spPr>
        <p:txBody>
          <a:bodyPr wrap="none" rtlCol="0">
            <a:spAutoFit/>
          </a:bodyPr>
          <a:lstStyle/>
          <a:p>
            <a:r>
              <a:rPr lang="en-US" b="1" dirty="0">
                <a:solidFill>
                  <a:schemeClr val="tx2"/>
                </a:solidFill>
                <a:latin typeface="Courier" charset="0"/>
                <a:ea typeface="Courier" charset="0"/>
                <a:cs typeface="Courier" charset="0"/>
              </a:rPr>
              <a:t>$ </a:t>
            </a:r>
            <a:r>
              <a:rPr lang="en-US" dirty="0">
                <a:solidFill>
                  <a:srgbClr val="FFFF00"/>
                </a:solidFill>
                <a:latin typeface="Courier" charset="0"/>
                <a:ea typeface="Courier" charset="0"/>
                <a:cs typeface="Courier" charset="0"/>
              </a:rPr>
              <a:t>sqlite3 zip.sqlite3</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version</a:t>
            </a:r>
            <a:r>
              <a:rPr lang="it-IT" dirty="0">
                <a:solidFill>
                  <a:schemeClr val="tx2"/>
                </a:solidFill>
                <a:latin typeface="Courier" charset="0"/>
                <a:ea typeface="Courier" charset="0"/>
                <a:cs typeface="Courier" charset="0"/>
              </a:rPr>
              <a:t> 3.11.0 2016-02-15 17:29:24</a:t>
            </a:r>
          </a:p>
          <a:p>
            <a:r>
              <a:rPr lang="it-IT" dirty="0" err="1">
                <a:solidFill>
                  <a:schemeClr val="tx2"/>
                </a:solidFill>
                <a:latin typeface="Courier" charset="0"/>
                <a:ea typeface="Courier" charset="0"/>
                <a:cs typeface="Courier" charset="0"/>
              </a:rPr>
              <a:t>Enter</a:t>
            </a:r>
            <a:r>
              <a:rPr lang="it-IT" dirty="0">
                <a:solidFill>
                  <a:schemeClr val="tx2"/>
                </a:solidFill>
                <a:latin typeface="Courier" charset="0"/>
                <a:ea typeface="Courier" charset="0"/>
                <a:cs typeface="Courier" charset="0"/>
              </a:rPr>
              <a:t> ".help" for </a:t>
            </a:r>
            <a:r>
              <a:rPr lang="it-IT" dirty="0" err="1">
                <a:solidFill>
                  <a:schemeClr val="tx2"/>
                </a:solidFill>
                <a:latin typeface="Courier" charset="0"/>
                <a:ea typeface="Courier" charset="0"/>
                <a:cs typeface="Courier" charset="0"/>
              </a:rPr>
              <a:t>usage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hints</a:t>
            </a:r>
            <a:r>
              <a:rPr lang="it-IT" dirty="0">
                <a:solidFill>
                  <a:schemeClr val="tx2"/>
                </a:solidFill>
                <a:latin typeface="Courier" charset="0"/>
                <a:ea typeface="Courier" charset="0"/>
                <a:cs typeface="Courier" charset="0"/>
              </a:rPr>
              <a:t>.</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a:solidFill>
                  <a:srgbClr val="FFFF00"/>
                </a:solidFill>
                <a:latin typeface="Courier" charset="0"/>
                <a:ea typeface="Courier" charset="0"/>
                <a:cs typeface="Courier" charset="0"/>
              </a:rPr>
              <a:t>.</a:t>
            </a:r>
            <a:r>
              <a:rPr lang="it-IT" dirty="0" err="1">
                <a:solidFill>
                  <a:srgbClr val="FFFF00"/>
                </a:solidFill>
                <a:latin typeface="Courier" charset="0"/>
                <a:ea typeface="Courier" charset="0"/>
                <a:cs typeface="Courier" charset="0"/>
              </a:rPr>
              <a:t>tables</a:t>
            </a:r>
            <a:endParaRPr lang="it-IT" dirty="0">
              <a:solidFill>
                <a:srgbClr val="FFFF00"/>
              </a:solidFill>
              <a:latin typeface="Courier" charset="0"/>
              <a:ea typeface="Courier" charset="0"/>
              <a:cs typeface="Courier" charset="0"/>
            </a:endParaRP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a:solidFill>
                  <a:srgbClr val="FFFF00"/>
                </a:solidFill>
                <a:latin typeface="Courier" charset="0"/>
                <a:ea typeface="Courier" charset="0"/>
                <a:cs typeface="Courier" charset="0"/>
              </a:rPr>
              <a:t>CREATE TABLE </a:t>
            </a:r>
            <a:r>
              <a:rPr lang="it-IT" dirty="0" err="1">
                <a:solidFill>
                  <a:srgbClr val="FFFF00"/>
                </a:solidFill>
                <a:latin typeface="Courier" charset="0"/>
                <a:ea typeface="Courier" charset="0"/>
                <a:cs typeface="Courier" charset="0"/>
              </a:rPr>
              <a:t>Users</a:t>
            </a:r>
            <a:r>
              <a:rPr lang="it-IT" dirty="0">
                <a:solidFill>
                  <a:srgbClr val="FFFF00"/>
                </a:solidFill>
                <a:latin typeface="Courier" charset="0"/>
                <a:ea typeface="Courier" charset="0"/>
                <a:cs typeface="Courier" charset="0"/>
              </a:rPr>
              <a:t>( </a:t>
            </a: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a:latin typeface="Courier" charset="0"/>
                <a:ea typeface="Courier" charset="0"/>
                <a:cs typeface="Courier" charset="0"/>
              </a:rPr>
              <a:t>...&gt; </a:t>
            </a:r>
            <a:r>
              <a:rPr lang="it-IT" dirty="0">
                <a:latin typeface="Courier" charset="0"/>
                <a:ea typeface="Courier" charset="0"/>
                <a:cs typeface="Courier" charset="0"/>
              </a:rPr>
              <a:t>  </a:t>
            </a:r>
            <a:r>
              <a:rPr lang="it-IT" dirty="0">
                <a:solidFill>
                  <a:srgbClr val="FFFF00"/>
                </a:solidFill>
                <a:latin typeface="Courier" charset="0"/>
                <a:ea typeface="Courier" charset="0"/>
                <a:cs typeface="Courier" charset="0"/>
              </a:rPr>
              <a:t>id INTEGER NOT NULL </a:t>
            </a:r>
          </a:p>
          <a:p>
            <a:r>
              <a:rPr lang="it-IT" dirty="0">
                <a:latin typeface="Courier" charset="0"/>
                <a:ea typeface="Courier" charset="0"/>
                <a:cs typeface="Courier" charset="0"/>
              </a:rPr>
              <a:t>   ...</a:t>
            </a:r>
            <a:r>
              <a:rPr lang="en-US" dirty="0">
                <a:latin typeface="Courier" charset="0"/>
                <a:ea typeface="Courier" charset="0"/>
                <a:cs typeface="Courier" charset="0"/>
              </a:rPr>
              <a:t>&gt;       </a:t>
            </a:r>
            <a:r>
              <a:rPr lang="it-IT" dirty="0">
                <a:solidFill>
                  <a:srgbClr val="FFFF00"/>
                </a:solidFill>
                <a:latin typeface="Courier" charset="0"/>
                <a:ea typeface="Courier" charset="0"/>
                <a:cs typeface="Courier" charset="0"/>
              </a:rPr>
              <a:t>PRIMARY KEY AUTOINCREMENT,</a:t>
            </a:r>
          </a:p>
          <a:p>
            <a:r>
              <a:rPr lang="mr-IN" dirty="0">
                <a:latin typeface="Courier" charset="0"/>
                <a:ea typeface="Courier" charset="0"/>
                <a:cs typeface="Courier" charset="0"/>
              </a:rPr>
              <a:t>   ...&gt;   </a:t>
            </a:r>
            <a:r>
              <a:rPr lang="mr-IN" dirty="0" err="1">
                <a:solidFill>
                  <a:srgbClr val="FFFF00"/>
                </a:solidFill>
                <a:latin typeface="Courier" charset="0"/>
                <a:ea typeface="Courier" charset="0"/>
                <a:cs typeface="Courier" charset="0"/>
              </a:rPr>
              <a:t>name</a:t>
            </a:r>
            <a:r>
              <a:rPr lang="mr-IN" dirty="0">
                <a:solidFill>
                  <a:srgbClr val="FFFF00"/>
                </a:solidFill>
                <a:latin typeface="Courier" charset="0"/>
                <a:ea typeface="Courier" charset="0"/>
                <a:cs typeface="Courier" charset="0"/>
              </a:rPr>
              <a:t> VARCHAR(128), </a:t>
            </a:r>
          </a:p>
          <a:p>
            <a:r>
              <a:rPr lang="mr-IN" dirty="0">
                <a:latin typeface="Courier" charset="0"/>
                <a:ea typeface="Courier" charset="0"/>
                <a:cs typeface="Courier" charset="0"/>
              </a:rPr>
              <a:t>   ...&gt;   </a:t>
            </a:r>
            <a:r>
              <a:rPr lang="mr-IN" dirty="0" err="1">
                <a:solidFill>
                  <a:srgbClr val="FFFF00"/>
                </a:solidFill>
                <a:latin typeface="Courier" charset="0"/>
                <a:ea typeface="Courier" charset="0"/>
                <a:cs typeface="Courier" charset="0"/>
              </a:rPr>
              <a:t>email</a:t>
            </a:r>
            <a:r>
              <a:rPr lang="mr-IN" dirty="0">
                <a:solidFill>
                  <a:srgbClr val="FFFF00"/>
                </a:solidFill>
                <a:latin typeface="Courier" charset="0"/>
                <a:ea typeface="Courier" charset="0"/>
                <a:cs typeface="Courier" charset="0"/>
              </a:rPr>
              <a:t> VARCHAR(128)</a:t>
            </a:r>
          </a:p>
          <a:p>
            <a:r>
              <a:rPr lang="mr-IN" dirty="0">
                <a:latin typeface="Courier" charset="0"/>
                <a:ea typeface="Courier" charset="0"/>
                <a:cs typeface="Courier" charset="0"/>
              </a:rPr>
              <a:t>   ...&gt; </a:t>
            </a:r>
            <a:r>
              <a:rPr lang="mr-IN" dirty="0">
                <a:solidFill>
                  <a:srgbClr val="FFFF00"/>
                </a:solidFill>
                <a:latin typeface="Courier" charset="0"/>
                <a:ea typeface="Courier" charset="0"/>
                <a:cs typeface="Courier" charset="0"/>
              </a:rPr>
              <a:t>)</a:t>
            </a:r>
            <a:r>
              <a:rPr lang="en-US" dirty="0">
                <a:solidFill>
                  <a:srgbClr val="FFFF00"/>
                </a:solidFill>
                <a:latin typeface="Courier" charset="0"/>
                <a:ea typeface="Courier" charset="0"/>
                <a:cs typeface="Courier" charset="0"/>
              </a:rPr>
              <a:t> ;</a:t>
            </a:r>
            <a:endParaRPr lang="mr-IN" dirty="0">
              <a:solidFill>
                <a:srgbClr val="FFFF00"/>
              </a:solidFill>
              <a:latin typeface="Courier" charset="0"/>
              <a:ea typeface="Courier" charset="0"/>
              <a:cs typeface="Courier" charset="0"/>
            </a:endParaRP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r>
              <a:rPr lang="en-US" dirty="0">
                <a:solidFill>
                  <a:srgbClr val="FFFF00"/>
                </a:solidFill>
                <a:latin typeface="Courier" charset="0"/>
                <a:ea typeface="Courier" charset="0"/>
                <a:cs typeface="Courier" charset="0"/>
              </a:rPr>
              <a:t>.tables</a:t>
            </a:r>
          </a:p>
          <a:p>
            <a:r>
              <a:rPr lang="en-US" dirty="0">
                <a:solidFill>
                  <a:schemeClr val="tx2"/>
                </a:solidFill>
                <a:latin typeface="Courier" charset="0"/>
                <a:ea typeface="Courier" charset="0"/>
                <a:cs typeface="Courier" charset="0"/>
              </a:rPr>
              <a:t>Users</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r>
              <a:rPr lang="en-US" dirty="0">
                <a:solidFill>
                  <a:srgbClr val="FFFF00"/>
                </a:solidFill>
                <a:latin typeface="Courier" charset="0"/>
                <a:ea typeface="Courier" charset="0"/>
                <a:cs typeface="Courier" charset="0"/>
              </a:rPr>
              <a:t>.schema Users</a:t>
            </a:r>
          </a:p>
          <a:p>
            <a:r>
              <a:rPr lang="en-US" dirty="0">
                <a:solidFill>
                  <a:schemeClr val="tx2"/>
                </a:solidFill>
                <a:latin typeface="Courier" charset="0"/>
                <a:ea typeface="Courier" charset="0"/>
                <a:cs typeface="Courier" charset="0"/>
              </a:rPr>
              <a:t>CREATE TABLE Users(</a:t>
            </a:r>
          </a:p>
          <a:p>
            <a:r>
              <a:rPr lang="it-IT" dirty="0">
                <a:solidFill>
                  <a:schemeClr val="tx2"/>
                </a:solidFill>
                <a:latin typeface="Courier" charset="0"/>
                <a:ea typeface="Courier" charset="0"/>
                <a:cs typeface="Courier" charset="0"/>
              </a:rPr>
              <a:t>  id INTEGER NOT NULL </a:t>
            </a:r>
          </a:p>
          <a:p>
            <a:r>
              <a:rPr lang="it-IT" dirty="0">
                <a:solidFill>
                  <a:schemeClr val="tx2"/>
                </a:solidFill>
                <a:latin typeface="Courier" charset="0"/>
                <a:ea typeface="Courier" charset="0"/>
                <a:cs typeface="Courier" charset="0"/>
              </a:rPr>
              <a:t>      PRIMARY KEY AUTOINCREMENT,</a:t>
            </a:r>
            <a:endParaRPr lang="en-US" dirty="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a:t>
            </a:r>
            <a:r>
              <a:rPr lang="mr-IN" dirty="0" err="1">
                <a:solidFill>
                  <a:schemeClr val="tx2"/>
                </a:solidFill>
                <a:latin typeface="Courier" charset="0"/>
                <a:ea typeface="Courier" charset="0"/>
                <a:cs typeface="Courier" charset="0"/>
              </a:rPr>
              <a:t>name</a:t>
            </a:r>
            <a:r>
              <a:rPr lang="mr-IN" dirty="0">
                <a:solidFill>
                  <a:schemeClr val="tx2"/>
                </a:solidFill>
                <a:latin typeface="Courier" charset="0"/>
                <a:ea typeface="Courier" charset="0"/>
                <a:cs typeface="Courier" charset="0"/>
              </a:rPr>
              <a:t> VARCHAR(128), </a:t>
            </a:r>
          </a:p>
          <a:p>
            <a:r>
              <a:rPr lang="en-US" dirty="0">
                <a:solidFill>
                  <a:schemeClr val="tx2"/>
                </a:solidFill>
                <a:latin typeface="Courier" charset="0"/>
                <a:ea typeface="Courier" charset="0"/>
                <a:cs typeface="Courier" charset="0"/>
              </a:rPr>
              <a:t>  email VARCHAR(128)</a:t>
            </a:r>
          </a:p>
          <a:p>
            <a:r>
              <a:rPr lang="mr-IN" dirty="0">
                <a:solidFill>
                  <a:schemeClr val="tx2"/>
                </a:solidFill>
                <a:latin typeface="Courier" charset="0"/>
                <a:ea typeface="Courier" charset="0"/>
                <a:cs typeface="Courier" charset="0"/>
              </a:rPr>
              <a:t>);</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p>
        </p:txBody>
      </p:sp>
      <p:sp>
        <p:nvSpPr>
          <p:cNvPr id="3" name="Rectangle 2"/>
          <p:cNvSpPr/>
          <p:nvPr/>
        </p:nvSpPr>
        <p:spPr>
          <a:xfrm>
            <a:off x="6962898" y="6045488"/>
            <a:ext cx="4849661" cy="369332"/>
          </a:xfrm>
          <a:prstGeom prst="rect">
            <a:avLst/>
          </a:prstGeom>
        </p:spPr>
        <p:txBody>
          <a:bodyPr wrap="none">
            <a:spAutoFit/>
          </a:bodyPr>
          <a:lstStyle/>
          <a:p>
            <a:r>
              <a:rPr lang="en-US"/>
              <a:t>https://www.dj4e.com/lectures/SQL-01-Basics.txt</a:t>
            </a:r>
            <a:endParaRPr lang="en-US" dirty="0"/>
          </a:p>
        </p:txBody>
      </p:sp>
    </p:spTree>
    <p:extLst>
      <p:ext uri="{BB962C8B-B14F-4D97-AF65-F5344CB8AC3E}">
        <p14:creationId xmlns:p14="http://schemas.microsoft.com/office/powerpoint/2010/main" val="30026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866775" y="1952625"/>
            <a:ext cx="10449000" cy="1055899"/>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Insert statement inserts a row into a table</a:t>
            </a:r>
          </a:p>
        </p:txBody>
      </p:sp>
      <p:sp>
        <p:nvSpPr>
          <p:cNvPr id="382" name="Shape 382"/>
          <p:cNvSpPr txBox="1"/>
          <p:nvPr/>
        </p:nvSpPr>
        <p:spPr>
          <a:xfrm>
            <a:off x="283368" y="4662487"/>
            <a:ext cx="11799224" cy="552373"/>
          </a:xfrm>
          <a:prstGeom prst="rect">
            <a:avLst/>
          </a:prstGeom>
          <a:noFill/>
          <a:ln>
            <a:noFill/>
          </a:ln>
        </p:spPr>
        <p:txBody>
          <a:bodyPr lIns="0" tIns="0" rIns="0" bIns="0" anchor="ctr" anchorCtr="0">
            <a:noAutofit/>
          </a:bodyPr>
          <a:lstStyle/>
          <a:p>
            <a:pPr algn="ctr">
              <a:buClr>
                <a:srgbClr val="FF7F00"/>
              </a:buClr>
              <a:buSzPct val="25000"/>
            </a:pPr>
            <a:r>
              <a:rPr lang="en" sz="2667" dirty="0">
                <a:solidFill>
                  <a:srgbClr val="FF7F00"/>
                </a:solidFill>
                <a:latin typeface="Arial" charset="0"/>
                <a:ea typeface="Arial" charset="0"/>
                <a:cs typeface="Arial" charset="0"/>
                <a:sym typeface="Cabin"/>
              </a:rPr>
              <a:t>INSERT INTO </a:t>
            </a:r>
            <a:r>
              <a:rPr lang="en" sz="2667" dirty="0">
                <a:solidFill>
                  <a:srgbClr val="FFFF00"/>
                </a:solidFill>
                <a:latin typeface="Arial" charset="0"/>
                <a:ea typeface="Arial" charset="0"/>
                <a:cs typeface="Arial" charset="0"/>
                <a:sym typeface="Cabin"/>
              </a:rPr>
              <a:t>Users</a:t>
            </a:r>
            <a:r>
              <a:rPr lang="en" sz="2667" dirty="0">
                <a:solidFill>
                  <a:srgbClr val="00FF00"/>
                </a:solidFill>
                <a:latin typeface="Arial" charset="0"/>
                <a:ea typeface="Arial" charset="0"/>
                <a:cs typeface="Arial" charset="0"/>
                <a:sym typeface="Cabin"/>
              </a:rPr>
              <a:t> (name, email) </a:t>
            </a:r>
            <a:r>
              <a:rPr lang="en" sz="2667" dirty="0">
                <a:solidFill>
                  <a:srgbClr val="FF7F00"/>
                </a:solidFill>
                <a:latin typeface="Arial" charset="0"/>
                <a:ea typeface="Arial" charset="0"/>
                <a:cs typeface="Arial" charset="0"/>
                <a:sym typeface="Cabin"/>
              </a:rPr>
              <a:t>VALUES</a:t>
            </a:r>
            <a:r>
              <a:rPr lang="en" sz="2667" dirty="0">
                <a:solidFill>
                  <a:srgbClr val="00FF00"/>
                </a:solidFill>
                <a:latin typeface="Arial" charset="0"/>
                <a:ea typeface="Arial" charset="0"/>
                <a:cs typeface="Arial" charset="0"/>
                <a:sym typeface="Cabin"/>
              </a:rPr>
              <a:t> ('Kristin', '</a:t>
            </a:r>
            <a:r>
              <a:rPr lang="en" sz="2667" dirty="0" err="1">
                <a:solidFill>
                  <a:srgbClr val="00FF00"/>
                </a:solidFill>
                <a:latin typeface="Arial" charset="0"/>
                <a:ea typeface="Arial" charset="0"/>
                <a:cs typeface="Arial" charset="0"/>
                <a:sym typeface="Cabin"/>
              </a:rPr>
              <a:t>kf@umich.edu</a:t>
            </a:r>
            <a:r>
              <a:rPr lang="en" sz="2667"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3545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866775" y="1952625"/>
            <a:ext cx="10449000" cy="1161728"/>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Deletes a row in a table based on selection criteria</a:t>
            </a:r>
          </a:p>
        </p:txBody>
      </p:sp>
      <p:sp>
        <p:nvSpPr>
          <p:cNvPr id="401" name="Shape 401"/>
          <p:cNvSpPr txBox="1"/>
          <p:nvPr/>
        </p:nvSpPr>
        <p:spPr>
          <a:xfrm>
            <a:off x="453787" y="4829175"/>
            <a:ext cx="11434275" cy="580948"/>
          </a:xfrm>
          <a:prstGeom prst="rect">
            <a:avLst/>
          </a:prstGeom>
          <a:noFill/>
          <a:ln>
            <a:noFill/>
          </a:ln>
        </p:spPr>
        <p:txBody>
          <a:bodyPr lIns="0" tIns="0" rIns="0" bIns="0" anchor="ctr" anchorCtr="0">
            <a:noAutofit/>
          </a:bodyPr>
          <a:lstStyle/>
          <a:p>
            <a:pPr algn="ctr">
              <a:buClr>
                <a:srgbClr val="FF7F00"/>
              </a:buClr>
              <a:buSzPct val="25000"/>
            </a:pPr>
            <a:r>
              <a:rPr lang="en" sz="3467" dirty="0">
                <a:solidFill>
                  <a:srgbClr val="FF7F00"/>
                </a:solidFill>
                <a:latin typeface="Arial" charset="0"/>
                <a:ea typeface="Arial" charset="0"/>
                <a:cs typeface="Arial" charset="0"/>
                <a:sym typeface="Cabin"/>
              </a:rPr>
              <a:t>DELETE FROM</a:t>
            </a:r>
            <a:r>
              <a:rPr lang="en" sz="3467" dirty="0">
                <a:solidFill>
                  <a:srgbClr val="FFFF00"/>
                </a:solidFill>
                <a:latin typeface="Arial" charset="0"/>
                <a:ea typeface="Arial" charset="0"/>
                <a:cs typeface="Arial" charset="0"/>
                <a:sym typeface="Cabin"/>
              </a:rPr>
              <a:t> Users </a:t>
            </a:r>
            <a:r>
              <a:rPr lang="en" sz="3467" dirty="0">
                <a:solidFill>
                  <a:srgbClr val="FF7F00"/>
                </a:solidFill>
                <a:latin typeface="Arial" charset="0"/>
                <a:ea typeface="Arial" charset="0"/>
                <a:cs typeface="Arial" charset="0"/>
                <a:sym typeface="Cabin"/>
              </a:rPr>
              <a:t>WHERE</a:t>
            </a:r>
            <a:r>
              <a:rPr lang="en" sz="3467" dirty="0">
                <a:solidFill>
                  <a:srgbClr val="FFFF00"/>
                </a:solidFill>
                <a:latin typeface="Arial" charset="0"/>
                <a:ea typeface="Arial" charset="0"/>
                <a:cs typeface="Arial" charset="0"/>
                <a:sym typeface="Cabin"/>
              </a:rPr>
              <a:t> email='</a:t>
            </a:r>
            <a:r>
              <a:rPr lang="en" sz="3467" dirty="0" err="1">
                <a:solidFill>
                  <a:srgbClr val="FFFF00"/>
                </a:solidFill>
                <a:latin typeface="Arial" charset="0"/>
                <a:ea typeface="Arial" charset="0"/>
                <a:cs typeface="Arial" charset="0"/>
                <a:sym typeface="Cabin"/>
              </a:rPr>
              <a:t>ted@umich.edu</a:t>
            </a:r>
            <a:r>
              <a:rPr lang="en" sz="3467"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167784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866775" y="1952626"/>
            <a:ext cx="10449000" cy="1116373"/>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Allows the updating of a field with a where clause</a:t>
            </a:r>
          </a:p>
        </p:txBody>
      </p:sp>
      <p:sp>
        <p:nvSpPr>
          <p:cNvPr id="420" name="Shape 420"/>
          <p:cNvSpPr txBox="1"/>
          <p:nvPr/>
        </p:nvSpPr>
        <p:spPr>
          <a:xfrm>
            <a:off x="163724" y="4205652"/>
            <a:ext cx="11805299" cy="1172307"/>
          </a:xfrm>
          <a:prstGeom prst="rect">
            <a:avLst/>
          </a:prstGeom>
          <a:noFill/>
          <a:ln>
            <a:noFill/>
          </a:ln>
        </p:spPr>
        <p:txBody>
          <a:bodyPr lIns="0" tIns="0" rIns="0" bIns="0" anchor="ctr" anchorCtr="0">
            <a:noAutofit/>
          </a:bodyPr>
          <a:lstStyle/>
          <a:p>
            <a:pPr algn="ctr">
              <a:buClr>
                <a:srgbClr val="FF7F00"/>
              </a:buClr>
              <a:buSzPct val="25000"/>
            </a:pPr>
            <a:r>
              <a:rPr lang="en" sz="2800" dirty="0">
                <a:solidFill>
                  <a:srgbClr val="FF7F00"/>
                </a:solidFill>
                <a:latin typeface="Arial" charset="0"/>
                <a:ea typeface="Arial" charset="0"/>
                <a:cs typeface="Arial" charset="0"/>
                <a:sym typeface="Cabin"/>
              </a:rPr>
              <a:t>UPDATE</a:t>
            </a:r>
            <a:r>
              <a:rPr lang="en" sz="2800" dirty="0">
                <a:solidFill>
                  <a:srgbClr val="FFFF00"/>
                </a:solidFill>
                <a:latin typeface="Arial" charset="0"/>
                <a:ea typeface="Arial" charset="0"/>
                <a:cs typeface="Arial" charset="0"/>
                <a:sym typeface="Cabin"/>
              </a:rPr>
              <a:t> Users </a:t>
            </a:r>
            <a:r>
              <a:rPr lang="en" sz="2800" dirty="0">
                <a:solidFill>
                  <a:srgbClr val="FF7F00"/>
                </a:solidFill>
                <a:latin typeface="Arial" charset="0"/>
                <a:ea typeface="Arial" charset="0"/>
                <a:cs typeface="Arial" charset="0"/>
                <a:sym typeface="Cabin"/>
              </a:rPr>
              <a:t>SET</a:t>
            </a:r>
            <a:r>
              <a:rPr lang="en" sz="2800" dirty="0">
                <a:solidFill>
                  <a:srgbClr val="FFFF00"/>
                </a:solidFill>
                <a:latin typeface="Arial" charset="0"/>
                <a:ea typeface="Arial" charset="0"/>
                <a:cs typeface="Arial" charset="0"/>
                <a:sym typeface="Cabin"/>
              </a:rPr>
              <a:t> name='Charles' </a:t>
            </a:r>
            <a:r>
              <a:rPr lang="en" sz="2800" dirty="0">
                <a:solidFill>
                  <a:srgbClr val="FF7F00"/>
                </a:solidFill>
                <a:latin typeface="Arial" charset="0"/>
                <a:ea typeface="Arial" charset="0"/>
                <a:cs typeface="Arial" charset="0"/>
                <a:sym typeface="Cabin"/>
              </a:rPr>
              <a:t>WHERE</a:t>
            </a:r>
            <a:r>
              <a:rPr lang="en" sz="2800" dirty="0">
                <a:solidFill>
                  <a:srgbClr val="FFFF00"/>
                </a:solidFill>
                <a:latin typeface="Arial" charset="0"/>
                <a:ea typeface="Arial" charset="0"/>
                <a:cs typeface="Arial" charset="0"/>
                <a:sym typeface="Cabin"/>
              </a:rPr>
              <a:t> email='</a:t>
            </a:r>
            <a:r>
              <a:rPr lang="en" sz="2800" dirty="0" err="1">
                <a:solidFill>
                  <a:srgbClr val="FFFF00"/>
                </a:solidFill>
                <a:latin typeface="Arial" charset="0"/>
                <a:ea typeface="Arial" charset="0"/>
                <a:cs typeface="Arial" charset="0"/>
                <a:sym typeface="Cabin"/>
              </a:rPr>
              <a:t>csev@umich.edu</a:t>
            </a:r>
            <a:r>
              <a:rPr lang="en" sz="2800"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75891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Retrieving Records:</a:t>
            </a:r>
            <a:r>
              <a:rPr lang="en" sz="5733" dirty="0">
                <a:solidFill>
                  <a:schemeClr val="lt1"/>
                </a:solidFill>
                <a:latin typeface="Arial" charset="0"/>
                <a:ea typeface="Arial" charset="0"/>
                <a:cs typeface="Arial" charset="0"/>
                <a:sym typeface="Cabin"/>
              </a:rPr>
              <a:t> </a:t>
            </a:r>
            <a:r>
              <a:rPr lang="en" sz="5733"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866775" y="1904923"/>
            <a:ext cx="10449000" cy="1542031"/>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86848" y="4147553"/>
            <a:ext cx="11381571"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a:t>
            </a:r>
          </a:p>
        </p:txBody>
      </p:sp>
      <p:sp>
        <p:nvSpPr>
          <p:cNvPr id="440" name="Shape 440"/>
          <p:cNvSpPr txBox="1"/>
          <p:nvPr/>
        </p:nvSpPr>
        <p:spPr>
          <a:xfrm>
            <a:off x="169616" y="5071477"/>
            <a:ext cx="11894456"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 </a:t>
            </a:r>
            <a:r>
              <a:rPr lang="en" sz="3333" dirty="0">
                <a:solidFill>
                  <a:srgbClr val="FF7F00"/>
                </a:solidFill>
                <a:latin typeface="Arial" charset="0"/>
                <a:ea typeface="Arial" charset="0"/>
                <a:cs typeface="Arial" charset="0"/>
                <a:sym typeface="Cabin"/>
              </a:rPr>
              <a:t>WHERE</a:t>
            </a:r>
            <a:r>
              <a:rPr lang="en" sz="3333" dirty="0">
                <a:solidFill>
                  <a:srgbClr val="FFFF00"/>
                </a:solidFill>
                <a:latin typeface="Arial" charset="0"/>
                <a:ea typeface="Arial" charset="0"/>
                <a:cs typeface="Arial" charset="0"/>
                <a:sym typeface="Cabin"/>
              </a:rPr>
              <a:t> email='</a:t>
            </a:r>
            <a:r>
              <a:rPr lang="en" sz="3333" dirty="0" err="1">
                <a:solidFill>
                  <a:srgbClr val="FFFF00"/>
                </a:solidFill>
                <a:latin typeface="Arial" charset="0"/>
                <a:ea typeface="Arial" charset="0"/>
                <a:cs typeface="Arial" charset="0"/>
                <a:sym typeface="Cabin"/>
              </a:rPr>
              <a:t>csev@umich.edu</a:t>
            </a:r>
            <a:r>
              <a:rPr lang="en" sz="3333"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3531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Sorting with</a:t>
            </a:r>
            <a:r>
              <a:rPr lang="en" sz="5733" dirty="0">
                <a:solidFill>
                  <a:srgbClr val="FF7F00"/>
                </a:solidFill>
                <a:latin typeface="Arial" charset="0"/>
                <a:ea typeface="Arial" charset="0"/>
                <a:cs typeface="Arial" charset="0"/>
                <a:sym typeface="Cabin"/>
              </a:rPr>
              <a:t> ORDER BY</a:t>
            </a:r>
          </a:p>
        </p:txBody>
      </p:sp>
      <p:sp>
        <p:nvSpPr>
          <p:cNvPr id="456" name="Shape 456"/>
          <p:cNvSpPr txBox="1">
            <a:spLocks noGrp="1"/>
          </p:cNvSpPr>
          <p:nvPr>
            <p:ph type="body" idx="1"/>
          </p:nvPr>
        </p:nvSpPr>
        <p:spPr>
          <a:xfrm>
            <a:off x="866775" y="1952625"/>
            <a:ext cx="10449000" cy="1358265"/>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You can add an </a:t>
            </a:r>
            <a:r>
              <a:rPr lang="en" sz="2667" dirty="0">
                <a:solidFill>
                  <a:srgbClr val="FF7F00"/>
                </a:solidFill>
                <a:latin typeface="Arial" charset="0"/>
                <a:ea typeface="Arial" charset="0"/>
                <a:cs typeface="Arial" charset="0"/>
                <a:sym typeface="Cabin"/>
              </a:rPr>
              <a:t>ORDER BY </a:t>
            </a:r>
            <a:r>
              <a:rPr lang="en" sz="2667" dirty="0">
                <a:solidFill>
                  <a:schemeClr val="lt1"/>
                </a:solidFill>
                <a:latin typeface="Arial" charset="0"/>
                <a:ea typeface="Arial" charset="0"/>
                <a:cs typeface="Arial" charset="0"/>
                <a:sym typeface="Cabin"/>
              </a:rPr>
              <a:t>clause to </a:t>
            </a:r>
            <a:r>
              <a:rPr lang="en" sz="2667" dirty="0">
                <a:solidFill>
                  <a:srgbClr val="FF7F00"/>
                </a:solidFill>
                <a:latin typeface="Arial" charset="0"/>
                <a:ea typeface="Arial" charset="0"/>
                <a:cs typeface="Arial" charset="0"/>
                <a:sym typeface="Cabin"/>
              </a:rPr>
              <a:t>SELECT</a:t>
            </a:r>
            <a:r>
              <a:rPr lang="en" sz="2667" dirty="0">
                <a:solidFill>
                  <a:schemeClr val="lt1"/>
                </a:solidFill>
                <a:latin typeface="Arial" charset="0"/>
                <a:ea typeface="Arial" charset="0"/>
                <a:cs typeface="Arial" charset="0"/>
                <a:sym typeface="Cabin"/>
              </a:rPr>
              <a:t> statements to get the results sorted in ascending or descending order</a:t>
            </a:r>
          </a:p>
        </p:txBody>
      </p:sp>
      <p:sp>
        <p:nvSpPr>
          <p:cNvPr id="457" name="Shape 457"/>
          <p:cNvSpPr txBox="1"/>
          <p:nvPr/>
        </p:nvSpPr>
        <p:spPr>
          <a:xfrm>
            <a:off x="395653" y="4429124"/>
            <a:ext cx="11473963" cy="5619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email</a:t>
            </a:r>
          </a:p>
        </p:txBody>
      </p:sp>
      <p:sp>
        <p:nvSpPr>
          <p:cNvPr id="458" name="Shape 458"/>
          <p:cNvSpPr txBox="1"/>
          <p:nvPr/>
        </p:nvSpPr>
        <p:spPr>
          <a:xfrm>
            <a:off x="146539" y="5314950"/>
            <a:ext cx="11620499" cy="561973"/>
          </a:xfrm>
          <a:prstGeom prst="rect">
            <a:avLst/>
          </a:prstGeom>
          <a:noFill/>
          <a:ln>
            <a:noFill/>
          </a:ln>
        </p:spPr>
        <p:txBody>
          <a:bodyPr lIns="0" tIns="0" rIns="0" bIns="0" anchor="ctr" anchorCtr="0">
            <a:noAutofit/>
          </a:bodyPr>
          <a:lstStyle/>
          <a:p>
            <a:pPr lvl="0"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name</a:t>
            </a:r>
            <a:r>
              <a:rPr lang="en-US" sz="3333">
                <a:solidFill>
                  <a:srgbClr val="FFFF00"/>
                </a:solidFill>
                <a:latin typeface="Arial" charset="0"/>
                <a:ea typeface="Arial" charset="0"/>
                <a:cs typeface="Arial" charset="0"/>
                <a:sym typeface="Cabin"/>
              </a:rPr>
              <a:t> </a:t>
            </a:r>
            <a:r>
              <a:rPr lang="en-US" sz="3333">
                <a:solidFill>
                  <a:srgbClr val="FF7F00"/>
                </a:solidFill>
                <a:latin typeface="Arial" charset="0"/>
                <a:ea typeface="Arial" charset="0"/>
                <a:cs typeface="Arial" charset="0"/>
                <a:sym typeface="Cabin"/>
              </a:rPr>
              <a:t>DESC</a:t>
            </a:r>
            <a:endParaRPr lang="en" sz="3333"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33268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SQL Summary</a:t>
            </a:r>
          </a:p>
        </p:txBody>
      </p:sp>
      <p:sp>
        <p:nvSpPr>
          <p:cNvPr id="469" name="Shape 469"/>
          <p:cNvSpPr txBox="1"/>
          <p:nvPr/>
        </p:nvSpPr>
        <p:spPr>
          <a:xfrm>
            <a:off x="4130278" y="3933825"/>
            <a:ext cx="3688649"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a:t>
            </a:r>
          </a:p>
        </p:txBody>
      </p:sp>
      <p:sp>
        <p:nvSpPr>
          <p:cNvPr id="470" name="Shape 470"/>
          <p:cNvSpPr txBox="1"/>
          <p:nvPr/>
        </p:nvSpPr>
        <p:spPr>
          <a:xfrm>
            <a:off x="1146571" y="4562476"/>
            <a:ext cx="9657223"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 </a:t>
            </a:r>
            <a:r>
              <a:rPr lang="en" sz="2267">
                <a:solidFill>
                  <a:srgbClr val="FFFF00"/>
                </a:solidFill>
                <a:latin typeface="Courier"/>
                <a:ea typeface="Courier New"/>
                <a:cs typeface="Courier"/>
                <a:sym typeface="Courier New"/>
              </a:rPr>
              <a:t>*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email='csev@umich.edu'</a:t>
            </a:r>
          </a:p>
        </p:txBody>
      </p:sp>
      <p:sp>
        <p:nvSpPr>
          <p:cNvPr id="471" name="Shape 471"/>
          <p:cNvSpPr txBox="1"/>
          <p:nvPr/>
        </p:nvSpPr>
        <p:spPr>
          <a:xfrm>
            <a:off x="691752" y="3248025"/>
            <a:ext cx="10794149" cy="542924"/>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UPDATE</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SET</a:t>
            </a:r>
            <a:r>
              <a:rPr lang="en" sz="2267">
                <a:solidFill>
                  <a:srgbClr val="FFFF00"/>
                </a:solidFill>
                <a:latin typeface="Courier"/>
                <a:ea typeface="Courier New"/>
                <a:cs typeface="Courier"/>
                <a:sym typeface="Courier New"/>
              </a:rPr>
              <a:t> name="Charles" </a:t>
            </a:r>
            <a:r>
              <a:rPr lang="en" sz="2267">
                <a:solidFill>
                  <a:srgbClr val="FF6600"/>
                </a:solidFill>
                <a:latin typeface="Courier"/>
                <a:ea typeface="Courier New"/>
                <a:cs typeface="Courier"/>
                <a:sym typeface="Courier New"/>
              </a:rPr>
              <a:t>WHERE</a:t>
            </a:r>
            <a:r>
              <a:rPr lang="en" sz="2267">
                <a:solidFill>
                  <a:srgbClr val="FFFF00"/>
                </a:solidFill>
                <a:latin typeface="Courier"/>
                <a:ea typeface="Courier New"/>
                <a:cs typeface="Courier"/>
                <a:sym typeface="Courier New"/>
              </a:rPr>
              <a:t> email='csev@umich.edu'</a:t>
            </a:r>
          </a:p>
        </p:txBody>
      </p:sp>
      <p:sp>
        <p:nvSpPr>
          <p:cNvPr id="472" name="Shape 472"/>
          <p:cNvSpPr txBox="1"/>
          <p:nvPr/>
        </p:nvSpPr>
        <p:spPr>
          <a:xfrm>
            <a:off x="282543" y="1926675"/>
            <a:ext cx="11745899" cy="5523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INSERT INTO </a:t>
            </a:r>
            <a:r>
              <a:rPr lang="en" sz="2267">
                <a:solidFill>
                  <a:srgbClr val="FFFF00"/>
                </a:solidFill>
                <a:latin typeface="Courier"/>
                <a:ea typeface="Courier New"/>
                <a:cs typeface="Courier"/>
                <a:sym typeface="Courier New"/>
              </a:rPr>
              <a:t>Users (name, email) </a:t>
            </a:r>
            <a:r>
              <a:rPr lang="en" sz="2267">
                <a:solidFill>
                  <a:srgbClr val="FF6600"/>
                </a:solidFill>
                <a:latin typeface="Courier"/>
                <a:ea typeface="Courier New"/>
                <a:cs typeface="Courier"/>
                <a:sym typeface="Courier New"/>
              </a:rPr>
              <a:t>VALUES</a:t>
            </a:r>
            <a:r>
              <a:rPr lang="en" sz="2267">
                <a:solidFill>
                  <a:srgbClr val="FFFF00"/>
                </a:solidFill>
                <a:latin typeface="Courier"/>
                <a:ea typeface="Courier New"/>
                <a:cs typeface="Courier"/>
                <a:sym typeface="Courier New"/>
              </a:rPr>
              <a:t> ('Kristin', 'kf@umich.edu')</a:t>
            </a:r>
          </a:p>
        </p:txBody>
      </p:sp>
      <p:sp>
        <p:nvSpPr>
          <p:cNvPr id="473" name="Shape 473"/>
          <p:cNvSpPr txBox="1"/>
          <p:nvPr/>
        </p:nvSpPr>
        <p:spPr>
          <a:xfrm>
            <a:off x="1556156" y="2544478"/>
            <a:ext cx="8851049" cy="5809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DELETE FROM </a:t>
            </a:r>
            <a:r>
              <a:rPr lang="en" sz="2267">
                <a:solidFill>
                  <a:srgbClr val="FFFF00"/>
                </a:solidFill>
                <a:latin typeface="Courier"/>
                <a:ea typeface="Courier New"/>
                <a:cs typeface="Courier"/>
                <a:sym typeface="Courier New"/>
              </a:rPr>
              <a:t>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email='ted@umich.edu'</a:t>
            </a:r>
          </a:p>
        </p:txBody>
      </p:sp>
      <p:sp>
        <p:nvSpPr>
          <p:cNvPr id="474" name="Shape 474"/>
          <p:cNvSpPr txBox="1"/>
          <p:nvPr/>
        </p:nvSpPr>
        <p:spPr>
          <a:xfrm>
            <a:off x="2920604" y="5248275"/>
            <a:ext cx="6118649" cy="5620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ORDER BY </a:t>
            </a:r>
            <a:r>
              <a:rPr lang="en" sz="2267">
                <a:solidFill>
                  <a:srgbClr val="FFFF00"/>
                </a:solidFill>
                <a:latin typeface="Courier"/>
                <a:ea typeface="Courier New"/>
                <a:cs typeface="Courier"/>
                <a:sym typeface="Courier New"/>
              </a:rPr>
              <a:t>email</a:t>
            </a:r>
          </a:p>
        </p:txBody>
      </p:sp>
    </p:spTree>
    <p:extLst>
      <p:ext uri="{BB962C8B-B14F-4D97-AF65-F5344CB8AC3E}">
        <p14:creationId xmlns:p14="http://schemas.microsoft.com/office/powerpoint/2010/main" val="214619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2" name="Title 1" hidden="1">
            <a:extLst>
              <a:ext uri="{FF2B5EF4-FFF2-40B4-BE49-F238E27FC236}">
                <a16:creationId xmlns:a16="http://schemas.microsoft.com/office/drawing/2014/main" id="{E09599CF-90BE-524E-9067-EBB28A98280C}"/>
              </a:ext>
            </a:extLst>
          </p:cNvPr>
          <p:cNvSpPr>
            <a:spLocks noGrp="1"/>
          </p:cNvSpPr>
          <p:nvPr>
            <p:ph type="title" idx="4294967295"/>
          </p:nvPr>
        </p:nvSpPr>
        <p:spPr/>
        <p:txBody>
          <a:bodyPr/>
          <a:lstStyle/>
          <a:p>
            <a:r>
              <a:rPr lang="en-US" altLang="zh-CN" dirty="0"/>
              <a:t>SQL</a:t>
            </a:r>
            <a:r>
              <a:rPr lang="zh-CN" altLang="en-US" dirty="0"/>
              <a:t> </a:t>
            </a:r>
            <a:r>
              <a:rPr lang="en-US" altLang="zh-CN" dirty="0"/>
              <a:t>summary</a:t>
            </a:r>
            <a:endParaRPr lang="en-US" dirty="0"/>
          </a:p>
        </p:txBody>
      </p:sp>
      <p:pic>
        <p:nvPicPr>
          <p:cNvPr id="350" name="Shape 350" title="Screen shot of SQLiteBrowser"/>
          <p:cNvPicPr preferRelativeResize="0"/>
          <p:nvPr/>
        </p:nvPicPr>
        <p:blipFill rotWithShape="1">
          <a:blip r:embed="rId3">
            <a:alphaModFix/>
          </a:blip>
          <a:srcRect/>
          <a:stretch/>
        </p:blipFill>
        <p:spPr>
          <a:xfrm>
            <a:off x="1596561" y="576524"/>
            <a:ext cx="8721937" cy="5716248"/>
          </a:xfrm>
          <a:prstGeom prst="rect">
            <a:avLst/>
          </a:prstGeom>
          <a:noFill/>
          <a:ln>
            <a:noFill/>
          </a:ln>
        </p:spPr>
      </p:pic>
      <p:sp>
        <p:nvSpPr>
          <p:cNvPr id="349" name="Shape 349"/>
          <p:cNvSpPr txBox="1"/>
          <p:nvPr/>
        </p:nvSpPr>
        <p:spPr>
          <a:xfrm>
            <a:off x="3276347" y="3762400"/>
            <a:ext cx="3876759" cy="466648"/>
          </a:xfrm>
          <a:prstGeom prst="rect">
            <a:avLst/>
          </a:prstGeom>
          <a:noFill/>
          <a:ln>
            <a:noFill/>
          </a:ln>
        </p:spPr>
        <p:txBody>
          <a:bodyPr lIns="0" tIns="0" rIns="0" bIns="0" anchor="ctr" anchorCtr="0">
            <a:noAutofit/>
          </a:bodyPr>
          <a:lstStyle/>
          <a:p>
            <a:pPr marL="558786" lvl="1" indent="-338658" algn="ctr">
              <a:spcAft>
                <a:spcPts val="800"/>
              </a:spcAft>
              <a:buClr>
                <a:srgbClr val="FFFF00"/>
              </a:buClr>
              <a:buSzPct val="25000"/>
            </a:pPr>
            <a:r>
              <a:rPr lang="en" sz="2667" u="sng" dirty="0">
                <a:solidFill>
                  <a:srgbClr val="FF40FF"/>
                </a:solidFill>
                <a:latin typeface="Arial" charset="0"/>
                <a:ea typeface="Arial" charset="0"/>
                <a:cs typeface="Arial" charset="0"/>
                <a:sym typeface="Cabin"/>
              </a:rPr>
              <a:t>http://</a:t>
            </a:r>
            <a:r>
              <a:rPr lang="en" sz="2667" u="sng" dirty="0" err="1">
                <a:solidFill>
                  <a:srgbClr val="FF40FF"/>
                </a:solidFill>
                <a:latin typeface="Arial" charset="0"/>
                <a:ea typeface="Arial" charset="0"/>
                <a:cs typeface="Arial" charset="0"/>
                <a:sym typeface="Cabin"/>
              </a:rPr>
              <a:t>sqlitebrowser.org</a:t>
            </a:r>
            <a:r>
              <a:rPr lang="en" sz="2667" u="sng"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96782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Single Table SQL</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2A53445-08FB-4C44-BFA2-D1B0BF9B621B}"/>
              </a:ext>
            </a:extLst>
          </p:cNvPr>
          <p:cNvSpPr>
            <a:spLocks noGrp="1"/>
          </p:cNvSpPr>
          <p:nvPr>
            <p:ph type="title"/>
          </p:nvPr>
        </p:nvSpPr>
        <p:spPr/>
        <p:txBody>
          <a:bodyPr/>
          <a:lstStyle/>
          <a:p>
            <a:r>
              <a:rPr lang="en-US" altLang="zh-CN" dirty="0"/>
              <a:t>SQL</a:t>
            </a:r>
            <a:endParaRPr lang="en-US" dirty="0"/>
          </a:p>
        </p:txBody>
      </p:sp>
      <p:pic>
        <p:nvPicPr>
          <p:cNvPr id="7169" name="Picture 3" descr="A bank of IBM 729 tape driv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4123" y="571500"/>
            <a:ext cx="319682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4" descr="Reel of tape showing beginning-of-tape reflective marke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0550" y="3371851"/>
            <a:ext cx="3429000"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6247261" y="5543551"/>
            <a:ext cx="545534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dirty="0"/>
              <a:t>https://</a:t>
            </a:r>
            <a:r>
              <a:rPr lang="en-US" altLang="x-none" sz="2700" dirty="0" err="1"/>
              <a:t>en.wikipedia.org</a:t>
            </a:r>
            <a:r>
              <a:rPr lang="en-US" altLang="x-none" sz="2700" dirty="0"/>
              <a:t>/wiki/IBM_729</a:t>
            </a:r>
          </a:p>
        </p:txBody>
      </p:sp>
      <p:sp>
        <p:nvSpPr>
          <p:cNvPr id="7" name="Sequential Access Storage 6"/>
          <p:cNvSpPr>
            <a:spLocks noChangeArrowheads="1"/>
          </p:cNvSpPr>
          <p:nvPr/>
        </p:nvSpPr>
        <p:spPr bwMode="auto">
          <a:xfrm>
            <a:off x="381000" y="68580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OLD</a:t>
            </a:r>
          </a:p>
          <a:p>
            <a:pPr algn="ctr" eaLnBrk="1" hangingPunct="1">
              <a:defRPr/>
            </a:pPr>
            <a:r>
              <a:rPr lang="en-US" sz="2800" dirty="0">
                <a:solidFill>
                  <a:srgbClr val="000000"/>
                </a:solidFill>
              </a:rPr>
              <a:t>Sorted</a:t>
            </a:r>
          </a:p>
        </p:txBody>
      </p:sp>
      <p:sp>
        <p:nvSpPr>
          <p:cNvPr id="8" name="Sequential Access Storage 7"/>
          <p:cNvSpPr>
            <a:spLocks noChangeArrowheads="1"/>
          </p:cNvSpPr>
          <p:nvPr/>
        </p:nvSpPr>
        <p:spPr bwMode="auto">
          <a:xfrm>
            <a:off x="5524500" y="74295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NEW</a:t>
            </a:r>
          </a:p>
          <a:p>
            <a:pPr algn="ctr" eaLnBrk="1" hangingPunct="1">
              <a:defRPr/>
            </a:pPr>
            <a:r>
              <a:rPr lang="en-US" sz="2800" dirty="0">
                <a:solidFill>
                  <a:srgbClr val="000000"/>
                </a:solidFill>
              </a:rPr>
              <a:t>Sorted</a:t>
            </a:r>
          </a:p>
        </p:txBody>
      </p:sp>
      <p:sp>
        <p:nvSpPr>
          <p:cNvPr id="7174" name="Multidocument 8">
            <a:extLst>
              <a:ext uri="{C183D7F6-B498-43B3-948B-1728B52AA6E4}">
                <adec:decorative xmlns:adec="http://schemas.microsoft.com/office/drawing/2017/decorative" val="1"/>
              </a:ext>
            </a:extLst>
          </p:cNvPr>
          <p:cNvSpPr>
            <a:spLocks noChangeArrowheads="1"/>
          </p:cNvSpPr>
          <p:nvPr/>
        </p:nvSpPr>
        <p:spPr bwMode="auto">
          <a:xfrm>
            <a:off x="2209800" y="4514850"/>
            <a:ext cx="2171700" cy="1714500"/>
          </a:xfrm>
          <a:prstGeom prst="flowChartMultidocument">
            <a:avLst/>
          </a:prstGeom>
          <a:blipFill dpi="0" rotWithShape="0">
            <a:blip r:embed="rId5"/>
            <a:srcRect/>
            <a:tile tx="0" ty="0" sx="100000" sy="100000" flip="none" algn="tl"/>
          </a:blipFill>
          <a:ln w="25400">
            <a:solidFill>
              <a:srgbClr val="000000"/>
            </a:solidFill>
            <a:round/>
            <a:headEnd/>
            <a:tailEnd/>
          </a:ln>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400">
                <a:solidFill>
                  <a:srgbClr val="000000"/>
                </a:solidFill>
              </a:rPr>
              <a:t>Transactions</a:t>
            </a:r>
          </a:p>
          <a:p>
            <a:pPr algn="ctr" eaLnBrk="1" hangingPunct="1"/>
            <a:r>
              <a:rPr lang="en-US" altLang="x-none" sz="2400">
                <a:solidFill>
                  <a:srgbClr val="000000"/>
                </a:solidFill>
              </a:rPr>
              <a:t>Sorted</a:t>
            </a:r>
          </a:p>
        </p:txBody>
      </p:sp>
      <p:sp>
        <p:nvSpPr>
          <p:cNvPr id="7175" name="Decision 11">
            <a:extLst>
              <a:ext uri="{C183D7F6-B498-43B3-948B-1728B52AA6E4}">
                <adec:decorative xmlns:adec="http://schemas.microsoft.com/office/drawing/2017/decorative" val="1"/>
              </a:ext>
            </a:extLst>
          </p:cNvPr>
          <p:cNvSpPr>
            <a:spLocks noChangeArrowheads="1"/>
          </p:cNvSpPr>
          <p:nvPr/>
        </p:nvSpPr>
        <p:spPr bwMode="auto">
          <a:xfrm>
            <a:off x="2838450" y="2743200"/>
            <a:ext cx="2171700" cy="1028700"/>
          </a:xfrm>
          <a:prstGeom prst="flowChartDecision">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000000"/>
                </a:solidFill>
              </a:rPr>
              <a:t>Merge</a:t>
            </a:r>
          </a:p>
        </p:txBody>
      </p:sp>
      <p:cxnSp>
        <p:nvCxnSpPr>
          <p:cNvPr id="7176" name="Elbow Connector 13">
            <a:extLst>
              <a:ext uri="{C183D7F6-B498-43B3-948B-1728B52AA6E4}">
                <adec:decorative xmlns:adec="http://schemas.microsoft.com/office/drawing/2017/decorative" val="1"/>
              </a:ext>
            </a:extLst>
          </p:cNvPr>
          <p:cNvCxnSpPr>
            <a:cxnSpLocks noChangeShapeType="1"/>
            <a:stCxn id="7" idx="2"/>
            <a:endCxn id="7175" idx="1"/>
          </p:cNvCxnSpPr>
          <p:nvPr/>
        </p:nvCxnSpPr>
        <p:spPr bwMode="auto">
          <a:xfrm rot="16200000" flipH="1">
            <a:off x="1695450" y="2114550"/>
            <a:ext cx="742950" cy="154305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7" name="Elbow Connector 14">
            <a:extLst>
              <a:ext uri="{C183D7F6-B498-43B3-948B-1728B52AA6E4}">
                <adec:decorative xmlns:adec="http://schemas.microsoft.com/office/drawing/2017/decorative" val="1"/>
              </a:ext>
            </a:extLst>
          </p:cNvPr>
          <p:cNvCxnSpPr>
            <a:cxnSpLocks noChangeShapeType="1"/>
            <a:stCxn id="7174" idx="0"/>
            <a:endCxn id="7175" idx="2"/>
          </p:cNvCxnSpPr>
          <p:nvPr/>
        </p:nvCxnSpPr>
        <p:spPr bwMode="auto">
          <a:xfrm rot="5400000" flipH="1" flipV="1">
            <a:off x="3312914" y="3903464"/>
            <a:ext cx="742950" cy="479822"/>
          </a:xfrm>
          <a:prstGeom prst="bentConnector3">
            <a:avLst>
              <a:gd name="adj1" fmla="val 50000"/>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8" name="Elbow Connector 18">
            <a:extLst>
              <a:ext uri="{C183D7F6-B498-43B3-948B-1728B52AA6E4}">
                <adec:decorative xmlns:adec="http://schemas.microsoft.com/office/drawing/2017/decorative" val="1"/>
              </a:ext>
            </a:extLst>
          </p:cNvPr>
          <p:cNvCxnSpPr>
            <a:cxnSpLocks noChangeShapeType="1"/>
            <a:stCxn id="7175" idx="3"/>
            <a:endCxn id="8" idx="2"/>
          </p:cNvCxnSpPr>
          <p:nvPr/>
        </p:nvCxnSpPr>
        <p:spPr bwMode="auto">
          <a:xfrm flipV="1">
            <a:off x="5010150" y="2571750"/>
            <a:ext cx="1428750" cy="68580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sp>
        <p:nvSpPr>
          <p:cNvPr id="7179" name="TextBox 23"/>
          <p:cNvSpPr txBox="1">
            <a:spLocks noChangeArrowheads="1"/>
          </p:cNvSpPr>
          <p:nvPr/>
        </p:nvSpPr>
        <p:spPr bwMode="auto">
          <a:xfrm>
            <a:off x="3045431" y="798910"/>
            <a:ext cx="160653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FFFF00"/>
                </a:solidFill>
              </a:rPr>
              <a:t>Sequential</a:t>
            </a:r>
          </a:p>
          <a:p>
            <a:pPr algn="ctr" eaLnBrk="1" hangingPunct="1"/>
            <a:r>
              <a:rPr lang="en-US" altLang="x-none" sz="2700">
                <a:solidFill>
                  <a:srgbClr val="FFFF00"/>
                </a:solidFill>
              </a:rPr>
              <a:t>Master</a:t>
            </a:r>
          </a:p>
          <a:p>
            <a:pPr algn="ctr" eaLnBrk="1" hangingPunct="1"/>
            <a:r>
              <a:rPr lang="en-US" altLang="x-none" sz="2700">
                <a:solidFill>
                  <a:srgbClr val="FFFF00"/>
                </a:solidFill>
              </a:rPr>
              <a:t>Update</a:t>
            </a:r>
          </a:p>
          <a:p>
            <a:pPr algn="ctr" eaLnBrk="1" hangingPunct="1"/>
            <a:r>
              <a:rPr lang="en-US" altLang="x-none" sz="2700">
                <a:solidFill>
                  <a:srgbClr val="FFFF00"/>
                </a:solidFill>
              </a:rPr>
              <a:t>1970s</a:t>
            </a:r>
          </a:p>
        </p:txBody>
      </p:sp>
    </p:spTree>
    <p:extLst>
      <p:ext uri="{BB962C8B-B14F-4D97-AF65-F5344CB8AC3E}">
        <p14:creationId xmlns:p14="http://schemas.microsoft.com/office/powerpoint/2010/main" val="179681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866775" y="180976"/>
            <a:ext cx="5343525" cy="1724025"/>
          </a:xfrm>
        </p:spPr>
        <p:txBody>
          <a:bodyPr/>
          <a:lstStyle/>
          <a:p>
            <a:r>
              <a:rPr lang="en-US" altLang="en-US" sz="5333" dirty="0">
                <a:solidFill>
                  <a:srgbClr val="FFD966"/>
                </a:solidFill>
              </a:rPr>
              <a:t>Random Access</a:t>
            </a:r>
          </a:p>
        </p:txBody>
      </p:sp>
      <p:sp>
        <p:nvSpPr>
          <p:cNvPr id="7170" name="Content Placeholder 2"/>
          <p:cNvSpPr>
            <a:spLocks noGrp="1"/>
          </p:cNvSpPr>
          <p:nvPr>
            <p:ph idx="1"/>
          </p:nvPr>
        </p:nvSpPr>
        <p:spPr>
          <a:xfrm>
            <a:off x="522516" y="1952626"/>
            <a:ext cx="5630635" cy="4276725"/>
          </a:xfrm>
        </p:spPr>
        <p:txBody>
          <a:bodyPr/>
          <a:lstStyle/>
          <a:p>
            <a:r>
              <a:rPr lang="en-US" altLang="en-US" sz="3200" dirty="0"/>
              <a:t>When you can randomly access data...</a:t>
            </a:r>
          </a:p>
          <a:p>
            <a:r>
              <a:rPr lang="en-US" altLang="en-US" sz="3200" dirty="0"/>
              <a:t>How can you layout data to be most efficient?</a:t>
            </a:r>
          </a:p>
          <a:p>
            <a:r>
              <a:rPr lang="en-US" altLang="en-US" sz="3200" dirty="0"/>
              <a:t>Sorting might not be the best idea</a:t>
            </a:r>
          </a:p>
        </p:txBody>
      </p:sp>
      <p:pic>
        <p:nvPicPr>
          <p:cNvPr id="7171" name="Picture 3" descr="Inside view of a hard disk"/>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6101" y="1543049"/>
            <a:ext cx="4686300" cy="382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4"/>
          <p:cNvSpPr>
            <a:spLocks noChangeArrowheads="1"/>
          </p:cNvSpPr>
          <p:nvPr/>
        </p:nvSpPr>
        <p:spPr bwMode="auto">
          <a:xfrm>
            <a:off x="2438401" y="5726907"/>
            <a:ext cx="9579769"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1pPr>
            <a:lvl2pPr marL="742950" indent="-28575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2pPr>
            <a:lvl3pPr marL="11430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3pPr>
            <a:lvl4pPr marL="16002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4pPr>
            <a:lvl5pPr marL="20574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5pPr>
            <a:lvl6pPr marL="25146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6pPr>
            <a:lvl7pPr marL="29718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7pPr>
            <a:lvl8pPr marL="34290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8pPr>
            <a:lvl9pPr marL="38862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700" dirty="0">
                <a:solidFill>
                  <a:srgbClr val="FFFFFF"/>
                </a:solidFill>
              </a:rPr>
              <a:t>https://</a:t>
            </a:r>
            <a:r>
              <a:rPr lang="en-US" altLang="en-US" sz="2700" dirty="0" err="1">
                <a:solidFill>
                  <a:srgbClr val="FFFFFF"/>
                </a:solidFill>
              </a:rPr>
              <a:t>en.wikipedia.org</a:t>
            </a:r>
            <a:r>
              <a:rPr lang="en-US" altLang="en-US" sz="2700" dirty="0">
                <a:solidFill>
                  <a:srgbClr val="FFFFFF"/>
                </a:solidFill>
              </a:rPr>
              <a:t>/wiki/</a:t>
            </a:r>
            <a:r>
              <a:rPr lang="en-US" altLang="en-US" sz="2700" dirty="0" err="1">
                <a:solidFill>
                  <a:srgbClr val="FFFFFF"/>
                </a:solidFill>
              </a:rPr>
              <a:t>Hard_disk_drive_platter</a:t>
            </a:r>
            <a:endParaRPr lang="en-US" altLang="en-US" sz="2700" dirty="0">
              <a:solidFill>
                <a:srgbClr val="FFFFFF"/>
              </a:solidFill>
            </a:endParaRPr>
          </a:p>
        </p:txBody>
      </p:sp>
    </p:spTree>
    <p:extLst>
      <p:ext uri="{BB962C8B-B14F-4D97-AF65-F5344CB8AC3E}">
        <p14:creationId xmlns:p14="http://schemas.microsoft.com/office/powerpoint/2010/main" val="80749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133475" y="180975"/>
            <a:ext cx="10620375" cy="1714500"/>
          </a:xfrm>
        </p:spPr>
        <p:txBody>
          <a:bodyPr/>
          <a:lstStyle/>
          <a:p>
            <a:pPr eaLnBrk="1" hangingPunct="1"/>
            <a:r>
              <a:rPr lang="en-US" altLang="x-none" sz="5400" u="sng">
                <a:solidFill>
                  <a:srgbClr val="FFCC66"/>
                </a:solidFill>
              </a:rPr>
              <a:t>S</a:t>
            </a:r>
            <a:r>
              <a:rPr lang="en-US" altLang="x-none" sz="5400">
                <a:solidFill>
                  <a:srgbClr val="FFCC66"/>
                </a:solidFill>
              </a:rPr>
              <a:t>tructured </a:t>
            </a:r>
            <a:r>
              <a:rPr lang="en-US" altLang="x-none" sz="5400" u="sng">
                <a:solidFill>
                  <a:srgbClr val="FFCC66"/>
                </a:solidFill>
              </a:rPr>
              <a:t>Q</a:t>
            </a:r>
            <a:r>
              <a:rPr lang="en-US" altLang="x-none" sz="5400">
                <a:solidFill>
                  <a:srgbClr val="FFCC66"/>
                </a:solidFill>
              </a:rPr>
              <a:t>uery </a:t>
            </a:r>
            <a:r>
              <a:rPr lang="en-US" altLang="x-none" sz="5400" u="sng">
                <a:solidFill>
                  <a:srgbClr val="FFCC66"/>
                </a:solidFill>
              </a:rPr>
              <a:t>L</a:t>
            </a:r>
            <a:r>
              <a:rPr lang="en-US" altLang="x-none" sz="5400">
                <a:solidFill>
                  <a:srgbClr val="FFCC66"/>
                </a:solidFill>
              </a:rPr>
              <a:t>anguage</a:t>
            </a:r>
          </a:p>
        </p:txBody>
      </p:sp>
      <p:sp>
        <p:nvSpPr>
          <p:cNvPr id="11266" name="Rectangle 2"/>
          <p:cNvSpPr>
            <a:spLocks noGrp="1" noChangeArrowheads="1"/>
          </p:cNvSpPr>
          <p:nvPr>
            <p:ph type="body" idx="1"/>
          </p:nvPr>
        </p:nvSpPr>
        <p:spPr>
          <a:xfrm>
            <a:off x="666750" y="1943100"/>
            <a:ext cx="4857750" cy="3429000"/>
          </a:xfrm>
        </p:spPr>
        <p:txBody>
          <a:bodyPr/>
          <a:lstStyle/>
          <a:p>
            <a:pPr marL="828675"/>
            <a:r>
              <a:rPr lang="en-US" altLang="x-none"/>
              <a:t>Structured Query Language (SQL) came out of a government / industry partnership</a:t>
            </a:r>
          </a:p>
          <a:p>
            <a:pPr marL="828675"/>
            <a:r>
              <a:rPr lang="en-US" altLang="x-none"/>
              <a:t>National Institute of Standards and Technology (NIST)</a:t>
            </a:r>
          </a:p>
        </p:txBody>
      </p:sp>
      <p:sp>
        <p:nvSpPr>
          <p:cNvPr id="11267" name="Rectangle 3"/>
          <p:cNvSpPr>
            <a:spLocks/>
          </p:cNvSpPr>
          <p:nvPr/>
        </p:nvSpPr>
        <p:spPr bwMode="auto">
          <a:xfrm>
            <a:off x="7467600" y="5714420"/>
            <a:ext cx="4178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r>
              <a:rPr lang="en-US" altLang="x-none" sz="2700">
                <a:solidFill>
                  <a:srgbClr val="FFFF00"/>
                </a:solidFill>
                <a:ea typeface="ＭＳ Ｐゴシック" charset="-128"/>
              </a:rPr>
              <a:t>https://youtu.be/rLUm3vst87g</a:t>
            </a:r>
          </a:p>
        </p:txBody>
      </p:sp>
      <p:pic>
        <p:nvPicPr>
          <p:cNvPr id="11268" name="Picture 1" descr="A photo of Elizabeth Fong in an offi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228850"/>
            <a:ext cx="5370910" cy="306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38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866775" y="180975"/>
            <a:ext cx="5915025" cy="1724025"/>
          </a:xfrm>
        </p:spPr>
        <p:txBody>
          <a:bodyPr/>
          <a:lstStyle/>
          <a:p>
            <a:pPr eaLnBrk="1" hangingPunct="1"/>
            <a:r>
              <a:rPr lang="en-US" altLang="x-none" sz="5400" dirty="0">
                <a:solidFill>
                  <a:srgbClr val="FFCC66"/>
                </a:solidFill>
              </a:rPr>
              <a:t>SQL</a:t>
            </a:r>
          </a:p>
        </p:txBody>
      </p:sp>
      <p:sp>
        <p:nvSpPr>
          <p:cNvPr id="12290" name="Rectangle 2"/>
          <p:cNvSpPr>
            <a:spLocks noGrp="1" noChangeArrowheads="1"/>
          </p:cNvSpPr>
          <p:nvPr>
            <p:ph type="body" idx="1"/>
          </p:nvPr>
        </p:nvSpPr>
        <p:spPr>
          <a:xfrm>
            <a:off x="666750" y="1943100"/>
            <a:ext cx="5343525" cy="4276725"/>
          </a:xfrm>
        </p:spPr>
        <p:txBody>
          <a:bodyPr/>
          <a:lstStyle/>
          <a:p>
            <a:pPr marL="161925" indent="0">
              <a:buNone/>
            </a:pPr>
            <a:r>
              <a:rPr lang="en-US" altLang="x-none" dirty="0">
                <a:solidFill>
                  <a:srgbClr val="FFFF00"/>
                </a:solidFill>
              </a:rPr>
              <a:t>Structured Query Language</a:t>
            </a:r>
            <a:r>
              <a:rPr lang="en-US" altLang="x-none" dirty="0"/>
              <a:t> is the language we use to issue commands to the database</a:t>
            </a:r>
          </a:p>
          <a:p>
            <a:pPr marL="600075" lvl="2" indent="0">
              <a:buNone/>
            </a:pPr>
            <a:r>
              <a:rPr lang="en-US" altLang="x-none" dirty="0"/>
              <a:t>-  Create/Insert data</a:t>
            </a:r>
          </a:p>
          <a:p>
            <a:pPr marL="600075" lvl="2" indent="0">
              <a:buNone/>
            </a:pPr>
            <a:r>
              <a:rPr lang="en-US" altLang="x-none" dirty="0"/>
              <a:t>-  Read/Select some data</a:t>
            </a:r>
          </a:p>
          <a:p>
            <a:pPr marL="600075" lvl="2" indent="0">
              <a:buNone/>
            </a:pPr>
            <a:r>
              <a:rPr lang="en-US" altLang="x-none" dirty="0"/>
              <a:t>-  Update data</a:t>
            </a:r>
          </a:p>
          <a:p>
            <a:pPr marL="600075" lvl="2" indent="0">
              <a:buNone/>
            </a:pPr>
            <a:r>
              <a:rPr lang="en-US" altLang="x-none" dirty="0"/>
              <a:t>-  Delete data </a:t>
            </a:r>
          </a:p>
        </p:txBody>
      </p:sp>
      <p:sp>
        <p:nvSpPr>
          <p:cNvPr id="12291" name="Rectangle 3"/>
          <p:cNvSpPr>
            <a:spLocks/>
          </p:cNvSpPr>
          <p:nvPr/>
        </p:nvSpPr>
        <p:spPr bwMode="auto">
          <a:xfrm>
            <a:off x="3524250" y="5600731"/>
            <a:ext cx="83546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r" eaLnBrk="1" hangingPunct="1"/>
            <a:r>
              <a:rPr lang="en-US" altLang="x-none" sz="2700" dirty="0">
                <a:solidFill>
                  <a:srgbClr val="FFFF00"/>
                </a:solidFill>
                <a:ea typeface="ＭＳ Ｐゴシック" charset="-128"/>
              </a:rPr>
              <a:t>http://</a:t>
            </a:r>
            <a:r>
              <a:rPr lang="en-US" altLang="x-none" sz="2700" dirty="0" err="1">
                <a:solidFill>
                  <a:srgbClr val="FFFF00"/>
                </a:solidFill>
                <a:ea typeface="ＭＳ Ｐゴシック" charset="-128"/>
              </a:rPr>
              <a:t>en.wikipedia.org</a:t>
            </a:r>
            <a:r>
              <a:rPr lang="en-US" altLang="x-none" sz="2700" dirty="0">
                <a:solidFill>
                  <a:srgbClr val="FFFF00"/>
                </a:solidFill>
                <a:ea typeface="ＭＳ Ｐゴシック" charset="-128"/>
              </a:rPr>
              <a:t>/wiki/SQL</a:t>
            </a:r>
          </a:p>
          <a:p>
            <a:pPr algn="r" eaLnBrk="1" hangingPunct="1"/>
            <a:r>
              <a:rPr lang="en-US" altLang="x-none" sz="2700" dirty="0">
                <a:solidFill>
                  <a:srgbClr val="FFFF00"/>
                </a:solidFill>
                <a:ea typeface="ＭＳ Ｐゴシック" charset="-128"/>
              </a:rPr>
              <a:t>https://</a:t>
            </a:r>
            <a:r>
              <a:rPr lang="en-US" altLang="x-none" sz="2700" dirty="0" err="1">
                <a:solidFill>
                  <a:srgbClr val="FFFF00"/>
                </a:solidFill>
                <a:ea typeface="ＭＳ Ｐゴシック" charset="-128"/>
              </a:rPr>
              <a:t>en.wikipedia.org</a:t>
            </a:r>
            <a:r>
              <a:rPr lang="en-US" altLang="x-none" sz="2700" dirty="0">
                <a:solidFill>
                  <a:srgbClr val="FFFF00"/>
                </a:solidFill>
                <a:ea typeface="ＭＳ Ｐゴシック" charset="-128"/>
              </a:rPr>
              <a:t>/wiki/ANSI-</a:t>
            </a:r>
            <a:r>
              <a:rPr lang="en-US" altLang="x-none" sz="2700" dirty="0" err="1">
                <a:solidFill>
                  <a:srgbClr val="FFFF00"/>
                </a:solidFill>
                <a:ea typeface="ＭＳ Ｐゴシック" charset="-128"/>
              </a:rPr>
              <a:t>SPARC_Architecture</a:t>
            </a:r>
            <a:endParaRPr lang="en-US" altLang="x-none" sz="2700" dirty="0">
              <a:solidFill>
                <a:srgbClr val="FFFF00"/>
              </a:solidFill>
              <a:ea typeface="ＭＳ Ｐゴシック" charset="-128"/>
            </a:endParaRPr>
          </a:p>
        </p:txBody>
      </p:sp>
      <p:pic>
        <p:nvPicPr>
          <p:cNvPr id="12292" name="Picture 4" descr="The ANSI-SPARC Three-level architectur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1200150"/>
            <a:ext cx="4242197"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1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2373748" y="5850269"/>
            <a:ext cx="7711875"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443791" y="1995487"/>
            <a:ext cx="9571789" cy="3409948"/>
          </a:xfrm>
          <a:prstGeom prst="rect">
            <a:avLst/>
          </a:prstGeom>
          <a:noFill/>
          <a:ln>
            <a:noFill/>
          </a:ln>
        </p:spPr>
        <p:txBody>
          <a:bodyPr lIns="0" tIns="0" rIns="0" bIns="0" anchor="ctr" anchorCtr="0">
            <a:noAutofit/>
          </a:bodyPr>
          <a:lstStyle/>
          <a:p>
            <a:pPr algn="ctr">
              <a:buClr>
                <a:srgbClr val="FFFF00"/>
              </a:buClr>
              <a:buSzPct val="25000"/>
            </a:pPr>
            <a:r>
              <a:rPr lang="en" sz="3333" dirty="0">
                <a:solidFill>
                  <a:srgbClr val="FFFFFF"/>
                </a:solidFill>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extLst>
      <p:ext uri="{BB962C8B-B14F-4D97-AF65-F5344CB8AC3E}">
        <p14:creationId xmlns:p14="http://schemas.microsoft.com/office/powerpoint/2010/main" val="9740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Common Database Systems</a:t>
            </a:r>
          </a:p>
        </p:txBody>
      </p:sp>
      <p:sp>
        <p:nvSpPr>
          <p:cNvPr id="317" name="Shape 317"/>
          <p:cNvSpPr txBox="1">
            <a:spLocks noGrp="1"/>
          </p:cNvSpPr>
          <p:nvPr>
            <p:ph type="body" idx="1"/>
          </p:nvPr>
        </p:nvSpPr>
        <p:spPr>
          <a:xfrm>
            <a:off x="498945" y="1952625"/>
            <a:ext cx="11339636" cy="3973716"/>
          </a:xfrm>
          <a:prstGeom prst="rect">
            <a:avLst/>
          </a:prstGeom>
          <a:noFill/>
          <a:ln>
            <a:noFill/>
          </a:ln>
        </p:spPr>
        <p:txBody>
          <a:bodyPr vert="horz" lIns="28567" tIns="28567" rIns="28567" bIns="28567" rtlCol="0" anchor="ctr" anchorCtr="0">
            <a:noAutofit/>
          </a:bodyPr>
          <a:lstStyle/>
          <a:p>
            <a:pPr marL="338658" indent="-338658">
              <a:lnSpc>
                <a:spcPct val="100000"/>
              </a:lnSpc>
              <a:spcBef>
                <a:spcPts val="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Three major Database Management Systems in wide use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Postgres </a:t>
            </a:r>
            <a:r>
              <a:rPr lang="mr-IN" sz="2667" dirty="0">
                <a:solidFill>
                  <a:schemeClr val="lt1"/>
                </a:solidFill>
                <a:latin typeface="Arial" charset="0"/>
                <a:ea typeface="Arial" charset="0"/>
                <a:cs typeface="Arial" charset="0"/>
                <a:sym typeface="Cabin"/>
              </a:rPr>
              <a:t>–</a:t>
            </a:r>
            <a:r>
              <a:rPr lang="en" sz="2667" dirty="0">
                <a:solidFill>
                  <a:schemeClr val="lt1"/>
                </a:solidFill>
                <a:latin typeface="Arial" charset="0"/>
                <a:ea typeface="Arial" charset="0"/>
                <a:cs typeface="Arial" charset="0"/>
                <a:sym typeface="Cabin"/>
              </a:rPr>
              <a:t> </a:t>
            </a:r>
            <a:r>
              <a:rPr lang="en-US" sz="2667" dirty="0">
                <a:solidFill>
                  <a:schemeClr val="lt1"/>
                </a:solidFill>
                <a:latin typeface="Arial" charset="0"/>
                <a:ea typeface="Arial" charset="0"/>
                <a:cs typeface="Arial" charset="0"/>
                <a:sym typeface="Cabin"/>
              </a:rPr>
              <a:t>Open source</a:t>
            </a:r>
            <a:r>
              <a:rPr lang="en" sz="2667" dirty="0">
                <a:solidFill>
                  <a:schemeClr val="lt1"/>
                </a:solidFill>
                <a:latin typeface="Arial" charset="0"/>
                <a:ea typeface="Arial" charset="0"/>
                <a:cs typeface="Arial" charset="0"/>
                <a:sym typeface="Cabin"/>
              </a:rPr>
              <a:t>, enterprise-scale, very tweakable</a:t>
            </a:r>
            <a:endParaRPr lang="en-US" sz="2667" dirty="0">
              <a:solidFill>
                <a:srgbClr val="00FF00"/>
              </a:solidFill>
              <a:latin typeface="Arial" charset="0"/>
              <a:ea typeface="Arial" charset="0"/>
              <a:cs typeface="Arial" charset="0"/>
              <a:sym typeface="Cabin"/>
            </a:endParaRP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a:solidFill>
                  <a:srgbClr val="00FF00"/>
                </a:solidFill>
                <a:latin typeface="Arial" charset="0"/>
                <a:ea typeface="Arial" charset="0"/>
                <a:cs typeface="Arial" charset="0"/>
                <a:sym typeface="Cabin"/>
              </a:rPr>
              <a:t>Oracle</a:t>
            </a:r>
            <a:r>
              <a:rPr lang="en" sz="2667" dirty="0">
                <a:solidFill>
                  <a:schemeClr val="lt1"/>
                </a:solidFill>
                <a:latin typeface="Arial" charset="0"/>
                <a:ea typeface="Arial" charset="0"/>
                <a:cs typeface="Arial" charset="0"/>
                <a:sym typeface="Cabin"/>
              </a:rPr>
              <a:t> - Large, commercial, enterprise-scale, very tweakable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MySql</a:t>
            </a:r>
            <a:r>
              <a:rPr lang="en" sz="2667" dirty="0">
                <a:solidFill>
                  <a:schemeClr val="lt1"/>
                </a:solidFill>
                <a:latin typeface="Arial" charset="0"/>
                <a:ea typeface="Arial" charset="0"/>
                <a:cs typeface="Arial" charset="0"/>
                <a:sym typeface="Cabin"/>
              </a:rPr>
              <a:t> - Simpler but very fast and scalable - commercial open source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SqlServer</a:t>
            </a:r>
            <a:r>
              <a:rPr lang="en" sz="2667" dirty="0">
                <a:solidFill>
                  <a:schemeClr val="lt1"/>
                </a:solidFill>
                <a:latin typeface="Arial" charset="0"/>
                <a:ea typeface="Arial" charset="0"/>
                <a:cs typeface="Arial" charset="0"/>
                <a:sym typeface="Cabin"/>
              </a:rPr>
              <a:t> - Very nice - from Microsoft (also Access)</a:t>
            </a:r>
          </a:p>
          <a:p>
            <a:pPr marL="338658" indent="-338658">
              <a:lnSpc>
                <a:spcPct val="100000"/>
              </a:lnSpc>
              <a:spcBef>
                <a:spcPts val="80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Many other smaller projects, free and open source</a:t>
            </a:r>
          </a:p>
          <a:p>
            <a:pPr marL="338658" lvl="1" indent="0">
              <a:lnSpc>
                <a:spcPct val="100000"/>
              </a:lnSpc>
              <a:spcBef>
                <a:spcPts val="800"/>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HSQL, </a:t>
            </a:r>
            <a:r>
              <a:rPr lang="en" sz="2667" dirty="0">
                <a:solidFill>
                  <a:srgbClr val="00FF00"/>
                </a:solidFill>
                <a:latin typeface="Arial" charset="0"/>
                <a:ea typeface="Arial" charset="0"/>
                <a:cs typeface="Arial" charset="0"/>
                <a:sym typeface="Cabin"/>
              </a:rPr>
              <a:t>SQLite</a:t>
            </a:r>
            <a:r>
              <a:rPr lang="en" sz="2667" dirty="0">
                <a:solidFill>
                  <a:schemeClr val="lt1"/>
                </a:solidFill>
                <a:latin typeface="Arial" charset="0"/>
                <a:ea typeface="Arial" charset="0"/>
                <a:cs typeface="Arial" charset="0"/>
                <a:sym typeface="Cabin"/>
              </a:rPr>
              <a:t>, ... </a:t>
            </a:r>
          </a:p>
        </p:txBody>
      </p:sp>
    </p:spTree>
    <p:extLst>
      <p:ext uri="{BB962C8B-B14F-4D97-AF65-F5344CB8AC3E}">
        <p14:creationId xmlns:p14="http://schemas.microsoft.com/office/powerpoint/2010/main" val="214320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Database Model</a:t>
            </a:r>
          </a:p>
        </p:txBody>
      </p:sp>
      <p:sp>
        <p:nvSpPr>
          <p:cNvPr id="310" name="Shape 310"/>
          <p:cNvSpPr txBox="1"/>
          <p:nvPr/>
        </p:nvSpPr>
        <p:spPr>
          <a:xfrm>
            <a:off x="2524960" y="5781455"/>
            <a:ext cx="7383371" cy="466800"/>
          </a:xfrm>
          <a:prstGeom prst="rect">
            <a:avLst/>
          </a:prstGeom>
          <a:noFill/>
          <a:ln>
            <a:noFill/>
          </a:ln>
        </p:spPr>
        <p:txBody>
          <a:bodyPr lIns="0" tIns="0" rIns="0" bIns="0" anchor="ctr" anchorCtr="0">
            <a:noAutofit/>
          </a:bodyPr>
          <a:lstStyle/>
          <a:p>
            <a:pPr algn="ctr">
              <a:buClr>
                <a:srgbClr val="FFFF00"/>
              </a:buClr>
              <a:buSzPct val="25000"/>
            </a:pPr>
            <a:r>
              <a:rPr lang="en" sz="2667" u="sng" dirty="0">
                <a:solidFill>
                  <a:srgbClr val="FFFF00"/>
                </a:solidFill>
                <a:latin typeface="Arial" charset="0"/>
                <a:ea typeface="Arial" charset="0"/>
                <a:cs typeface="Arial" charset="0"/>
                <a:sym typeface="Cabin"/>
                <a:hlinkClick r:id="rId3"/>
              </a:rPr>
              <a:t>http://en.wikipedia.org/wiki/Database_model</a:t>
            </a:r>
          </a:p>
        </p:txBody>
      </p:sp>
      <p:sp>
        <p:nvSpPr>
          <p:cNvPr id="311" name="Shape 311"/>
          <p:cNvSpPr txBox="1"/>
          <p:nvPr/>
        </p:nvSpPr>
        <p:spPr>
          <a:xfrm>
            <a:off x="1712119" y="1985962"/>
            <a:ext cx="8753399" cy="3409873"/>
          </a:xfrm>
          <a:prstGeom prst="rect">
            <a:avLst/>
          </a:prstGeom>
          <a:noFill/>
          <a:ln>
            <a:noFill/>
          </a:ln>
        </p:spPr>
        <p:txBody>
          <a:bodyPr lIns="0" tIns="0" rIns="0" bIns="0" anchor="ctr" anchorCtr="0">
            <a:noAutofit/>
          </a:bodyPr>
          <a:lstStyle/>
          <a:p>
            <a:pPr algn="ctr">
              <a:buClr>
                <a:schemeClr val="lt1"/>
              </a:buClr>
              <a:buSzPct val="25000"/>
            </a:pPr>
            <a:r>
              <a:rPr lang="en" sz="2800" dirty="0">
                <a:solidFill>
                  <a:schemeClr val="lt1"/>
                </a:solidFill>
                <a:latin typeface="Arial" charset="0"/>
                <a:ea typeface="Arial" charset="0"/>
                <a:cs typeface="Arial" charset="0"/>
                <a:sym typeface="Cabin"/>
              </a:rPr>
              <a:t>A </a:t>
            </a:r>
            <a:r>
              <a:rPr lang="en" sz="2800" dirty="0">
                <a:solidFill>
                  <a:srgbClr val="00FF00"/>
                </a:solidFill>
                <a:latin typeface="Arial" charset="0"/>
                <a:ea typeface="Arial" charset="0"/>
                <a:cs typeface="Arial" charset="0"/>
                <a:sym typeface="Cabin"/>
              </a:rPr>
              <a:t>database model</a:t>
            </a:r>
            <a:r>
              <a:rPr lang="en" sz="2800" dirty="0">
                <a:solidFill>
                  <a:schemeClr val="lt1"/>
                </a:solidFill>
                <a:latin typeface="Arial" charset="0"/>
                <a:ea typeface="Arial" charset="0"/>
                <a:cs typeface="Arial" charset="0"/>
                <a:sym typeface="Cabin"/>
              </a:rPr>
              <a:t> or </a:t>
            </a:r>
            <a:r>
              <a:rPr lang="en" sz="2800" dirty="0">
                <a:solidFill>
                  <a:srgbClr val="00FF00"/>
                </a:solidFill>
                <a:latin typeface="Arial" charset="0"/>
                <a:ea typeface="Arial" charset="0"/>
                <a:cs typeface="Arial" charset="0"/>
                <a:sym typeface="Cabin"/>
              </a:rPr>
              <a:t>database schema</a:t>
            </a:r>
            <a:r>
              <a:rPr lang="en" sz="2800" dirty="0">
                <a:solidFill>
                  <a:schemeClr val="lt1"/>
                </a:solidFill>
                <a:latin typeface="Arial" charset="0"/>
                <a:ea typeface="Arial" charset="0"/>
                <a:cs typeface="Arial" charset="0"/>
                <a:sym typeface="Cabin"/>
              </a:rPr>
              <a:t> is the </a:t>
            </a:r>
            <a:r>
              <a:rPr lang="en" sz="2800" dirty="0">
                <a:solidFill>
                  <a:srgbClr val="FF00FF"/>
                </a:solidFill>
                <a:latin typeface="Arial" charset="0"/>
                <a:ea typeface="Arial" charset="0"/>
                <a:cs typeface="Arial" charset="0"/>
                <a:sym typeface="Cabin"/>
              </a:rPr>
              <a:t>structure or format of a database</a:t>
            </a:r>
            <a:r>
              <a:rPr lang="en" sz="2800" dirty="0">
                <a:solidFill>
                  <a:schemeClr val="lt1"/>
                </a:solidFill>
                <a:latin typeface="Arial" charset="0"/>
                <a:ea typeface="Arial" charset="0"/>
                <a:cs typeface="Arial" charset="0"/>
                <a:sym typeface="Cabin"/>
              </a:rPr>
              <a:t>, described in a formal language supported by the database management system. In other words, a “database model” is the application of a data model when used in conjunction with a database management system.</a:t>
            </a:r>
          </a:p>
        </p:txBody>
      </p:sp>
    </p:spTree>
    <p:extLst>
      <p:ext uri="{BB962C8B-B14F-4D97-AF65-F5344CB8AC3E}">
        <p14:creationId xmlns:p14="http://schemas.microsoft.com/office/powerpoint/2010/main" val="996950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1080</Words>
  <Application>Microsoft Macintosh PowerPoint</Application>
  <PresentationFormat>Grand écran</PresentationFormat>
  <Paragraphs>155</Paragraphs>
  <Slides>20</Slides>
  <Notes>15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Arial</vt:lpstr>
      <vt:lpstr>Cabin</vt:lpstr>
      <vt:lpstr>Calibri</vt:lpstr>
      <vt:lpstr>Calibri Light</vt:lpstr>
      <vt:lpstr>Courier</vt:lpstr>
      <vt:lpstr>Courier New</vt:lpstr>
      <vt:lpstr>Gill Sans</vt:lpstr>
      <vt:lpstr>Helvetica</vt:lpstr>
      <vt:lpstr>Verdana</vt:lpstr>
      <vt:lpstr>Office Theme</vt:lpstr>
      <vt:lpstr>Table of Contents</vt:lpstr>
      <vt:lpstr>Single Table SQL</vt:lpstr>
      <vt:lpstr>SQL</vt:lpstr>
      <vt:lpstr>Random Access</vt:lpstr>
      <vt:lpstr>Structured Query Language</vt:lpstr>
      <vt:lpstr>SQL</vt:lpstr>
      <vt:lpstr>Relational Databases</vt:lpstr>
      <vt:lpstr>Common Database Systems</vt:lpstr>
      <vt:lpstr>Database Model</vt:lpstr>
      <vt:lpstr>SQL</vt:lpstr>
      <vt:lpstr>Lets Make a Database</vt:lpstr>
      <vt:lpstr>Start Simple - A Single Table</vt:lpstr>
      <vt:lpstr>SQL: Insert</vt:lpstr>
      <vt:lpstr>SQL: Delete</vt:lpstr>
      <vt:lpstr>SQL: Update</vt:lpstr>
      <vt:lpstr>Retrieving Records: Select</vt:lpstr>
      <vt:lpstr>Sorting with ORDER BY</vt:lpstr>
      <vt:lpstr>SQL Summary</vt:lpstr>
      <vt:lpstr>SQL summary</vt:lpstr>
      <vt:lpstr>Acknowledgements / Contributions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SQL-01-Basics Properties</dc:title>
  <dc:subject>Django for Everybody</dc:subject>
  <dc:creator>Severance, Charles</dc:creator>
  <cp:keywords/>
  <dc:description/>
  <cp:lastModifiedBy>dave bohnert</cp:lastModifiedBy>
  <cp:revision>39</cp:revision>
  <dcterms:created xsi:type="dcterms:W3CDTF">2019-01-19T02:12:54Z</dcterms:created>
  <dcterms:modified xsi:type="dcterms:W3CDTF">2022-01-02T09:29:50Z</dcterms:modified>
  <cp:category/>
</cp:coreProperties>
</file>