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317" r:id="rId2"/>
    <p:sldId id="258" r:id="rId3"/>
    <p:sldId id="337" r:id="rId4"/>
    <p:sldId id="324" r:id="rId5"/>
    <p:sldId id="335" r:id="rId6"/>
    <p:sldId id="321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6" r:id="rId15"/>
    <p:sldId id="338" r:id="rId16"/>
    <p:sldId id="339" r:id="rId17"/>
    <p:sldId id="340" r:id="rId18"/>
    <p:sldId id="341" r:id="rId19"/>
    <p:sldId id="342" r:id="rId20"/>
    <p:sldId id="343" r:id="rId21"/>
    <p:sldId id="33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4372C4"/>
    <a:srgbClr val="00FDFF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87"/>
    <p:restoredTop sz="95982"/>
  </p:normalViewPr>
  <p:slideViewPr>
    <p:cSldViewPr snapToGrid="0" snapToObjects="1">
      <p:cViewPr varScale="1">
        <p:scale>
          <a:sx n="111" d="100"/>
          <a:sy n="111" d="100"/>
        </p:scale>
        <p:origin x="224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Note from Chuck.  If you are using these materials, you can remove my name and URL from this replace it with your own, but please retain the CC-BY logo on the first page as well as retain the entire last page when you remix and republish these slides.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TO Highlight – go to https://</a:t>
            </a:r>
            <a:r>
              <a:rPr lang="en-US" dirty="0" err="1"/>
              <a:t>tohtml.com</a:t>
            </a:r>
            <a:r>
              <a:rPr lang="en-US"/>
              <a:t>/html/ - paste and then do a "Paste RTF"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2460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79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6FF31ED5-7C20-294A-98B2-1C5CE6453DA8}" type="slidenum">
              <a:rPr lang="en-US" altLang="x-none" sz="1200"/>
              <a:pPr/>
              <a:t>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56785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19014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3774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84B-9E70-0147-A7B2-2B03EF54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B40C-2FCB-434C-A0CC-755A7EB0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929"/>
            <a:ext cx="10739718" cy="463503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This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slide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deck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consists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of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slides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used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in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lecture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videos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in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Week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1.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Below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is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a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list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of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shortcut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hyperlinks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for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you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to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jump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into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specific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sections.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(page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2)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rgbClr val="0500FF"/>
                </a:solidFill>
                <a:hlinkClick r:id="rId3" action="ppaction://hlinksldjump"/>
              </a:rPr>
              <a:t>Week 1: Django Data Models</a:t>
            </a:r>
            <a:endParaRPr lang="en-US" altLang="zh-CN" sz="20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(page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15)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rgbClr val="0500FF"/>
                </a:solidFill>
                <a:hlinkClick r:id="rId4" action="ppaction://hlinksldjump"/>
              </a:rPr>
              <a:t>Week</a:t>
            </a:r>
            <a:r>
              <a:rPr lang="zh-CN" altLang="en-US" sz="2000" dirty="0">
                <a:solidFill>
                  <a:srgbClr val="0500FF"/>
                </a:solidFill>
                <a:hlinkClick r:id="rId4" action="ppaction://hlinksldjump"/>
              </a:rPr>
              <a:t> </a:t>
            </a:r>
            <a:r>
              <a:rPr lang="en-US" altLang="zh-CN" sz="2000" dirty="0">
                <a:solidFill>
                  <a:srgbClr val="0500FF"/>
                </a:solidFill>
                <a:hlinkClick r:id="rId4" action="ppaction://hlinksldjump"/>
              </a:rPr>
              <a:t>1: Django Migrations</a:t>
            </a:r>
            <a:endParaRPr lang="en-US" altLang="zh-CN" sz="2000" dirty="0">
              <a:solidFill>
                <a:srgbClr val="05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561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6238" y="728663"/>
            <a:ext cx="790472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db.sqlite3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SQLite version 3.24.0 2018-06-04 14:10:15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Enter ".help" for usage hints.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.tables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[ ..snip ..]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</a:t>
            </a:r>
            <a:r>
              <a:rPr lang="en-US" dirty="0" err="1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users_user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users_user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CREATE TABLE IF NOT EXISTS 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users_user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 (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"id" integer NOT NULL PRIMARY KEY AUTOINCREMENT,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"name" varchar(128) NOT NULL,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"email" varchar(128) NOT NULL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48038" cy="1325563"/>
          </a:xfrm>
        </p:spPr>
        <p:txBody>
          <a:bodyPr/>
          <a:lstStyle/>
          <a:p>
            <a:r>
              <a:rPr lang="en-US" dirty="0"/>
              <a:t>Checking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Record</a:t>
            </a:r>
          </a:p>
        </p:txBody>
      </p:sp>
      <p:sp>
        <p:nvSpPr>
          <p:cNvPr id="3" name="Shape 382"/>
          <p:cNvSpPr txBox="1"/>
          <p:nvPr/>
        </p:nvSpPr>
        <p:spPr>
          <a:xfrm>
            <a:off x="206957" y="5284784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7488" y="1690688"/>
            <a:ext cx="70775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User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 = User(name='Kristen', email='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kf@umich.edu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u.id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u.email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kf@umich.edu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920845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3307" y="2005786"/>
            <a:ext cx="87820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pl-PL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pl-PL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pl-PL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</a:t>
            </a:r>
            <a:r>
              <a:rPr lang="pl-PL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connection</a:t>
            </a:r>
            <a:endParaRPr lang="pl-PL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pl-PL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pl-PL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pl-PL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connection.queries</a:t>
            </a:r>
            <a:r>
              <a:rPr lang="pl-PL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[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{'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sql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': 'BEGIN', 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': '0.000'}, 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{'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sql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': 'INSERT INTO "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users_user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" ("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", "email") 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             VALUES (\'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Kristen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\', \'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kf@umich.edu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\')',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    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': '0.002'}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]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&gt;&gt;&gt;</a:t>
            </a:r>
            <a:endParaRPr lang="pl-PL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Shape 382"/>
          <p:cNvSpPr txBox="1"/>
          <p:nvPr/>
        </p:nvSpPr>
        <p:spPr>
          <a:xfrm>
            <a:off x="206957" y="5041897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85789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in the ORM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5874" y="1828801"/>
            <a:ext cx="1034129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u = User(name='Sally', email='a2@umich.edu')</a:t>
            </a: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').values()</a:t>
            </a: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ted@umich.edu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').delete()</a:t>
            </a: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').update(name='Charles')</a:t>
            </a: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('email')</a:t>
            </a: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('-name')</a:t>
            </a: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33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Field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AutoField</a:t>
            </a:r>
            <a:endParaRPr lang="en-US" dirty="0"/>
          </a:p>
          <a:p>
            <a:r>
              <a:rPr lang="en-US" dirty="0" err="1"/>
              <a:t>BigAutoField</a:t>
            </a:r>
            <a:endParaRPr lang="en-US" dirty="0"/>
          </a:p>
          <a:p>
            <a:r>
              <a:rPr lang="en-US" dirty="0" err="1"/>
              <a:t>BigIntegerField</a:t>
            </a:r>
            <a:endParaRPr lang="en-US" dirty="0"/>
          </a:p>
          <a:p>
            <a:r>
              <a:rPr lang="en-US" dirty="0" err="1"/>
              <a:t>BinaryField</a:t>
            </a:r>
            <a:endParaRPr lang="en-US" dirty="0"/>
          </a:p>
          <a:p>
            <a:r>
              <a:rPr lang="en-US" dirty="0" err="1"/>
              <a:t>BooleanField</a:t>
            </a:r>
            <a:endParaRPr lang="en-US" dirty="0"/>
          </a:p>
          <a:p>
            <a:r>
              <a:rPr lang="en-US" dirty="0" err="1"/>
              <a:t>CharField</a:t>
            </a:r>
            <a:endParaRPr lang="en-US" dirty="0"/>
          </a:p>
          <a:p>
            <a:r>
              <a:rPr lang="en-US" dirty="0" err="1"/>
              <a:t>DateField</a:t>
            </a:r>
            <a:endParaRPr lang="en-US" dirty="0"/>
          </a:p>
          <a:p>
            <a:r>
              <a:rPr lang="en-US" dirty="0" err="1"/>
              <a:t>DateTimeField</a:t>
            </a:r>
            <a:endParaRPr lang="en-US" dirty="0"/>
          </a:p>
          <a:p>
            <a:r>
              <a:rPr lang="en-US" dirty="0" err="1"/>
              <a:t>DecimalField</a:t>
            </a:r>
            <a:endParaRPr lang="en-US" dirty="0"/>
          </a:p>
          <a:p>
            <a:r>
              <a:rPr lang="en-US" dirty="0" err="1"/>
              <a:t>DurationField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EmailField</a:t>
            </a:r>
            <a:endParaRPr lang="en-US" dirty="0"/>
          </a:p>
          <a:p>
            <a:r>
              <a:rPr lang="en-US" dirty="0" err="1"/>
              <a:t>FileField</a:t>
            </a:r>
            <a:endParaRPr lang="en-US" dirty="0"/>
          </a:p>
          <a:p>
            <a:r>
              <a:rPr lang="en-US" dirty="0" err="1"/>
              <a:t>FilePathField</a:t>
            </a:r>
            <a:endParaRPr lang="en-US" dirty="0"/>
          </a:p>
          <a:p>
            <a:r>
              <a:rPr lang="en-US" dirty="0" err="1"/>
              <a:t>FloatField</a:t>
            </a:r>
            <a:endParaRPr lang="en-US" dirty="0"/>
          </a:p>
          <a:p>
            <a:r>
              <a:rPr lang="en-US" dirty="0" err="1"/>
              <a:t>ImageField</a:t>
            </a:r>
            <a:endParaRPr lang="en-US" dirty="0"/>
          </a:p>
          <a:p>
            <a:r>
              <a:rPr lang="en-US" dirty="0" err="1"/>
              <a:t>IntegerField</a:t>
            </a:r>
            <a:endParaRPr lang="en-US" dirty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/>
              <a:t>NullBooleanField</a:t>
            </a:r>
            <a:endParaRPr lang="en-US" dirty="0"/>
          </a:p>
          <a:p>
            <a:r>
              <a:rPr lang="en-US" dirty="0" err="1"/>
              <a:t>PositiveIntegerField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0286" y="5640389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/>
              <a:t>SlugField</a:t>
            </a:r>
            <a:endParaRPr lang="en-US" dirty="0"/>
          </a:p>
          <a:p>
            <a:r>
              <a:rPr lang="en-US" dirty="0" err="1"/>
              <a:t>SmallIntegerField</a:t>
            </a:r>
            <a:endParaRPr lang="en-US" dirty="0"/>
          </a:p>
          <a:p>
            <a:r>
              <a:rPr lang="en-US" dirty="0" err="1"/>
              <a:t>TextFIeld</a:t>
            </a:r>
            <a:endParaRPr lang="en-US" dirty="0"/>
          </a:p>
          <a:p>
            <a:r>
              <a:rPr lang="en-US" dirty="0" err="1"/>
              <a:t>TimeField</a:t>
            </a:r>
            <a:endParaRPr lang="en-US" dirty="0"/>
          </a:p>
          <a:p>
            <a:r>
              <a:rPr lang="en-US" dirty="0" err="1"/>
              <a:t>URLField</a:t>
            </a:r>
            <a:endParaRPr lang="en-US" dirty="0"/>
          </a:p>
          <a:p>
            <a:r>
              <a:rPr lang="en-US" dirty="0" err="1">
                <a:solidFill>
                  <a:srgbClr val="FFFF00"/>
                </a:solidFill>
              </a:rPr>
              <a:t>ForeignKey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err="1">
                <a:solidFill>
                  <a:srgbClr val="FFFF00"/>
                </a:solidFill>
              </a:rPr>
              <a:t>ManyToManyField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err="1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19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Models, Migrations, and Database Tables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64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Migrations: From Model to Database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FFFF00"/>
                </a:solidFill>
              </a:rPr>
              <a:t>makemigrations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command reads all the </a:t>
            </a:r>
            <a:r>
              <a:rPr lang="en-US" dirty="0" err="1">
                <a:solidFill>
                  <a:srgbClr val="FFFF00"/>
                </a:solidFill>
              </a:rPr>
              <a:t>models.py</a:t>
            </a:r>
            <a:r>
              <a:rPr lang="en-US" dirty="0"/>
              <a:t> files in all the applications, end creates / evolves the migration files</a:t>
            </a:r>
          </a:p>
          <a:p>
            <a:r>
              <a:rPr lang="en-US" dirty="0"/>
              <a:t>Guided by the applications listed in </a:t>
            </a:r>
            <a:r>
              <a:rPr lang="en-US" dirty="0" err="1">
                <a:solidFill>
                  <a:srgbClr val="FFFF00"/>
                </a:solidFill>
              </a:rPr>
              <a:t>settings.py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Migrations are portable across databases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migrate </a:t>
            </a:r>
            <a:r>
              <a:rPr lang="en-US" dirty="0"/>
              <a:t>command reads all the </a:t>
            </a:r>
            <a:r>
              <a:rPr lang="en-US" dirty="0">
                <a:solidFill>
                  <a:srgbClr val="FFFF00"/>
                </a:solidFill>
              </a:rPr>
              <a:t>migrations</a:t>
            </a:r>
            <a:r>
              <a:rPr lang="en-US" dirty="0"/>
              <a:t> folders in the application folders and creates / evolves the tables in the database (i.e. db.sqlite3)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65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makemigrations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62523" y="1721912"/>
            <a:ext cx="46281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 */migrations/0*.</a:t>
            </a:r>
            <a:r>
              <a:rPr lang="en-US" sz="16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16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autos/migrations/0001_initial.py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favs/migrations/0001_initial.py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forums/migrations/0001_initial.py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many/migrations/0001_initial.py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pics/migrations/0001_initial.py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rest/migrations/0001_initial.py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tracks/migrations/0001_initial.py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</a:p>
          <a:p>
            <a:r>
              <a:rPr lang="en-US" sz="1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0266" y="1857612"/>
            <a:ext cx="5052986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*/</a:t>
            </a:r>
            <a:r>
              <a:rPr lang="en-US" sz="16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autos/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many/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menu/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crispy/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favs/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pics/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rest/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form/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route/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forums/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session/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tmpl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tracks/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hello/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users/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home/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views/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</a:p>
        </p:txBody>
      </p:sp>
      <p:sp>
        <p:nvSpPr>
          <p:cNvPr id="6" name="Right Arrow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43550" y="3357563"/>
            <a:ext cx="82867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05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migrate</a:t>
            </a:r>
          </a:p>
        </p:txBody>
      </p:sp>
      <p:sp>
        <p:nvSpPr>
          <p:cNvPr id="6" name="Right Arrow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39494" y="3083926"/>
            <a:ext cx="82867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7044" y="785929"/>
            <a:ext cx="53087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s</a:t>
            </a:r>
            <a:r>
              <a:rPr lang="en-US" sz="1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qlite3 db.sqlite3 </a:t>
            </a:r>
          </a:p>
          <a:p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3.24.0 2018-06-04 14:10:15</a:t>
            </a:r>
          </a:p>
          <a:p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Enter ".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help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de-DE" sz="1200" b="1" dirty="0" err="1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sz="12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de-DE" sz="1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de-DE" sz="1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de-DE" sz="1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gview_car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auth_group_permissions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gview_cat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auth_permission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gview_dog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gview_horse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many_course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many_membership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autos_auto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many_person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autos_make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myarts_article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bookone_book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pics_pic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bookone_instance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rest_breed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bookone_lang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rest_cat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social_auth_association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django_content_type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social_auth_code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django_migrations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social_auth_nonce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social_auth_partial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favs_fav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social_auth_usersocialauth</a:t>
            </a:r>
            <a:endParaRPr lang="en-US" sz="12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favs_thing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tracks_album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favsql_fav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tracks_artist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favsql_thing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tracks_genre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forums_comment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tracks_track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forums_forum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users_user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</a:p>
          <a:p>
            <a:r>
              <a:rPr lang="en-US" sz="1200" b="1" dirty="0" err="1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sz="12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sz="1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  <a:p>
            <a:r>
              <a:rPr lang="en-US" sz="12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is-IS" sz="1200" b="1" dirty="0">
              <a:solidFill>
                <a:srgbClr val="00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731870"/>
            <a:ext cx="46281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 */migrations/0*.</a:t>
            </a:r>
            <a:r>
              <a:rPr lang="en-US" sz="16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16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autos/migrations/0001_initial.py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favs/migrations/0001_initial.py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forums/migrations/0001_initial.py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many/migrations/0001_initial.py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pics/migrations/0001_initial.py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rest/migrations/0001_initial.py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tracks/migrations/0001_initial.py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</a:p>
          <a:p>
            <a:r>
              <a:rPr lang="en-US" sz="1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</a:p>
        </p:txBody>
      </p:sp>
    </p:spTree>
    <p:extLst>
      <p:ext uri="{BB962C8B-B14F-4D97-AF65-F5344CB8AC3E}">
        <p14:creationId xmlns:p14="http://schemas.microsoft.com/office/powerpoint/2010/main" val="1968221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Re-running </a:t>
            </a:r>
            <a:r>
              <a:rPr lang="en-US" dirty="0" err="1"/>
              <a:t>makemigrate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1602" y="1871663"/>
            <a:ext cx="964879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MacBook-Pro-92:dj4e-samples csev$ python3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Migrations for '</a:t>
            </a:r>
            <a:r>
              <a:rPr lang="en-US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':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/migrations/0001_initial.py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Book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Instance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Lang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Add field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book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2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/>
              <a:t>Simple Django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 licen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Re-running migrate from scratch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7313" y="1485900"/>
            <a:ext cx="9834744" cy="452431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db.sqlite3 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python3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Operations to perform: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 all migrations: admin,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autos,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contenttypes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...</a:t>
            </a: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Running migrations: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contenttypes.0001_initial...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auth.0001_initial...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admin.0001_initial...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admin.0002_logentry_remove_auto_add...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contenttypes.0002_remove_content_type_name...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auth.0002_alter_permission_name_max_length...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[ ...snip ... ]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social_django.0008_partial_timestamp...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tracks.0001_initial...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users.0001_initial...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28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Django Models feature implements an Object Relational Mapper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We can write only Python code (i.e. no explicit SQL)</a:t>
            </a:r>
          </a:p>
          <a:p>
            <a:pPr lvl="1"/>
            <a:r>
              <a:rPr lang="en-US" dirty="0"/>
              <a:t>We gain database portability</a:t>
            </a:r>
          </a:p>
          <a:p>
            <a:pPr lvl="1"/>
            <a:r>
              <a:rPr lang="en-US" dirty="0"/>
              <a:t>Migrations both create and evolve our database schema</a:t>
            </a:r>
          </a:p>
          <a:p>
            <a:pPr lvl="1"/>
            <a:r>
              <a:rPr lang="en-US" dirty="0"/>
              <a:t>A sweet administrator interface</a:t>
            </a:r>
          </a:p>
          <a:p>
            <a:pPr lvl="1"/>
            <a:r>
              <a:rPr lang="en-US" dirty="0"/>
              <a:t>Automatic form generation and validation (later)</a:t>
            </a:r>
          </a:p>
        </p:txBody>
      </p:sp>
    </p:spTree>
    <p:extLst>
      <p:ext uri="{BB962C8B-B14F-4D97-AF65-F5344CB8AC3E}">
        <p14:creationId xmlns:p14="http://schemas.microsoft.com/office/powerpoint/2010/main" val="1285407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AD71C32-7908-DB45-971D-B4A65ED91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diagram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  <a:p>
            <a:pPr algn="r"/>
            <a:r>
              <a:rPr lang="en-US" dirty="0"/>
              <a:t>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  <a:br>
              <a:rPr lang="en-US" dirty="0"/>
            </a:br>
            <a:r>
              <a:rPr lang="en-US" dirty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cxnSp>
        <p:nvCxnSpPr>
          <p:cNvPr id="56" name="Straight Arrow Connector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Javascript</a:t>
            </a:r>
            <a:endParaRPr lang="en-US" dirty="0"/>
          </a:p>
          <a:p>
            <a:endParaRPr lang="en-US" dirty="0"/>
          </a:p>
        </p:txBody>
      </p:sp>
      <p:pic>
        <p:nvPicPr>
          <p:cNvPr id="81" name="Picture 8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3"/>
            <a:endCxn id="13" idx="2"/>
          </p:cNvCxnSpPr>
          <p:nvPr/>
        </p:nvCxnSpPr>
        <p:spPr>
          <a:xfrm flipV="1">
            <a:off x="9815644" y="3421029"/>
            <a:ext cx="957940" cy="294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4" idx="2"/>
          </p:cNvCxnSpPr>
          <p:nvPr/>
        </p:nvCxnSpPr>
        <p:spPr>
          <a:xfrm flipV="1">
            <a:off x="8664626" y="3966793"/>
            <a:ext cx="473108" cy="433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37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866775" y="180975"/>
            <a:ext cx="5915025" cy="1724025"/>
          </a:xfrm>
        </p:spPr>
        <p:txBody>
          <a:bodyPr/>
          <a:lstStyle/>
          <a:p>
            <a:pPr eaLnBrk="1" hangingPunct="1"/>
            <a:r>
              <a:rPr lang="en-US" altLang="x-none" sz="5400">
                <a:solidFill>
                  <a:srgbClr val="FFCC66"/>
                </a:solidFill>
              </a:rPr>
              <a:t>SQL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943100"/>
            <a:ext cx="5343525" cy="4276725"/>
          </a:xfrm>
        </p:spPr>
        <p:txBody>
          <a:bodyPr/>
          <a:lstStyle/>
          <a:p>
            <a:pPr marL="161925" indent="0">
              <a:buNone/>
            </a:pPr>
            <a:r>
              <a:rPr lang="en-US" altLang="x-none">
                <a:solidFill>
                  <a:srgbClr val="FFFF00"/>
                </a:solidFill>
              </a:rPr>
              <a:t>Structured Query Language</a:t>
            </a:r>
            <a:r>
              <a:rPr lang="en-US" altLang="x-none"/>
              <a:t> is the language we use to issue commands to the database</a:t>
            </a:r>
          </a:p>
          <a:p>
            <a:pPr marL="600075" lvl="2" indent="0">
              <a:buNone/>
            </a:pPr>
            <a:r>
              <a:rPr lang="en-US" altLang="x-none"/>
              <a:t>-  Create/Insert data</a:t>
            </a:r>
          </a:p>
          <a:p>
            <a:pPr marL="600075" lvl="2" indent="0">
              <a:buNone/>
            </a:pPr>
            <a:r>
              <a:rPr lang="en-US" altLang="x-none"/>
              <a:t>-  Read/Select some data</a:t>
            </a:r>
          </a:p>
          <a:p>
            <a:pPr marL="600075" lvl="2" indent="0">
              <a:buNone/>
            </a:pPr>
            <a:r>
              <a:rPr lang="en-US" altLang="x-none"/>
              <a:t>-  Update data</a:t>
            </a:r>
          </a:p>
          <a:p>
            <a:pPr marL="600075" lvl="2" indent="0">
              <a:buNone/>
            </a:pPr>
            <a:r>
              <a:rPr lang="en-US" altLang="x-none"/>
              <a:t>-  Delete data </a:t>
            </a:r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3524250" y="5600731"/>
            <a:ext cx="83546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altLang="x-none" sz="2700" dirty="0">
                <a:solidFill>
                  <a:srgbClr val="FFFF00"/>
                </a:solidFill>
                <a:ea typeface="ＭＳ Ｐゴシック" charset="-128"/>
              </a:rPr>
              <a:t>http://</a:t>
            </a:r>
            <a:r>
              <a:rPr lang="en-US" altLang="x-none" sz="2700" dirty="0" err="1">
                <a:solidFill>
                  <a:srgbClr val="FFFF00"/>
                </a:solidFill>
                <a:ea typeface="ＭＳ Ｐゴシック" charset="-128"/>
              </a:rPr>
              <a:t>en.wikipedia.org</a:t>
            </a:r>
            <a:r>
              <a:rPr lang="en-US" altLang="x-none" sz="2700" dirty="0">
                <a:solidFill>
                  <a:srgbClr val="FFFF00"/>
                </a:solidFill>
                <a:ea typeface="ＭＳ Ｐゴシック" charset="-128"/>
              </a:rPr>
              <a:t>/wiki/SQL</a:t>
            </a:r>
          </a:p>
          <a:p>
            <a:pPr algn="r" eaLnBrk="1" hangingPunct="1"/>
            <a:r>
              <a:rPr lang="en-US" altLang="x-none" sz="2700" dirty="0">
                <a:solidFill>
                  <a:srgbClr val="FFFF00"/>
                </a:solidFill>
                <a:ea typeface="ＭＳ Ｐゴシック" charset="-128"/>
              </a:rPr>
              <a:t>https://</a:t>
            </a:r>
            <a:r>
              <a:rPr lang="en-US" altLang="x-none" sz="2700" dirty="0" err="1">
                <a:solidFill>
                  <a:srgbClr val="FFFF00"/>
                </a:solidFill>
                <a:ea typeface="ＭＳ Ｐゴシック" charset="-128"/>
              </a:rPr>
              <a:t>en.wikipedia.org</a:t>
            </a:r>
            <a:r>
              <a:rPr lang="en-US" altLang="x-none" sz="2700" dirty="0">
                <a:solidFill>
                  <a:srgbClr val="FFFF00"/>
                </a:solidFill>
                <a:ea typeface="ＭＳ Ｐゴシック" charset="-128"/>
              </a:rPr>
              <a:t>/wiki/ANSI-</a:t>
            </a:r>
            <a:r>
              <a:rPr lang="en-US" altLang="x-none" sz="2700" dirty="0" err="1">
                <a:solidFill>
                  <a:srgbClr val="FFFF00"/>
                </a:solidFill>
                <a:ea typeface="ＭＳ Ｐゴシック" charset="-128"/>
              </a:rPr>
              <a:t>SPARC_Architecture</a:t>
            </a:r>
            <a:endParaRPr lang="en-US" altLang="x-none" sz="2700" dirty="0">
              <a:solidFill>
                <a:srgbClr val="FFFF00"/>
              </a:solidFill>
              <a:ea typeface="ＭＳ Ｐゴシック" charset="-128"/>
            </a:endParaRPr>
          </a:p>
        </p:txBody>
      </p:sp>
      <p:pic>
        <p:nvPicPr>
          <p:cNvPr id="12292" name="Picture 4" descr="The ANSI-SPARC Three-level architecture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1200150"/>
            <a:ext cx="4242197" cy="412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1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6257924" y="365125"/>
            <a:ext cx="5095875" cy="1325563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40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 Simple - A Single Table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415212" y="2367678"/>
            <a:ext cx="4397347" cy="2618660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lang="en-US" sz="2133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id integer </a:t>
            </a: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NOT NULL</a:t>
            </a: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 PRIMARY KEY  </a:t>
            </a: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 AUTOINCREMENT</a:t>
            </a:r>
            <a:r>
              <a:rPr lang="en-US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070" y="782509"/>
            <a:ext cx="583685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zip.sqlite3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3.11.0 2016-02-15 17:29:24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Enter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".help" for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it-IT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 TABLE 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 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...&gt; </a:t>
            </a:r>
            <a:r>
              <a:rPr lang="it-IT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id INTEGER NOT NULL </a:t>
            </a:r>
          </a:p>
          <a:p>
            <a:r>
              <a:rPr lang="it-IT" dirty="0">
                <a:latin typeface="Courier" charset="0"/>
                <a:ea typeface="Courier" charset="0"/>
                <a:cs typeface="Courier" charset="0"/>
              </a:rPr>
              <a:t>   ...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     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PRIMARY KEY AUTOINCREMENT,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email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VARCHAR(128)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;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.tables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Users</a:t>
            </a: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Users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CREATE TABLE Users(</a:t>
            </a:r>
          </a:p>
          <a:p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id INTEGER NOT NULL </a:t>
            </a:r>
          </a:p>
          <a:p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    PRIMARY KEY AUTOINCREMENT,</a:t>
            </a:r>
            <a:endParaRPr lang="en-US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email VARCHAR(128)</a:t>
            </a: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</a:p>
        </p:txBody>
      </p:sp>
      <p:sp>
        <p:nvSpPr>
          <p:cNvPr id="3" name="Rectangle 2"/>
          <p:cNvSpPr/>
          <p:nvPr/>
        </p:nvSpPr>
        <p:spPr>
          <a:xfrm>
            <a:off x="6962898" y="6045488"/>
            <a:ext cx="484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https://www.dj4e.com/lectures/SQL-01-Basics.txt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9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SQL Summary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4130278" y="3933825"/>
            <a:ext cx="3688649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1146571" y="4562476"/>
            <a:ext cx="9657223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email='csev@umich.edu'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691752" y="3248025"/>
            <a:ext cx="10794149" cy="5429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UPDATE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name="Charles"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email='csev@umich.edu'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282543" y="1926675"/>
            <a:ext cx="11745899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INSERT INTO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(name, email)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VALUES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('Kristin', 'kf@umich.edu')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1556156" y="2544478"/>
            <a:ext cx="8851049" cy="5809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DELETE FROM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email='ted@umich.edu'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2920604" y="5248275"/>
            <a:ext cx="6118649" cy="5620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ORDER BY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4619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Relational Mapping (ORM)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4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Allows us to map tables to objects and columns</a:t>
            </a:r>
          </a:p>
          <a:p>
            <a:r>
              <a:rPr lang="en-US" dirty="0"/>
              <a:t>We use those objects to store and retrieve data from the database</a:t>
            </a:r>
          </a:p>
          <a:p>
            <a:r>
              <a:rPr lang="en-US" dirty="0"/>
              <a:t>Improved portability across database dialects (SQLite, MySQL, Postgres, Oracle)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57400" y="4271962"/>
            <a:ext cx="3814763" cy="2071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/>
              <a:t>Python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00476" y="4486275"/>
            <a:ext cx="1643062" cy="1628775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 library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/>
              <a:t>models.py</a:t>
            </a:r>
            <a:endParaRPr lang="en-US" sz="2400" dirty="0"/>
          </a:p>
        </p:txBody>
      </p:sp>
      <p:sp>
        <p:nvSpPr>
          <p:cNvPr id="7" name="Can 6"/>
          <p:cNvSpPr/>
          <p:nvPr/>
        </p:nvSpPr>
        <p:spPr>
          <a:xfrm>
            <a:off x="8915401" y="4271962"/>
            <a:ext cx="1752600" cy="6286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SQLite</a:t>
            </a:r>
          </a:p>
        </p:txBody>
      </p:sp>
      <p:sp>
        <p:nvSpPr>
          <p:cNvPr id="8" name="Left-Right Arrow 7"/>
          <p:cNvSpPr/>
          <p:nvPr/>
        </p:nvSpPr>
        <p:spPr>
          <a:xfrm>
            <a:off x="6186488" y="4657725"/>
            <a:ext cx="2271713" cy="1028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SQL</a:t>
            </a:r>
          </a:p>
        </p:txBody>
      </p:sp>
      <p:sp>
        <p:nvSpPr>
          <p:cNvPr id="9" name="Can 8"/>
          <p:cNvSpPr/>
          <p:nvPr/>
        </p:nvSpPr>
        <p:spPr>
          <a:xfrm>
            <a:off x="8915401" y="5072062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Postgres</a:t>
            </a:r>
          </a:p>
        </p:txBody>
      </p:sp>
      <p:sp>
        <p:nvSpPr>
          <p:cNvPr id="10" name="Can 9"/>
          <p:cNvSpPr/>
          <p:nvPr/>
        </p:nvSpPr>
        <p:spPr>
          <a:xfrm>
            <a:off x="8915401" y="5857874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57935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table</a:t>
            </a:r>
          </a:p>
        </p:txBody>
      </p:sp>
      <p:sp>
        <p:nvSpPr>
          <p:cNvPr id="4" name="Shape 357"/>
          <p:cNvSpPr txBox="1"/>
          <p:nvPr/>
        </p:nvSpPr>
        <p:spPr>
          <a:xfrm>
            <a:off x="6714026" y="894414"/>
            <a:ext cx="3516923" cy="230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SQL: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models</a:t>
            </a: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</p:spTree>
    <p:extLst>
      <p:ext uri="{BB962C8B-B14F-4D97-AF65-F5344CB8AC3E}">
        <p14:creationId xmlns:p14="http://schemas.microsoft.com/office/powerpoint/2010/main" val="416139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6569" y="515660"/>
            <a:ext cx="56989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Migrations for 'users':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- Create model User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Running migrations: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Applying contenttypes.0001_initial... OK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Applying sessions.0001_initial... OK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Applying users.0001_initial... OK</a:t>
            </a:r>
          </a:p>
        </p:txBody>
      </p:sp>
      <p:sp>
        <p:nvSpPr>
          <p:cNvPr id="7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models</a:t>
            </a: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62475" cy="1325563"/>
          </a:xfrm>
        </p:spPr>
        <p:txBody>
          <a:bodyPr/>
          <a:lstStyle/>
          <a:p>
            <a:r>
              <a:rPr lang="en-US" dirty="0"/>
              <a:t>Creating </a:t>
            </a:r>
            <a:r>
              <a:rPr lang="en-US"/>
              <a:t>the Table from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1088</TotalTime>
  <Words>2343</Words>
  <Application>Microsoft Macintosh PowerPoint</Application>
  <PresentationFormat>Grand écran</PresentationFormat>
  <Paragraphs>371</Paragraphs>
  <Slides>22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Courier</vt:lpstr>
      <vt:lpstr>Courier New</vt:lpstr>
      <vt:lpstr>Gill Sans</vt:lpstr>
      <vt:lpstr>Helvetica</vt:lpstr>
      <vt:lpstr>Verdana</vt:lpstr>
      <vt:lpstr>Office Theme</vt:lpstr>
      <vt:lpstr>Table of Contents</vt:lpstr>
      <vt:lpstr>Simple Django Models</vt:lpstr>
      <vt:lpstr>A diagram</vt:lpstr>
      <vt:lpstr>SQL</vt:lpstr>
      <vt:lpstr>Start Simple - A Single Table</vt:lpstr>
      <vt:lpstr>SQL Summary</vt:lpstr>
      <vt:lpstr>Object Relational Mapping (ORM)</vt:lpstr>
      <vt:lpstr>Defining a table</vt:lpstr>
      <vt:lpstr>Creating the Table from the Model</vt:lpstr>
      <vt:lpstr>Checking…</vt:lpstr>
      <vt:lpstr>Inserting a Record</vt:lpstr>
      <vt:lpstr>Checking…</vt:lpstr>
      <vt:lpstr>CRUD in the ORM</vt:lpstr>
      <vt:lpstr>Model Field Types</vt:lpstr>
      <vt:lpstr>Models, Migrations, and Database Tables</vt:lpstr>
      <vt:lpstr>Migrations: From Model to Database</vt:lpstr>
      <vt:lpstr>makemigrations</vt:lpstr>
      <vt:lpstr>migrate</vt:lpstr>
      <vt:lpstr>Re-running makemigrate</vt:lpstr>
      <vt:lpstr>Re-running migrate from scratch</vt:lpstr>
      <vt:lpstr>Summary</vt:lpstr>
      <vt:lpstr>Acknowledgements / Contributions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DJ-02-Model-Single</dc:title>
  <dc:subject>Django for Everybody</dc:subject>
  <dc:creator>Severance, Charles</dc:creator>
  <cp:keywords/>
  <dc:description/>
  <cp:lastModifiedBy>dave bohnert</cp:lastModifiedBy>
  <cp:revision>72</cp:revision>
  <dcterms:created xsi:type="dcterms:W3CDTF">2019-01-19T02:12:54Z</dcterms:created>
  <dcterms:modified xsi:type="dcterms:W3CDTF">2022-01-02T10:01:11Z</dcterms:modified>
  <cp:category/>
</cp:coreProperties>
</file>