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5" r:id="rId10"/>
    <p:sldId id="264" r:id="rId11"/>
    <p:sldId id="268" r:id="rId12"/>
    <p:sldId id="266" r:id="rId13"/>
    <p:sldId id="267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-96" y="-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pPr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pPr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pPr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pPr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pPr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pPr/>
              <a:t>4/25/2016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pPr/>
              <a:t>4/25/2016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pPr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pPr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pPr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pPr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pPr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pPr/>
              <a:t>4/25/2016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pPr/>
              <a:t>4/25/2016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pPr/>
              <a:t>4/25/2016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pPr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pPr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pPr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PHOTOGRAPHERS4U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David </a:t>
            </a:r>
            <a:r>
              <a:rPr lang="en-US" sz="3200" b="1" dirty="0" smtClean="0">
                <a:solidFill>
                  <a:srgbClr val="FFFF00"/>
                </a:solidFill>
              </a:rPr>
              <a:t>Rivera</a:t>
            </a:r>
            <a:r>
              <a:rPr lang="en-US" sz="3200" b="1" dirty="0" smtClean="0">
                <a:solidFill>
                  <a:srgbClr val="FFFF00"/>
                </a:solidFill>
              </a:rPr>
              <a:t>,</a:t>
            </a:r>
            <a:r>
              <a:rPr lang="en-US" sz="3200" b="1" dirty="0" smtClean="0">
                <a:solidFill>
                  <a:srgbClr val="FFFF00"/>
                </a:solidFill>
              </a:rPr>
              <a:t> Samuel Allen,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smtClean="0">
                <a:solidFill>
                  <a:srgbClr val="FFFF00"/>
                </a:solidFill>
              </a:rPr>
              <a:t>Alison Gibbs</a:t>
            </a:r>
            <a:endParaRPr lang="en-US" sz="3200" b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655" y="604404"/>
            <a:ext cx="2847975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217" y="604404"/>
            <a:ext cx="2619375" cy="1743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067" y="4916887"/>
            <a:ext cx="2705100" cy="1685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630" y="3745692"/>
            <a:ext cx="1931504" cy="24143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3701" y="5002612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1075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895278455"/>
              </p:ext>
            </p:extLst>
          </p:nvPr>
        </p:nvGraphicFramePr>
        <p:xfrm>
          <a:off x="1497496" y="3132296"/>
          <a:ext cx="7311542" cy="2499877"/>
        </p:xfrm>
        <a:graphic>
          <a:graphicData uri="http://schemas.openxmlformats.org/drawingml/2006/table">
            <a:tbl>
              <a:tblPr/>
              <a:tblGrid>
                <a:gridCol w="1521639">
                  <a:extLst>
                    <a:ext uri="{9D8B030D-6E8A-4147-A177-3AD203B41FA5}">
                      <a16:colId xmlns="" xmlns:a16="http://schemas.microsoft.com/office/drawing/2014/main" val="150416445"/>
                    </a:ext>
                  </a:extLst>
                </a:gridCol>
                <a:gridCol w="1423918">
                  <a:extLst>
                    <a:ext uri="{9D8B030D-6E8A-4147-A177-3AD203B41FA5}">
                      <a16:colId xmlns="" xmlns:a16="http://schemas.microsoft.com/office/drawing/2014/main" val="1963044833"/>
                    </a:ext>
                  </a:extLst>
                </a:gridCol>
                <a:gridCol w="869009">
                  <a:extLst>
                    <a:ext uri="{9D8B030D-6E8A-4147-A177-3AD203B41FA5}">
                      <a16:colId xmlns="" xmlns:a16="http://schemas.microsoft.com/office/drawing/2014/main" val="789112460"/>
                    </a:ext>
                  </a:extLst>
                </a:gridCol>
                <a:gridCol w="827129">
                  <a:extLst>
                    <a:ext uri="{9D8B030D-6E8A-4147-A177-3AD203B41FA5}">
                      <a16:colId xmlns="" xmlns:a16="http://schemas.microsoft.com/office/drawing/2014/main" val="3934462158"/>
                    </a:ext>
                  </a:extLst>
                </a:gridCol>
                <a:gridCol w="1162169">
                  <a:extLst>
                    <a:ext uri="{9D8B030D-6E8A-4147-A177-3AD203B41FA5}">
                      <a16:colId xmlns="" xmlns:a16="http://schemas.microsoft.com/office/drawing/2014/main" val="1520553955"/>
                    </a:ext>
                  </a:extLst>
                </a:gridCol>
                <a:gridCol w="1507678">
                  <a:extLst>
                    <a:ext uri="{9D8B030D-6E8A-4147-A177-3AD203B41FA5}">
                      <a16:colId xmlns="" xmlns:a16="http://schemas.microsoft.com/office/drawing/2014/main" val="1360516611"/>
                    </a:ext>
                  </a:extLst>
                </a:gridCol>
              </a:tblGrid>
              <a:tr h="353398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HSD  Column Property Specifications CAMERAS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68169772"/>
                  </a:ext>
                </a:extLst>
              </a:tr>
              <a:tr h="249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Column 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Type (length)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Key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Remarks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54812323"/>
                  </a:ext>
                </a:extLst>
              </a:tr>
              <a:tr h="9487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CameraID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VarChar(100)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DBMS Supplied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Surrogate Key, Initial value = 1, incremental value = 1,Format: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51370732"/>
                  </a:ext>
                </a:extLst>
              </a:tr>
              <a:tr h="23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ShotCount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 (10)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52373006"/>
                  </a:ext>
                </a:extLst>
              </a:tr>
              <a:tr h="23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CameraType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78121488"/>
                  </a:ext>
                </a:extLst>
              </a:tr>
              <a:tr h="23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Batteries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VarChar(25)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97819111"/>
                  </a:ext>
                </a:extLst>
              </a:tr>
              <a:tr h="23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PrimaryLense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VarChar(25)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54026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50328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003226312"/>
              </p:ext>
            </p:extLst>
          </p:nvPr>
        </p:nvGraphicFramePr>
        <p:xfrm>
          <a:off x="1166191" y="2319124"/>
          <a:ext cx="8560906" cy="3564840"/>
        </p:xfrm>
        <a:graphic>
          <a:graphicData uri="http://schemas.openxmlformats.org/drawingml/2006/table">
            <a:tbl>
              <a:tblPr/>
              <a:tblGrid>
                <a:gridCol w="1781650">
                  <a:extLst>
                    <a:ext uri="{9D8B030D-6E8A-4147-A177-3AD203B41FA5}">
                      <a16:colId xmlns="" xmlns:a16="http://schemas.microsoft.com/office/drawing/2014/main" val="1768139762"/>
                    </a:ext>
                  </a:extLst>
                </a:gridCol>
                <a:gridCol w="1667231">
                  <a:extLst>
                    <a:ext uri="{9D8B030D-6E8A-4147-A177-3AD203B41FA5}">
                      <a16:colId xmlns="" xmlns:a16="http://schemas.microsoft.com/office/drawing/2014/main" val="2595210697"/>
                    </a:ext>
                  </a:extLst>
                </a:gridCol>
                <a:gridCol w="1017502">
                  <a:extLst>
                    <a:ext uri="{9D8B030D-6E8A-4147-A177-3AD203B41FA5}">
                      <a16:colId xmlns="" xmlns:a16="http://schemas.microsoft.com/office/drawing/2014/main" val="1187242708"/>
                    </a:ext>
                  </a:extLst>
                </a:gridCol>
                <a:gridCol w="968465">
                  <a:extLst>
                    <a:ext uri="{9D8B030D-6E8A-4147-A177-3AD203B41FA5}">
                      <a16:colId xmlns="" xmlns:a16="http://schemas.microsoft.com/office/drawing/2014/main" val="1170711905"/>
                    </a:ext>
                  </a:extLst>
                </a:gridCol>
                <a:gridCol w="1360755">
                  <a:extLst>
                    <a:ext uri="{9D8B030D-6E8A-4147-A177-3AD203B41FA5}">
                      <a16:colId xmlns="" xmlns:a16="http://schemas.microsoft.com/office/drawing/2014/main" val="3556862584"/>
                    </a:ext>
                  </a:extLst>
                </a:gridCol>
                <a:gridCol w="1765303">
                  <a:extLst>
                    <a:ext uri="{9D8B030D-6E8A-4147-A177-3AD203B41FA5}">
                      <a16:colId xmlns="" xmlns:a16="http://schemas.microsoft.com/office/drawing/2014/main" val="259574826"/>
                    </a:ext>
                  </a:extLst>
                </a:gridCol>
              </a:tblGrid>
              <a:tr h="365310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HSD  Column Property Specifications EMPLOYEES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7859738"/>
                  </a:ext>
                </a:extLst>
              </a:tr>
              <a:tr h="257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Column 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Type (length)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Key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Remarks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44221839"/>
                  </a:ext>
                </a:extLst>
              </a:tr>
              <a:tr h="980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EmpFirstName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Char (25)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DBMS Supplied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Surrogate Key, Initial value = 1, incremental value = 1,Format: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82851736"/>
                  </a:ext>
                </a:extLst>
              </a:tr>
              <a:tr h="245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EmpLastNAme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Char (25)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9684762"/>
                  </a:ext>
                </a:extLst>
              </a:tr>
              <a:tr h="245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EmpAddress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Char (25)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84326558"/>
                  </a:ext>
                </a:extLst>
              </a:tr>
              <a:tr h="245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EmpCity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char (25)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0090241"/>
                  </a:ext>
                </a:extLst>
              </a:tr>
              <a:tr h="245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EmpState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Char (10)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8675136"/>
                  </a:ext>
                </a:extLst>
              </a:tr>
              <a:tr h="245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EmpZip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 (10)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8120240"/>
                  </a:ext>
                </a:extLst>
              </a:tr>
              <a:tr h="245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EmpPhone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 (10)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3484756"/>
                  </a:ext>
                </a:extLst>
              </a:tr>
              <a:tr h="245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EmpCellPhone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 (10)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38972446"/>
                  </a:ext>
                </a:extLst>
              </a:tr>
              <a:tr h="2451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6972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03028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903527952"/>
              </p:ext>
            </p:extLst>
          </p:nvPr>
        </p:nvGraphicFramePr>
        <p:xfrm>
          <a:off x="1457739" y="2544419"/>
          <a:ext cx="8176591" cy="3405807"/>
        </p:xfrm>
        <a:graphic>
          <a:graphicData uri="http://schemas.openxmlformats.org/drawingml/2006/table">
            <a:tbl>
              <a:tblPr/>
              <a:tblGrid>
                <a:gridCol w="1701669">
                  <a:extLst>
                    <a:ext uri="{9D8B030D-6E8A-4147-A177-3AD203B41FA5}">
                      <a16:colId xmlns="" xmlns:a16="http://schemas.microsoft.com/office/drawing/2014/main" val="4043858333"/>
                    </a:ext>
                  </a:extLst>
                </a:gridCol>
                <a:gridCol w="1592386">
                  <a:extLst>
                    <a:ext uri="{9D8B030D-6E8A-4147-A177-3AD203B41FA5}">
                      <a16:colId xmlns="" xmlns:a16="http://schemas.microsoft.com/office/drawing/2014/main" val="538972078"/>
                    </a:ext>
                  </a:extLst>
                </a:gridCol>
                <a:gridCol w="971824">
                  <a:extLst>
                    <a:ext uri="{9D8B030D-6E8A-4147-A177-3AD203B41FA5}">
                      <a16:colId xmlns="" xmlns:a16="http://schemas.microsoft.com/office/drawing/2014/main" val="2231924009"/>
                    </a:ext>
                  </a:extLst>
                </a:gridCol>
                <a:gridCol w="924988">
                  <a:extLst>
                    <a:ext uri="{9D8B030D-6E8A-4147-A177-3AD203B41FA5}">
                      <a16:colId xmlns="" xmlns:a16="http://schemas.microsoft.com/office/drawing/2014/main" val="732121007"/>
                    </a:ext>
                  </a:extLst>
                </a:gridCol>
                <a:gridCol w="1299668">
                  <a:extLst>
                    <a:ext uri="{9D8B030D-6E8A-4147-A177-3AD203B41FA5}">
                      <a16:colId xmlns="" xmlns:a16="http://schemas.microsoft.com/office/drawing/2014/main" val="93996501"/>
                    </a:ext>
                  </a:extLst>
                </a:gridCol>
                <a:gridCol w="1686056">
                  <a:extLst>
                    <a:ext uri="{9D8B030D-6E8A-4147-A177-3AD203B41FA5}">
                      <a16:colId xmlns="" xmlns:a16="http://schemas.microsoft.com/office/drawing/2014/main" val="4160880576"/>
                    </a:ext>
                  </a:extLst>
                </a:gridCol>
              </a:tblGrid>
              <a:tr h="349013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HSD  Column Property Specifications VENUES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99214069"/>
                  </a:ext>
                </a:extLst>
              </a:tr>
              <a:tr h="245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Column 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Type (length)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Key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Remarks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44570405"/>
                  </a:ext>
                </a:extLst>
              </a:tr>
              <a:tr h="936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VenueID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VarChar(50)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DBMS Supplied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Surrogate Key, Initial value = 1, incremental value = 1,Format: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00319411"/>
                  </a:ext>
                </a:extLst>
              </a:tr>
              <a:tr h="2342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VenueAddress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VarChar(50)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1120000"/>
                  </a:ext>
                </a:extLst>
              </a:tr>
              <a:tr h="2342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VenueCity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Varchar (25)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88952108"/>
                  </a:ext>
                </a:extLst>
              </a:tr>
              <a:tr h="2342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VenueState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VarChar(25)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0493717"/>
                  </a:ext>
                </a:extLst>
              </a:tr>
              <a:tr h="2342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VenueZip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 (10)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36609203"/>
                  </a:ext>
                </a:extLst>
              </a:tr>
              <a:tr h="2342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VenueNumber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 (10)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8806749"/>
                  </a:ext>
                </a:extLst>
              </a:tr>
              <a:tr h="2342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VenueContactName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Char (50)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3654683"/>
                  </a:ext>
                </a:extLst>
              </a:tr>
              <a:tr h="2342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VenueType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Char (50)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4674769"/>
                  </a:ext>
                </a:extLst>
              </a:tr>
              <a:tr h="23423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9538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63938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947" y="852981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n-US" dirty="0"/>
              <a:t>Demo </a:t>
            </a:r>
            <a:r>
              <a:rPr lang="en-US" dirty="0" smtClean="0"/>
              <a:t>Link </a:t>
            </a:r>
            <a:r>
              <a:rPr lang="en-US" dirty="0" smtClean="0"/>
              <a:t>http://localhost/photograph/index.html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218" name="Picture 2" descr="Image result for photograph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064" y="1834166"/>
            <a:ext cx="2619375" cy="1743075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254" y="3276576"/>
            <a:ext cx="2619375" cy="1743075"/>
          </a:xfrm>
          <a:prstGeom prst="rect">
            <a:avLst/>
          </a:prstGeom>
          <a:effectLst>
            <a:softEdge rad="635000"/>
          </a:effectLst>
        </p:spPr>
      </p:pic>
      <p:pic>
        <p:nvPicPr>
          <p:cNvPr id="9220" name="Picture 4" descr="Image result for photograph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246" y="4668179"/>
            <a:ext cx="2533650" cy="1800225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Image result for photograph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404" y="4106039"/>
            <a:ext cx="2609850" cy="17526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04638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 descr="Image result for photograph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568" y="2393697"/>
            <a:ext cx="3716850" cy="2473395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xplosion 1 3"/>
          <p:cNvSpPr/>
          <p:nvPr/>
        </p:nvSpPr>
        <p:spPr>
          <a:xfrm>
            <a:off x="3643532" y="1834166"/>
            <a:ext cx="3319975" cy="2321169"/>
          </a:xfrm>
          <a:prstGeom prst="irregularSeal1">
            <a:avLst/>
          </a:prstGeom>
          <a:pattFill prst="divo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="" xmlns:p14="http://schemas.microsoft.com/office/powerpoint/2010/main" val="172240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Photography4U is a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Photography business</a:t>
            </a:r>
            <a:endParaRPr lang="en-US" dirty="0"/>
          </a:p>
          <a:p>
            <a:r>
              <a:rPr lang="en-US" dirty="0"/>
              <a:t>Headquartered in Atlanta, GA</a:t>
            </a:r>
          </a:p>
          <a:p>
            <a:r>
              <a:rPr lang="en-US" dirty="0"/>
              <a:t>Approximately 50 employees</a:t>
            </a:r>
          </a:p>
          <a:p>
            <a:r>
              <a:rPr lang="en-US" dirty="0"/>
              <a:t>Professional Photographers</a:t>
            </a:r>
          </a:p>
          <a:p>
            <a:r>
              <a:rPr lang="en-US" dirty="0"/>
              <a:t>Hi-Tech </a:t>
            </a:r>
            <a:r>
              <a:rPr lang="en-US" dirty="0" smtClean="0"/>
              <a:t>Equipment</a:t>
            </a:r>
            <a:endParaRPr lang="en-US" dirty="0"/>
          </a:p>
          <a:p>
            <a:r>
              <a:rPr lang="en-US" dirty="0"/>
              <a:t>Packages tailored for every need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203" y="4439810"/>
            <a:ext cx="2762250" cy="1657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657" y="4366859"/>
            <a:ext cx="3067050" cy="1485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248" y="2409824"/>
            <a:ext cx="2612743" cy="1957035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9669123" y="1522924"/>
            <a:ext cx="1470991" cy="110270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David!</a:t>
            </a:r>
          </a:p>
        </p:txBody>
      </p:sp>
    </p:spTree>
    <p:extLst>
      <p:ext uri="{BB962C8B-B14F-4D97-AF65-F5344CB8AC3E}">
        <p14:creationId xmlns="" xmlns:p14="http://schemas.microsoft.com/office/powerpoint/2010/main" val="340334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database stores information 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Clients</a:t>
            </a:r>
          </a:p>
          <a:p>
            <a:r>
              <a:rPr lang="en-US" dirty="0"/>
              <a:t>Packages</a:t>
            </a:r>
          </a:p>
          <a:p>
            <a:r>
              <a:rPr lang="en-US" dirty="0"/>
              <a:t>Orders</a:t>
            </a:r>
          </a:p>
          <a:p>
            <a:r>
              <a:rPr lang="en-US" dirty="0"/>
              <a:t>Payments</a:t>
            </a:r>
          </a:p>
          <a:p>
            <a:r>
              <a:rPr lang="en-US" dirty="0" smtClean="0"/>
              <a:t>Payment History</a:t>
            </a:r>
            <a:endParaRPr lang="en-US" dirty="0"/>
          </a:p>
          <a:p>
            <a:r>
              <a:rPr lang="en-US" dirty="0"/>
              <a:t>Cameras</a:t>
            </a:r>
          </a:p>
          <a:p>
            <a:r>
              <a:rPr lang="en-US" dirty="0"/>
              <a:t>Employees</a:t>
            </a:r>
          </a:p>
          <a:p>
            <a:r>
              <a:rPr lang="en-US" dirty="0"/>
              <a:t>Venues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199" y="2530958"/>
            <a:ext cx="3907114" cy="260000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3485322" y="3326296"/>
            <a:ext cx="1749287" cy="689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670853" y="3419061"/>
            <a:ext cx="1563756" cy="1711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93774" y="2835965"/>
            <a:ext cx="2040835" cy="397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1165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Displayed on an ER Diagram;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617" y="2027584"/>
            <a:ext cx="7526394" cy="43997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69790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Components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683858271"/>
              </p:ext>
            </p:extLst>
          </p:nvPr>
        </p:nvGraphicFramePr>
        <p:xfrm>
          <a:off x="2166938" y="2651284"/>
          <a:ext cx="6642100" cy="2969895"/>
        </p:xfrm>
        <a:graphic>
          <a:graphicData uri="http://schemas.openxmlformats.org/drawingml/2006/table">
            <a:tbl>
              <a:tblPr/>
              <a:tblGrid>
                <a:gridCol w="1382318">
                  <a:extLst>
                    <a:ext uri="{9D8B030D-6E8A-4147-A177-3AD203B41FA5}">
                      <a16:colId xmlns="" xmlns:a16="http://schemas.microsoft.com/office/drawing/2014/main" val="2726440873"/>
                    </a:ext>
                  </a:extLst>
                </a:gridCol>
                <a:gridCol w="1293545">
                  <a:extLst>
                    <a:ext uri="{9D8B030D-6E8A-4147-A177-3AD203B41FA5}">
                      <a16:colId xmlns="" xmlns:a16="http://schemas.microsoft.com/office/drawing/2014/main" val="2886772296"/>
                    </a:ext>
                  </a:extLst>
                </a:gridCol>
                <a:gridCol w="789443">
                  <a:extLst>
                    <a:ext uri="{9D8B030D-6E8A-4147-A177-3AD203B41FA5}">
                      <a16:colId xmlns="" xmlns:a16="http://schemas.microsoft.com/office/drawing/2014/main" val="587231638"/>
                    </a:ext>
                  </a:extLst>
                </a:gridCol>
                <a:gridCol w="751397">
                  <a:extLst>
                    <a:ext uri="{9D8B030D-6E8A-4147-A177-3AD203B41FA5}">
                      <a16:colId xmlns="" xmlns:a16="http://schemas.microsoft.com/office/drawing/2014/main" val="3457387401"/>
                    </a:ext>
                  </a:extLst>
                </a:gridCol>
                <a:gridCol w="1055761">
                  <a:extLst>
                    <a:ext uri="{9D8B030D-6E8A-4147-A177-3AD203B41FA5}">
                      <a16:colId xmlns="" xmlns:a16="http://schemas.microsoft.com/office/drawing/2014/main" val="286397514"/>
                    </a:ext>
                  </a:extLst>
                </a:gridCol>
                <a:gridCol w="1369636">
                  <a:extLst>
                    <a:ext uri="{9D8B030D-6E8A-4147-A177-3AD203B41FA5}">
                      <a16:colId xmlns="" xmlns:a16="http://schemas.microsoft.com/office/drawing/2014/main" val="2645504699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HSD  Column Property Specifications CLIENTS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227837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Column 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Type (length)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Key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Remarks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802105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ClientID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VarChar(100)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DBMS Supplied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Surrogate Key, Initial value = 1, incremental value = 1,Format: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966209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FirstName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8022368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LastName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791156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VarChar(100)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71049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582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086589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Zip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 (10)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23223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Phone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 (10)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102654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CellPhone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 (10)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9779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47001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083821750"/>
              </p:ext>
            </p:extLst>
          </p:nvPr>
        </p:nvGraphicFramePr>
        <p:xfrm>
          <a:off x="1590260" y="2398642"/>
          <a:ext cx="7218778" cy="3308262"/>
        </p:xfrm>
        <a:graphic>
          <a:graphicData uri="http://schemas.openxmlformats.org/drawingml/2006/table">
            <a:tbl>
              <a:tblPr/>
              <a:tblGrid>
                <a:gridCol w="1502333">
                  <a:extLst>
                    <a:ext uri="{9D8B030D-6E8A-4147-A177-3AD203B41FA5}">
                      <a16:colId xmlns="" xmlns:a16="http://schemas.microsoft.com/office/drawing/2014/main" val="696493630"/>
                    </a:ext>
                  </a:extLst>
                </a:gridCol>
                <a:gridCol w="1405853">
                  <a:extLst>
                    <a:ext uri="{9D8B030D-6E8A-4147-A177-3AD203B41FA5}">
                      <a16:colId xmlns="" xmlns:a16="http://schemas.microsoft.com/office/drawing/2014/main" val="2173122119"/>
                    </a:ext>
                  </a:extLst>
                </a:gridCol>
                <a:gridCol w="857984">
                  <a:extLst>
                    <a:ext uri="{9D8B030D-6E8A-4147-A177-3AD203B41FA5}">
                      <a16:colId xmlns="" xmlns:a16="http://schemas.microsoft.com/office/drawing/2014/main" val="3041753209"/>
                    </a:ext>
                  </a:extLst>
                </a:gridCol>
                <a:gridCol w="816634">
                  <a:extLst>
                    <a:ext uri="{9D8B030D-6E8A-4147-A177-3AD203B41FA5}">
                      <a16:colId xmlns="" xmlns:a16="http://schemas.microsoft.com/office/drawing/2014/main" val="4209986486"/>
                    </a:ext>
                  </a:extLst>
                </a:gridCol>
                <a:gridCol w="1147424">
                  <a:extLst>
                    <a:ext uri="{9D8B030D-6E8A-4147-A177-3AD203B41FA5}">
                      <a16:colId xmlns="" xmlns:a16="http://schemas.microsoft.com/office/drawing/2014/main" val="1368407776"/>
                    </a:ext>
                  </a:extLst>
                </a:gridCol>
                <a:gridCol w="1488550">
                  <a:extLst>
                    <a:ext uri="{9D8B030D-6E8A-4147-A177-3AD203B41FA5}">
                      <a16:colId xmlns="" xmlns:a16="http://schemas.microsoft.com/office/drawing/2014/main" val="1501267528"/>
                    </a:ext>
                  </a:extLst>
                </a:gridCol>
              </a:tblGrid>
              <a:tr h="288896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HSD  Column Property Specifications ORDERS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48315012"/>
                  </a:ext>
                </a:extLst>
              </a:tr>
              <a:tr h="210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Column Name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Type (length)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Key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Value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Remarks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739772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OrderID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VarChar(100)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DBMS Supplied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Surrogate Key, Initial value = 1, incremental value = 1,Format: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16093985"/>
                  </a:ext>
                </a:extLst>
              </a:tr>
              <a:tr h="401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ClientID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VarChar(100)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DBMS Supplied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Foreign Key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09092895"/>
                  </a:ext>
                </a:extLst>
              </a:tr>
              <a:tr h="401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PackageID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VarChar(100)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DBMS Supplied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Foreign Key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10943776"/>
                  </a:ext>
                </a:extLst>
              </a:tr>
              <a:tr h="401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VenueID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VarChar(100)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DBMS Supplied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Foreign Key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2185065"/>
                  </a:ext>
                </a:extLst>
              </a:tr>
              <a:tr h="2006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EventType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6343832"/>
                  </a:ext>
                </a:extLst>
              </a:tr>
              <a:tr h="2006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EventDate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 (10)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5387700"/>
                  </a:ext>
                </a:extLst>
              </a:tr>
              <a:tr h="401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Accessories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VarChar(100)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87805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46815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66938" y="2417921"/>
          <a:ext cx="6642100" cy="3436620"/>
        </p:xfrm>
        <a:graphic>
          <a:graphicData uri="http://schemas.openxmlformats.org/drawingml/2006/table">
            <a:tbl>
              <a:tblPr/>
              <a:tblGrid>
                <a:gridCol w="1382318">
                  <a:extLst>
                    <a:ext uri="{9D8B030D-6E8A-4147-A177-3AD203B41FA5}">
                      <a16:colId xmlns="" xmlns:a16="http://schemas.microsoft.com/office/drawing/2014/main" val="3131788386"/>
                    </a:ext>
                  </a:extLst>
                </a:gridCol>
                <a:gridCol w="1293545">
                  <a:extLst>
                    <a:ext uri="{9D8B030D-6E8A-4147-A177-3AD203B41FA5}">
                      <a16:colId xmlns="" xmlns:a16="http://schemas.microsoft.com/office/drawing/2014/main" val="134253092"/>
                    </a:ext>
                  </a:extLst>
                </a:gridCol>
                <a:gridCol w="789443">
                  <a:extLst>
                    <a:ext uri="{9D8B030D-6E8A-4147-A177-3AD203B41FA5}">
                      <a16:colId xmlns="" xmlns:a16="http://schemas.microsoft.com/office/drawing/2014/main" val="3830931818"/>
                    </a:ext>
                  </a:extLst>
                </a:gridCol>
                <a:gridCol w="751397">
                  <a:extLst>
                    <a:ext uri="{9D8B030D-6E8A-4147-A177-3AD203B41FA5}">
                      <a16:colId xmlns="" xmlns:a16="http://schemas.microsoft.com/office/drawing/2014/main" val="1591093873"/>
                    </a:ext>
                  </a:extLst>
                </a:gridCol>
                <a:gridCol w="1055761">
                  <a:extLst>
                    <a:ext uri="{9D8B030D-6E8A-4147-A177-3AD203B41FA5}">
                      <a16:colId xmlns="" xmlns:a16="http://schemas.microsoft.com/office/drawing/2014/main" val="492137257"/>
                    </a:ext>
                  </a:extLst>
                </a:gridCol>
                <a:gridCol w="1369636">
                  <a:extLst>
                    <a:ext uri="{9D8B030D-6E8A-4147-A177-3AD203B41FA5}">
                      <a16:colId xmlns="" xmlns:a16="http://schemas.microsoft.com/office/drawing/2014/main" val="1487614915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HSD  Column Property Specifications PACKAGES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088044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Column 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Type (length)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Key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Remarks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25787566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PackageID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VarChar(100)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DBMS Supplied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Surrogate Key, Initial value = 1, incremental value = 1,Format: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60777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SpecialRequest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854946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 (10)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98593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Deposit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 (10)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78862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 (10)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2531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4by6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478338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5by7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 (10)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49531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8by11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 (10)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9328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Canvas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 (10)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4022834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DigitalCopy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VarChar(100)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74633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OnlineAlbun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VarChar(100)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465386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Wallet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 (10)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93673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06878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46813663"/>
              </p:ext>
            </p:extLst>
          </p:nvPr>
        </p:nvGraphicFramePr>
        <p:xfrm>
          <a:off x="2166938" y="2438400"/>
          <a:ext cx="7043322" cy="3326297"/>
        </p:xfrm>
        <a:graphic>
          <a:graphicData uri="http://schemas.openxmlformats.org/drawingml/2006/table">
            <a:tbl>
              <a:tblPr/>
              <a:tblGrid>
                <a:gridCol w="1465818">
                  <a:extLst>
                    <a:ext uri="{9D8B030D-6E8A-4147-A177-3AD203B41FA5}">
                      <a16:colId xmlns="" xmlns:a16="http://schemas.microsoft.com/office/drawing/2014/main" val="4204789251"/>
                    </a:ext>
                  </a:extLst>
                </a:gridCol>
                <a:gridCol w="1371683">
                  <a:extLst>
                    <a:ext uri="{9D8B030D-6E8A-4147-A177-3AD203B41FA5}">
                      <a16:colId xmlns="" xmlns:a16="http://schemas.microsoft.com/office/drawing/2014/main" val="1725145194"/>
                    </a:ext>
                  </a:extLst>
                </a:gridCol>
                <a:gridCol w="837130">
                  <a:extLst>
                    <a:ext uri="{9D8B030D-6E8A-4147-A177-3AD203B41FA5}">
                      <a16:colId xmlns="" xmlns:a16="http://schemas.microsoft.com/office/drawing/2014/main" val="3925160859"/>
                    </a:ext>
                  </a:extLst>
                </a:gridCol>
                <a:gridCol w="796786">
                  <a:extLst>
                    <a:ext uri="{9D8B030D-6E8A-4147-A177-3AD203B41FA5}">
                      <a16:colId xmlns="" xmlns:a16="http://schemas.microsoft.com/office/drawing/2014/main" val="1898268810"/>
                    </a:ext>
                  </a:extLst>
                </a:gridCol>
                <a:gridCol w="1119535">
                  <a:extLst>
                    <a:ext uri="{9D8B030D-6E8A-4147-A177-3AD203B41FA5}">
                      <a16:colId xmlns="" xmlns:a16="http://schemas.microsoft.com/office/drawing/2014/main" val="3342984241"/>
                    </a:ext>
                  </a:extLst>
                </a:gridCol>
                <a:gridCol w="1452370">
                  <a:extLst>
                    <a:ext uri="{9D8B030D-6E8A-4147-A177-3AD203B41FA5}">
                      <a16:colId xmlns="" xmlns:a16="http://schemas.microsoft.com/office/drawing/2014/main" val="2458117038"/>
                    </a:ext>
                  </a:extLst>
                </a:gridCol>
              </a:tblGrid>
              <a:tr h="416873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HSD  Column Property Specifications</a:t>
                      </a:r>
                      <a:r>
                        <a:rPr lang="en-US" sz="1800" b="1" i="0" u="none" strike="noStrike" baseline="0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 PAYMENTS</a:t>
                      </a:r>
                      <a:endParaRPr lang="en-US" sz="18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77559033"/>
                  </a:ext>
                </a:extLst>
              </a:tr>
              <a:tr h="303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Column Name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Type (length)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Key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Value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Remarks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95825986"/>
                  </a:ext>
                </a:extLst>
              </a:tr>
              <a:tr h="11579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TransactionID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VarChar(100)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DBMS Supplied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Surrogate Key, Initial value = 1, incremental value = 1,Format: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62838976"/>
                  </a:ext>
                </a:extLst>
              </a:tr>
              <a:tr h="5789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OrderID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VarChar(100)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DBMS Supplied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Foreign Key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43988274"/>
                  </a:ext>
                </a:extLst>
              </a:tr>
              <a:tr h="2894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PaymentType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varChar(25)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19018998"/>
                  </a:ext>
                </a:extLst>
              </a:tr>
              <a:tr h="2894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PaymentDate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 (10)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2191377"/>
                  </a:ext>
                </a:extLst>
              </a:tr>
              <a:tr h="2894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PaymentAmount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 (10)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5372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2783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701636831"/>
              </p:ext>
            </p:extLst>
          </p:nvPr>
        </p:nvGraphicFramePr>
        <p:xfrm>
          <a:off x="1470991" y="2690185"/>
          <a:ext cx="7938051" cy="3246788"/>
        </p:xfrm>
        <a:graphic>
          <a:graphicData uri="http://schemas.openxmlformats.org/drawingml/2006/table">
            <a:tbl>
              <a:tblPr/>
              <a:tblGrid>
                <a:gridCol w="1652025">
                  <a:extLst>
                    <a:ext uri="{9D8B030D-6E8A-4147-A177-3AD203B41FA5}">
                      <a16:colId xmlns="" xmlns:a16="http://schemas.microsoft.com/office/drawing/2014/main" val="383967233"/>
                    </a:ext>
                  </a:extLst>
                </a:gridCol>
                <a:gridCol w="1545931">
                  <a:extLst>
                    <a:ext uri="{9D8B030D-6E8A-4147-A177-3AD203B41FA5}">
                      <a16:colId xmlns="" xmlns:a16="http://schemas.microsoft.com/office/drawing/2014/main" val="178152715"/>
                    </a:ext>
                  </a:extLst>
                </a:gridCol>
                <a:gridCol w="943472">
                  <a:extLst>
                    <a:ext uri="{9D8B030D-6E8A-4147-A177-3AD203B41FA5}">
                      <a16:colId xmlns="" xmlns:a16="http://schemas.microsoft.com/office/drawing/2014/main" val="386363891"/>
                    </a:ext>
                  </a:extLst>
                </a:gridCol>
                <a:gridCol w="898003">
                  <a:extLst>
                    <a:ext uri="{9D8B030D-6E8A-4147-A177-3AD203B41FA5}">
                      <a16:colId xmlns="" xmlns:a16="http://schemas.microsoft.com/office/drawing/2014/main" val="3554708689"/>
                    </a:ext>
                  </a:extLst>
                </a:gridCol>
                <a:gridCol w="1261752">
                  <a:extLst>
                    <a:ext uri="{9D8B030D-6E8A-4147-A177-3AD203B41FA5}">
                      <a16:colId xmlns="" xmlns:a16="http://schemas.microsoft.com/office/drawing/2014/main" val="2772309568"/>
                    </a:ext>
                  </a:extLst>
                </a:gridCol>
                <a:gridCol w="1636868">
                  <a:extLst>
                    <a:ext uri="{9D8B030D-6E8A-4147-A177-3AD203B41FA5}">
                      <a16:colId xmlns="" xmlns:a16="http://schemas.microsoft.com/office/drawing/2014/main" val="723384275"/>
                    </a:ext>
                  </a:extLst>
                </a:gridCol>
              </a:tblGrid>
              <a:tr h="419212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HSD  Column Property Specifications PAYMENT_HISTORY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94049944"/>
                  </a:ext>
                </a:extLst>
              </a:tr>
              <a:tr h="2954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Column 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Type (length)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Key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Remarks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008478"/>
                  </a:ext>
                </a:extLst>
              </a:tr>
              <a:tr h="11254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TransactionID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VarChar(100)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DBMS Supplied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Surrogate Key, Initial value = 1, incremental value = 1,Format: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4717707"/>
                  </a:ext>
                </a:extLst>
              </a:tr>
              <a:tr h="2813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OrderID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VarChar(100)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DBMS Supplied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Foreign Key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684792"/>
                  </a:ext>
                </a:extLst>
              </a:tr>
              <a:tr h="2813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PaymentAmount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 (10)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21167396"/>
                  </a:ext>
                </a:extLst>
              </a:tr>
              <a:tr h="2813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PaymentDate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 (10)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169994"/>
                  </a:ext>
                </a:extLst>
              </a:tr>
              <a:tr h="2813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DepositDate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 (10)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70863614"/>
                  </a:ext>
                </a:extLst>
              </a:tr>
              <a:tr h="28135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4463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03128991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135</TotalTime>
  <Words>762</Words>
  <Application>Microsoft Office PowerPoint</Application>
  <PresentationFormat>Custom</PresentationFormat>
  <Paragraphs>396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Berlin</vt:lpstr>
      <vt:lpstr>PHOTOGRAPHERS4U</vt:lpstr>
      <vt:lpstr>Photography4U is a …</vt:lpstr>
      <vt:lpstr>Our database stores information on:</vt:lpstr>
      <vt:lpstr>Displayed on an ER Diagram;</vt:lpstr>
      <vt:lpstr>Tables and Components</vt:lpstr>
      <vt:lpstr>Slide 6</vt:lpstr>
      <vt:lpstr>Slide 7</vt:lpstr>
      <vt:lpstr>Slide 8</vt:lpstr>
      <vt:lpstr>Slide 9</vt:lpstr>
      <vt:lpstr>Slide 10</vt:lpstr>
      <vt:lpstr>Slide 11</vt:lpstr>
      <vt:lpstr>Slide 12</vt:lpstr>
      <vt:lpstr>Demo Link http://localhost/photograph/index.html  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PHOTOGRAPHERS4U</dc:title>
  <dc:creator>Alison Gibbs</dc:creator>
  <cp:lastModifiedBy>Sam</cp:lastModifiedBy>
  <cp:revision>23</cp:revision>
  <dcterms:created xsi:type="dcterms:W3CDTF">2016-04-21T00:20:57Z</dcterms:created>
  <dcterms:modified xsi:type="dcterms:W3CDTF">2016-04-25T20:05:38Z</dcterms:modified>
</cp:coreProperties>
</file>