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notesMasterIdLst>
    <p:notesMasterId r:id="rId15"/>
  </p:notesMasterIdLst>
  <p:sldIdLst>
    <p:sldId id="256" r:id="rId2"/>
    <p:sldId id="257" r:id="rId3"/>
    <p:sldId id="258" r:id="rId4"/>
    <p:sldId id="268" r:id="rId5"/>
    <p:sldId id="269" r:id="rId6"/>
    <p:sldId id="259" r:id="rId7"/>
    <p:sldId id="261" r:id="rId8"/>
    <p:sldId id="267" r:id="rId9"/>
    <p:sldId id="263" r:id="rId10"/>
    <p:sldId id="264" r:id="rId11"/>
    <p:sldId id="265" r:id="rId12"/>
    <p:sldId id="266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66" autoAdjust="0"/>
    <p:restoredTop sz="94660"/>
  </p:normalViewPr>
  <p:slideViewPr>
    <p:cSldViewPr snapToGrid="0">
      <p:cViewPr varScale="1">
        <p:scale>
          <a:sx n="61" d="100"/>
          <a:sy n="61" d="100"/>
        </p:scale>
        <p:origin x="5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2F8E74-6A3D-4610-824E-EBF80604CFAC}" type="datetimeFigureOut">
              <a:rPr lang="it-IT" smtClean="0"/>
              <a:t>24/03/2021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40E152-E197-4973-A040-9635B73FA8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2232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CIRSFID che è un centro di ricerca che svolge studi anche sull’informatica giuridica associato all’università di Bologna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0E152-E197-4973-A040-9635B73FA8CB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2599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Prolog</a:t>
            </a:r>
            <a:r>
              <a:rPr lang="it-IT" dirty="0"/>
              <a:t>: linguaggio di programmazione che adotta il paradigma di programmazione logica</a:t>
            </a:r>
          </a:p>
          <a:p>
            <a:endParaRPr lang="it-IT" dirty="0"/>
          </a:p>
          <a:p>
            <a:r>
              <a:rPr lang="it-IT" dirty="0"/>
              <a:t>JPL: libreria fondamentale per INTERLACCIAMENTO tra ambiente Java e ambiente </a:t>
            </a:r>
            <a:r>
              <a:rPr lang="it-IT" dirty="0" err="1"/>
              <a:t>Prolog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0E152-E197-4973-A040-9635B73FA8CB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7591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EC90-79C9-4940-BD9D-9AECAC7D18CB}" type="datetimeFigureOut">
              <a:rPr lang="it-IT" smtClean="0"/>
              <a:t>24/03/2021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058A-6A95-4D9C-97F9-B44EA7D41A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56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EC90-79C9-4940-BD9D-9AECAC7D18CB}" type="datetimeFigureOut">
              <a:rPr lang="it-IT" smtClean="0"/>
              <a:t>24/03/2021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058A-6A95-4D9C-97F9-B44EA7D41A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6853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EC90-79C9-4940-BD9D-9AECAC7D18CB}" type="datetimeFigureOut">
              <a:rPr lang="it-IT" smtClean="0"/>
              <a:t>24/03/2021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058A-6A95-4D9C-97F9-B44EA7D41A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3646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EC90-79C9-4940-BD9D-9AECAC7D18CB}" type="datetimeFigureOut">
              <a:rPr lang="it-IT" smtClean="0"/>
              <a:t>24/03/2021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058A-6A95-4D9C-97F9-B44EA7D41AB3}" type="slidenum">
              <a:rPr lang="it-IT" smtClean="0"/>
              <a:t>‹N›</a:t>
            </a:fld>
            <a:endParaRPr lang="it-IT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1904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EC90-79C9-4940-BD9D-9AECAC7D18CB}" type="datetimeFigureOut">
              <a:rPr lang="it-IT" smtClean="0"/>
              <a:t>24/03/2021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058A-6A95-4D9C-97F9-B44EA7D41A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0688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EC90-79C9-4940-BD9D-9AECAC7D18CB}" type="datetimeFigureOut">
              <a:rPr lang="it-IT" smtClean="0"/>
              <a:t>24/03/2021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058A-6A95-4D9C-97F9-B44EA7D41A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1251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EC90-79C9-4940-BD9D-9AECAC7D18CB}" type="datetimeFigureOut">
              <a:rPr lang="it-IT" smtClean="0"/>
              <a:t>24/03/2021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058A-6A95-4D9C-97F9-B44EA7D41A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3411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EC90-79C9-4940-BD9D-9AECAC7D18CB}" type="datetimeFigureOut">
              <a:rPr lang="it-IT" smtClean="0"/>
              <a:t>24/03/2021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058A-6A95-4D9C-97F9-B44EA7D41A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03302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EC90-79C9-4940-BD9D-9AECAC7D18CB}" type="datetimeFigureOut">
              <a:rPr lang="it-IT" smtClean="0"/>
              <a:t>24/03/2021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058A-6A95-4D9C-97F9-B44EA7D41A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72512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EC90-79C9-4940-BD9D-9AECAC7D18CB}" type="datetimeFigureOut">
              <a:rPr lang="it-IT" smtClean="0"/>
              <a:t>24/03/2021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058A-6A95-4D9C-97F9-B44EA7D41A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110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EC90-79C9-4940-BD9D-9AECAC7D18CB}" type="datetimeFigureOut">
              <a:rPr lang="it-IT" smtClean="0"/>
              <a:t>24/03/2021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058A-6A95-4D9C-97F9-B44EA7D41A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5074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EC90-79C9-4940-BD9D-9AECAC7D18CB}" type="datetimeFigureOut">
              <a:rPr lang="it-IT" smtClean="0"/>
              <a:t>24/03/2021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058A-6A95-4D9C-97F9-B44EA7D41A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2532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EC90-79C9-4940-BD9D-9AECAC7D18CB}" type="datetimeFigureOut">
              <a:rPr lang="it-IT" smtClean="0"/>
              <a:t>24/03/2021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058A-6A95-4D9C-97F9-B44EA7D41A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5319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EC90-79C9-4940-BD9D-9AECAC7D18CB}" type="datetimeFigureOut">
              <a:rPr lang="it-IT" smtClean="0"/>
              <a:t>24/03/2021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058A-6A95-4D9C-97F9-B44EA7D41A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941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EC90-79C9-4940-BD9D-9AECAC7D18CB}" type="datetimeFigureOut">
              <a:rPr lang="it-IT" smtClean="0"/>
              <a:t>24/03/2021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058A-6A95-4D9C-97F9-B44EA7D41A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0371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EC90-79C9-4940-BD9D-9AECAC7D18CB}" type="datetimeFigureOut">
              <a:rPr lang="it-IT" smtClean="0"/>
              <a:t>24/03/2021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058A-6A95-4D9C-97F9-B44EA7D41A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114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EC90-79C9-4940-BD9D-9AECAC7D18CB}" type="datetimeFigureOut">
              <a:rPr lang="it-IT" smtClean="0"/>
              <a:t>24/03/2021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058A-6A95-4D9C-97F9-B44EA7D41A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2130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EC90-79C9-4940-BD9D-9AECAC7D18CB}" type="datetimeFigureOut">
              <a:rPr lang="it-IT" smtClean="0"/>
              <a:t>24/03/2021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058A-6A95-4D9C-97F9-B44EA7D41A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4608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089EC90-79C9-4940-BD9D-9AECAC7D18CB}" type="datetimeFigureOut">
              <a:rPr lang="it-IT" smtClean="0"/>
              <a:t>24/03/2021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51058A-6A95-4D9C-97F9-B44EA7D41A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668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  <p:sldLayoutId id="2147483836" r:id="rId16"/>
    <p:sldLayoutId id="2147483837" r:id="rId17"/>
    <p:sldLayoutId id="214748383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package" Target="../embeddings/Microsoft_Visio_Drawing2.vsdx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emf"/><Relationship Id="rId5" Type="http://schemas.openxmlformats.org/officeDocument/2006/relationships/package" Target="../embeddings/Microsoft_Visio_Drawing.vsdx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package" Target="../embeddings/Microsoft_Visio_Drawing1.vsdx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137.204.57.219:8080/CirsfidApplication/" TargetMode="Externa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2D2AD30B-8148-45E5-AECF-ED156343F143}"/>
              </a:ext>
            </a:extLst>
          </p:cNvPr>
          <p:cNvSpPr/>
          <p:nvPr/>
        </p:nvSpPr>
        <p:spPr>
          <a:xfrm>
            <a:off x="2862775" y="492742"/>
            <a:ext cx="6466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ALMA MATER STUDIORUM - UNIVERSITÀ DI BOLOGNA 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782A3FE3-C768-40CF-A146-4128A7A4188F}"/>
              </a:ext>
            </a:extLst>
          </p:cNvPr>
          <p:cNvSpPr/>
          <p:nvPr/>
        </p:nvSpPr>
        <p:spPr>
          <a:xfrm>
            <a:off x="1908312" y="1398654"/>
            <a:ext cx="83753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600" b="1" i="1" dirty="0">
                <a:latin typeface="Bahnschrift" panose="020B0502040204020203" pitchFamily="34" charset="0"/>
              </a:rPr>
              <a:t>CORSO DI LAUREA IN INGEGNERIA INFORMATICA </a:t>
            </a:r>
            <a:endParaRPr lang="it-IT" sz="1600" b="1" dirty="0">
              <a:latin typeface="Bahnschrift" panose="020B0502040204020203" pitchFamily="34" charset="0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AB39751B-DBC5-41CD-A024-4AD0A525951D}"/>
              </a:ext>
            </a:extLst>
          </p:cNvPr>
          <p:cNvSpPr/>
          <p:nvPr/>
        </p:nvSpPr>
        <p:spPr>
          <a:xfrm>
            <a:off x="1201088" y="2644169"/>
            <a:ext cx="978982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800" b="1" dirty="0">
                <a:latin typeface="Bahnschrift" panose="020B0502040204020203" pitchFamily="34" charset="0"/>
              </a:rPr>
              <a:t>PROGETTAZIONE E SVILUPPO DI UN’APPLICAZIONE WEB A SUPPORTO DI UN SISTEMA ESPERTO IN AMBITO LEGALE 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0241B73-BC77-44E0-BA15-8F38562D4278}"/>
              </a:ext>
            </a:extLst>
          </p:cNvPr>
          <p:cNvSpPr txBox="1"/>
          <p:nvPr/>
        </p:nvSpPr>
        <p:spPr>
          <a:xfrm>
            <a:off x="1172817" y="4504526"/>
            <a:ext cx="2067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Candidato</a:t>
            </a:r>
          </a:p>
          <a:p>
            <a:pPr algn="ctr"/>
            <a:r>
              <a:rPr lang="it-IT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Davide Laffi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502486C-077D-43E8-9214-62CE5CFB188A}"/>
              </a:ext>
            </a:extLst>
          </p:cNvPr>
          <p:cNvSpPr txBox="1"/>
          <p:nvPr/>
        </p:nvSpPr>
        <p:spPr>
          <a:xfrm>
            <a:off x="8136835" y="4504526"/>
            <a:ext cx="2882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Relatore</a:t>
            </a:r>
          </a:p>
          <a:p>
            <a:pPr algn="ctr"/>
            <a:r>
              <a:rPr lang="it-IT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Prof. Federico </a:t>
            </a:r>
            <a:r>
              <a:rPr lang="it-IT" b="1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Chesani</a:t>
            </a:r>
            <a:endParaRPr lang="it-IT" b="1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25552473-B972-41C4-AC76-56890900A074}"/>
              </a:ext>
            </a:extLst>
          </p:cNvPr>
          <p:cNvSpPr/>
          <p:nvPr/>
        </p:nvSpPr>
        <p:spPr>
          <a:xfrm>
            <a:off x="3047999" y="54525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Anno Accademico 2018/19 </a:t>
            </a:r>
          </a:p>
          <a:p>
            <a:pPr algn="ctr"/>
            <a:r>
              <a:rPr lang="it-IT" b="1" dirty="0">
                <a:latin typeface="Bahnschrift" panose="020B0502040204020203" pitchFamily="34" charset="0"/>
              </a:rPr>
              <a:t>Sessione I </a:t>
            </a:r>
          </a:p>
        </p:txBody>
      </p:sp>
    </p:spTree>
    <p:extLst>
      <p:ext uri="{BB962C8B-B14F-4D97-AF65-F5344CB8AC3E}">
        <p14:creationId xmlns:p14="http://schemas.microsoft.com/office/powerpoint/2010/main" val="205560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A6A8F5-9860-473D-A4BF-2147117A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Interfacce grafiche: lista persone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07284E4-D3CD-4B10-882E-BE9FDAB74D9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531" y="2280823"/>
            <a:ext cx="7638938" cy="3192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1398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3273DF-8FD7-488B-9B1B-DF817BF33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Interfacce grafiche: aggiunta Contratto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7A2CAD1-5674-496A-8458-A0C09829634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829" y="2274928"/>
            <a:ext cx="7108341" cy="3728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2690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643F98-CC36-4AA3-AAAD-3C281F46E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Interfacce grafiche: risultato finale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8202FFF-213C-4E89-9C31-EA31D235874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059" y="2625159"/>
            <a:ext cx="7457882" cy="32853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9729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1D5828F0-10A3-4C4C-873C-383AF9C6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Progettazione: Pattern MVC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99855271-EC65-40FF-B9AA-C80CAF9B7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2657" y="2517593"/>
            <a:ext cx="5211846" cy="1822813"/>
          </a:xfrm>
        </p:spPr>
        <p:txBody>
          <a:bodyPr>
            <a:normAutofit fontScale="92500" lnSpcReduction="10000"/>
          </a:bodyPr>
          <a:lstStyle/>
          <a:p>
            <a:r>
              <a:rPr lang="it-IT" sz="1800" dirty="0"/>
              <a:t>Separa la logica di presentazione dei dati dalla logica di Business dell’applicazione</a:t>
            </a:r>
          </a:p>
          <a:p>
            <a:pPr marL="0" indent="0">
              <a:buNone/>
            </a:pPr>
            <a:endParaRPr lang="it-IT" sz="1800" dirty="0"/>
          </a:p>
          <a:p>
            <a:r>
              <a:rPr lang="it-IT" sz="1800" dirty="0"/>
              <a:t>Separazione dei compiti tra i componenti software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8CBD865-4A9E-4F1A-9301-793956979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55" y="1496291"/>
            <a:ext cx="117150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graphicFrame>
        <p:nvGraphicFramePr>
          <p:cNvPr id="8" name="Oggetto 7">
            <a:extLst>
              <a:ext uri="{FF2B5EF4-FFF2-40B4-BE49-F238E27FC236}">
                <a16:creationId xmlns:a16="http://schemas.microsoft.com/office/drawing/2014/main" id="{BFB942AC-2912-41A6-B034-3BCF5DB1A3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7535658"/>
              </p:ext>
            </p:extLst>
          </p:nvPr>
        </p:nvGraphicFramePr>
        <p:xfrm>
          <a:off x="610098" y="1587729"/>
          <a:ext cx="5485902" cy="3819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724383" imgH="3295644" progId="Visio.Drawing.15">
                  <p:embed/>
                </p:oleObj>
              </mc:Choice>
              <mc:Fallback>
                <p:oleObj name="Visio" r:id="rId2" imgW="4724383" imgH="329564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098" y="1587729"/>
                        <a:ext cx="5485902" cy="38191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8736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329E67CF-F9C6-4243-8EBD-2990A50E9E89}"/>
              </a:ext>
            </a:extLst>
          </p:cNvPr>
          <p:cNvSpPr txBox="1">
            <a:spLocks/>
          </p:cNvSpPr>
          <p:nvPr/>
        </p:nvSpPr>
        <p:spPr>
          <a:xfrm>
            <a:off x="1635752" y="398324"/>
            <a:ext cx="7881661" cy="7134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/>
              <a:t>Introduzione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F6662ED5-F8EF-4CB1-85FC-A28C2E3D5ED4}"/>
              </a:ext>
            </a:extLst>
          </p:cNvPr>
          <p:cNvSpPr txBox="1">
            <a:spLocks/>
          </p:cNvSpPr>
          <p:nvPr/>
        </p:nvSpPr>
        <p:spPr>
          <a:xfrm>
            <a:off x="1103313" y="2041707"/>
            <a:ext cx="8946541" cy="3287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it-IT" dirty="0"/>
              <a:t>Determinare lo stato e la corte competente in un contenzioso tra due convenuti di nazionalità diversa</a:t>
            </a:r>
          </a:p>
          <a:p>
            <a:endParaRPr lang="it-IT" dirty="0"/>
          </a:p>
          <a:p>
            <a:r>
              <a:rPr lang="it-IT" dirty="0"/>
              <a:t>Esempio </a:t>
            </a:r>
            <a:r>
              <a:rPr lang="it-IT" dirty="0" err="1"/>
              <a:t>AirBnb</a:t>
            </a:r>
            <a:endParaRPr lang="it-IT" dirty="0"/>
          </a:p>
          <a:p>
            <a:endParaRPr lang="it-IT" dirty="0"/>
          </a:p>
          <a:p>
            <a:r>
              <a:rPr lang="it-IT" dirty="0"/>
              <a:t>Collaborazione con CIRSFID – Centro interdipartimentale di ricerca in Storia del diritto, Filosofia e sociologia del diritto e informatica giuridica</a:t>
            </a:r>
          </a:p>
        </p:txBody>
      </p:sp>
    </p:spTree>
    <p:extLst>
      <p:ext uri="{BB962C8B-B14F-4D97-AF65-F5344CB8AC3E}">
        <p14:creationId xmlns:p14="http://schemas.microsoft.com/office/powerpoint/2010/main" val="285158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D2E1AF03-37E3-4BA8-AAA1-9FC39DE0F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414339"/>
            <a:ext cx="9404350" cy="925788"/>
          </a:xfrm>
        </p:spPr>
        <p:txBody>
          <a:bodyPr/>
          <a:lstStyle/>
          <a:p>
            <a:r>
              <a:rPr lang="it-IT" dirty="0"/>
              <a:t>Analisi dei Requisiti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A34EAE7-E9D8-48A6-96BD-936CCAE33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922" y="1748118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it-IT" dirty="0"/>
              <a:t>Riunione con i committenti</a:t>
            </a:r>
          </a:p>
          <a:p>
            <a:endParaRPr lang="it-IT" dirty="0"/>
          </a:p>
          <a:p>
            <a:r>
              <a:rPr lang="it-IT" dirty="0"/>
              <a:t>Componente esterno scritto in </a:t>
            </a:r>
            <a:r>
              <a:rPr lang="it-IT" dirty="0" err="1"/>
              <a:t>Prolog</a:t>
            </a:r>
            <a:r>
              <a:rPr lang="it-IT" dirty="0"/>
              <a:t> che effettua il vero e proprio calcolo della </a:t>
            </a:r>
            <a:r>
              <a:rPr lang="it-IT"/>
              <a:t>corte competente</a:t>
            </a:r>
            <a:endParaRPr lang="it-IT" dirty="0"/>
          </a:p>
          <a:p>
            <a:endParaRPr lang="it-IT" dirty="0"/>
          </a:p>
          <a:p>
            <a:r>
              <a:rPr lang="it-IT" dirty="0"/>
              <a:t>Impossibilità dell’utente di rapportarsi con il programma </a:t>
            </a:r>
            <a:r>
              <a:rPr lang="it-IT" dirty="0" err="1"/>
              <a:t>Prolog</a:t>
            </a:r>
            <a:endParaRPr lang="it-IT" dirty="0"/>
          </a:p>
          <a:p>
            <a:pPr>
              <a:lnSpc>
                <a:spcPct val="150000"/>
              </a:lnSpc>
            </a:pPr>
            <a:endParaRPr lang="it-IT" dirty="0"/>
          </a:p>
          <a:p>
            <a:pPr>
              <a:lnSpc>
                <a:spcPct val="150000"/>
              </a:lnSpc>
            </a:pPr>
            <a:r>
              <a:rPr lang="it-IT" dirty="0"/>
              <a:t>Necessità di un’applicazione online, disponibile a tutti e con cui l’utente potesse interfacciarsi</a:t>
            </a:r>
          </a:p>
        </p:txBody>
      </p:sp>
    </p:spTree>
    <p:extLst>
      <p:ext uri="{BB962C8B-B14F-4D97-AF65-F5344CB8AC3E}">
        <p14:creationId xmlns:p14="http://schemas.microsoft.com/office/powerpoint/2010/main" val="168978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D2E1AF03-37E3-4BA8-AAA1-9FC39DE0F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452439"/>
            <a:ext cx="9404350" cy="925788"/>
          </a:xfrm>
        </p:spPr>
        <p:txBody>
          <a:bodyPr/>
          <a:lstStyle/>
          <a:p>
            <a:r>
              <a:rPr lang="it-IT" dirty="0"/>
              <a:t>Analisi dei Requisiti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A34EAE7-E9D8-48A6-96BD-936CCAE33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922" y="1748118"/>
            <a:ext cx="8946541" cy="4195481"/>
          </a:xfrm>
        </p:spPr>
        <p:txBody>
          <a:bodyPr>
            <a:normAutofit/>
          </a:bodyPr>
          <a:lstStyle/>
          <a:p>
            <a:r>
              <a:rPr lang="it-IT" dirty="0"/>
              <a:t>Applicazione che si interfacci con utente e programma </a:t>
            </a:r>
            <a:r>
              <a:rPr lang="it-IT" dirty="0" err="1"/>
              <a:t>Prolog</a:t>
            </a:r>
            <a:endParaRPr lang="it-IT" dirty="0"/>
          </a:p>
          <a:p>
            <a:endParaRPr lang="it-IT" dirty="0"/>
          </a:p>
          <a:p>
            <a:r>
              <a:rPr lang="it-IT" dirty="0"/>
              <a:t>Funzionalità principale: </a:t>
            </a:r>
            <a:r>
              <a:rPr lang="it-IT" b="1" dirty="0"/>
              <a:t>trattazione di una causa e calcolo della corte competente</a:t>
            </a:r>
          </a:p>
          <a:p>
            <a:endParaRPr lang="it-IT" b="1" dirty="0"/>
          </a:p>
          <a:p>
            <a:r>
              <a:rPr lang="it-IT" dirty="0"/>
              <a:t>Requisiti ausiliari:</a:t>
            </a:r>
          </a:p>
          <a:p>
            <a:pPr lvl="1"/>
            <a:r>
              <a:rPr lang="it-IT" dirty="0"/>
              <a:t>Upload File </a:t>
            </a:r>
            <a:r>
              <a:rPr lang="it-IT" dirty="0" err="1"/>
              <a:t>prolog</a:t>
            </a:r>
            <a:endParaRPr lang="it-IT" dirty="0"/>
          </a:p>
          <a:p>
            <a:pPr lvl="1"/>
            <a:r>
              <a:rPr lang="it-IT" dirty="0"/>
              <a:t>Parametrizzazione degli input tramite foglio </a:t>
            </a:r>
            <a:r>
              <a:rPr lang="it-IT" dirty="0" err="1"/>
              <a:t>excel</a:t>
            </a:r>
            <a:endParaRPr lang="it-IT" dirty="0"/>
          </a:p>
          <a:p>
            <a:pPr lvl="1"/>
            <a:r>
              <a:rPr lang="it-IT" dirty="0"/>
              <a:t>Gestione cause salvate</a:t>
            </a:r>
          </a:p>
        </p:txBody>
      </p:sp>
    </p:spTree>
    <p:extLst>
      <p:ext uri="{BB962C8B-B14F-4D97-AF65-F5344CB8AC3E}">
        <p14:creationId xmlns:p14="http://schemas.microsoft.com/office/powerpoint/2010/main" val="180707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8D66E142-EC9C-43F8-B2EB-041A82DE2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dei Requisiti</a:t>
            </a:r>
          </a:p>
        </p:txBody>
      </p:sp>
      <p:pic>
        <p:nvPicPr>
          <p:cNvPr id="6" name="Immagine 5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4FBC8D0E-5504-4A60-8798-2AC373D96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3" y="1257003"/>
            <a:ext cx="4495730" cy="285851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78EF6DC-615D-4C41-B76A-B4879A37D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288" y="1208529"/>
            <a:ext cx="6794063" cy="295546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06E2CFC6-B832-4E0C-AE9E-99074AF43A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13" y="4419326"/>
            <a:ext cx="4042489" cy="2145247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D2E7585A-0C09-4AB9-B19A-58DF0320501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991367" y="3429000"/>
            <a:ext cx="11809862" cy="990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graphicFrame>
        <p:nvGraphicFramePr>
          <p:cNvPr id="10" name="Oggetto 9">
            <a:extLst>
              <a:ext uri="{FF2B5EF4-FFF2-40B4-BE49-F238E27FC236}">
                <a16:creationId xmlns:a16="http://schemas.microsoft.com/office/drawing/2014/main" id="{08474D01-A7B1-4080-B5CF-FAC0097593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9097516"/>
              </p:ext>
            </p:extLst>
          </p:nvPr>
        </p:nvGraphicFramePr>
        <p:xfrm>
          <a:off x="5348288" y="4419325"/>
          <a:ext cx="4042489" cy="2145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5438914" imgH="3924166" progId="Visio.Drawing.15">
                  <p:embed/>
                </p:oleObj>
              </mc:Choice>
              <mc:Fallback>
                <p:oleObj name="Visio" r:id="rId5" imgW="5438914" imgH="392416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8288" y="4419325"/>
                        <a:ext cx="4042489" cy="21452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101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A84D35-817D-4951-9BB0-B0D8F456C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25508"/>
          </a:xfrm>
        </p:spPr>
        <p:txBody>
          <a:bodyPr/>
          <a:lstStyle/>
          <a:p>
            <a:r>
              <a:rPr lang="it-IT" dirty="0"/>
              <a:t>Studio delle tecnologie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011E0D-249B-45D1-A1BC-E1D219A0D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748118"/>
            <a:ext cx="4933054" cy="4195481"/>
          </a:xfrm>
        </p:spPr>
        <p:txBody>
          <a:bodyPr/>
          <a:lstStyle/>
          <a:p>
            <a:r>
              <a:rPr lang="it-IT" dirty="0"/>
              <a:t>Spring framework:</a:t>
            </a:r>
          </a:p>
          <a:p>
            <a:pPr lvl="2"/>
            <a:r>
              <a:rPr lang="it-IT" dirty="0"/>
              <a:t>Spring MVC</a:t>
            </a:r>
          </a:p>
          <a:p>
            <a:pPr lvl="2"/>
            <a:r>
              <a:rPr lang="it-IT" dirty="0"/>
              <a:t>Spring </a:t>
            </a:r>
            <a:r>
              <a:rPr lang="it-IT" dirty="0" err="1"/>
              <a:t>WebFlow</a:t>
            </a:r>
            <a:endParaRPr lang="it-IT" dirty="0"/>
          </a:p>
          <a:p>
            <a:endParaRPr lang="it-IT" dirty="0"/>
          </a:p>
          <a:p>
            <a:r>
              <a:rPr lang="it-IT" dirty="0" err="1"/>
              <a:t>Prolog</a:t>
            </a:r>
            <a:endParaRPr lang="it-IT" dirty="0"/>
          </a:p>
          <a:p>
            <a:endParaRPr lang="it-IT" dirty="0"/>
          </a:p>
          <a:p>
            <a:r>
              <a:rPr lang="it-IT" dirty="0"/>
              <a:t>JPL</a:t>
            </a:r>
          </a:p>
        </p:txBody>
      </p:sp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2136CBD5-7BC9-4FAE-A156-85F7AE9A1DF4}"/>
              </a:ext>
            </a:extLst>
          </p:cNvPr>
          <p:cNvSpPr/>
          <p:nvPr/>
        </p:nvSpPr>
        <p:spPr>
          <a:xfrm>
            <a:off x="3551583" y="2186608"/>
            <a:ext cx="2676939" cy="26504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514F130E-4CF2-46DF-8F1B-C80801A3A732}"/>
              </a:ext>
            </a:extLst>
          </p:cNvPr>
          <p:cNvSpPr txBox="1">
            <a:spLocks/>
          </p:cNvSpPr>
          <p:nvPr/>
        </p:nvSpPr>
        <p:spPr>
          <a:xfrm>
            <a:off x="6667467" y="1748119"/>
            <a:ext cx="4933054" cy="261814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it-IT" sz="1600" dirty="0"/>
              <a:t>Model: classi che rappresentano gli oggetti del sistema (Bean POJO)</a:t>
            </a:r>
          </a:p>
          <a:p>
            <a:endParaRPr lang="it-IT" sz="1600" dirty="0"/>
          </a:p>
          <a:p>
            <a:r>
              <a:rPr lang="it-IT" sz="1600" dirty="0" err="1"/>
              <a:t>View</a:t>
            </a:r>
            <a:r>
              <a:rPr lang="it-IT" sz="1600" dirty="0"/>
              <a:t>: pagine JSP o HTML che realizzano la grafica </a:t>
            </a:r>
            <a:r>
              <a:rPr lang="it-IT" sz="1600" dirty="0" err="1"/>
              <a:t>delll’applicazione</a:t>
            </a:r>
            <a:endParaRPr lang="it-IT" sz="1600" dirty="0"/>
          </a:p>
          <a:p>
            <a:endParaRPr lang="it-IT" sz="1600" dirty="0"/>
          </a:p>
          <a:p>
            <a:r>
              <a:rPr lang="it-IT" sz="1600" dirty="0"/>
              <a:t>Controller: classi «service» che realizzano la logica di business</a:t>
            </a:r>
          </a:p>
        </p:txBody>
      </p:sp>
      <p:sp>
        <p:nvSpPr>
          <p:cNvPr id="10" name="Freccia a destra 9">
            <a:extLst>
              <a:ext uri="{FF2B5EF4-FFF2-40B4-BE49-F238E27FC236}">
                <a16:creationId xmlns:a16="http://schemas.microsoft.com/office/drawing/2014/main" id="{A272A290-3E3B-4F84-B11E-A11810C4A5DD}"/>
              </a:ext>
            </a:extLst>
          </p:cNvPr>
          <p:cNvSpPr/>
          <p:nvPr/>
        </p:nvSpPr>
        <p:spPr>
          <a:xfrm rot="2094426">
            <a:off x="3326862" y="3798931"/>
            <a:ext cx="3266869" cy="28835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5A55D06E-0FD2-4EB2-B997-F2ECB598FE4B}"/>
              </a:ext>
            </a:extLst>
          </p:cNvPr>
          <p:cNvSpPr txBox="1">
            <a:spLocks/>
          </p:cNvSpPr>
          <p:nvPr/>
        </p:nvSpPr>
        <p:spPr>
          <a:xfrm>
            <a:off x="6667467" y="4497945"/>
            <a:ext cx="4878422" cy="179683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it-IT" sz="1600" dirty="0"/>
              <a:t>Creare una sequenza di passi che guidano l’utente </a:t>
            </a:r>
            <a:r>
              <a:rPr lang="it-IT" sz="1700" dirty="0"/>
              <a:t>all’interno</a:t>
            </a:r>
            <a:r>
              <a:rPr lang="it-IT" sz="1600" dirty="0"/>
              <a:t> di un processo</a:t>
            </a:r>
          </a:p>
          <a:p>
            <a:endParaRPr lang="it-IT" sz="1600" dirty="0"/>
          </a:p>
          <a:p>
            <a:r>
              <a:rPr lang="it-IT" sz="1700" dirty="0"/>
              <a:t>Serie di interfacce in cui potrà effettuare delle scelte che influenzeranno la visualizzazione delle interfacce successive</a:t>
            </a:r>
          </a:p>
        </p:txBody>
      </p:sp>
    </p:spTree>
    <p:extLst>
      <p:ext uri="{BB962C8B-B14F-4D97-AF65-F5344CB8AC3E}">
        <p14:creationId xmlns:p14="http://schemas.microsoft.com/office/powerpoint/2010/main" val="67798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8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4851DE-8301-4889-B646-7DAFA83F2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Progettazione: Diagramma dei Package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8E6B82-08C1-455A-ABC3-B12C1A4A4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9825" y="2040138"/>
            <a:ext cx="4986063" cy="4195481"/>
          </a:xfrm>
        </p:spPr>
        <p:txBody>
          <a:bodyPr>
            <a:normAutofit/>
          </a:bodyPr>
          <a:lstStyle/>
          <a:p>
            <a:r>
              <a:rPr lang="it-IT" dirty="0"/>
              <a:t>Model: classi del dominio dell’applicazione</a:t>
            </a:r>
          </a:p>
          <a:p>
            <a:endParaRPr lang="it-IT" dirty="0"/>
          </a:p>
          <a:p>
            <a:r>
              <a:rPr lang="it-IT" dirty="0"/>
              <a:t>Service: controller dell’applicazione, algoritmi</a:t>
            </a:r>
          </a:p>
          <a:p>
            <a:endParaRPr lang="it-IT" dirty="0"/>
          </a:p>
          <a:p>
            <a:r>
              <a:rPr lang="it-IT" dirty="0" err="1"/>
              <a:t>View</a:t>
            </a:r>
            <a:r>
              <a:rPr lang="it-IT" dirty="0"/>
              <a:t>: interfacce grafiche, pagine JSP</a:t>
            </a:r>
          </a:p>
          <a:p>
            <a:endParaRPr lang="it-IT" dirty="0"/>
          </a:p>
          <a:p>
            <a:r>
              <a:rPr lang="it-IT" dirty="0" err="1"/>
              <a:t>Config</a:t>
            </a:r>
            <a:r>
              <a:rPr lang="it-IT" dirty="0"/>
              <a:t>: classi di configurazione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461C908-FC15-49DE-B73C-A8ECB0559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11" y="2040138"/>
            <a:ext cx="1281266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graphicFrame>
        <p:nvGraphicFramePr>
          <p:cNvPr id="5" name="Oggetto 4">
            <a:extLst>
              <a:ext uri="{FF2B5EF4-FFF2-40B4-BE49-F238E27FC236}">
                <a16:creationId xmlns:a16="http://schemas.microsoft.com/office/drawing/2014/main" id="{D0E567E1-ECDB-41A0-8489-65D8F64870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2451070"/>
              </p:ext>
            </p:extLst>
          </p:nvPr>
        </p:nvGraphicFramePr>
        <p:xfrm>
          <a:off x="646110" y="2040139"/>
          <a:ext cx="5569159" cy="4365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8229617" imgH="6686678" progId="Visio.Drawing.15">
                  <p:embed/>
                </p:oleObj>
              </mc:Choice>
              <mc:Fallback>
                <p:oleObj name="Visio" r:id="rId2" imgW="8229617" imgH="6686678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0" y="2040139"/>
                        <a:ext cx="5569159" cy="43651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214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85667A-06DF-4B91-A6C0-C11121C0D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D7AEEE-DCDF-4C65-AFDA-8528529F0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L’applicazione è stata implementata e configurata su una macchina virtuale che funziona da server</a:t>
            </a:r>
          </a:p>
          <a:p>
            <a:endParaRPr lang="it-IT" dirty="0"/>
          </a:p>
          <a:p>
            <a:r>
              <a:rPr lang="it-IT" dirty="0"/>
              <a:t>L’applicazione è funzionante e può essere raggiunta via web mediante un indirizzo IP associato</a:t>
            </a:r>
          </a:p>
          <a:p>
            <a:endParaRPr lang="it-IT" dirty="0"/>
          </a:p>
          <a:p>
            <a:r>
              <a:rPr lang="it-IT" dirty="0"/>
              <a:t>Il collegamento è stato fornito ai committenti che sono in una fase di “testing” dell’applicazione, in modo da individuare possibili bug, malfunzionamenti o requisiti che non sono stati rispettati</a:t>
            </a:r>
          </a:p>
          <a:p>
            <a:endParaRPr lang="it-IT" dirty="0"/>
          </a:p>
          <a:p>
            <a:r>
              <a:rPr lang="it-IT" dirty="0"/>
              <a:t>Demo a questo </a:t>
            </a:r>
            <a:r>
              <a:rPr lang="it-IT" i="1" u="sng" dirty="0">
                <a:hlinkClick r:id="rId2"/>
              </a:rPr>
              <a:t>LINK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6341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4A6F0E-EA37-43F2-8406-EF707986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Interfacce grafiche: </a:t>
            </a:r>
            <a:r>
              <a:rPr lang="it-IT" dirty="0" err="1"/>
              <a:t>HomePage</a:t>
            </a:r>
            <a:r>
              <a:rPr lang="it-IT" dirty="0"/>
              <a:t> e trattazione causa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1493884-2A2A-4E65-9045-6E6C2DE9624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2415068"/>
            <a:ext cx="5449890" cy="3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E9738790-198D-46A7-8706-861776AFC81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240" y="2415068"/>
            <a:ext cx="5449890" cy="3924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116873"/>
      </p:ext>
    </p:extLst>
  </p:cSld>
  <p:clrMapOvr>
    <a:masterClrMapping/>
  </p:clrMapOvr>
</p:sld>
</file>

<file path=ppt/theme/theme1.xml><?xml version="1.0" encoding="utf-8"?>
<a:theme xmlns:a="http://schemas.openxmlformats.org/drawingml/2006/main" name="Goccia">
  <a:themeElements>
    <a:clrScheme name="Gocci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cci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cci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TM04033925[[fn=Goccia]]</Template>
  <TotalTime>425</TotalTime>
  <Words>426</Words>
  <Application>Microsoft Office PowerPoint</Application>
  <PresentationFormat>Widescreen</PresentationFormat>
  <Paragraphs>79</Paragraphs>
  <Slides>13</Slides>
  <Notes>2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20" baseType="lpstr">
      <vt:lpstr>Arial</vt:lpstr>
      <vt:lpstr>Bahnschrift</vt:lpstr>
      <vt:lpstr>Calibri</vt:lpstr>
      <vt:lpstr>Tw Cen MT</vt:lpstr>
      <vt:lpstr>Wingdings 3</vt:lpstr>
      <vt:lpstr>Goccia</vt:lpstr>
      <vt:lpstr>Visio</vt:lpstr>
      <vt:lpstr>Presentazione standard di PowerPoint</vt:lpstr>
      <vt:lpstr>Presentazione standard di PowerPoint</vt:lpstr>
      <vt:lpstr>Analisi dei Requisiti</vt:lpstr>
      <vt:lpstr>Analisi dei Requisiti</vt:lpstr>
      <vt:lpstr>Analisi dei Requisiti</vt:lpstr>
      <vt:lpstr>Studio delle tecnologie</vt:lpstr>
      <vt:lpstr>Progettazione: Diagramma dei Package</vt:lpstr>
      <vt:lpstr>Conclusioni</vt:lpstr>
      <vt:lpstr>Interfacce grafiche: HomePage e trattazione causa</vt:lpstr>
      <vt:lpstr>Interfacce grafiche: lista persone</vt:lpstr>
      <vt:lpstr>Interfacce grafiche: aggiunta Contratto</vt:lpstr>
      <vt:lpstr>Interfacce grafiche: risultato finale</vt:lpstr>
      <vt:lpstr>Progettazione: Pattern MVC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Davide Laffi</dc:creator>
  <cp:lastModifiedBy>Davide Laffi</cp:lastModifiedBy>
  <cp:revision>30</cp:revision>
  <dcterms:created xsi:type="dcterms:W3CDTF">2019-07-17T15:56:14Z</dcterms:created>
  <dcterms:modified xsi:type="dcterms:W3CDTF">2021-03-24T14:21:51Z</dcterms:modified>
</cp:coreProperties>
</file>