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7FF69-5517-42D0-9386-A0335E68F644}" v="1" dt="2023-10-01T21:38:10.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3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Ramcharan" userId="fb72dec3c38b9cb8" providerId="LiveId" clId="{62451658-F547-4447-857F-3BBE590E270E}"/>
    <pc:docChg chg="undo custSel addSld delSld modSld">
      <pc:chgData name="David Ramcharan" userId="fb72dec3c38b9cb8" providerId="LiveId" clId="{62451658-F547-4447-857F-3BBE590E270E}" dt="2023-08-28T21:39:00.731" v="1965" actId="2890"/>
      <pc:docMkLst>
        <pc:docMk/>
      </pc:docMkLst>
      <pc:sldChg chg="addSp delSp modSp add mod modNotesTx">
        <pc:chgData name="David Ramcharan" userId="fb72dec3c38b9cb8" providerId="LiveId" clId="{62451658-F547-4447-857F-3BBE590E270E}" dt="2023-08-25T22:36:23.464" v="1223" actId="20577"/>
        <pc:sldMkLst>
          <pc:docMk/>
          <pc:sldMk cId="3181757474" sldId="259"/>
        </pc:sldMkLst>
        <pc:spChg chg="del mod">
          <ac:chgData name="David Ramcharan" userId="fb72dec3c38b9cb8" providerId="LiveId" clId="{62451658-F547-4447-857F-3BBE590E270E}" dt="2023-08-25T22:09:57.617" v="69" actId="3680"/>
          <ac:spMkLst>
            <pc:docMk/>
            <pc:sldMk cId="3181757474" sldId="259"/>
            <ac:spMk id="2" creationId="{895167A0-0FA9-995F-76EE-5BDA6C700EEC}"/>
          </ac:spMkLst>
        </pc:spChg>
        <pc:spChg chg="mod">
          <ac:chgData name="David Ramcharan" userId="fb72dec3c38b9cb8" providerId="LiveId" clId="{62451658-F547-4447-857F-3BBE590E270E}" dt="2023-08-25T22:07:16.337" v="68" actId="20577"/>
          <ac:spMkLst>
            <pc:docMk/>
            <pc:sldMk cId="3181757474" sldId="259"/>
            <ac:spMk id="4" creationId="{9047AF87-8E2C-5600-C671-F9C26FD292C9}"/>
          </ac:spMkLst>
        </pc:spChg>
        <pc:graphicFrameChg chg="add mod ord modGraphic">
          <ac:chgData name="David Ramcharan" userId="fb72dec3c38b9cb8" providerId="LiveId" clId="{62451658-F547-4447-857F-3BBE590E270E}" dt="2023-08-25T22:21:31.258" v="362" actId="20577"/>
          <ac:graphicFrameMkLst>
            <pc:docMk/>
            <pc:sldMk cId="3181757474" sldId="259"/>
            <ac:graphicFrameMk id="3" creationId="{8A1808CB-7A2B-E0E5-6774-57CA90D887FC}"/>
          </ac:graphicFrameMkLst>
        </pc:graphicFrameChg>
      </pc:sldChg>
      <pc:sldChg chg="new del">
        <pc:chgData name="David Ramcharan" userId="fb72dec3c38b9cb8" providerId="LiveId" clId="{62451658-F547-4447-857F-3BBE590E270E}" dt="2023-08-25T22:36:53.470" v="1227" actId="680"/>
        <pc:sldMkLst>
          <pc:docMk/>
          <pc:sldMk cId="2894247195" sldId="260"/>
        </pc:sldMkLst>
      </pc:sldChg>
      <pc:sldChg chg="addSp delSp modSp add mod modNotesTx">
        <pc:chgData name="David Ramcharan" userId="fb72dec3c38b9cb8" providerId="LiveId" clId="{62451658-F547-4447-857F-3BBE590E270E}" dt="2023-08-28T21:38:33.521" v="1964" actId="20577"/>
        <pc:sldMkLst>
          <pc:docMk/>
          <pc:sldMk cId="3105756796" sldId="260"/>
        </pc:sldMkLst>
        <pc:spChg chg="mod">
          <ac:chgData name="David Ramcharan" userId="fb72dec3c38b9cb8" providerId="LiveId" clId="{62451658-F547-4447-857F-3BBE590E270E}" dt="2023-08-25T23:13:38.319" v="1338" actId="20577"/>
          <ac:spMkLst>
            <pc:docMk/>
            <pc:sldMk cId="3105756796" sldId="260"/>
            <ac:spMk id="4" creationId="{9047AF87-8E2C-5600-C671-F9C26FD292C9}"/>
          </ac:spMkLst>
        </pc:spChg>
        <pc:spChg chg="add del mod">
          <ac:chgData name="David Ramcharan" userId="fb72dec3c38b9cb8" providerId="LiveId" clId="{62451658-F547-4447-857F-3BBE590E270E}" dt="2023-08-25T23:14:58.106" v="1341" actId="3680"/>
          <ac:spMkLst>
            <pc:docMk/>
            <pc:sldMk cId="3105756796" sldId="260"/>
            <ac:spMk id="5" creationId="{CCBA421D-607C-7BAE-C1BE-F1704C35D114}"/>
          </ac:spMkLst>
        </pc:spChg>
        <pc:graphicFrameChg chg="del">
          <ac:chgData name="David Ramcharan" userId="fb72dec3c38b9cb8" providerId="LiveId" clId="{62451658-F547-4447-857F-3BBE590E270E}" dt="2023-08-25T22:37:30.342" v="1231" actId="478"/>
          <ac:graphicFrameMkLst>
            <pc:docMk/>
            <pc:sldMk cId="3105756796" sldId="260"/>
            <ac:graphicFrameMk id="3" creationId="{8A1808CB-7A2B-E0E5-6774-57CA90D887FC}"/>
          </ac:graphicFrameMkLst>
        </pc:graphicFrameChg>
        <pc:graphicFrameChg chg="add del mod ord modGraphic">
          <ac:chgData name="David Ramcharan" userId="fb72dec3c38b9cb8" providerId="LiveId" clId="{62451658-F547-4447-857F-3BBE590E270E}" dt="2023-08-25T23:14:49.773" v="1340" actId="3680"/>
          <ac:graphicFrameMkLst>
            <pc:docMk/>
            <pc:sldMk cId="3105756796" sldId="260"/>
            <ac:graphicFrameMk id="7" creationId="{E03BFD96-2541-9F88-D187-DAA1E7746291}"/>
          </ac:graphicFrameMkLst>
        </pc:graphicFrameChg>
        <pc:graphicFrameChg chg="add mod ord modGraphic">
          <ac:chgData name="David Ramcharan" userId="fb72dec3c38b9cb8" providerId="LiveId" clId="{62451658-F547-4447-857F-3BBE590E270E}" dt="2023-08-28T20:38:40.487" v="1394" actId="255"/>
          <ac:graphicFrameMkLst>
            <pc:docMk/>
            <pc:sldMk cId="3105756796" sldId="260"/>
            <ac:graphicFrameMk id="8" creationId="{D62D923E-35B6-64EA-2CB6-98A5665DDE5B}"/>
          </ac:graphicFrameMkLst>
        </pc:graphicFrameChg>
      </pc:sldChg>
      <pc:sldChg chg="add">
        <pc:chgData name="David Ramcharan" userId="fb72dec3c38b9cb8" providerId="LiveId" clId="{62451658-F547-4447-857F-3BBE590E270E}" dt="2023-08-28T21:39:00.731" v="1965" actId="2890"/>
        <pc:sldMkLst>
          <pc:docMk/>
          <pc:sldMk cId="1173338881" sldId="261"/>
        </pc:sldMkLst>
      </pc:sldChg>
      <pc:sldChg chg="new del">
        <pc:chgData name="David Ramcharan" userId="fb72dec3c38b9cb8" providerId="LiveId" clId="{62451658-F547-4447-857F-3BBE590E270E}" dt="2023-08-25T22:36:49.406" v="1226" actId="680"/>
        <pc:sldMkLst>
          <pc:docMk/>
          <pc:sldMk cId="3591855215" sldId="261"/>
        </pc:sldMkLst>
      </pc:sldChg>
    </pc:docChg>
  </pc:docChgLst>
  <pc:docChgLst>
    <pc:chgData name="David Ramcharan" userId="fb72dec3c38b9cb8" providerId="LiveId" clId="{CB27FF69-5517-42D0-9386-A0335E68F644}"/>
    <pc:docChg chg="custSel modSld">
      <pc:chgData name="David Ramcharan" userId="fb72dec3c38b9cb8" providerId="LiveId" clId="{CB27FF69-5517-42D0-9386-A0335E68F644}" dt="2023-10-01T21:47:07.805" v="37" actId="33524"/>
      <pc:docMkLst>
        <pc:docMk/>
      </pc:docMkLst>
      <pc:sldChg chg="modNotesTx">
        <pc:chgData name="David Ramcharan" userId="fb72dec3c38b9cb8" providerId="LiveId" clId="{CB27FF69-5517-42D0-9386-A0335E68F644}" dt="2023-10-01T21:39:48.057" v="33" actId="27107"/>
        <pc:sldMkLst>
          <pc:docMk/>
          <pc:sldMk cId="4187256840" sldId="258"/>
        </pc:sldMkLst>
      </pc:sldChg>
      <pc:sldChg chg="modNotesTx">
        <pc:chgData name="David Ramcharan" userId="fb72dec3c38b9cb8" providerId="LiveId" clId="{CB27FF69-5517-42D0-9386-A0335E68F644}" dt="2023-10-01T21:40:51.105" v="34" actId="313"/>
        <pc:sldMkLst>
          <pc:docMk/>
          <pc:sldMk cId="3181757474" sldId="259"/>
        </pc:sldMkLst>
      </pc:sldChg>
      <pc:sldChg chg="modNotesTx">
        <pc:chgData name="David Ramcharan" userId="fb72dec3c38b9cb8" providerId="LiveId" clId="{CB27FF69-5517-42D0-9386-A0335E68F644}" dt="2023-10-01T21:45:10.229" v="36" actId="33524"/>
        <pc:sldMkLst>
          <pc:docMk/>
          <pc:sldMk cId="3249579736" sldId="264"/>
        </pc:sldMkLst>
      </pc:sldChg>
      <pc:sldChg chg="modNotesTx">
        <pc:chgData name="David Ramcharan" userId="fb72dec3c38b9cb8" providerId="LiveId" clId="{CB27FF69-5517-42D0-9386-A0335E68F644}" dt="2023-10-01T21:47:07.805" v="37" actId="33524"/>
        <pc:sldMkLst>
          <pc:docMk/>
          <pc:sldMk cId="149600277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7E1A29-F3DF-4D6E-8805-2C7E2A924753}"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DE80E-D6C7-4B3B-B552-28884A5C5338}" type="slidenum">
              <a:rPr lang="en-US" smtClean="0"/>
              <a:t>‹#›</a:t>
            </a:fld>
            <a:endParaRPr lang="en-US"/>
          </a:p>
        </p:txBody>
      </p:sp>
    </p:spTree>
    <p:extLst>
      <p:ext uri="{BB962C8B-B14F-4D97-AF65-F5344CB8AC3E}">
        <p14:creationId xmlns:p14="http://schemas.microsoft.com/office/powerpoint/2010/main" val="385978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Today’s presentation will be about credit loan risk applicants and various traits we can use to identify them along with a solution to automate this task.</a:t>
            </a:r>
          </a:p>
        </p:txBody>
      </p:sp>
      <p:sp>
        <p:nvSpPr>
          <p:cNvPr id="4" name="Slide Number Placeholder 3"/>
          <p:cNvSpPr>
            <a:spLocks noGrp="1"/>
          </p:cNvSpPr>
          <p:nvPr>
            <p:ph type="sldNum" sz="quarter" idx="5"/>
          </p:nvPr>
        </p:nvSpPr>
        <p:spPr/>
        <p:txBody>
          <a:bodyPr/>
          <a:lstStyle/>
          <a:p>
            <a:fld id="{7D0DE80E-D6C7-4B3B-B552-28884A5C5338}" type="slidenum">
              <a:rPr lang="en-US" smtClean="0"/>
              <a:t>1</a:t>
            </a:fld>
            <a:endParaRPr lang="en-US"/>
          </a:p>
        </p:txBody>
      </p:sp>
    </p:spTree>
    <p:extLst>
      <p:ext uri="{BB962C8B-B14F-4D97-AF65-F5344CB8AC3E}">
        <p14:creationId xmlns:p14="http://schemas.microsoft.com/office/powerpoint/2010/main" val="1158698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bottom line for any business in taking full advantage of the SVM’s capabilities is mitigating resource expenditure, better time management, streamlining the work process, and maximization of costs efficiency. In this way, human resources can be allocated to other areas more paramount to the business, open other avenues within the business for the growth and edification of </a:t>
            </a:r>
            <a:r>
              <a:rPr lang="en-US"/>
              <a:t>the employees or </a:t>
            </a:r>
            <a:r>
              <a:rPr lang="en-US" dirty="0"/>
              <a:t>assists employees in their work performance and provide them with the right tools for a more efficient job. In addition, candidates for credit loans can be rightly identified and offered the services they need thereby also aligning with the business’ goal of profitability and assisting those who rightly qualify. Thank you!</a:t>
            </a:r>
          </a:p>
        </p:txBody>
      </p:sp>
      <p:sp>
        <p:nvSpPr>
          <p:cNvPr id="4" name="Slide Number Placeholder 3"/>
          <p:cNvSpPr>
            <a:spLocks noGrp="1"/>
          </p:cNvSpPr>
          <p:nvPr>
            <p:ph type="sldNum" sz="quarter" idx="5"/>
          </p:nvPr>
        </p:nvSpPr>
        <p:spPr/>
        <p:txBody>
          <a:bodyPr/>
          <a:lstStyle/>
          <a:p>
            <a:fld id="{7D0DE80E-D6C7-4B3B-B552-28884A5C5338}" type="slidenum">
              <a:rPr lang="en-US" smtClean="0"/>
              <a:t>10</a:t>
            </a:fld>
            <a:endParaRPr lang="en-US"/>
          </a:p>
        </p:txBody>
      </p:sp>
    </p:spTree>
    <p:extLst>
      <p:ext uri="{BB962C8B-B14F-4D97-AF65-F5344CB8AC3E}">
        <p14:creationId xmlns:p14="http://schemas.microsoft.com/office/powerpoint/2010/main" val="205267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identifying which applicants would prove to be reliable to approve a credit loan, both the number of features and the specified features matter in swaying the decision for credit approval or not. Features of perceivably less import can be an unreliable indicator and churn out damaging results for creditors to rely upon. Likewise, too many features can distort the accuracy of detecting the likelihood of credit loan applicants being dependable for meeting the stipulations of the loan. Those are just some of the reasons why specified features are needed to get a more reliable indicator of credit loan worthy applicants.</a:t>
            </a:r>
          </a:p>
        </p:txBody>
      </p:sp>
      <p:sp>
        <p:nvSpPr>
          <p:cNvPr id="4" name="Slide Number Placeholder 3"/>
          <p:cNvSpPr>
            <a:spLocks noGrp="1"/>
          </p:cNvSpPr>
          <p:nvPr>
            <p:ph type="sldNum" sz="quarter" idx="5"/>
          </p:nvPr>
        </p:nvSpPr>
        <p:spPr/>
        <p:txBody>
          <a:bodyPr/>
          <a:lstStyle/>
          <a:p>
            <a:fld id="{7D0DE80E-D6C7-4B3B-B552-28884A5C5338}" type="slidenum">
              <a:rPr lang="en-US" smtClean="0"/>
              <a:t>2</a:t>
            </a:fld>
            <a:endParaRPr lang="en-US"/>
          </a:p>
        </p:txBody>
      </p:sp>
    </p:spTree>
    <p:extLst>
      <p:ext uri="{BB962C8B-B14F-4D97-AF65-F5344CB8AC3E}">
        <p14:creationId xmlns:p14="http://schemas.microsoft.com/office/powerpoint/2010/main" val="52543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selection of features, we can either manually study the data set and select which features would be best to use based on our own judgement and intuition or we can go through the process of conducting svm runs on each variable. In conducting svm runs on each variable, we can also one hot encode it so that each value in the original selected variable transforms into its own variable and thereby providing a different dimension in determining the weight of each value on a variable level. Also, any number of combinations of variables can be used to conduct an svm run on to determine which grouping of variables works best in classifying good and bad credit loan applicants.</a:t>
            </a:r>
          </a:p>
        </p:txBody>
      </p:sp>
      <p:sp>
        <p:nvSpPr>
          <p:cNvPr id="4" name="Slide Number Placeholder 3"/>
          <p:cNvSpPr>
            <a:spLocks noGrp="1"/>
          </p:cNvSpPr>
          <p:nvPr>
            <p:ph type="sldNum" sz="quarter" idx="5"/>
          </p:nvPr>
        </p:nvSpPr>
        <p:spPr/>
        <p:txBody>
          <a:bodyPr/>
          <a:lstStyle/>
          <a:p>
            <a:fld id="{7D0DE80E-D6C7-4B3B-B552-28884A5C5338}" type="slidenum">
              <a:rPr lang="en-US" smtClean="0"/>
              <a:t>3</a:t>
            </a:fld>
            <a:endParaRPr lang="en-US"/>
          </a:p>
        </p:txBody>
      </p:sp>
    </p:spTree>
    <p:extLst>
      <p:ext uri="{BB962C8B-B14F-4D97-AF65-F5344CB8AC3E}">
        <p14:creationId xmlns:p14="http://schemas.microsoft.com/office/powerpoint/2010/main" val="3030466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sampling of a modified data frame from the original where two of the original features, the class and checking status features are used. The class feature which serves as our label feature and the checking status which is the feature with the values we wish to analyze further. As seen above, the checking status is no longer a single feature but has been further delineated in multiple features dependent on the specific attribute through one hot encoding. This provides an excellent demonstration of how one hot encoding can allow us to explore a deeper analysis into a feature by giving us the weight or importance of each attribute in the classification of each observation or row once fed into the svm.</a:t>
            </a:r>
          </a:p>
        </p:txBody>
      </p:sp>
      <p:sp>
        <p:nvSpPr>
          <p:cNvPr id="4" name="Slide Number Placeholder 3"/>
          <p:cNvSpPr>
            <a:spLocks noGrp="1"/>
          </p:cNvSpPr>
          <p:nvPr>
            <p:ph type="sldNum" sz="quarter" idx="5"/>
          </p:nvPr>
        </p:nvSpPr>
        <p:spPr/>
        <p:txBody>
          <a:bodyPr/>
          <a:lstStyle/>
          <a:p>
            <a:fld id="{7D0DE80E-D6C7-4B3B-B552-28884A5C5338}" type="slidenum">
              <a:rPr lang="en-US" smtClean="0"/>
              <a:t>4</a:t>
            </a:fld>
            <a:endParaRPr lang="en-US"/>
          </a:p>
        </p:txBody>
      </p:sp>
    </p:spTree>
    <p:extLst>
      <p:ext uri="{BB962C8B-B14F-4D97-AF65-F5344CB8AC3E}">
        <p14:creationId xmlns:p14="http://schemas.microsoft.com/office/powerpoint/2010/main" val="28186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a data set through the SVM’s classifier, a confusion matrix can be accessed to provide us a schema for the accuracy of predictions for each of the two classes. As can be seen here, the bad labels were more wrongly predicted than not and the good labels were overall predicted more accurately. The poor performance for the erroneous predictions of the bad class can be attributed to not having enough support or observations in which to train the classifier on.</a:t>
            </a:r>
          </a:p>
        </p:txBody>
      </p:sp>
      <p:sp>
        <p:nvSpPr>
          <p:cNvPr id="4" name="Slide Number Placeholder 3"/>
          <p:cNvSpPr>
            <a:spLocks noGrp="1"/>
          </p:cNvSpPr>
          <p:nvPr>
            <p:ph type="sldNum" sz="quarter" idx="5"/>
          </p:nvPr>
        </p:nvSpPr>
        <p:spPr/>
        <p:txBody>
          <a:bodyPr/>
          <a:lstStyle/>
          <a:p>
            <a:fld id="{7D0DE80E-D6C7-4B3B-B552-28884A5C5338}" type="slidenum">
              <a:rPr lang="en-US" smtClean="0"/>
              <a:t>5</a:t>
            </a:fld>
            <a:endParaRPr lang="en-US"/>
          </a:p>
        </p:txBody>
      </p:sp>
    </p:spTree>
    <p:extLst>
      <p:ext uri="{BB962C8B-B14F-4D97-AF65-F5344CB8AC3E}">
        <p14:creationId xmlns:p14="http://schemas.microsoft.com/office/powerpoint/2010/main" val="1082994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classification report is also provided here for further clarification on the previously illustrated confusion matrix. Displayed above are the metrics in which each observation of the data set is measured by such as precision and recall followed by the percentage of predicted reliability that each of the classes of ‘bad’ and ‘good’ score in.  The accuracy for the overall prediction of each of the observations as a collective whole sits at 68% with a total support of 200 which accounts for the total number of observations in which the SVM’s classifier is given to work and train with.</a:t>
            </a:r>
          </a:p>
        </p:txBody>
      </p:sp>
      <p:sp>
        <p:nvSpPr>
          <p:cNvPr id="4" name="Slide Number Placeholder 3"/>
          <p:cNvSpPr>
            <a:spLocks noGrp="1"/>
          </p:cNvSpPr>
          <p:nvPr>
            <p:ph type="sldNum" sz="quarter" idx="5"/>
          </p:nvPr>
        </p:nvSpPr>
        <p:spPr/>
        <p:txBody>
          <a:bodyPr/>
          <a:lstStyle/>
          <a:p>
            <a:fld id="{7D0DE80E-D6C7-4B3B-B552-28884A5C5338}" type="slidenum">
              <a:rPr lang="en-US" smtClean="0"/>
              <a:t>6</a:t>
            </a:fld>
            <a:endParaRPr lang="en-US"/>
          </a:p>
        </p:txBody>
      </p:sp>
    </p:spTree>
    <p:extLst>
      <p:ext uri="{BB962C8B-B14F-4D97-AF65-F5344CB8AC3E}">
        <p14:creationId xmlns:p14="http://schemas.microsoft.com/office/powerpoint/2010/main" val="384470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runs and experimentations on other sets of data that provide a different lens or focus on different dimensions of the data set can also be utilized for more in-depth insight into the data one wishes to explore and glean from. In the classification report above, this report was generated from a data set where many features were incorporated into the data set such as checking status, credit history, and employment history to give an idea of how all these features interact and ultimately factor in whether an applicant qualifies for a credit loan or not based on which category each applicant falls under for each feature.</a:t>
            </a:r>
          </a:p>
        </p:txBody>
      </p:sp>
      <p:sp>
        <p:nvSpPr>
          <p:cNvPr id="4" name="Slide Number Placeholder 3"/>
          <p:cNvSpPr>
            <a:spLocks noGrp="1"/>
          </p:cNvSpPr>
          <p:nvPr>
            <p:ph type="sldNum" sz="quarter" idx="5"/>
          </p:nvPr>
        </p:nvSpPr>
        <p:spPr/>
        <p:txBody>
          <a:bodyPr/>
          <a:lstStyle/>
          <a:p>
            <a:fld id="{7D0DE80E-D6C7-4B3B-B552-28884A5C5338}" type="slidenum">
              <a:rPr lang="en-US" smtClean="0"/>
              <a:t>7</a:t>
            </a:fld>
            <a:endParaRPr lang="en-US"/>
          </a:p>
        </p:txBody>
      </p:sp>
    </p:spTree>
    <p:extLst>
      <p:ext uri="{BB962C8B-B14F-4D97-AF65-F5344CB8AC3E}">
        <p14:creationId xmlns:p14="http://schemas.microsoft.com/office/powerpoint/2010/main" val="304814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earlier during the presentation, the SVM’s classifier can be adapted and run on a variety of data sets albeit ones that are smaller in size but may be complex in their interrelatedness. It is especially a wonderful tool in classification tasks. Dependent on the data set fed into the SVM, credit loan risk applicants can be identified with differing degrees of accuracy. This however may be influenced by the level of support within the data set or how much a peculiar value impacts the classification of each applicant. Also, if working with a data set that includes a multiplicity of seemingly disparate features, the accuracy in predicting a credit loan risk applicant may vary but such complex data sets are also highly suitable for the SVM.</a:t>
            </a:r>
          </a:p>
        </p:txBody>
      </p:sp>
      <p:sp>
        <p:nvSpPr>
          <p:cNvPr id="4" name="Slide Number Placeholder 3"/>
          <p:cNvSpPr>
            <a:spLocks noGrp="1"/>
          </p:cNvSpPr>
          <p:nvPr>
            <p:ph type="sldNum" sz="quarter" idx="5"/>
          </p:nvPr>
        </p:nvSpPr>
        <p:spPr/>
        <p:txBody>
          <a:bodyPr/>
          <a:lstStyle/>
          <a:p>
            <a:fld id="{7D0DE80E-D6C7-4B3B-B552-28884A5C5338}" type="slidenum">
              <a:rPr lang="en-US" smtClean="0"/>
              <a:t>8</a:t>
            </a:fld>
            <a:endParaRPr lang="en-US"/>
          </a:p>
        </p:txBody>
      </p:sp>
    </p:spTree>
    <p:extLst>
      <p:ext uri="{BB962C8B-B14F-4D97-AF65-F5344CB8AC3E}">
        <p14:creationId xmlns:p14="http://schemas.microsoft.com/office/powerpoint/2010/main" val="3322375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it pertains to the classification of credit loan risk applicants, some recommendations to be made to refine and fine-tune the SVM’s run, and performance are presented on the slide here. For our problem, working on the assumption that we have enough support, single features that are one-hot encoded to be transformed into multiple features broken down at the value level, may illuminate which value/s should be separated in using more precise measures to predict our classifications on. This for instance was demonstrated on four major runs on the SVM with four modified data sets consisting of checking status, credit history, employment history, and a fourth data set merging all 3 into one. It was discovered that the checking status is likely of less importance than the other 2 features as its accuracy was significantly lower in predicting the observations by the binary classification paradigm of good or bad.</a:t>
            </a:r>
          </a:p>
        </p:txBody>
      </p:sp>
      <p:sp>
        <p:nvSpPr>
          <p:cNvPr id="4" name="Slide Number Placeholder 3"/>
          <p:cNvSpPr>
            <a:spLocks noGrp="1"/>
          </p:cNvSpPr>
          <p:nvPr>
            <p:ph type="sldNum" sz="quarter" idx="5"/>
          </p:nvPr>
        </p:nvSpPr>
        <p:spPr/>
        <p:txBody>
          <a:bodyPr/>
          <a:lstStyle/>
          <a:p>
            <a:fld id="{7D0DE80E-D6C7-4B3B-B552-28884A5C5338}" type="slidenum">
              <a:rPr lang="en-US" smtClean="0"/>
              <a:t>9</a:t>
            </a:fld>
            <a:endParaRPr lang="en-US"/>
          </a:p>
        </p:txBody>
      </p:sp>
    </p:spTree>
    <p:extLst>
      <p:ext uri="{BB962C8B-B14F-4D97-AF65-F5344CB8AC3E}">
        <p14:creationId xmlns:p14="http://schemas.microsoft.com/office/powerpoint/2010/main" val="55341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80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4171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1799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5330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7737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3766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8660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0887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43501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0884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10/1/2023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3816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10/1/2023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22002786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l"/>
            <a:r>
              <a:rPr lang="en-US" sz="6600" b="1" cap="all" spc="300" dirty="0">
                <a:solidFill>
                  <a:srgbClr val="FFFFFF"/>
                </a:solidFill>
              </a:rPr>
              <a:t>CAPSTONE</a:t>
            </a:r>
            <a:br>
              <a:rPr lang="en-US" sz="6600" b="1" cap="all" spc="300" dirty="0">
                <a:solidFill>
                  <a:srgbClr val="FFFFFF"/>
                </a:solidFill>
              </a:rPr>
            </a:br>
            <a:r>
              <a:rPr lang="en-US" sz="3200" b="1" cap="all" spc="300" dirty="0">
                <a:solidFill>
                  <a:srgbClr val="FFFFFF"/>
                </a:solidFill>
              </a:rPr>
              <a:t>PRESENTATION</a:t>
            </a:r>
            <a:endParaRPr lang="en-US" sz="6600" b="1" cap="all" spc="300" dirty="0">
              <a:solidFill>
                <a:srgbClr val="FFFFFF"/>
              </a:solidFill>
            </a:endParaRPr>
          </a:p>
        </p:txBody>
      </p:sp>
    </p:spTree>
    <p:extLst>
      <p:ext uri="{BB962C8B-B14F-4D97-AF65-F5344CB8AC3E}">
        <p14:creationId xmlns:p14="http://schemas.microsoft.com/office/powerpoint/2010/main" val="333402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ctr"/>
            <a:r>
              <a:rPr lang="en-US" sz="2000" b="1" cap="all" spc="300" dirty="0">
                <a:solidFill>
                  <a:srgbClr val="FFFFFF"/>
                </a:solidFill>
              </a:rPr>
              <a:t>BUSINESS PROFITABILITY</a:t>
            </a:r>
          </a:p>
        </p:txBody>
      </p:sp>
      <p:sp>
        <p:nvSpPr>
          <p:cNvPr id="3" name="Content Placeholder 2">
            <a:extLst>
              <a:ext uri="{FF2B5EF4-FFF2-40B4-BE49-F238E27FC236}">
                <a16:creationId xmlns:a16="http://schemas.microsoft.com/office/drawing/2014/main" id="{7F88544C-D93C-D9F0-8B2C-DD6F75D042B9}"/>
              </a:ext>
            </a:extLst>
          </p:cNvPr>
          <p:cNvSpPr>
            <a:spLocks noGrp="1"/>
          </p:cNvSpPr>
          <p:nvPr>
            <p:ph idx="1"/>
          </p:nvPr>
        </p:nvSpPr>
        <p:spPr/>
        <p:txBody>
          <a:bodyPr>
            <a:normAutofit/>
          </a:bodyPr>
          <a:lstStyle/>
          <a:p>
            <a:pPr algn="ctr"/>
            <a:r>
              <a:rPr lang="en-US" sz="2800" b="1" dirty="0"/>
              <a:t>AUTOMATE TEDIOUS MANUAL LABOR</a:t>
            </a:r>
          </a:p>
          <a:p>
            <a:pPr algn="ctr"/>
            <a:r>
              <a:rPr lang="en-US" sz="2800" b="1" dirty="0"/>
              <a:t>SAVE ON EXPENSES AND MAXIMIZE COSTS EFFICIENCY</a:t>
            </a:r>
          </a:p>
          <a:p>
            <a:pPr algn="ctr"/>
            <a:r>
              <a:rPr lang="en-US" sz="2800" b="1" dirty="0"/>
              <a:t>HOME IN ON FEATURES THAT RIGHTLY IDENTIFIES TRUSTWORTHY CANDIDATES</a:t>
            </a:r>
          </a:p>
          <a:p>
            <a:pPr algn="ctr"/>
            <a:endParaRPr lang="en-US" sz="2800" b="1" dirty="0"/>
          </a:p>
        </p:txBody>
      </p:sp>
    </p:spTree>
    <p:extLst>
      <p:ext uri="{BB962C8B-B14F-4D97-AF65-F5344CB8AC3E}">
        <p14:creationId xmlns:p14="http://schemas.microsoft.com/office/powerpoint/2010/main" val="149600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ctr"/>
            <a:r>
              <a:rPr lang="en-US" sz="1800" b="1" cap="all" spc="300" dirty="0">
                <a:solidFill>
                  <a:srgbClr val="FFFFFF"/>
                </a:solidFill>
              </a:rPr>
              <a:t>PROBLEM IDEFNTIFICATION – VERIFYING RELIABLE APPLICANTS</a:t>
            </a:r>
          </a:p>
        </p:txBody>
      </p:sp>
      <p:sp>
        <p:nvSpPr>
          <p:cNvPr id="2" name="Content Placeholder 1">
            <a:extLst>
              <a:ext uri="{FF2B5EF4-FFF2-40B4-BE49-F238E27FC236}">
                <a16:creationId xmlns:a16="http://schemas.microsoft.com/office/drawing/2014/main" id="{895167A0-0FA9-995F-76EE-5BDA6C700EEC}"/>
              </a:ext>
            </a:extLst>
          </p:cNvPr>
          <p:cNvSpPr>
            <a:spLocks noGrp="1"/>
          </p:cNvSpPr>
          <p:nvPr>
            <p:ph idx="1"/>
          </p:nvPr>
        </p:nvSpPr>
        <p:spPr/>
        <p:txBody>
          <a:bodyPr>
            <a:normAutofit/>
          </a:bodyPr>
          <a:lstStyle/>
          <a:p>
            <a:r>
              <a:rPr lang="en-US" sz="2800" b="1" dirty="0"/>
              <a:t>CERTAIN VARIABLES OR FEATURES SWAY AN APPLICANT’S TRUSTWORTHINESS MORE</a:t>
            </a:r>
          </a:p>
          <a:p>
            <a:r>
              <a:rPr lang="en-US" sz="2800" b="1" dirty="0"/>
              <a:t>FEATURES SUCH AS CREDIT HISTORY AND EMPLOYMENT STATUS OF GREATER IMPORT</a:t>
            </a:r>
          </a:p>
          <a:p>
            <a:r>
              <a:rPr lang="en-US" sz="2800" b="1" dirty="0"/>
              <a:t>THE NUMBER OF FEATURES TO ANALYZE MATTER</a:t>
            </a:r>
          </a:p>
        </p:txBody>
      </p:sp>
    </p:spTree>
    <p:extLst>
      <p:ext uri="{BB962C8B-B14F-4D97-AF65-F5344CB8AC3E}">
        <p14:creationId xmlns:p14="http://schemas.microsoft.com/office/powerpoint/2010/main" val="223380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ctr"/>
            <a:r>
              <a:rPr lang="en-US" sz="2000" b="1" cap="all" spc="300" dirty="0">
                <a:solidFill>
                  <a:srgbClr val="FFFFFF"/>
                </a:solidFill>
              </a:rPr>
              <a:t>HOW TO DECIDE WHICH FEATURES TO USE</a:t>
            </a:r>
          </a:p>
        </p:txBody>
      </p:sp>
      <p:sp>
        <p:nvSpPr>
          <p:cNvPr id="2" name="Content Placeholder 1">
            <a:extLst>
              <a:ext uri="{FF2B5EF4-FFF2-40B4-BE49-F238E27FC236}">
                <a16:creationId xmlns:a16="http://schemas.microsoft.com/office/drawing/2014/main" id="{895167A0-0FA9-995F-76EE-5BDA6C700EEC}"/>
              </a:ext>
            </a:extLst>
          </p:cNvPr>
          <p:cNvSpPr>
            <a:spLocks noGrp="1"/>
          </p:cNvSpPr>
          <p:nvPr>
            <p:ph idx="1"/>
          </p:nvPr>
        </p:nvSpPr>
        <p:spPr/>
        <p:txBody>
          <a:bodyPr>
            <a:normAutofit fontScale="92500" lnSpcReduction="10000"/>
          </a:bodyPr>
          <a:lstStyle/>
          <a:p>
            <a:r>
              <a:rPr lang="en-US" sz="2800" b="1" dirty="0"/>
              <a:t>CAREFUL DELIBERATION OF THE VARIABLES FEATURED IN THE DATA SET</a:t>
            </a:r>
          </a:p>
          <a:p>
            <a:r>
              <a:rPr lang="en-US" sz="2800" b="1" dirty="0"/>
              <a:t>FEEDING MODIFIED DATA INTO SVM (SUPPORT VECTOR MACHINE)</a:t>
            </a:r>
          </a:p>
          <a:p>
            <a:r>
              <a:rPr lang="en-US" sz="2800" b="1" dirty="0"/>
              <a:t>CONDUCTING SVM RUNS FOR INDIVIDUAL VARIABLES AND VARIOUS COMBINATIONS OF VARIABLES</a:t>
            </a:r>
          </a:p>
          <a:p>
            <a:endParaRPr lang="en-US" sz="2800" b="1" dirty="0"/>
          </a:p>
        </p:txBody>
      </p:sp>
    </p:spTree>
    <p:extLst>
      <p:ext uri="{BB962C8B-B14F-4D97-AF65-F5344CB8AC3E}">
        <p14:creationId xmlns:p14="http://schemas.microsoft.com/office/powerpoint/2010/main" val="418725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ctr"/>
            <a:r>
              <a:rPr lang="en-US" sz="2800" b="1" cap="all" spc="300" dirty="0">
                <a:solidFill>
                  <a:srgbClr val="FFFFFF"/>
                </a:solidFill>
              </a:rPr>
              <a:t>SAMPLING OF DATA FRAME WITH ONE-HOT ENCODED VARIABLE</a:t>
            </a:r>
          </a:p>
        </p:txBody>
      </p:sp>
      <p:graphicFrame>
        <p:nvGraphicFramePr>
          <p:cNvPr id="3" name="Table 4">
            <a:extLst>
              <a:ext uri="{FF2B5EF4-FFF2-40B4-BE49-F238E27FC236}">
                <a16:creationId xmlns:a16="http://schemas.microsoft.com/office/drawing/2014/main" id="{8A1808CB-7A2B-E0E5-6774-57CA90D887FC}"/>
              </a:ext>
            </a:extLst>
          </p:cNvPr>
          <p:cNvGraphicFramePr>
            <a:graphicFrameLocks noGrp="1"/>
          </p:cNvGraphicFramePr>
          <p:nvPr>
            <p:ph idx="1"/>
            <p:extLst>
              <p:ext uri="{D42A27DB-BD31-4B8C-83A1-F6EECF244321}">
                <p14:modId xmlns:p14="http://schemas.microsoft.com/office/powerpoint/2010/main" val="4204624810"/>
              </p:ext>
            </p:extLst>
          </p:nvPr>
        </p:nvGraphicFramePr>
        <p:xfrm>
          <a:off x="956603" y="2096087"/>
          <a:ext cx="10311618" cy="3888982"/>
        </p:xfrm>
        <a:graphic>
          <a:graphicData uri="http://schemas.openxmlformats.org/drawingml/2006/table">
            <a:tbl>
              <a:tblPr firstRow="1" bandRow="1">
                <a:tableStyleId>{D7AC3CCA-C797-4891-BE02-D94E43425B78}</a:tableStyleId>
              </a:tblPr>
              <a:tblGrid>
                <a:gridCol w="1718603">
                  <a:extLst>
                    <a:ext uri="{9D8B030D-6E8A-4147-A177-3AD203B41FA5}">
                      <a16:colId xmlns:a16="http://schemas.microsoft.com/office/drawing/2014/main" val="1711869662"/>
                    </a:ext>
                  </a:extLst>
                </a:gridCol>
                <a:gridCol w="1718603">
                  <a:extLst>
                    <a:ext uri="{9D8B030D-6E8A-4147-A177-3AD203B41FA5}">
                      <a16:colId xmlns:a16="http://schemas.microsoft.com/office/drawing/2014/main" val="1239622767"/>
                    </a:ext>
                  </a:extLst>
                </a:gridCol>
                <a:gridCol w="1718603">
                  <a:extLst>
                    <a:ext uri="{9D8B030D-6E8A-4147-A177-3AD203B41FA5}">
                      <a16:colId xmlns:a16="http://schemas.microsoft.com/office/drawing/2014/main" val="3508842476"/>
                    </a:ext>
                  </a:extLst>
                </a:gridCol>
                <a:gridCol w="1718603">
                  <a:extLst>
                    <a:ext uri="{9D8B030D-6E8A-4147-A177-3AD203B41FA5}">
                      <a16:colId xmlns:a16="http://schemas.microsoft.com/office/drawing/2014/main" val="3286646023"/>
                    </a:ext>
                  </a:extLst>
                </a:gridCol>
                <a:gridCol w="1718603">
                  <a:extLst>
                    <a:ext uri="{9D8B030D-6E8A-4147-A177-3AD203B41FA5}">
                      <a16:colId xmlns:a16="http://schemas.microsoft.com/office/drawing/2014/main" val="786779014"/>
                    </a:ext>
                  </a:extLst>
                </a:gridCol>
                <a:gridCol w="1718603">
                  <a:extLst>
                    <a:ext uri="{9D8B030D-6E8A-4147-A177-3AD203B41FA5}">
                      <a16:colId xmlns:a16="http://schemas.microsoft.com/office/drawing/2014/main" val="3926895284"/>
                    </a:ext>
                  </a:extLst>
                </a:gridCol>
              </a:tblGrid>
              <a:tr h="1284432">
                <a:tc>
                  <a:txBody>
                    <a:bodyPr/>
                    <a:lstStyle/>
                    <a:p>
                      <a:pPr algn="r" fontAlgn="ctr"/>
                      <a:endParaRPr lang="en-US" b="1" dirty="0">
                        <a:effectLst/>
                      </a:endParaRPr>
                    </a:p>
                  </a:txBody>
                  <a:tcPr anchor="ctr"/>
                </a:tc>
                <a:tc>
                  <a:txBody>
                    <a:bodyPr/>
                    <a:lstStyle/>
                    <a:p>
                      <a:pPr algn="r" fontAlgn="ctr"/>
                      <a:r>
                        <a:rPr lang="en-US" b="1" dirty="0">
                          <a:effectLst/>
                        </a:rPr>
                        <a:t>Class</a:t>
                      </a:r>
                    </a:p>
                    <a:p>
                      <a:pPr algn="r" fontAlgn="ctr"/>
                      <a:endParaRPr lang="en-US" b="1" dirty="0">
                        <a:effectLst/>
                      </a:endParaRPr>
                    </a:p>
                  </a:txBody>
                  <a:tcPr anchor="ctr"/>
                </a:tc>
                <a:tc>
                  <a:txBody>
                    <a:bodyPr/>
                    <a:lstStyle/>
                    <a:p>
                      <a:pPr algn="r" fontAlgn="ctr"/>
                      <a:r>
                        <a:rPr lang="en-US" b="1" dirty="0">
                          <a:effectLst/>
                        </a:rPr>
                        <a:t>Checking </a:t>
                      </a:r>
                    </a:p>
                    <a:p>
                      <a:pPr algn="r" fontAlgn="ctr"/>
                      <a:r>
                        <a:rPr lang="en-US" b="1" dirty="0">
                          <a:effectLst/>
                        </a:rPr>
                        <a:t>Status</a:t>
                      </a:r>
                    </a:p>
                    <a:p>
                      <a:pPr algn="r" fontAlgn="ctr"/>
                      <a:r>
                        <a:rPr lang="en-US" b="1" dirty="0">
                          <a:effectLst/>
                        </a:rPr>
                        <a:t>0 &lt;= X &lt; 200</a:t>
                      </a:r>
                    </a:p>
                  </a:txBody>
                  <a:tcPr anchor="ctr"/>
                </a:tc>
                <a:tc>
                  <a:txBody>
                    <a:bodyPr/>
                    <a:lstStyle/>
                    <a:p>
                      <a:pPr algn="r" fontAlgn="ctr"/>
                      <a:r>
                        <a:rPr lang="en-US" b="1" dirty="0">
                          <a:effectLst/>
                        </a:rPr>
                        <a:t>Checking </a:t>
                      </a:r>
                    </a:p>
                    <a:p>
                      <a:pPr algn="r" fontAlgn="ctr"/>
                      <a:r>
                        <a:rPr lang="en-US" b="1" dirty="0">
                          <a:effectLst/>
                        </a:rPr>
                        <a:t>Status </a:t>
                      </a:r>
                    </a:p>
                    <a:p>
                      <a:pPr algn="r" fontAlgn="ctr"/>
                      <a:r>
                        <a:rPr lang="en-US" b="1" dirty="0">
                          <a:effectLst/>
                        </a:rPr>
                        <a:t>&lt; 0</a:t>
                      </a:r>
                    </a:p>
                  </a:txBody>
                  <a:tcPr anchor="ctr"/>
                </a:tc>
                <a:tc>
                  <a:txBody>
                    <a:bodyPr/>
                    <a:lstStyle/>
                    <a:p>
                      <a:pPr algn="r" fontAlgn="ctr"/>
                      <a:r>
                        <a:rPr lang="en-US" b="1" dirty="0">
                          <a:effectLst/>
                        </a:rPr>
                        <a:t>Checking </a:t>
                      </a:r>
                    </a:p>
                    <a:p>
                      <a:pPr algn="r" fontAlgn="ctr"/>
                      <a:r>
                        <a:rPr lang="en-US" b="1" dirty="0">
                          <a:effectLst/>
                        </a:rPr>
                        <a:t>Status </a:t>
                      </a:r>
                    </a:p>
                    <a:p>
                      <a:pPr algn="r" fontAlgn="ctr"/>
                      <a:r>
                        <a:rPr lang="en-US" b="1" dirty="0">
                          <a:effectLst/>
                        </a:rPr>
                        <a:t>&gt;= 200</a:t>
                      </a:r>
                    </a:p>
                  </a:txBody>
                  <a:tcPr anchor="ctr"/>
                </a:tc>
                <a:tc>
                  <a:txBody>
                    <a:bodyPr/>
                    <a:lstStyle/>
                    <a:p>
                      <a:r>
                        <a:rPr lang="en-US" dirty="0"/>
                        <a:t>Checking</a:t>
                      </a:r>
                    </a:p>
                    <a:p>
                      <a:r>
                        <a:rPr lang="en-US" dirty="0"/>
                        <a:t>Status –</a:t>
                      </a:r>
                    </a:p>
                    <a:p>
                      <a:r>
                        <a:rPr lang="en-US" dirty="0"/>
                        <a:t>No checking</a:t>
                      </a:r>
                    </a:p>
                  </a:txBody>
                  <a:tcPr/>
                </a:tc>
                <a:extLst>
                  <a:ext uri="{0D108BD9-81ED-4DB2-BD59-A6C34878D82A}">
                    <a16:rowId xmlns:a16="http://schemas.microsoft.com/office/drawing/2014/main" val="2899272006"/>
                  </a:ext>
                </a:extLst>
              </a:tr>
              <a:tr h="520910">
                <a:tc>
                  <a:txBody>
                    <a:bodyPr/>
                    <a:lstStyle/>
                    <a:p>
                      <a:pPr algn="r" fontAlgn="ctr"/>
                      <a:r>
                        <a:rPr lang="en-US" b="1">
                          <a:effectLst/>
                        </a:rPr>
                        <a:t>0</a:t>
                      </a:r>
                    </a:p>
                  </a:txBody>
                  <a:tcPr anchor="ctr"/>
                </a:tc>
                <a:tc>
                  <a:txBody>
                    <a:bodyPr/>
                    <a:lstStyle/>
                    <a:p>
                      <a:pPr algn="r" fontAlgn="ctr"/>
                      <a:r>
                        <a:rPr lang="en-US">
                          <a:effectLst/>
                        </a:rPr>
                        <a:t>good</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0</a:t>
                      </a:r>
                    </a:p>
                  </a:txBody>
                  <a:tcPr anchor="ctr"/>
                </a:tc>
                <a:extLst>
                  <a:ext uri="{0D108BD9-81ED-4DB2-BD59-A6C34878D82A}">
                    <a16:rowId xmlns:a16="http://schemas.microsoft.com/office/drawing/2014/main" val="363008039"/>
                  </a:ext>
                </a:extLst>
              </a:tr>
              <a:tr h="520910">
                <a:tc>
                  <a:txBody>
                    <a:bodyPr/>
                    <a:lstStyle/>
                    <a:p>
                      <a:pPr algn="r" fontAlgn="ctr"/>
                      <a:r>
                        <a:rPr lang="en-US" b="1">
                          <a:effectLst/>
                        </a:rPr>
                        <a:t>1</a:t>
                      </a:r>
                    </a:p>
                  </a:txBody>
                  <a:tcPr anchor="ctr"/>
                </a:tc>
                <a:tc>
                  <a:txBody>
                    <a:bodyPr/>
                    <a:lstStyle/>
                    <a:p>
                      <a:pPr algn="r" fontAlgn="ctr"/>
                      <a:r>
                        <a:rPr lang="en-US">
                          <a:effectLst/>
                        </a:rPr>
                        <a:t>bad</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0</a:t>
                      </a:r>
                    </a:p>
                  </a:txBody>
                  <a:tcPr anchor="ctr"/>
                </a:tc>
                <a:tc>
                  <a:txBody>
                    <a:bodyPr/>
                    <a:lstStyle/>
                    <a:p>
                      <a:pPr algn="r" fontAlgn="ctr"/>
                      <a:r>
                        <a:rPr lang="en-US">
                          <a:effectLst/>
                        </a:rPr>
                        <a:t>0</a:t>
                      </a:r>
                    </a:p>
                  </a:txBody>
                  <a:tcPr anchor="ctr"/>
                </a:tc>
                <a:extLst>
                  <a:ext uri="{0D108BD9-81ED-4DB2-BD59-A6C34878D82A}">
                    <a16:rowId xmlns:a16="http://schemas.microsoft.com/office/drawing/2014/main" val="2125386481"/>
                  </a:ext>
                </a:extLst>
              </a:tr>
              <a:tr h="520910">
                <a:tc>
                  <a:txBody>
                    <a:bodyPr/>
                    <a:lstStyle/>
                    <a:p>
                      <a:pPr algn="r" fontAlgn="ctr"/>
                      <a:r>
                        <a:rPr lang="en-US" b="1">
                          <a:effectLst/>
                        </a:rPr>
                        <a:t>2</a:t>
                      </a:r>
                    </a:p>
                  </a:txBody>
                  <a:tcPr anchor="ctr"/>
                </a:tc>
                <a:tc>
                  <a:txBody>
                    <a:bodyPr/>
                    <a:lstStyle/>
                    <a:p>
                      <a:pPr algn="r" fontAlgn="ctr"/>
                      <a:r>
                        <a:rPr lang="en-US">
                          <a:effectLst/>
                        </a:rPr>
                        <a:t>good</a:t>
                      </a:r>
                    </a:p>
                  </a:txBody>
                  <a:tcPr anchor="ctr"/>
                </a:tc>
                <a:tc>
                  <a:txBody>
                    <a:bodyPr/>
                    <a:lstStyle/>
                    <a:p>
                      <a:pPr algn="r" fontAlgn="ctr"/>
                      <a:r>
                        <a:rPr lang="en-US">
                          <a:effectLst/>
                        </a:rPr>
                        <a:t>0</a:t>
                      </a:r>
                    </a:p>
                  </a:txBody>
                  <a:tcPr anchor="ctr"/>
                </a:tc>
                <a:tc>
                  <a:txBody>
                    <a:bodyPr/>
                    <a:lstStyle/>
                    <a:p>
                      <a:pPr algn="r" fontAlgn="ctr"/>
                      <a:r>
                        <a:rPr lang="en-US">
                          <a:effectLst/>
                        </a:rPr>
                        <a:t>0</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extLst>
                  <a:ext uri="{0D108BD9-81ED-4DB2-BD59-A6C34878D82A}">
                    <a16:rowId xmlns:a16="http://schemas.microsoft.com/office/drawing/2014/main" val="2446644494"/>
                  </a:ext>
                </a:extLst>
              </a:tr>
              <a:tr h="520910">
                <a:tc>
                  <a:txBody>
                    <a:bodyPr/>
                    <a:lstStyle/>
                    <a:p>
                      <a:pPr algn="r" fontAlgn="ctr"/>
                      <a:r>
                        <a:rPr lang="en-US" b="1">
                          <a:effectLst/>
                        </a:rPr>
                        <a:t>3</a:t>
                      </a:r>
                    </a:p>
                  </a:txBody>
                  <a:tcPr anchor="ctr"/>
                </a:tc>
                <a:tc>
                  <a:txBody>
                    <a:bodyPr/>
                    <a:lstStyle/>
                    <a:p>
                      <a:pPr algn="r" fontAlgn="ctr"/>
                      <a:r>
                        <a:rPr lang="en-US">
                          <a:effectLst/>
                        </a:rPr>
                        <a:t>good</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0</a:t>
                      </a:r>
                    </a:p>
                  </a:txBody>
                  <a:tcPr anchor="ctr"/>
                </a:tc>
                <a:extLst>
                  <a:ext uri="{0D108BD9-81ED-4DB2-BD59-A6C34878D82A}">
                    <a16:rowId xmlns:a16="http://schemas.microsoft.com/office/drawing/2014/main" val="2389002888"/>
                  </a:ext>
                </a:extLst>
              </a:tr>
              <a:tr h="520910">
                <a:tc>
                  <a:txBody>
                    <a:bodyPr/>
                    <a:lstStyle/>
                    <a:p>
                      <a:pPr algn="r" fontAlgn="ctr"/>
                      <a:r>
                        <a:rPr lang="en-US" b="1">
                          <a:effectLst/>
                        </a:rPr>
                        <a:t>4</a:t>
                      </a:r>
                    </a:p>
                  </a:txBody>
                  <a:tcPr anchor="ctr"/>
                </a:tc>
                <a:tc>
                  <a:txBody>
                    <a:bodyPr/>
                    <a:lstStyle/>
                    <a:p>
                      <a:pPr algn="r" fontAlgn="ctr"/>
                      <a:r>
                        <a:rPr lang="en-US">
                          <a:effectLst/>
                        </a:rPr>
                        <a:t>bad</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a:t>
                      </a:r>
                    </a:p>
                  </a:txBody>
                  <a:tcPr anchor="ctr"/>
                </a:tc>
                <a:extLst>
                  <a:ext uri="{0D108BD9-81ED-4DB2-BD59-A6C34878D82A}">
                    <a16:rowId xmlns:a16="http://schemas.microsoft.com/office/drawing/2014/main" val="3047819267"/>
                  </a:ext>
                </a:extLst>
              </a:tr>
            </a:tbl>
          </a:graphicData>
        </a:graphic>
      </p:graphicFrame>
    </p:spTree>
    <p:extLst>
      <p:ext uri="{BB962C8B-B14F-4D97-AF65-F5344CB8AC3E}">
        <p14:creationId xmlns:p14="http://schemas.microsoft.com/office/powerpoint/2010/main" val="318175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ctr"/>
            <a:r>
              <a:rPr lang="en-US" sz="2000" b="1" cap="all" spc="300" dirty="0">
                <a:solidFill>
                  <a:srgbClr val="FFFFFF"/>
                </a:solidFill>
              </a:rPr>
              <a:t>SVM RUN AND RESULTS ON CHECKING STATUS DATA FRAME – CONFUSION MATRIX </a:t>
            </a:r>
          </a:p>
        </p:txBody>
      </p:sp>
      <p:graphicFrame>
        <p:nvGraphicFramePr>
          <p:cNvPr id="8" name="Table 8">
            <a:extLst>
              <a:ext uri="{FF2B5EF4-FFF2-40B4-BE49-F238E27FC236}">
                <a16:creationId xmlns:a16="http://schemas.microsoft.com/office/drawing/2014/main" id="{D62D923E-35B6-64EA-2CB6-98A5665DDE5B}"/>
              </a:ext>
            </a:extLst>
          </p:cNvPr>
          <p:cNvGraphicFramePr>
            <a:graphicFrameLocks noGrp="1"/>
          </p:cNvGraphicFramePr>
          <p:nvPr>
            <p:ph idx="1"/>
            <p:extLst>
              <p:ext uri="{D42A27DB-BD31-4B8C-83A1-F6EECF244321}">
                <p14:modId xmlns:p14="http://schemas.microsoft.com/office/powerpoint/2010/main" val="3505398997"/>
              </p:ext>
            </p:extLst>
          </p:nvPr>
        </p:nvGraphicFramePr>
        <p:xfrm>
          <a:off x="1143000" y="2332037"/>
          <a:ext cx="9906000" cy="2633856"/>
        </p:xfrm>
        <a:graphic>
          <a:graphicData uri="http://schemas.openxmlformats.org/drawingml/2006/table">
            <a:tbl>
              <a:tblPr firstRow="1" bandRow="1">
                <a:tableStyleId>{073A0DAA-6AF3-43AB-8588-CEC1D06C72B9}</a:tableStyleId>
              </a:tblPr>
              <a:tblGrid>
                <a:gridCol w="3302000">
                  <a:extLst>
                    <a:ext uri="{9D8B030D-6E8A-4147-A177-3AD203B41FA5}">
                      <a16:colId xmlns:a16="http://schemas.microsoft.com/office/drawing/2014/main" val="2410369615"/>
                    </a:ext>
                  </a:extLst>
                </a:gridCol>
                <a:gridCol w="3302000">
                  <a:extLst>
                    <a:ext uri="{9D8B030D-6E8A-4147-A177-3AD203B41FA5}">
                      <a16:colId xmlns:a16="http://schemas.microsoft.com/office/drawing/2014/main" val="1697794677"/>
                    </a:ext>
                  </a:extLst>
                </a:gridCol>
                <a:gridCol w="3302000">
                  <a:extLst>
                    <a:ext uri="{9D8B030D-6E8A-4147-A177-3AD203B41FA5}">
                      <a16:colId xmlns:a16="http://schemas.microsoft.com/office/drawing/2014/main" val="2593579717"/>
                    </a:ext>
                  </a:extLst>
                </a:gridCol>
              </a:tblGrid>
              <a:tr h="877952">
                <a:tc>
                  <a:txBody>
                    <a:bodyPr/>
                    <a:lstStyle/>
                    <a:p>
                      <a:endParaRPr lang="en-US"/>
                    </a:p>
                  </a:txBody>
                  <a:tcPr/>
                </a:tc>
                <a:tc>
                  <a:txBody>
                    <a:bodyPr/>
                    <a:lstStyle/>
                    <a:p>
                      <a:pPr algn="ctr"/>
                      <a:r>
                        <a:rPr lang="en-US" sz="2400" baseline="0" dirty="0"/>
                        <a:t>BAD</a:t>
                      </a:r>
                    </a:p>
                  </a:txBody>
                  <a:tcPr/>
                </a:tc>
                <a:tc>
                  <a:txBody>
                    <a:bodyPr/>
                    <a:lstStyle/>
                    <a:p>
                      <a:pPr algn="ctr"/>
                      <a:r>
                        <a:rPr lang="en-US" sz="2400" dirty="0"/>
                        <a:t>GOOD</a:t>
                      </a:r>
                    </a:p>
                  </a:txBody>
                  <a:tcPr/>
                </a:tc>
                <a:extLst>
                  <a:ext uri="{0D108BD9-81ED-4DB2-BD59-A6C34878D82A}">
                    <a16:rowId xmlns:a16="http://schemas.microsoft.com/office/drawing/2014/main" val="4170899929"/>
                  </a:ext>
                </a:extLst>
              </a:tr>
              <a:tr h="877952">
                <a:tc>
                  <a:txBody>
                    <a:bodyPr/>
                    <a:lstStyle/>
                    <a:p>
                      <a:pPr algn="ctr"/>
                      <a:r>
                        <a:rPr lang="en-US" sz="2400" dirty="0"/>
                        <a:t>BAD</a:t>
                      </a:r>
                    </a:p>
                  </a:txBody>
                  <a:tcPr/>
                </a:tc>
                <a:tc>
                  <a:txBody>
                    <a:bodyPr/>
                    <a:lstStyle/>
                    <a:p>
                      <a:pPr algn="ctr"/>
                      <a:r>
                        <a:rPr lang="en-US" sz="2400" dirty="0"/>
                        <a:t>25</a:t>
                      </a:r>
                    </a:p>
                  </a:txBody>
                  <a:tcPr/>
                </a:tc>
                <a:tc>
                  <a:txBody>
                    <a:bodyPr/>
                    <a:lstStyle/>
                    <a:p>
                      <a:pPr algn="ctr"/>
                      <a:r>
                        <a:rPr lang="en-US" sz="2400" dirty="0"/>
                        <a:t>28</a:t>
                      </a:r>
                    </a:p>
                  </a:txBody>
                  <a:tcPr/>
                </a:tc>
                <a:extLst>
                  <a:ext uri="{0D108BD9-81ED-4DB2-BD59-A6C34878D82A}">
                    <a16:rowId xmlns:a16="http://schemas.microsoft.com/office/drawing/2014/main" val="2670442791"/>
                  </a:ext>
                </a:extLst>
              </a:tr>
              <a:tr h="877952">
                <a:tc>
                  <a:txBody>
                    <a:bodyPr/>
                    <a:lstStyle/>
                    <a:p>
                      <a:pPr algn="ctr"/>
                      <a:r>
                        <a:rPr lang="en-US" sz="2400" dirty="0"/>
                        <a:t>GOOD</a:t>
                      </a:r>
                    </a:p>
                  </a:txBody>
                  <a:tcPr/>
                </a:tc>
                <a:tc>
                  <a:txBody>
                    <a:bodyPr/>
                    <a:lstStyle/>
                    <a:p>
                      <a:pPr algn="ctr"/>
                      <a:r>
                        <a:rPr lang="en-US" sz="2400" dirty="0"/>
                        <a:t>36</a:t>
                      </a:r>
                    </a:p>
                  </a:txBody>
                  <a:tcPr/>
                </a:tc>
                <a:tc>
                  <a:txBody>
                    <a:bodyPr/>
                    <a:lstStyle/>
                    <a:p>
                      <a:pPr algn="ctr"/>
                      <a:r>
                        <a:rPr lang="en-US" sz="2400" dirty="0"/>
                        <a:t>111</a:t>
                      </a:r>
                    </a:p>
                  </a:txBody>
                  <a:tcPr/>
                </a:tc>
                <a:extLst>
                  <a:ext uri="{0D108BD9-81ED-4DB2-BD59-A6C34878D82A}">
                    <a16:rowId xmlns:a16="http://schemas.microsoft.com/office/drawing/2014/main" val="256674372"/>
                  </a:ext>
                </a:extLst>
              </a:tr>
            </a:tbl>
          </a:graphicData>
        </a:graphic>
      </p:graphicFrame>
    </p:spTree>
    <p:extLst>
      <p:ext uri="{BB962C8B-B14F-4D97-AF65-F5344CB8AC3E}">
        <p14:creationId xmlns:p14="http://schemas.microsoft.com/office/powerpoint/2010/main" val="310575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ctr"/>
            <a:r>
              <a:rPr lang="en-US" sz="2000" b="1" cap="all" spc="300" dirty="0">
                <a:solidFill>
                  <a:srgbClr val="FFFFFF"/>
                </a:solidFill>
              </a:rPr>
              <a:t>SVM RUN AND RESULTS ON CHECKING STATUS DATA FRAME – classification report </a:t>
            </a:r>
          </a:p>
        </p:txBody>
      </p:sp>
      <p:graphicFrame>
        <p:nvGraphicFramePr>
          <p:cNvPr id="5" name="Table 6">
            <a:extLst>
              <a:ext uri="{FF2B5EF4-FFF2-40B4-BE49-F238E27FC236}">
                <a16:creationId xmlns:a16="http://schemas.microsoft.com/office/drawing/2014/main" id="{7CB6BFEF-C4D5-320F-C94C-3B68E9B8D4F5}"/>
              </a:ext>
            </a:extLst>
          </p:cNvPr>
          <p:cNvGraphicFramePr>
            <a:graphicFrameLocks noGrp="1"/>
          </p:cNvGraphicFramePr>
          <p:nvPr>
            <p:ph idx="1"/>
            <p:extLst>
              <p:ext uri="{D42A27DB-BD31-4B8C-83A1-F6EECF244321}">
                <p14:modId xmlns:p14="http://schemas.microsoft.com/office/powerpoint/2010/main" val="2585487171"/>
              </p:ext>
            </p:extLst>
          </p:nvPr>
        </p:nvGraphicFramePr>
        <p:xfrm>
          <a:off x="1143000" y="2233832"/>
          <a:ext cx="9906000" cy="3751232"/>
        </p:xfrm>
        <a:graphic>
          <a:graphicData uri="http://schemas.openxmlformats.org/drawingml/2006/table">
            <a:tbl>
              <a:tblPr firstRow="1" bandRow="1">
                <a:tableStyleId>{073A0DAA-6AF3-43AB-8588-CEC1D06C72B9}</a:tableStyleId>
              </a:tblPr>
              <a:tblGrid>
                <a:gridCol w="1981200">
                  <a:extLst>
                    <a:ext uri="{9D8B030D-6E8A-4147-A177-3AD203B41FA5}">
                      <a16:colId xmlns:a16="http://schemas.microsoft.com/office/drawing/2014/main" val="531379899"/>
                    </a:ext>
                  </a:extLst>
                </a:gridCol>
                <a:gridCol w="1981200">
                  <a:extLst>
                    <a:ext uri="{9D8B030D-6E8A-4147-A177-3AD203B41FA5}">
                      <a16:colId xmlns:a16="http://schemas.microsoft.com/office/drawing/2014/main" val="2271400320"/>
                    </a:ext>
                  </a:extLst>
                </a:gridCol>
                <a:gridCol w="1981200">
                  <a:extLst>
                    <a:ext uri="{9D8B030D-6E8A-4147-A177-3AD203B41FA5}">
                      <a16:colId xmlns:a16="http://schemas.microsoft.com/office/drawing/2014/main" val="1188578164"/>
                    </a:ext>
                  </a:extLst>
                </a:gridCol>
                <a:gridCol w="1981200">
                  <a:extLst>
                    <a:ext uri="{9D8B030D-6E8A-4147-A177-3AD203B41FA5}">
                      <a16:colId xmlns:a16="http://schemas.microsoft.com/office/drawing/2014/main" val="4194333003"/>
                    </a:ext>
                  </a:extLst>
                </a:gridCol>
                <a:gridCol w="1981200">
                  <a:extLst>
                    <a:ext uri="{9D8B030D-6E8A-4147-A177-3AD203B41FA5}">
                      <a16:colId xmlns:a16="http://schemas.microsoft.com/office/drawing/2014/main" val="3413897653"/>
                    </a:ext>
                  </a:extLst>
                </a:gridCol>
              </a:tblGrid>
              <a:tr h="937808">
                <a:tc>
                  <a:txBody>
                    <a:bodyPr/>
                    <a:lstStyle/>
                    <a:p>
                      <a:endParaRPr lang="en-US"/>
                    </a:p>
                  </a:txBody>
                  <a:tcPr/>
                </a:tc>
                <a:tc>
                  <a:txBody>
                    <a:bodyPr/>
                    <a:lstStyle/>
                    <a:p>
                      <a:pPr algn="ctr"/>
                      <a:r>
                        <a:rPr lang="en-US" baseline="0" dirty="0"/>
                        <a:t>PRECISION</a:t>
                      </a:r>
                    </a:p>
                  </a:txBody>
                  <a:tcPr/>
                </a:tc>
                <a:tc>
                  <a:txBody>
                    <a:bodyPr/>
                    <a:lstStyle/>
                    <a:p>
                      <a:pPr algn="ctr"/>
                      <a:r>
                        <a:rPr lang="en-US" dirty="0"/>
                        <a:t>RECALL</a:t>
                      </a:r>
                    </a:p>
                  </a:txBody>
                  <a:tcPr/>
                </a:tc>
                <a:tc>
                  <a:txBody>
                    <a:bodyPr/>
                    <a:lstStyle/>
                    <a:p>
                      <a:pPr algn="ctr"/>
                      <a:r>
                        <a:rPr lang="en-US" dirty="0"/>
                        <a:t>F1-SCORE</a:t>
                      </a:r>
                    </a:p>
                  </a:txBody>
                  <a:tcPr/>
                </a:tc>
                <a:tc>
                  <a:txBody>
                    <a:bodyPr/>
                    <a:lstStyle/>
                    <a:p>
                      <a:pPr algn="ctr"/>
                      <a:r>
                        <a:rPr lang="en-US" dirty="0"/>
                        <a:t>SUPPORT</a:t>
                      </a:r>
                    </a:p>
                  </a:txBody>
                  <a:tcPr/>
                </a:tc>
                <a:extLst>
                  <a:ext uri="{0D108BD9-81ED-4DB2-BD59-A6C34878D82A}">
                    <a16:rowId xmlns:a16="http://schemas.microsoft.com/office/drawing/2014/main" val="784494924"/>
                  </a:ext>
                </a:extLst>
              </a:tr>
              <a:tr h="937808">
                <a:tc>
                  <a:txBody>
                    <a:bodyPr/>
                    <a:lstStyle/>
                    <a:p>
                      <a:pPr algn="ctr"/>
                      <a:r>
                        <a:rPr lang="en-US" sz="2400" dirty="0"/>
                        <a:t>BAD</a:t>
                      </a:r>
                    </a:p>
                  </a:txBody>
                  <a:tcPr/>
                </a:tc>
                <a:tc>
                  <a:txBody>
                    <a:bodyPr/>
                    <a:lstStyle/>
                    <a:p>
                      <a:pPr algn="ctr"/>
                      <a:r>
                        <a:rPr lang="en-US" sz="2400" dirty="0">
                          <a:latin typeface="Times New Roman" panose="02020603050405020304" pitchFamily="18" charset="0"/>
                          <a:cs typeface="Times New Roman" panose="02020603050405020304" pitchFamily="18" charset="0"/>
                        </a:rPr>
                        <a:t>0.41</a:t>
                      </a:r>
                    </a:p>
                  </a:txBody>
                  <a:tcPr/>
                </a:tc>
                <a:tc>
                  <a:txBody>
                    <a:bodyPr/>
                    <a:lstStyle/>
                    <a:p>
                      <a:pPr algn="ctr"/>
                      <a:r>
                        <a:rPr lang="en-US" sz="2400" dirty="0">
                          <a:latin typeface="Times New Roman" panose="02020603050405020304" pitchFamily="18" charset="0"/>
                          <a:cs typeface="Times New Roman" panose="02020603050405020304" pitchFamily="18" charset="0"/>
                        </a:rPr>
                        <a:t>0.47</a:t>
                      </a:r>
                    </a:p>
                  </a:txBody>
                  <a:tcPr/>
                </a:tc>
                <a:tc>
                  <a:txBody>
                    <a:bodyPr/>
                    <a:lstStyle/>
                    <a:p>
                      <a:pPr algn="ctr"/>
                      <a:r>
                        <a:rPr lang="en-US" sz="2400" dirty="0">
                          <a:latin typeface="Times New Roman" panose="02020603050405020304" pitchFamily="18" charset="0"/>
                          <a:cs typeface="Times New Roman" panose="02020603050405020304" pitchFamily="18" charset="0"/>
                        </a:rPr>
                        <a:t>0.44</a:t>
                      </a:r>
                    </a:p>
                  </a:txBody>
                  <a:tcPr/>
                </a:tc>
                <a:tc>
                  <a:txBody>
                    <a:bodyPr/>
                    <a:lstStyle/>
                    <a:p>
                      <a:pPr algn="ctr"/>
                      <a:r>
                        <a:rPr lang="en-US" sz="2400" dirty="0">
                          <a:latin typeface="Times New Roman" panose="02020603050405020304" pitchFamily="18" charset="0"/>
                          <a:cs typeface="Times New Roman" panose="02020603050405020304" pitchFamily="18" charset="0"/>
                        </a:rPr>
                        <a:t>53</a:t>
                      </a:r>
                    </a:p>
                  </a:txBody>
                  <a:tcPr/>
                </a:tc>
                <a:extLst>
                  <a:ext uri="{0D108BD9-81ED-4DB2-BD59-A6C34878D82A}">
                    <a16:rowId xmlns:a16="http://schemas.microsoft.com/office/drawing/2014/main" val="88177078"/>
                  </a:ext>
                </a:extLst>
              </a:tr>
              <a:tr h="937808">
                <a:tc>
                  <a:txBody>
                    <a:bodyPr/>
                    <a:lstStyle/>
                    <a:p>
                      <a:pPr algn="ctr"/>
                      <a:r>
                        <a:rPr lang="en-US" sz="2400" dirty="0"/>
                        <a:t>GOOD</a:t>
                      </a:r>
                    </a:p>
                  </a:txBody>
                  <a:tcPr/>
                </a:tc>
                <a:tc>
                  <a:txBody>
                    <a:bodyPr/>
                    <a:lstStyle/>
                    <a:p>
                      <a:pPr algn="ctr"/>
                      <a:r>
                        <a:rPr lang="en-US" sz="2400" dirty="0">
                          <a:latin typeface="Times New Roman" panose="02020603050405020304" pitchFamily="18" charset="0"/>
                          <a:cs typeface="Times New Roman" panose="02020603050405020304" pitchFamily="18" charset="0"/>
                        </a:rPr>
                        <a:t>0.80</a:t>
                      </a:r>
                    </a:p>
                  </a:txBody>
                  <a:tcPr/>
                </a:tc>
                <a:tc>
                  <a:txBody>
                    <a:bodyPr/>
                    <a:lstStyle/>
                    <a:p>
                      <a:pPr algn="ctr"/>
                      <a:r>
                        <a:rPr lang="en-US" sz="2400" dirty="0">
                          <a:latin typeface="Times New Roman" panose="02020603050405020304" pitchFamily="18" charset="0"/>
                          <a:cs typeface="Times New Roman" panose="02020603050405020304" pitchFamily="18" charset="0"/>
                        </a:rPr>
                        <a:t>0.76</a:t>
                      </a:r>
                    </a:p>
                  </a:txBody>
                  <a:tcPr/>
                </a:tc>
                <a:tc>
                  <a:txBody>
                    <a:bodyPr/>
                    <a:lstStyle/>
                    <a:p>
                      <a:pPr algn="ctr"/>
                      <a:r>
                        <a:rPr lang="en-US" sz="2400" dirty="0">
                          <a:latin typeface="Times New Roman" panose="02020603050405020304" pitchFamily="18" charset="0"/>
                          <a:cs typeface="Times New Roman" panose="02020603050405020304" pitchFamily="18" charset="0"/>
                        </a:rPr>
                        <a:t>0.78</a:t>
                      </a:r>
                    </a:p>
                  </a:txBody>
                  <a:tcPr/>
                </a:tc>
                <a:tc>
                  <a:txBody>
                    <a:bodyPr/>
                    <a:lstStyle/>
                    <a:p>
                      <a:pPr algn="ctr"/>
                      <a:r>
                        <a:rPr lang="en-US" sz="2400" dirty="0">
                          <a:latin typeface="Times New Roman" panose="02020603050405020304" pitchFamily="18" charset="0"/>
                          <a:cs typeface="Times New Roman" panose="02020603050405020304" pitchFamily="18" charset="0"/>
                        </a:rPr>
                        <a:t>147</a:t>
                      </a:r>
                    </a:p>
                  </a:txBody>
                  <a:tcPr/>
                </a:tc>
                <a:extLst>
                  <a:ext uri="{0D108BD9-81ED-4DB2-BD59-A6C34878D82A}">
                    <a16:rowId xmlns:a16="http://schemas.microsoft.com/office/drawing/2014/main" val="3167940609"/>
                  </a:ext>
                </a:extLst>
              </a:tr>
              <a:tr h="937808">
                <a:tc>
                  <a:txBody>
                    <a:bodyPr/>
                    <a:lstStyle/>
                    <a:p>
                      <a:pPr algn="ctr"/>
                      <a:r>
                        <a:rPr lang="en-US" sz="2400" dirty="0"/>
                        <a:t>ACCURACY</a:t>
                      </a:r>
                    </a:p>
                  </a:txBody>
                  <a:tcPr/>
                </a:tc>
                <a:tc>
                  <a:txBody>
                    <a:bodyPr/>
                    <a:lstStyle/>
                    <a:p>
                      <a:endParaRPr lang="en-US"/>
                    </a:p>
                  </a:txBody>
                  <a:tcPr/>
                </a:tc>
                <a:tc>
                  <a:txBody>
                    <a:bodyPr/>
                    <a:lstStyle/>
                    <a:p>
                      <a:endParaRPr lang="en-US"/>
                    </a:p>
                  </a:txBody>
                  <a:tcPr/>
                </a:tc>
                <a:tc>
                  <a:txBody>
                    <a:bodyPr/>
                    <a:lstStyle/>
                    <a:p>
                      <a:pPr algn="ctr"/>
                      <a:r>
                        <a:rPr lang="en-US" sz="2400" dirty="0">
                          <a:latin typeface="Times New Roman" panose="02020603050405020304" pitchFamily="18" charset="0"/>
                          <a:cs typeface="Times New Roman" panose="02020603050405020304" pitchFamily="18" charset="0"/>
                        </a:rPr>
                        <a:t>0.68</a:t>
                      </a:r>
                    </a:p>
                  </a:txBody>
                  <a:tcPr/>
                </a:tc>
                <a:tc>
                  <a:txBody>
                    <a:bodyPr/>
                    <a:lstStyle/>
                    <a:p>
                      <a:pPr algn="ctr"/>
                      <a:r>
                        <a:rPr lang="en-US" sz="240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659937015"/>
                  </a:ext>
                </a:extLst>
              </a:tr>
            </a:tbl>
          </a:graphicData>
        </a:graphic>
      </p:graphicFrame>
    </p:spTree>
    <p:extLst>
      <p:ext uri="{BB962C8B-B14F-4D97-AF65-F5344CB8AC3E}">
        <p14:creationId xmlns:p14="http://schemas.microsoft.com/office/powerpoint/2010/main" val="117333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ctr"/>
            <a:r>
              <a:rPr lang="en-US" sz="2000" b="1" cap="all" spc="300" dirty="0">
                <a:solidFill>
                  <a:srgbClr val="FFFFFF"/>
                </a:solidFill>
              </a:rPr>
              <a:t>SVM RUN AND RESULTS ON MERGED CREDIT DATA FRAME – classification report </a:t>
            </a:r>
          </a:p>
        </p:txBody>
      </p:sp>
      <p:graphicFrame>
        <p:nvGraphicFramePr>
          <p:cNvPr id="5" name="Table 6">
            <a:extLst>
              <a:ext uri="{FF2B5EF4-FFF2-40B4-BE49-F238E27FC236}">
                <a16:creationId xmlns:a16="http://schemas.microsoft.com/office/drawing/2014/main" id="{7CB6BFEF-C4D5-320F-C94C-3B68E9B8D4F5}"/>
              </a:ext>
            </a:extLst>
          </p:cNvPr>
          <p:cNvGraphicFramePr>
            <a:graphicFrameLocks noGrp="1"/>
          </p:cNvGraphicFramePr>
          <p:nvPr>
            <p:ph idx="1"/>
            <p:extLst>
              <p:ext uri="{D42A27DB-BD31-4B8C-83A1-F6EECF244321}">
                <p14:modId xmlns:p14="http://schemas.microsoft.com/office/powerpoint/2010/main" val="4204448899"/>
              </p:ext>
            </p:extLst>
          </p:nvPr>
        </p:nvGraphicFramePr>
        <p:xfrm>
          <a:off x="1143000" y="2233832"/>
          <a:ext cx="9906000" cy="3751232"/>
        </p:xfrm>
        <a:graphic>
          <a:graphicData uri="http://schemas.openxmlformats.org/drawingml/2006/table">
            <a:tbl>
              <a:tblPr firstRow="1" bandRow="1">
                <a:tableStyleId>{073A0DAA-6AF3-43AB-8588-CEC1D06C72B9}</a:tableStyleId>
              </a:tblPr>
              <a:tblGrid>
                <a:gridCol w="1981200">
                  <a:extLst>
                    <a:ext uri="{9D8B030D-6E8A-4147-A177-3AD203B41FA5}">
                      <a16:colId xmlns:a16="http://schemas.microsoft.com/office/drawing/2014/main" val="531379899"/>
                    </a:ext>
                  </a:extLst>
                </a:gridCol>
                <a:gridCol w="1981200">
                  <a:extLst>
                    <a:ext uri="{9D8B030D-6E8A-4147-A177-3AD203B41FA5}">
                      <a16:colId xmlns:a16="http://schemas.microsoft.com/office/drawing/2014/main" val="2271400320"/>
                    </a:ext>
                  </a:extLst>
                </a:gridCol>
                <a:gridCol w="1981200">
                  <a:extLst>
                    <a:ext uri="{9D8B030D-6E8A-4147-A177-3AD203B41FA5}">
                      <a16:colId xmlns:a16="http://schemas.microsoft.com/office/drawing/2014/main" val="1188578164"/>
                    </a:ext>
                  </a:extLst>
                </a:gridCol>
                <a:gridCol w="1981200">
                  <a:extLst>
                    <a:ext uri="{9D8B030D-6E8A-4147-A177-3AD203B41FA5}">
                      <a16:colId xmlns:a16="http://schemas.microsoft.com/office/drawing/2014/main" val="4194333003"/>
                    </a:ext>
                  </a:extLst>
                </a:gridCol>
                <a:gridCol w="1981200">
                  <a:extLst>
                    <a:ext uri="{9D8B030D-6E8A-4147-A177-3AD203B41FA5}">
                      <a16:colId xmlns:a16="http://schemas.microsoft.com/office/drawing/2014/main" val="3413897653"/>
                    </a:ext>
                  </a:extLst>
                </a:gridCol>
              </a:tblGrid>
              <a:tr h="937808">
                <a:tc>
                  <a:txBody>
                    <a:bodyPr/>
                    <a:lstStyle/>
                    <a:p>
                      <a:endParaRPr lang="en-US"/>
                    </a:p>
                  </a:txBody>
                  <a:tcPr/>
                </a:tc>
                <a:tc>
                  <a:txBody>
                    <a:bodyPr/>
                    <a:lstStyle/>
                    <a:p>
                      <a:pPr algn="ctr"/>
                      <a:r>
                        <a:rPr lang="en-US" baseline="0" dirty="0"/>
                        <a:t>PRECISION</a:t>
                      </a:r>
                    </a:p>
                  </a:txBody>
                  <a:tcPr/>
                </a:tc>
                <a:tc>
                  <a:txBody>
                    <a:bodyPr/>
                    <a:lstStyle/>
                    <a:p>
                      <a:pPr algn="ctr"/>
                      <a:r>
                        <a:rPr lang="en-US" dirty="0"/>
                        <a:t>RECALL</a:t>
                      </a:r>
                    </a:p>
                  </a:txBody>
                  <a:tcPr/>
                </a:tc>
                <a:tc>
                  <a:txBody>
                    <a:bodyPr/>
                    <a:lstStyle/>
                    <a:p>
                      <a:pPr algn="ctr"/>
                      <a:r>
                        <a:rPr lang="en-US" dirty="0"/>
                        <a:t>F1-SCORE</a:t>
                      </a:r>
                    </a:p>
                  </a:txBody>
                  <a:tcPr/>
                </a:tc>
                <a:tc>
                  <a:txBody>
                    <a:bodyPr/>
                    <a:lstStyle/>
                    <a:p>
                      <a:pPr algn="ctr"/>
                      <a:r>
                        <a:rPr lang="en-US" dirty="0"/>
                        <a:t>SUPPORT</a:t>
                      </a:r>
                    </a:p>
                  </a:txBody>
                  <a:tcPr/>
                </a:tc>
                <a:extLst>
                  <a:ext uri="{0D108BD9-81ED-4DB2-BD59-A6C34878D82A}">
                    <a16:rowId xmlns:a16="http://schemas.microsoft.com/office/drawing/2014/main" val="784494924"/>
                  </a:ext>
                </a:extLst>
              </a:tr>
              <a:tr h="937808">
                <a:tc>
                  <a:txBody>
                    <a:bodyPr/>
                    <a:lstStyle/>
                    <a:p>
                      <a:pPr algn="ctr"/>
                      <a:r>
                        <a:rPr lang="en-US" sz="2400" dirty="0"/>
                        <a:t>BAD</a:t>
                      </a:r>
                    </a:p>
                  </a:txBody>
                  <a:tcPr/>
                </a:tc>
                <a:tc>
                  <a:txBody>
                    <a:bodyPr/>
                    <a:lstStyle/>
                    <a:p>
                      <a:pPr algn="ctr"/>
                      <a:r>
                        <a:rPr lang="en-US" sz="2400" dirty="0">
                          <a:latin typeface="Times New Roman" panose="02020603050405020304" pitchFamily="18" charset="0"/>
                          <a:cs typeface="Times New Roman" panose="02020603050405020304" pitchFamily="18" charset="0"/>
                        </a:rPr>
                        <a:t>0.65</a:t>
                      </a:r>
                    </a:p>
                  </a:txBody>
                  <a:tcPr/>
                </a:tc>
                <a:tc>
                  <a:txBody>
                    <a:bodyPr/>
                    <a:lstStyle/>
                    <a:p>
                      <a:pPr algn="ctr"/>
                      <a:r>
                        <a:rPr lang="en-US" sz="2400" dirty="0">
                          <a:latin typeface="Times New Roman" panose="02020603050405020304" pitchFamily="18" charset="0"/>
                          <a:cs typeface="Times New Roman" panose="02020603050405020304" pitchFamily="18" charset="0"/>
                        </a:rPr>
                        <a:t>0.25</a:t>
                      </a:r>
                    </a:p>
                  </a:txBody>
                  <a:tcPr/>
                </a:tc>
                <a:tc>
                  <a:txBody>
                    <a:bodyPr/>
                    <a:lstStyle/>
                    <a:p>
                      <a:pPr algn="ctr"/>
                      <a:r>
                        <a:rPr lang="en-US" sz="2400" dirty="0">
                          <a:latin typeface="Times New Roman" panose="02020603050405020304" pitchFamily="18" charset="0"/>
                          <a:cs typeface="Times New Roman" panose="02020603050405020304" pitchFamily="18" charset="0"/>
                        </a:rPr>
                        <a:t>0.37</a:t>
                      </a:r>
                    </a:p>
                  </a:txBody>
                  <a:tcPr/>
                </a:tc>
                <a:tc>
                  <a:txBody>
                    <a:bodyPr/>
                    <a:lstStyle/>
                    <a:p>
                      <a:pPr algn="ctr"/>
                      <a:r>
                        <a:rPr lang="en-US" sz="2400" dirty="0">
                          <a:latin typeface="Times New Roman" panose="02020603050405020304" pitchFamily="18" charset="0"/>
                          <a:cs typeface="Times New Roman" panose="02020603050405020304" pitchFamily="18" charset="0"/>
                        </a:rPr>
                        <a:t>59</a:t>
                      </a:r>
                    </a:p>
                  </a:txBody>
                  <a:tcPr/>
                </a:tc>
                <a:extLst>
                  <a:ext uri="{0D108BD9-81ED-4DB2-BD59-A6C34878D82A}">
                    <a16:rowId xmlns:a16="http://schemas.microsoft.com/office/drawing/2014/main" val="88177078"/>
                  </a:ext>
                </a:extLst>
              </a:tr>
              <a:tr h="937808">
                <a:tc>
                  <a:txBody>
                    <a:bodyPr/>
                    <a:lstStyle/>
                    <a:p>
                      <a:pPr algn="ctr"/>
                      <a:r>
                        <a:rPr lang="en-US" sz="2400" dirty="0"/>
                        <a:t>GOOD</a:t>
                      </a:r>
                    </a:p>
                  </a:txBody>
                  <a:tcPr/>
                </a:tc>
                <a:tc>
                  <a:txBody>
                    <a:bodyPr/>
                    <a:lstStyle/>
                    <a:p>
                      <a:pPr algn="ctr"/>
                      <a:r>
                        <a:rPr lang="en-US" sz="2400" dirty="0">
                          <a:latin typeface="Times New Roman" panose="02020603050405020304" pitchFamily="18" charset="0"/>
                          <a:cs typeface="Times New Roman" panose="02020603050405020304" pitchFamily="18" charset="0"/>
                        </a:rPr>
                        <a:t>0.75</a:t>
                      </a:r>
                    </a:p>
                  </a:txBody>
                  <a:tcPr/>
                </a:tc>
                <a:tc>
                  <a:txBody>
                    <a:bodyPr/>
                    <a:lstStyle/>
                    <a:p>
                      <a:pPr algn="ctr"/>
                      <a:r>
                        <a:rPr lang="en-US" sz="2400" dirty="0">
                          <a:latin typeface="Times New Roman" panose="02020603050405020304" pitchFamily="18" charset="0"/>
                          <a:cs typeface="Times New Roman" panose="02020603050405020304" pitchFamily="18" charset="0"/>
                        </a:rPr>
                        <a:t>0.94</a:t>
                      </a:r>
                    </a:p>
                  </a:txBody>
                  <a:tcPr/>
                </a:tc>
                <a:tc>
                  <a:txBody>
                    <a:bodyPr/>
                    <a:lstStyle/>
                    <a:p>
                      <a:pPr algn="ctr"/>
                      <a:r>
                        <a:rPr lang="en-US" sz="2400" dirty="0">
                          <a:latin typeface="Times New Roman" panose="02020603050405020304" pitchFamily="18" charset="0"/>
                          <a:cs typeface="Times New Roman" panose="02020603050405020304" pitchFamily="18" charset="0"/>
                        </a:rPr>
                        <a:t>0.84</a:t>
                      </a:r>
                    </a:p>
                  </a:txBody>
                  <a:tcPr/>
                </a:tc>
                <a:tc>
                  <a:txBody>
                    <a:bodyPr/>
                    <a:lstStyle/>
                    <a:p>
                      <a:pPr algn="ctr"/>
                      <a:r>
                        <a:rPr lang="en-US" sz="2400" dirty="0">
                          <a:latin typeface="Times New Roman" panose="02020603050405020304" pitchFamily="18" charset="0"/>
                          <a:cs typeface="Times New Roman" panose="02020603050405020304" pitchFamily="18" charset="0"/>
                        </a:rPr>
                        <a:t>141</a:t>
                      </a:r>
                    </a:p>
                  </a:txBody>
                  <a:tcPr/>
                </a:tc>
                <a:extLst>
                  <a:ext uri="{0D108BD9-81ED-4DB2-BD59-A6C34878D82A}">
                    <a16:rowId xmlns:a16="http://schemas.microsoft.com/office/drawing/2014/main" val="3167940609"/>
                  </a:ext>
                </a:extLst>
              </a:tr>
              <a:tr h="937808">
                <a:tc>
                  <a:txBody>
                    <a:bodyPr/>
                    <a:lstStyle/>
                    <a:p>
                      <a:pPr algn="ctr"/>
                      <a:r>
                        <a:rPr lang="en-US" sz="2400" dirty="0"/>
                        <a:t>ACCURACY</a:t>
                      </a:r>
                    </a:p>
                  </a:txBody>
                  <a:tcPr/>
                </a:tc>
                <a:tc>
                  <a:txBody>
                    <a:bodyPr/>
                    <a:lstStyle/>
                    <a:p>
                      <a:endParaRPr lang="en-US"/>
                    </a:p>
                  </a:txBody>
                  <a:tcPr/>
                </a:tc>
                <a:tc>
                  <a:txBody>
                    <a:bodyPr/>
                    <a:lstStyle/>
                    <a:p>
                      <a:endParaRPr lang="en-US"/>
                    </a:p>
                  </a:txBody>
                  <a:tcPr/>
                </a:tc>
                <a:tc>
                  <a:txBody>
                    <a:bodyPr/>
                    <a:lstStyle/>
                    <a:p>
                      <a:pPr algn="ctr"/>
                      <a:r>
                        <a:rPr lang="en-US" sz="2400" dirty="0">
                          <a:latin typeface="Times New Roman" panose="02020603050405020304" pitchFamily="18" charset="0"/>
                          <a:cs typeface="Times New Roman" panose="02020603050405020304" pitchFamily="18" charset="0"/>
                        </a:rPr>
                        <a:t>0.74</a:t>
                      </a:r>
                    </a:p>
                  </a:txBody>
                  <a:tcPr/>
                </a:tc>
                <a:tc>
                  <a:txBody>
                    <a:bodyPr/>
                    <a:lstStyle/>
                    <a:p>
                      <a:pPr algn="ctr"/>
                      <a:r>
                        <a:rPr lang="en-US" sz="240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659937015"/>
                  </a:ext>
                </a:extLst>
              </a:tr>
            </a:tbl>
          </a:graphicData>
        </a:graphic>
      </p:graphicFrame>
    </p:spTree>
    <p:extLst>
      <p:ext uri="{BB962C8B-B14F-4D97-AF65-F5344CB8AC3E}">
        <p14:creationId xmlns:p14="http://schemas.microsoft.com/office/powerpoint/2010/main" val="58559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ctr"/>
            <a:r>
              <a:rPr lang="en-US" sz="2000" b="1" cap="all" spc="300" dirty="0">
                <a:solidFill>
                  <a:srgbClr val="FFFFFF"/>
                </a:solidFill>
              </a:rPr>
              <a:t>STRATEGIC IMPLICATIONS</a:t>
            </a:r>
          </a:p>
        </p:txBody>
      </p:sp>
      <p:sp>
        <p:nvSpPr>
          <p:cNvPr id="3" name="Content Placeholder 2">
            <a:extLst>
              <a:ext uri="{FF2B5EF4-FFF2-40B4-BE49-F238E27FC236}">
                <a16:creationId xmlns:a16="http://schemas.microsoft.com/office/drawing/2014/main" id="{7F88544C-D93C-D9F0-8B2C-DD6F75D042B9}"/>
              </a:ext>
            </a:extLst>
          </p:cNvPr>
          <p:cNvSpPr>
            <a:spLocks noGrp="1"/>
          </p:cNvSpPr>
          <p:nvPr>
            <p:ph idx="1"/>
          </p:nvPr>
        </p:nvSpPr>
        <p:spPr/>
        <p:txBody>
          <a:bodyPr>
            <a:normAutofit/>
          </a:bodyPr>
          <a:lstStyle/>
          <a:p>
            <a:pPr algn="ctr"/>
            <a:r>
              <a:rPr lang="en-US" sz="2800" b="1" dirty="0"/>
              <a:t>SVM CAN BE TRAINED WITH DATA SETS TO AUTOMATE CLASSIFICATION</a:t>
            </a:r>
          </a:p>
          <a:p>
            <a:pPr algn="ctr"/>
            <a:r>
              <a:rPr lang="en-US" sz="2800" b="1" dirty="0"/>
              <a:t>CREDIT LOAN RISK APPLICANTS CAN BE IDENTIFIED WITH HIGH ACCURACY</a:t>
            </a:r>
          </a:p>
          <a:p>
            <a:pPr algn="ctr"/>
            <a:r>
              <a:rPr lang="en-US" sz="2800" b="1" dirty="0"/>
              <a:t>THE SVM CAN TELL US WHICH FEATURES TO ASSIGN MORE WEIGHT TO</a:t>
            </a:r>
          </a:p>
        </p:txBody>
      </p:sp>
    </p:spTree>
    <p:extLst>
      <p:ext uri="{BB962C8B-B14F-4D97-AF65-F5344CB8AC3E}">
        <p14:creationId xmlns:p14="http://schemas.microsoft.com/office/powerpoint/2010/main" val="344924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 descr="Neon 3D circle art">
            <a:extLst>
              <a:ext uri="{FF2B5EF4-FFF2-40B4-BE49-F238E27FC236}">
                <a16:creationId xmlns:a16="http://schemas.microsoft.com/office/drawing/2014/main" id="{83545904-8F1F-116E-2DED-D435ED8D767F}"/>
              </a:ext>
            </a:extLst>
          </p:cNvPr>
          <p:cNvPicPr>
            <a:picLocks noChangeAspect="1"/>
          </p:cNvPicPr>
          <p:nvPr/>
        </p:nvPicPr>
        <p:blipFill rotWithShape="1">
          <a:blip r:embed="rId3"/>
          <a:srcRect t="21376"/>
          <a:stretch/>
        </p:blipFill>
        <p:spPr>
          <a:xfrm>
            <a:off x="20" y="10"/>
            <a:ext cx="12199237" cy="6857989"/>
          </a:xfrm>
          <a:prstGeom prst="rect">
            <a:avLst/>
          </a:prstGeom>
        </p:spPr>
      </p:pic>
      <p:sp>
        <p:nvSpPr>
          <p:cNvPr id="4" name="Title 3">
            <a:extLst>
              <a:ext uri="{FF2B5EF4-FFF2-40B4-BE49-F238E27FC236}">
                <a16:creationId xmlns:a16="http://schemas.microsoft.com/office/drawing/2014/main" id="{9047AF87-8E2C-5600-C671-F9C26FD292C9}"/>
              </a:ext>
            </a:extLst>
          </p:cNvPr>
          <p:cNvSpPr>
            <a:spLocks noGrp="1"/>
          </p:cNvSpPr>
          <p:nvPr>
            <p:ph type="title"/>
          </p:nvPr>
        </p:nvSpPr>
        <p:spPr/>
        <p:txBody>
          <a:bodyPr vert="horz" lIns="91440" tIns="45720" rIns="91440" bIns="45720" rtlCol="0" anchor="t">
            <a:normAutofit/>
          </a:bodyPr>
          <a:lstStyle/>
          <a:p>
            <a:pPr algn="ctr"/>
            <a:r>
              <a:rPr lang="en-US" sz="2000" b="1" cap="all" spc="300" dirty="0">
                <a:solidFill>
                  <a:srgbClr val="FFFFFF"/>
                </a:solidFill>
              </a:rPr>
              <a:t>RECOMMENDATIONS</a:t>
            </a:r>
          </a:p>
        </p:txBody>
      </p:sp>
      <p:sp>
        <p:nvSpPr>
          <p:cNvPr id="3" name="Content Placeholder 2">
            <a:extLst>
              <a:ext uri="{FF2B5EF4-FFF2-40B4-BE49-F238E27FC236}">
                <a16:creationId xmlns:a16="http://schemas.microsoft.com/office/drawing/2014/main" id="{7F88544C-D93C-D9F0-8B2C-DD6F75D042B9}"/>
              </a:ext>
            </a:extLst>
          </p:cNvPr>
          <p:cNvSpPr>
            <a:spLocks noGrp="1"/>
          </p:cNvSpPr>
          <p:nvPr>
            <p:ph idx="1"/>
          </p:nvPr>
        </p:nvSpPr>
        <p:spPr/>
        <p:txBody>
          <a:bodyPr>
            <a:normAutofit/>
          </a:bodyPr>
          <a:lstStyle/>
          <a:p>
            <a:pPr algn="ctr"/>
            <a:r>
              <a:rPr lang="en-US" sz="2800" b="1" dirty="0"/>
              <a:t>DISPENSE OF FEATURES WITH MINOR IMPORT</a:t>
            </a:r>
          </a:p>
          <a:p>
            <a:pPr algn="ctr"/>
            <a:r>
              <a:rPr lang="en-US" sz="2800" b="1" dirty="0"/>
              <a:t>MAGNIFY THE FEATURES THAT CARRY MUCH GRAVITY</a:t>
            </a:r>
          </a:p>
          <a:p>
            <a:pPr algn="ctr"/>
            <a:r>
              <a:rPr lang="en-US" sz="2800" b="1" dirty="0"/>
              <a:t>FACTOR IN CLASSIFICATION DECISIONS BASED ON INDIVIDUAL FEATURE ANALYSIS</a:t>
            </a:r>
          </a:p>
        </p:txBody>
      </p:sp>
    </p:spTree>
    <p:extLst>
      <p:ext uri="{BB962C8B-B14F-4D97-AF65-F5344CB8AC3E}">
        <p14:creationId xmlns:p14="http://schemas.microsoft.com/office/powerpoint/2010/main" val="3249579736"/>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13294</TotalTime>
  <Words>1424</Words>
  <Application>Microsoft Office PowerPoint</Application>
  <PresentationFormat>Widescreen</PresentationFormat>
  <Paragraphs>130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Walbaum Display</vt:lpstr>
      <vt:lpstr>RegattaVTI</vt:lpstr>
      <vt:lpstr>CAPSTONE PRESENTATION</vt:lpstr>
      <vt:lpstr>PROBLEM IDEFNTIFICATION – VERIFYING RELIABLE APPLICANTS</vt:lpstr>
      <vt:lpstr>HOW TO DECIDE WHICH FEATURES TO USE</vt:lpstr>
      <vt:lpstr>SAMPLING OF DATA FRAME WITH ONE-HOT ENCODED VARIABLE</vt:lpstr>
      <vt:lpstr>SVM RUN AND RESULTS ON CHECKING STATUS DATA FRAME – CONFUSION MATRIX </vt:lpstr>
      <vt:lpstr>SVM RUN AND RESULTS ON CHECKING STATUS DATA FRAME – classification report </vt:lpstr>
      <vt:lpstr>SVM RUN AND RESULTS ON MERGED CREDIT DATA FRAME – classification report </vt:lpstr>
      <vt:lpstr>STRATEGIC IMPLICATIONS</vt:lpstr>
      <vt:lpstr>RECOMMENDATIONS</vt:lpstr>
      <vt:lpstr>BUSINESS PROFITABILITY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David Ramcharan</dc:creator>
  <cp:lastModifiedBy>David Ramcharan</cp:lastModifiedBy>
  <cp:revision>6</cp:revision>
  <dcterms:created xsi:type="dcterms:W3CDTF">2023-08-21T18:43:22Z</dcterms:created>
  <dcterms:modified xsi:type="dcterms:W3CDTF">2023-10-01T21:47:17Z</dcterms:modified>
</cp:coreProperties>
</file>