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59" r:id="rId7"/>
    <p:sldId id="261" r:id="rId8"/>
    <p:sldId id="262" r:id="rId9"/>
    <p:sldId id="263" r:id="rId10"/>
    <p:sldId id="264" r:id="rId11"/>
    <p:sldId id="265" r:id="rId12"/>
    <p:sldId id="289" r:id="rId13"/>
    <p:sldId id="290" r:id="rId14"/>
    <p:sldId id="291" r:id="rId15"/>
    <p:sldId id="292" r:id="rId16"/>
    <p:sldId id="293" r:id="rId17"/>
    <p:sldId id="294" r:id="rId18"/>
    <p:sldId id="295" r:id="rId19"/>
    <p:sldId id="296" r:id="rId20"/>
    <p:sldId id="297" r:id="rId21"/>
    <p:sldId id="298" r:id="rId22"/>
    <p:sldId id="266" r:id="rId23"/>
    <p:sldId id="267" r:id="rId24"/>
    <p:sldId id="268" r:id="rId25"/>
    <p:sldId id="269" r:id="rId26"/>
    <p:sldId id="270" r:id="rId27"/>
    <p:sldId id="271" r:id="rId28"/>
    <p:sldId id="272" r:id="rId29"/>
    <p:sldId id="273" r:id="rId30"/>
    <p:sldId id="283" r:id="rId31"/>
    <p:sldId id="284" r:id="rId32"/>
    <p:sldId id="285" r:id="rId33"/>
    <p:sldId id="287" r:id="rId34"/>
    <p:sldId id="286" r:id="rId35"/>
    <p:sldId id="288" r:id="rId36"/>
    <p:sldId id="274" r:id="rId37"/>
    <p:sldId id="275" r:id="rId38"/>
    <p:sldId id="276" r:id="rId39"/>
    <p:sldId id="278" r:id="rId40"/>
    <p:sldId id="277" r:id="rId41"/>
    <p:sldId id="279" r:id="rId42"/>
    <p:sldId id="280" r:id="rId43"/>
    <p:sldId id="281" r:id="rId44"/>
    <p:sldId id="28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17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dartpad.dartlang.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s-CO" sz="4000" dirty="0"/>
              <a:t>Desarrollo móvil</a:t>
            </a:r>
            <a:br>
              <a:rPr lang="es-CO" sz="4000" dirty="0"/>
            </a:br>
            <a:br>
              <a:rPr lang="es-CO" dirty="0"/>
            </a:br>
            <a:r>
              <a:rPr lang="es-CO" sz="2700" dirty="0"/>
              <a:t>Clase 1 – introducción al lenguaje </a:t>
            </a:r>
            <a:r>
              <a:rPr lang="es-CO" sz="2700" dirty="0" err="1"/>
              <a:t>dart</a:t>
            </a:r>
            <a:endParaRPr lang="es-CO"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Pedro M. Wightman, Ph.D.</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grpSp>
        <p:nvGrpSpPr>
          <p:cNvPr id="10" name="Group 9">
            <a:extLst>
              <a:ext uri="{FF2B5EF4-FFF2-40B4-BE49-F238E27FC236}">
                <a16:creationId xmlns:a16="http://schemas.microsoft.com/office/drawing/2014/main" id="{B7F01D81-6693-4EFC-AD3C-5782049F221F}"/>
              </a:ext>
            </a:extLst>
          </p:cNvPr>
          <p:cNvGrpSpPr/>
          <p:nvPr/>
        </p:nvGrpSpPr>
        <p:grpSpPr>
          <a:xfrm>
            <a:off x="8535967" y="573910"/>
            <a:ext cx="3564590" cy="830813"/>
            <a:chOff x="8535967" y="573910"/>
            <a:chExt cx="3564590" cy="830813"/>
          </a:xfrm>
        </p:grpSpPr>
        <p:pic>
          <p:nvPicPr>
            <p:cNvPr id="9" name="Picture 2" descr="Ver las imágenes de origen">
              <a:extLst>
                <a:ext uri="{FF2B5EF4-FFF2-40B4-BE49-F238E27FC236}">
                  <a16:creationId xmlns:a16="http://schemas.microsoft.com/office/drawing/2014/main" id="{116887E0-1E89-463C-8DD3-AEC89F224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967" y="573910"/>
              <a:ext cx="1659182" cy="830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C5AEA7-EA41-43EB-BE60-9F1FDDB07CB1}"/>
                </a:ext>
              </a:extLst>
            </p:cNvPr>
            <p:cNvSpPr txBox="1"/>
            <p:nvPr/>
          </p:nvSpPr>
          <p:spPr>
            <a:xfrm>
              <a:off x="10076658" y="773873"/>
              <a:ext cx="2023899" cy="430887"/>
            </a:xfrm>
            <a:prstGeom prst="rect">
              <a:avLst/>
            </a:prstGeom>
            <a:noFill/>
          </p:spPr>
          <p:txBody>
            <a:bodyPr wrap="square" rtlCol="0">
              <a:spAutoFit/>
            </a:bodyPr>
            <a:lstStyle/>
            <a:p>
              <a:r>
                <a:rPr lang="es-MX" sz="1050" b="1" dirty="0">
                  <a:solidFill>
                    <a:srgbClr val="CD1724"/>
                  </a:solidFill>
                  <a:latin typeface="Arial" panose="020B0604020202020204" pitchFamily="34" charset="0"/>
                  <a:cs typeface="Arial" panose="020B0604020202020204" pitchFamily="34" charset="0"/>
                </a:rPr>
                <a:t>Matemáticas Aplicadas y Ciencias de la Computación</a:t>
              </a:r>
              <a:endParaRPr lang="es-CO" sz="1050" b="1" dirty="0">
                <a:solidFill>
                  <a:srgbClr val="CD1724"/>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33743E37-E053-4A80-B83C-8C302883D8E3}"/>
                </a:ext>
              </a:extLst>
            </p:cNvPr>
            <p:cNvCxnSpPr>
              <a:cxnSpLocks/>
            </p:cNvCxnSpPr>
            <p:nvPr/>
          </p:nvCxnSpPr>
          <p:spPr>
            <a:xfrm>
              <a:off x="10091898" y="745476"/>
              <a:ext cx="0" cy="487680"/>
            </a:xfrm>
            <a:prstGeom prst="line">
              <a:avLst/>
            </a:prstGeom>
            <a:ln>
              <a:solidFill>
                <a:srgbClr val="CD172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lnSpcReduction="10000"/>
          </a:bodyPr>
          <a:lstStyle/>
          <a:p>
            <a:pPr algn="l"/>
            <a:r>
              <a:rPr lang="en-US" dirty="0" err="1"/>
              <a:t>Listas</a:t>
            </a:r>
            <a:endParaRPr lang="en-US" dirty="0"/>
          </a:p>
          <a:p>
            <a:pPr lvl="1"/>
            <a:r>
              <a:rPr lang="en-US" dirty="0"/>
              <a:t>Con la </a:t>
            </a:r>
            <a:r>
              <a:rPr lang="en-US" dirty="0" err="1"/>
              <a:t>notación</a:t>
            </a:r>
            <a:r>
              <a:rPr lang="en-US" dirty="0"/>
              <a:t> &lt;Tipo&gt; se </a:t>
            </a:r>
            <a:r>
              <a:rPr lang="en-US" dirty="0" err="1"/>
              <a:t>limita</a:t>
            </a:r>
            <a:r>
              <a:rPr lang="en-US" dirty="0"/>
              <a:t> a que la </a:t>
            </a:r>
            <a:r>
              <a:rPr lang="en-US" dirty="0" err="1"/>
              <a:t>lista</a:t>
            </a:r>
            <a:r>
              <a:rPr lang="en-US" dirty="0"/>
              <a:t> solo </a:t>
            </a:r>
            <a:r>
              <a:rPr lang="en-US" dirty="0" err="1"/>
              <a:t>acepte</a:t>
            </a:r>
            <a:r>
              <a:rPr lang="en-US" dirty="0"/>
              <a:t> ese </a:t>
            </a:r>
            <a:r>
              <a:rPr lang="en-US" dirty="0" err="1"/>
              <a:t>tipo</a:t>
            </a:r>
            <a:r>
              <a:rPr lang="en-US" dirty="0"/>
              <a:t> de </a:t>
            </a:r>
            <a:r>
              <a:rPr lang="en-US" dirty="0" err="1"/>
              <a:t>dato</a:t>
            </a:r>
            <a:endParaRPr lang="en-US" dirty="0"/>
          </a:p>
          <a:p>
            <a:pPr marL="0" indent="0" algn="l">
              <a:buNone/>
            </a:pPr>
            <a:r>
              <a:rPr lang="en-US" dirty="0"/>
              <a:t>main() {</a:t>
            </a:r>
          </a:p>
          <a:p>
            <a:pPr marL="0" indent="0" algn="l">
              <a:buNone/>
            </a:pPr>
            <a:r>
              <a:rPr lang="en-US" dirty="0"/>
              <a:t>List&lt;String&gt; </a:t>
            </a:r>
            <a:r>
              <a:rPr lang="en-US" dirty="0" err="1"/>
              <a:t>avengerNames</a:t>
            </a:r>
            <a:r>
              <a:rPr lang="en-US" dirty="0"/>
              <a:t> = ["Hulk", "Captain America"];</a:t>
            </a:r>
          </a:p>
          <a:p>
            <a:pPr marL="0" indent="0" algn="l">
              <a:buNone/>
            </a:pPr>
            <a:r>
              <a:rPr lang="en-US" dirty="0" err="1"/>
              <a:t>avengerNames.add</a:t>
            </a:r>
            <a:r>
              <a:rPr lang="en-US" dirty="0"/>
              <a:t>(1);</a:t>
            </a:r>
          </a:p>
          <a:p>
            <a:pPr marL="0" indent="0" algn="l">
              <a:buNone/>
            </a:pPr>
            <a:r>
              <a:rPr lang="en-US" dirty="0"/>
              <a:t>// Este Código no </a:t>
            </a:r>
            <a:r>
              <a:rPr lang="en-US" dirty="0" err="1"/>
              <a:t>compilará</a:t>
            </a:r>
            <a:r>
              <a:rPr lang="en-US" dirty="0"/>
              <a:t> </a:t>
            </a:r>
            <a:r>
              <a:rPr lang="en-US" dirty="0" err="1"/>
              <a:t>pues</a:t>
            </a:r>
            <a:r>
              <a:rPr lang="en-US" dirty="0"/>
              <a:t> se </a:t>
            </a:r>
            <a:r>
              <a:rPr lang="en-US" dirty="0" err="1"/>
              <a:t>definió</a:t>
            </a:r>
            <a:r>
              <a:rPr lang="en-US" dirty="0"/>
              <a:t> que la </a:t>
            </a:r>
            <a:r>
              <a:rPr lang="en-US" dirty="0" err="1"/>
              <a:t>lista</a:t>
            </a:r>
            <a:r>
              <a:rPr lang="en-US" dirty="0"/>
              <a:t> SOLO </a:t>
            </a:r>
            <a:r>
              <a:rPr lang="en-US" dirty="0" err="1"/>
              <a:t>va</a:t>
            </a:r>
            <a:r>
              <a:rPr lang="en-US" dirty="0"/>
              <a:t> a </a:t>
            </a:r>
            <a:r>
              <a:rPr lang="en-US" dirty="0" err="1"/>
              <a:t>recibir</a:t>
            </a:r>
            <a:r>
              <a:rPr lang="en-US" dirty="0"/>
              <a:t> String</a:t>
            </a:r>
          </a:p>
          <a:p>
            <a:pPr marL="0" indent="0" algn="l">
              <a:buNone/>
            </a:pPr>
            <a:r>
              <a:rPr lang="en-US" dirty="0"/>
              <a:t>print("Avenger names: $</a:t>
            </a:r>
            <a:r>
              <a:rPr lang="en-US" dirty="0" err="1"/>
              <a:t>avengerNames</a:t>
            </a:r>
            <a:r>
              <a:rPr lang="en-US" dirty="0"/>
              <a:t>");</a:t>
            </a:r>
          </a:p>
          <a:p>
            <a:pPr marL="0" indent="0" algn="l">
              <a:buNone/>
            </a:pPr>
            <a:r>
              <a:rPr lang="en-US" dirty="0"/>
              <a:t>}</a:t>
            </a:r>
          </a:p>
        </p:txBody>
      </p:sp>
    </p:spTree>
    <p:extLst>
      <p:ext uri="{BB962C8B-B14F-4D97-AF65-F5344CB8AC3E}">
        <p14:creationId xmlns:p14="http://schemas.microsoft.com/office/powerpoint/2010/main" val="174286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a:bodyPr>
          <a:lstStyle/>
          <a:p>
            <a:pPr algn="l"/>
            <a:r>
              <a:rPr lang="en-US" dirty="0" err="1"/>
              <a:t>Listas</a:t>
            </a:r>
            <a:endParaRPr lang="en-US" dirty="0"/>
          </a:p>
          <a:p>
            <a:pPr marL="0" indent="0" algn="l">
              <a:buNone/>
            </a:pPr>
            <a:r>
              <a:rPr lang="en-US" dirty="0"/>
              <a:t>var list = [2, 3, 4];</a:t>
            </a:r>
          </a:p>
          <a:p>
            <a:pPr marL="0" indent="0" algn="l">
              <a:buNone/>
            </a:pPr>
            <a:r>
              <a:rPr lang="en-US" dirty="0"/>
              <a:t>var list2 = [1, ...list]; //</a:t>
            </a:r>
            <a:r>
              <a:rPr lang="en-US" dirty="0" err="1"/>
              <a:t>Añadir</a:t>
            </a:r>
            <a:r>
              <a:rPr lang="en-US" dirty="0"/>
              <a:t> </a:t>
            </a:r>
            <a:r>
              <a:rPr lang="en-US" dirty="0" err="1"/>
              <a:t>elementos</a:t>
            </a:r>
            <a:r>
              <a:rPr lang="en-US" dirty="0"/>
              <a:t> de una </a:t>
            </a:r>
            <a:r>
              <a:rPr lang="en-US" dirty="0" err="1"/>
              <a:t>lista</a:t>
            </a:r>
            <a:r>
              <a:rPr lang="en-US" dirty="0"/>
              <a:t> </a:t>
            </a:r>
            <a:r>
              <a:rPr lang="en-US" dirty="0" err="1"/>
              <a:t>en</a:t>
            </a:r>
            <a:r>
              <a:rPr lang="en-US" dirty="0"/>
              <a:t> </a:t>
            </a:r>
            <a:r>
              <a:rPr lang="en-US" dirty="0" err="1"/>
              <a:t>otra</a:t>
            </a:r>
            <a:endParaRPr lang="en-US" dirty="0"/>
          </a:p>
          <a:p>
            <a:pPr marL="0" indent="0" algn="l">
              <a:buNone/>
            </a:pPr>
            <a:r>
              <a:rPr lang="en-US" dirty="0"/>
              <a:t>var list3;</a:t>
            </a:r>
          </a:p>
          <a:p>
            <a:pPr marL="0" indent="0">
              <a:buNone/>
            </a:pPr>
            <a:r>
              <a:rPr lang="en-US" dirty="0"/>
              <a:t>var list4 = [0, ...?list3]; //</a:t>
            </a:r>
            <a:r>
              <a:rPr lang="en-US" dirty="0" err="1"/>
              <a:t>Añadir</a:t>
            </a:r>
            <a:r>
              <a:rPr lang="en-US" dirty="0"/>
              <a:t> </a:t>
            </a:r>
            <a:r>
              <a:rPr lang="en-US" dirty="0" err="1"/>
              <a:t>elementos</a:t>
            </a:r>
            <a:r>
              <a:rPr lang="en-US" dirty="0"/>
              <a:t> de una </a:t>
            </a:r>
            <a:r>
              <a:rPr lang="en-US" dirty="0" err="1"/>
              <a:t>lista</a:t>
            </a:r>
            <a:r>
              <a:rPr lang="en-US" dirty="0"/>
              <a:t> </a:t>
            </a:r>
            <a:r>
              <a:rPr lang="en-US" dirty="0" err="1"/>
              <a:t>en</a:t>
            </a:r>
            <a:r>
              <a:rPr lang="en-US" dirty="0"/>
              <a:t> </a:t>
            </a:r>
            <a:r>
              <a:rPr lang="en-US" dirty="0" err="1"/>
              <a:t>otra</a:t>
            </a:r>
            <a:r>
              <a:rPr lang="en-US" dirty="0"/>
              <a:t>, con </a:t>
            </a:r>
            <a:r>
              <a:rPr lang="en-US" dirty="0" err="1"/>
              <a:t>protección</a:t>
            </a:r>
            <a:r>
              <a:rPr lang="en-US" dirty="0"/>
              <a:t> de 							//que la variable no sea null</a:t>
            </a:r>
          </a:p>
          <a:p>
            <a:pPr marL="0" indent="0" algn="l">
              <a:buNone/>
            </a:pPr>
            <a:endParaRPr lang="en-US" dirty="0"/>
          </a:p>
        </p:txBody>
      </p:sp>
    </p:spTree>
    <p:extLst>
      <p:ext uri="{BB962C8B-B14F-4D97-AF65-F5344CB8AC3E}">
        <p14:creationId xmlns:p14="http://schemas.microsoft.com/office/powerpoint/2010/main" val="16282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3" y="2111433"/>
            <a:ext cx="5390400" cy="4206239"/>
          </a:xfrm>
        </p:spPr>
        <p:txBody>
          <a:bodyPr>
            <a:normAutofit/>
          </a:bodyPr>
          <a:lstStyle/>
          <a:p>
            <a:pPr algn="l"/>
            <a:r>
              <a:rPr lang="en-US" dirty="0" err="1"/>
              <a:t>Listas</a:t>
            </a:r>
            <a:r>
              <a:rPr lang="en-US" dirty="0"/>
              <a:t> con </a:t>
            </a:r>
            <a:r>
              <a:rPr lang="en-US" dirty="0" err="1"/>
              <a:t>condicionales</a:t>
            </a:r>
            <a:endParaRPr lang="en-US" dirty="0"/>
          </a:p>
          <a:p>
            <a:pPr marL="0" indent="0" algn="l">
              <a:buNone/>
            </a:pPr>
            <a:r>
              <a:rPr lang="en-US" dirty="0"/>
              <a:t>var nav = [</a:t>
            </a:r>
          </a:p>
          <a:p>
            <a:pPr marL="0" indent="0" algn="l">
              <a:buNone/>
            </a:pPr>
            <a:r>
              <a:rPr lang="en-US" dirty="0"/>
              <a:t>  'Home',</a:t>
            </a:r>
          </a:p>
          <a:p>
            <a:pPr marL="0" indent="0" algn="l">
              <a:buNone/>
            </a:pPr>
            <a:r>
              <a:rPr lang="en-US" dirty="0"/>
              <a:t>  'Furniture',</a:t>
            </a:r>
          </a:p>
          <a:p>
            <a:pPr marL="0" indent="0" algn="l">
              <a:buNone/>
            </a:pPr>
            <a:r>
              <a:rPr lang="en-US" dirty="0"/>
              <a:t>  'Plants',</a:t>
            </a:r>
          </a:p>
          <a:p>
            <a:pPr marL="0" indent="0" algn="l">
              <a:buNone/>
            </a:pPr>
            <a:r>
              <a:rPr lang="en-US" dirty="0"/>
              <a:t>  if (</a:t>
            </a:r>
            <a:r>
              <a:rPr lang="en-US" dirty="0" err="1"/>
              <a:t>promoActive</a:t>
            </a:r>
            <a:r>
              <a:rPr lang="en-US" dirty="0"/>
              <a:t>) 'Outlet'</a:t>
            </a:r>
          </a:p>
          <a:p>
            <a:pPr marL="0" indent="0" algn="l">
              <a:buNone/>
            </a:pPr>
            <a:r>
              <a:rPr lang="en-US" dirty="0"/>
              <a:t>];</a:t>
            </a:r>
          </a:p>
        </p:txBody>
      </p:sp>
      <p:sp>
        <p:nvSpPr>
          <p:cNvPr id="4" name="Content Placeholder 2">
            <a:extLst>
              <a:ext uri="{FF2B5EF4-FFF2-40B4-BE49-F238E27FC236}">
                <a16:creationId xmlns:a16="http://schemas.microsoft.com/office/drawing/2014/main" id="{51C447D7-1268-4DE4-A427-088298EB3C47}"/>
              </a:ext>
            </a:extLst>
          </p:cNvPr>
          <p:cNvSpPr txBox="1">
            <a:spLocks/>
          </p:cNvSpPr>
          <p:nvPr/>
        </p:nvSpPr>
        <p:spPr>
          <a:xfrm>
            <a:off x="6378613" y="2111433"/>
            <a:ext cx="5390400" cy="420623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a:t>Listas</a:t>
            </a:r>
            <a:r>
              <a:rPr lang="en-US" dirty="0"/>
              <a:t> </a:t>
            </a:r>
            <a:r>
              <a:rPr lang="en-US" dirty="0" err="1"/>
              <a:t>usando</a:t>
            </a:r>
            <a:r>
              <a:rPr lang="en-US" dirty="0"/>
              <a:t> </a:t>
            </a:r>
            <a:r>
              <a:rPr lang="en-US" dirty="0" err="1"/>
              <a:t>ciclos</a:t>
            </a:r>
            <a:endParaRPr lang="en-US" dirty="0"/>
          </a:p>
          <a:p>
            <a:pPr marL="0" indent="0">
              <a:buFont typeface="Wingdings 2" panose="05020102010507070707" pitchFamily="18" charset="2"/>
              <a:buNone/>
            </a:pPr>
            <a:r>
              <a:rPr lang="en-US" dirty="0"/>
              <a:t>var </a:t>
            </a:r>
            <a:r>
              <a:rPr lang="en-US" dirty="0" err="1"/>
              <a:t>listOfInts</a:t>
            </a:r>
            <a:r>
              <a:rPr lang="en-US" dirty="0"/>
              <a:t> = [1, 2, 3];</a:t>
            </a:r>
          </a:p>
          <a:p>
            <a:pPr marL="0" indent="0">
              <a:buFont typeface="Wingdings 2" panose="05020102010507070707" pitchFamily="18" charset="2"/>
              <a:buNone/>
            </a:pPr>
            <a:r>
              <a:rPr lang="en-US" dirty="0"/>
              <a:t>var </a:t>
            </a:r>
            <a:r>
              <a:rPr lang="en-US" dirty="0" err="1"/>
              <a:t>listOfStrings</a:t>
            </a:r>
            <a:r>
              <a:rPr lang="en-US" dirty="0"/>
              <a:t> = [</a:t>
            </a:r>
          </a:p>
          <a:p>
            <a:pPr marL="0" indent="0">
              <a:buFont typeface="Wingdings 2" panose="05020102010507070707" pitchFamily="18" charset="2"/>
              <a:buNone/>
            </a:pPr>
            <a:r>
              <a:rPr lang="en-US" dirty="0"/>
              <a:t>  '#0',</a:t>
            </a:r>
          </a:p>
          <a:p>
            <a:pPr marL="0" indent="0">
              <a:buFont typeface="Wingdings 2" panose="05020102010507070707" pitchFamily="18" charset="2"/>
              <a:buNone/>
            </a:pPr>
            <a:r>
              <a:rPr lang="en-US" dirty="0"/>
              <a:t>  for (var </a:t>
            </a:r>
            <a:r>
              <a:rPr lang="en-US" dirty="0" err="1"/>
              <a:t>i</a:t>
            </a:r>
            <a:r>
              <a:rPr lang="en-US" dirty="0"/>
              <a:t> in </a:t>
            </a:r>
            <a:r>
              <a:rPr lang="en-US" dirty="0" err="1"/>
              <a:t>listOfInts</a:t>
            </a:r>
            <a:r>
              <a:rPr lang="en-US" dirty="0"/>
              <a:t>) '#$</a:t>
            </a:r>
            <a:r>
              <a:rPr lang="en-US" dirty="0" err="1"/>
              <a:t>i</a:t>
            </a:r>
            <a:r>
              <a:rPr lang="en-US" dirty="0"/>
              <a:t>'</a:t>
            </a:r>
          </a:p>
          <a:p>
            <a:pPr marL="0" indent="0">
              <a:buFont typeface="Wingdings 2" panose="05020102010507070707" pitchFamily="18" charset="2"/>
              <a:buNone/>
            </a:pPr>
            <a:r>
              <a:rPr lang="en-US" dirty="0"/>
              <a:t>];</a:t>
            </a:r>
          </a:p>
          <a:p>
            <a:pPr marL="0" indent="0">
              <a:buFont typeface="Wingdings 2" panose="05020102010507070707" pitchFamily="18" charset="2"/>
              <a:buNone/>
            </a:pPr>
            <a:r>
              <a:rPr lang="en-US" dirty="0"/>
              <a:t>assert(</a:t>
            </a:r>
            <a:r>
              <a:rPr lang="en-US" dirty="0" err="1"/>
              <a:t>listOfStrings</a:t>
            </a:r>
            <a:r>
              <a:rPr lang="en-US" dirty="0"/>
              <a:t>[1] == '#1');</a:t>
            </a:r>
          </a:p>
        </p:txBody>
      </p:sp>
    </p:spTree>
    <p:extLst>
      <p:ext uri="{BB962C8B-B14F-4D97-AF65-F5344CB8AC3E}">
        <p14:creationId xmlns:p14="http://schemas.microsoft.com/office/powerpoint/2010/main" val="181364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a:bodyPr>
          <a:lstStyle/>
          <a:p>
            <a:pPr algn="l"/>
            <a:r>
              <a:rPr lang="en-US" dirty="0"/>
              <a:t>Conjuntos - Set</a:t>
            </a:r>
          </a:p>
          <a:p>
            <a:pPr marL="0" indent="0" algn="l">
              <a:buNone/>
            </a:pPr>
            <a:r>
              <a:rPr lang="en-US" dirty="0"/>
              <a:t>var halogens = {'fluorine', 'chlorine', 'bromine', 'iodine', 'astatine’};</a:t>
            </a:r>
          </a:p>
          <a:p>
            <a:pPr marL="0" indent="0" algn="l">
              <a:buNone/>
            </a:pPr>
            <a:r>
              <a:rPr lang="en-US" dirty="0"/>
              <a:t>var elements = &lt;String&gt;{}; //Conjunto </a:t>
            </a:r>
            <a:r>
              <a:rPr lang="en-US" dirty="0" err="1"/>
              <a:t>vacío</a:t>
            </a:r>
            <a:r>
              <a:rPr lang="en-US" dirty="0"/>
              <a:t> de un </a:t>
            </a:r>
            <a:r>
              <a:rPr lang="en-US" dirty="0" err="1"/>
              <a:t>tipo</a:t>
            </a:r>
            <a:r>
              <a:rPr lang="en-US" dirty="0"/>
              <a:t>  </a:t>
            </a:r>
            <a:r>
              <a:rPr lang="en-US" dirty="0" err="1"/>
              <a:t>específico</a:t>
            </a:r>
            <a:endParaRPr lang="en-US" dirty="0"/>
          </a:p>
          <a:p>
            <a:pPr marL="0" indent="0" algn="l">
              <a:buNone/>
            </a:pPr>
            <a:r>
              <a:rPr lang="en-US" dirty="0" err="1"/>
              <a:t>elements.add</a:t>
            </a:r>
            <a:r>
              <a:rPr lang="en-US" dirty="0"/>
              <a:t>('fluorine’); //</a:t>
            </a:r>
            <a:r>
              <a:rPr lang="en-US" dirty="0" err="1"/>
              <a:t>Añadir</a:t>
            </a:r>
            <a:r>
              <a:rPr lang="en-US" dirty="0"/>
              <a:t> </a:t>
            </a:r>
            <a:r>
              <a:rPr lang="en-US" dirty="0" err="1"/>
              <a:t>elemento</a:t>
            </a:r>
            <a:endParaRPr lang="en-US" dirty="0"/>
          </a:p>
          <a:p>
            <a:pPr marL="0" indent="0" algn="l">
              <a:buNone/>
            </a:pPr>
            <a:r>
              <a:rPr lang="en-US" dirty="0" err="1"/>
              <a:t>elements.addAll</a:t>
            </a:r>
            <a:r>
              <a:rPr lang="en-US" dirty="0"/>
              <a:t>(halogens); // </a:t>
            </a:r>
            <a:r>
              <a:rPr lang="en-US" dirty="0" err="1"/>
              <a:t>Añadir</a:t>
            </a:r>
            <a:r>
              <a:rPr lang="en-US" dirty="0"/>
              <a:t> </a:t>
            </a:r>
            <a:r>
              <a:rPr lang="en-US" dirty="0" err="1"/>
              <a:t>todo</a:t>
            </a:r>
            <a:r>
              <a:rPr lang="en-US" dirty="0"/>
              <a:t> un conjunto</a:t>
            </a:r>
          </a:p>
          <a:p>
            <a:pPr marL="0" indent="0" algn="l">
              <a:buNone/>
            </a:pPr>
            <a:endParaRPr lang="en-US" dirty="0"/>
          </a:p>
          <a:p>
            <a:r>
              <a:rPr lang="en-US" dirty="0"/>
              <a:t>Se </a:t>
            </a:r>
            <a:r>
              <a:rPr lang="en-US" dirty="0" err="1"/>
              <a:t>cuenta</a:t>
            </a:r>
            <a:r>
              <a:rPr lang="en-US" dirty="0"/>
              <a:t> con </a:t>
            </a:r>
            <a:r>
              <a:rPr lang="en-US" dirty="0" err="1"/>
              <a:t>operaciones</a:t>
            </a:r>
            <a:r>
              <a:rPr lang="en-US" dirty="0"/>
              <a:t> de contains(</a:t>
            </a:r>
            <a:r>
              <a:rPr lang="en-US" dirty="0" err="1"/>
              <a:t>elemento</a:t>
            </a:r>
            <a:r>
              <a:rPr lang="en-US" dirty="0"/>
              <a:t>), </a:t>
            </a:r>
            <a:r>
              <a:rPr lang="en-US" dirty="0" err="1"/>
              <a:t>containdAll</a:t>
            </a:r>
            <a:r>
              <a:rPr lang="en-US" dirty="0"/>
              <a:t>([elem1, elem2]), conjunto1.intersection(conjunto2), etc.</a:t>
            </a:r>
          </a:p>
        </p:txBody>
      </p:sp>
    </p:spTree>
    <p:extLst>
      <p:ext uri="{BB962C8B-B14F-4D97-AF65-F5344CB8AC3E}">
        <p14:creationId xmlns:p14="http://schemas.microsoft.com/office/powerpoint/2010/main" val="97714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4522653" cy="4214722"/>
          </a:xfrm>
        </p:spPr>
        <p:txBody>
          <a:bodyPr numCol="1">
            <a:normAutofit/>
          </a:bodyPr>
          <a:lstStyle/>
          <a:p>
            <a:pPr algn="l"/>
            <a:r>
              <a:rPr lang="en-US" dirty="0" err="1"/>
              <a:t>Mapa</a:t>
            </a:r>
            <a:r>
              <a:rPr lang="en-US" dirty="0"/>
              <a:t> – Map</a:t>
            </a:r>
          </a:p>
          <a:p>
            <a:pPr lvl="1"/>
            <a:r>
              <a:rPr lang="en-US" dirty="0" err="1"/>
              <a:t>Permite</a:t>
            </a:r>
            <a:r>
              <a:rPr lang="en-US" dirty="0"/>
              <a:t> </a:t>
            </a:r>
            <a:r>
              <a:rPr lang="en-US" dirty="0" err="1"/>
              <a:t>crear</a:t>
            </a:r>
            <a:r>
              <a:rPr lang="en-US" dirty="0"/>
              <a:t> </a:t>
            </a:r>
            <a:r>
              <a:rPr lang="en-US" dirty="0" err="1"/>
              <a:t>relación</a:t>
            </a:r>
            <a:r>
              <a:rPr lang="en-US" dirty="0"/>
              <a:t> entre dos </a:t>
            </a:r>
            <a:r>
              <a:rPr lang="en-US" dirty="0" err="1"/>
              <a:t>elementos</a:t>
            </a:r>
            <a:r>
              <a:rPr lang="en-US" dirty="0"/>
              <a:t> &lt;</a:t>
            </a:r>
            <a:r>
              <a:rPr lang="en-US" dirty="0" err="1"/>
              <a:t>Llave</a:t>
            </a:r>
            <a:r>
              <a:rPr lang="en-US" dirty="0"/>
              <a:t>, </a:t>
            </a:r>
            <a:r>
              <a:rPr lang="en-US" dirty="0" err="1"/>
              <a:t>dato</a:t>
            </a:r>
            <a:r>
              <a:rPr lang="en-US" dirty="0"/>
              <a:t>&gt;</a:t>
            </a:r>
          </a:p>
          <a:p>
            <a:pPr lvl="1"/>
            <a:r>
              <a:rPr lang="en-US" dirty="0"/>
              <a:t>El </a:t>
            </a:r>
            <a:r>
              <a:rPr lang="en-US" dirty="0" err="1"/>
              <a:t>dato</a:t>
            </a:r>
            <a:r>
              <a:rPr lang="en-US" dirty="0"/>
              <a:t> </a:t>
            </a:r>
            <a:r>
              <a:rPr lang="en-US" dirty="0" err="1"/>
              <a:t>puede</a:t>
            </a:r>
            <a:r>
              <a:rPr lang="en-US" dirty="0"/>
              <a:t> ser </a:t>
            </a:r>
            <a:r>
              <a:rPr lang="en-US" dirty="0" err="1"/>
              <a:t>incluso</a:t>
            </a:r>
            <a:r>
              <a:rPr lang="en-US" dirty="0"/>
              <a:t> una </a:t>
            </a:r>
            <a:r>
              <a:rPr lang="en-US" dirty="0" err="1"/>
              <a:t>lista</a:t>
            </a:r>
            <a:endParaRPr lang="en-US" dirty="0"/>
          </a:p>
          <a:p>
            <a:pPr lvl="1"/>
            <a:r>
              <a:rPr lang="en-US" dirty="0"/>
              <a:t>Si se </a:t>
            </a:r>
            <a:r>
              <a:rPr lang="en-US" dirty="0" err="1"/>
              <a:t>definen</a:t>
            </a:r>
            <a:r>
              <a:rPr lang="en-US" dirty="0"/>
              <a:t> los </a:t>
            </a:r>
            <a:r>
              <a:rPr lang="en-US" dirty="0" err="1"/>
              <a:t>tipos</a:t>
            </a:r>
            <a:r>
              <a:rPr lang="en-US" dirty="0"/>
              <a:t> de </a:t>
            </a:r>
            <a:r>
              <a:rPr lang="en-US" dirty="0" err="1"/>
              <a:t>dato</a:t>
            </a:r>
            <a:r>
              <a:rPr lang="en-US" dirty="0"/>
              <a:t>, se debe ser </a:t>
            </a:r>
            <a:r>
              <a:rPr lang="en-US" dirty="0" err="1"/>
              <a:t>exacto</a:t>
            </a:r>
            <a:r>
              <a:rPr lang="en-US" dirty="0"/>
              <a:t>, </a:t>
            </a:r>
            <a:r>
              <a:rPr lang="en-US" dirty="0" err="1"/>
              <a:t>igual</a:t>
            </a:r>
            <a:r>
              <a:rPr lang="en-US" dirty="0"/>
              <a:t> que con ls </a:t>
            </a:r>
            <a:r>
              <a:rPr lang="en-US" dirty="0" err="1"/>
              <a:t>métodos</a:t>
            </a:r>
            <a:r>
              <a:rPr lang="en-US" dirty="0"/>
              <a:t> que se </a:t>
            </a:r>
            <a:r>
              <a:rPr lang="en-US" dirty="0" err="1"/>
              <a:t>llaman</a:t>
            </a:r>
            <a:r>
              <a:rPr lang="en-US" dirty="0"/>
              <a:t> de los </a:t>
            </a:r>
            <a:r>
              <a:rPr lang="en-US" dirty="0" err="1"/>
              <a:t>mismos</a:t>
            </a:r>
            <a:endParaRPr lang="en-US" dirty="0"/>
          </a:p>
          <a:p>
            <a:pPr lvl="2"/>
            <a:r>
              <a:rPr lang="en-US" dirty="0"/>
              <a:t>Si </a:t>
            </a:r>
            <a:r>
              <a:rPr lang="en-US" dirty="0" err="1"/>
              <a:t>el</a:t>
            </a:r>
            <a:r>
              <a:rPr lang="en-US" dirty="0"/>
              <a:t> </a:t>
            </a:r>
            <a:r>
              <a:rPr lang="en-US" dirty="0" err="1"/>
              <a:t>dato</a:t>
            </a:r>
            <a:r>
              <a:rPr lang="en-US" dirty="0"/>
              <a:t> no es una </a:t>
            </a:r>
            <a:r>
              <a:rPr lang="en-US" dirty="0" err="1"/>
              <a:t>lista</a:t>
            </a:r>
            <a:r>
              <a:rPr lang="en-US" dirty="0"/>
              <a:t>, </a:t>
            </a:r>
            <a:r>
              <a:rPr lang="en-US" dirty="0" err="1"/>
              <a:t>el</a:t>
            </a:r>
            <a:r>
              <a:rPr lang="en-US" dirty="0"/>
              <a:t> </a:t>
            </a:r>
            <a:r>
              <a:rPr lang="en-US" dirty="0" err="1"/>
              <a:t>método</a:t>
            </a:r>
            <a:r>
              <a:rPr lang="en-US" dirty="0"/>
              <a:t> contains() no </a:t>
            </a:r>
            <a:r>
              <a:rPr lang="en-US" dirty="0" err="1"/>
              <a:t>va</a:t>
            </a:r>
            <a:r>
              <a:rPr lang="en-US" dirty="0"/>
              <a:t> a </a:t>
            </a:r>
            <a:r>
              <a:rPr lang="en-US" dirty="0" err="1"/>
              <a:t>funcionar</a:t>
            </a:r>
            <a:r>
              <a:rPr lang="en-US" dirty="0"/>
              <a:t> y se </a:t>
            </a:r>
            <a:r>
              <a:rPr lang="en-US" dirty="0" err="1"/>
              <a:t>generará</a:t>
            </a:r>
            <a:r>
              <a:rPr lang="en-US" dirty="0"/>
              <a:t> un error</a:t>
            </a:r>
          </a:p>
        </p:txBody>
      </p:sp>
      <p:sp>
        <p:nvSpPr>
          <p:cNvPr id="5" name="TextBox 4">
            <a:extLst>
              <a:ext uri="{FF2B5EF4-FFF2-40B4-BE49-F238E27FC236}">
                <a16:creationId xmlns:a16="http://schemas.microsoft.com/office/drawing/2014/main" id="{6BD39F83-D0E7-4129-9877-E0A21A1A9E4D}"/>
              </a:ext>
            </a:extLst>
          </p:cNvPr>
          <p:cNvSpPr txBox="1"/>
          <p:nvPr/>
        </p:nvSpPr>
        <p:spPr>
          <a:xfrm>
            <a:off x="5728995" y="1890876"/>
            <a:ext cx="6204858" cy="5078313"/>
          </a:xfrm>
          <a:prstGeom prst="rect">
            <a:avLst/>
          </a:prstGeom>
          <a:noFill/>
        </p:spPr>
        <p:txBody>
          <a:bodyPr wrap="square" numCol="2" rtlCol="0">
            <a:spAutoFit/>
          </a:bodyPr>
          <a:lstStyle/>
          <a:p>
            <a:pPr marL="0" indent="0" algn="l">
              <a:buNone/>
            </a:pPr>
            <a:r>
              <a:rPr lang="en-US" dirty="0"/>
              <a:t>var </a:t>
            </a:r>
            <a:r>
              <a:rPr lang="en-US" dirty="0" err="1"/>
              <a:t>hawaiianBeaches</a:t>
            </a:r>
            <a:r>
              <a:rPr lang="en-US" dirty="0"/>
              <a:t> = {</a:t>
            </a:r>
          </a:p>
          <a:p>
            <a:pPr marL="0" indent="0" algn="l">
              <a:buNone/>
            </a:pPr>
            <a:r>
              <a:rPr lang="en-US" dirty="0"/>
              <a:t>  'Oahu': ['Waikiki', 'Kailua', 'Waimanalo'],</a:t>
            </a:r>
          </a:p>
          <a:p>
            <a:pPr marL="0" indent="0" algn="l">
              <a:buNone/>
            </a:pPr>
            <a:r>
              <a:rPr lang="en-US" dirty="0"/>
              <a:t>  'Big Island': ['Wailea Bay', '</a:t>
            </a:r>
            <a:r>
              <a:rPr lang="en-US" dirty="0" err="1"/>
              <a:t>Pololu</a:t>
            </a:r>
            <a:r>
              <a:rPr lang="en-US" dirty="0"/>
              <a:t> Beach'],</a:t>
            </a:r>
          </a:p>
          <a:p>
            <a:pPr marL="0" indent="0" algn="l">
              <a:buNone/>
            </a:pPr>
            <a:r>
              <a:rPr lang="en-US" dirty="0"/>
              <a:t>  'Kauai': ['Hanalei', 'Poipu']</a:t>
            </a:r>
          </a:p>
          <a:p>
            <a:pPr marL="0" indent="0" algn="l">
              <a:buNone/>
            </a:pPr>
            <a:r>
              <a:rPr lang="en-US" dirty="0"/>
              <a:t>};</a:t>
            </a:r>
          </a:p>
          <a:p>
            <a:pPr marL="0" indent="0" algn="l">
              <a:buNone/>
            </a:pPr>
            <a:endParaRPr lang="en-US" dirty="0"/>
          </a:p>
          <a:p>
            <a:pPr marL="0" indent="0" algn="l">
              <a:buNone/>
            </a:pPr>
            <a:r>
              <a:rPr lang="en-US" dirty="0"/>
              <a:t>// Get all the keys as an unordered collection</a:t>
            </a:r>
          </a:p>
          <a:p>
            <a:pPr marL="0" indent="0" algn="l">
              <a:buNone/>
            </a:pPr>
            <a:r>
              <a:rPr lang="en-US" dirty="0"/>
              <a:t>// (an </a:t>
            </a:r>
            <a:r>
              <a:rPr lang="en-US" dirty="0" err="1"/>
              <a:t>Iterable</a:t>
            </a:r>
            <a:r>
              <a:rPr lang="en-US" dirty="0"/>
              <a:t>).</a:t>
            </a:r>
          </a:p>
          <a:p>
            <a:pPr marL="0" indent="0" algn="l">
              <a:buNone/>
            </a:pPr>
            <a:r>
              <a:rPr lang="en-US" dirty="0"/>
              <a:t>var keys = </a:t>
            </a:r>
            <a:r>
              <a:rPr lang="en-US" dirty="0" err="1"/>
              <a:t>hawaiianBeaches.keys</a:t>
            </a:r>
            <a:r>
              <a:rPr lang="en-US" dirty="0"/>
              <a:t>;</a:t>
            </a:r>
          </a:p>
          <a:p>
            <a:pPr marL="0" indent="0" algn="l">
              <a:buNone/>
            </a:pPr>
            <a:endParaRPr lang="en-US" dirty="0"/>
          </a:p>
          <a:p>
            <a:pPr marL="0" indent="0" algn="l">
              <a:buNone/>
            </a:pPr>
            <a:r>
              <a:rPr lang="en-US" dirty="0"/>
              <a:t>assert(</a:t>
            </a:r>
            <a:r>
              <a:rPr lang="en-US" dirty="0" err="1"/>
              <a:t>keys.length</a:t>
            </a:r>
            <a:r>
              <a:rPr lang="en-US" dirty="0"/>
              <a:t> == 3);</a:t>
            </a:r>
          </a:p>
          <a:p>
            <a:pPr marL="0" indent="0" algn="l">
              <a:buNone/>
            </a:pPr>
            <a:r>
              <a:rPr lang="en-US" dirty="0"/>
              <a:t>assert(</a:t>
            </a:r>
            <a:r>
              <a:rPr lang="en-US" dirty="0" err="1"/>
              <a:t>Set.from</a:t>
            </a:r>
            <a:r>
              <a:rPr lang="en-US" dirty="0"/>
              <a:t>(keys).contains('Oahu'));</a:t>
            </a:r>
          </a:p>
          <a:p>
            <a:pPr marL="0" indent="0" algn="l">
              <a:buNone/>
            </a:pPr>
            <a:endParaRPr lang="en-US" dirty="0"/>
          </a:p>
          <a:p>
            <a:pPr marL="0" indent="0" algn="l">
              <a:buNone/>
            </a:pPr>
            <a:r>
              <a:rPr lang="en-US" dirty="0"/>
              <a:t>// Get all the values as an unordered collection</a:t>
            </a:r>
          </a:p>
          <a:p>
            <a:pPr marL="0" indent="0" algn="l">
              <a:buNone/>
            </a:pPr>
            <a:r>
              <a:rPr lang="en-US" dirty="0"/>
              <a:t>// (an </a:t>
            </a:r>
            <a:r>
              <a:rPr lang="en-US" dirty="0" err="1"/>
              <a:t>Iterable</a:t>
            </a:r>
            <a:r>
              <a:rPr lang="en-US" dirty="0"/>
              <a:t> of Lists).</a:t>
            </a:r>
          </a:p>
          <a:p>
            <a:pPr marL="0" indent="0" algn="l">
              <a:buNone/>
            </a:pPr>
            <a:r>
              <a:rPr lang="en-US" dirty="0"/>
              <a:t>var values = </a:t>
            </a:r>
            <a:r>
              <a:rPr lang="en-US" dirty="0" err="1"/>
              <a:t>hawaiianBeaches.values</a:t>
            </a:r>
            <a:r>
              <a:rPr lang="en-US" dirty="0"/>
              <a:t>;</a:t>
            </a:r>
          </a:p>
          <a:p>
            <a:pPr marL="0" indent="0" algn="l">
              <a:buNone/>
            </a:pPr>
            <a:r>
              <a:rPr lang="en-US" dirty="0"/>
              <a:t>assert(</a:t>
            </a:r>
            <a:r>
              <a:rPr lang="en-US" dirty="0" err="1"/>
              <a:t>values.length</a:t>
            </a:r>
            <a:r>
              <a:rPr lang="en-US" dirty="0"/>
              <a:t> == 3);</a:t>
            </a:r>
          </a:p>
          <a:p>
            <a:pPr marL="0" indent="0" algn="l">
              <a:buNone/>
            </a:pPr>
            <a:r>
              <a:rPr lang="en-US" dirty="0"/>
              <a:t>assert(</a:t>
            </a:r>
            <a:r>
              <a:rPr lang="en-US" dirty="0" err="1"/>
              <a:t>values.any</a:t>
            </a:r>
            <a:r>
              <a:rPr lang="en-US" dirty="0"/>
              <a:t>((v) =&gt; </a:t>
            </a:r>
            <a:r>
              <a:rPr lang="en-US" dirty="0" err="1"/>
              <a:t>v.contains</a:t>
            </a:r>
            <a:r>
              <a:rPr lang="en-US" dirty="0"/>
              <a:t>('Waikiki')));</a:t>
            </a:r>
          </a:p>
        </p:txBody>
      </p:sp>
    </p:spTree>
    <p:extLst>
      <p:ext uri="{BB962C8B-B14F-4D97-AF65-F5344CB8AC3E}">
        <p14:creationId xmlns:p14="http://schemas.microsoft.com/office/powerpoint/2010/main" val="413809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0690188" cy="4214722"/>
          </a:xfrm>
        </p:spPr>
        <p:txBody>
          <a:bodyPr numCol="1">
            <a:normAutofit/>
          </a:bodyPr>
          <a:lstStyle/>
          <a:p>
            <a:pPr algn="l"/>
            <a:r>
              <a:rPr lang="en-US" dirty="0" err="1"/>
              <a:t>Mapa</a:t>
            </a:r>
            <a:r>
              <a:rPr lang="en-US" dirty="0"/>
              <a:t> – Map</a:t>
            </a:r>
          </a:p>
          <a:p>
            <a:pPr lvl="1"/>
            <a:r>
              <a:rPr lang="en-US" dirty="0" err="1"/>
              <a:t>putIfAbsent</a:t>
            </a:r>
            <a:r>
              <a:rPr lang="en-US" dirty="0"/>
              <a:t>(key, value) </a:t>
            </a:r>
            <a:r>
              <a:rPr lang="en-US" dirty="0" err="1"/>
              <a:t>revisa</a:t>
            </a:r>
            <a:r>
              <a:rPr lang="en-US" dirty="0"/>
              <a:t> </a:t>
            </a:r>
            <a:r>
              <a:rPr lang="en-US" dirty="0" err="1"/>
              <a:t>si</a:t>
            </a:r>
            <a:r>
              <a:rPr lang="en-US" dirty="0"/>
              <a:t> </a:t>
            </a:r>
            <a:r>
              <a:rPr lang="en-US" dirty="0" err="1"/>
              <a:t>existe</a:t>
            </a:r>
            <a:r>
              <a:rPr lang="en-US" dirty="0"/>
              <a:t> la </a:t>
            </a:r>
            <a:r>
              <a:rPr lang="en-US" dirty="0" err="1"/>
              <a:t>llave</a:t>
            </a:r>
            <a:r>
              <a:rPr lang="en-US" dirty="0"/>
              <a:t>, y </a:t>
            </a:r>
            <a:r>
              <a:rPr lang="en-US" dirty="0" err="1"/>
              <a:t>si</a:t>
            </a:r>
            <a:r>
              <a:rPr lang="en-US" dirty="0"/>
              <a:t> no, </a:t>
            </a:r>
            <a:r>
              <a:rPr lang="en-US" dirty="0" err="1"/>
              <a:t>incluye</a:t>
            </a:r>
            <a:r>
              <a:rPr lang="en-US" dirty="0"/>
              <a:t> </a:t>
            </a:r>
            <a:r>
              <a:rPr lang="en-US" dirty="0" err="1"/>
              <a:t>el</a:t>
            </a:r>
            <a:r>
              <a:rPr lang="en-US" dirty="0"/>
              <a:t> valor dado por </a:t>
            </a:r>
            <a:r>
              <a:rPr lang="en-US" dirty="0" err="1"/>
              <a:t>parámetro</a:t>
            </a:r>
            <a:endParaRPr lang="en-US" dirty="0"/>
          </a:p>
          <a:p>
            <a:pPr marL="0" indent="0" algn="l">
              <a:buNone/>
            </a:pPr>
            <a:r>
              <a:rPr lang="en-US" dirty="0"/>
              <a:t>var </a:t>
            </a:r>
            <a:r>
              <a:rPr lang="en-US" dirty="0" err="1"/>
              <a:t>teamAssignments</a:t>
            </a:r>
            <a:r>
              <a:rPr lang="en-US" dirty="0"/>
              <a:t> = &lt;String, String&gt;{};</a:t>
            </a:r>
          </a:p>
          <a:p>
            <a:pPr marL="0" indent="0" algn="l">
              <a:buNone/>
            </a:pPr>
            <a:r>
              <a:rPr lang="en-US" dirty="0" err="1"/>
              <a:t>teamAssignments.putIfAbsent</a:t>
            </a:r>
            <a:r>
              <a:rPr lang="en-US" dirty="0"/>
              <a:t>(</a:t>
            </a:r>
          </a:p>
          <a:p>
            <a:pPr marL="0" indent="0" algn="l">
              <a:buNone/>
            </a:pPr>
            <a:r>
              <a:rPr lang="en-US" dirty="0"/>
              <a:t>    'Catcher', () =&gt; </a:t>
            </a:r>
            <a:r>
              <a:rPr lang="en-US" dirty="0" err="1"/>
              <a:t>pickToughestKid</a:t>
            </a:r>
            <a:r>
              <a:rPr lang="en-US" dirty="0"/>
              <a:t>());</a:t>
            </a:r>
          </a:p>
          <a:p>
            <a:pPr marL="0" indent="0" algn="l">
              <a:buNone/>
            </a:pPr>
            <a:r>
              <a:rPr lang="en-US" dirty="0"/>
              <a:t>assert(</a:t>
            </a:r>
            <a:r>
              <a:rPr lang="en-US" dirty="0" err="1"/>
              <a:t>teamAssignments</a:t>
            </a:r>
            <a:r>
              <a:rPr lang="en-US" dirty="0"/>
              <a:t>['Catcher'] != null);</a:t>
            </a:r>
          </a:p>
        </p:txBody>
      </p:sp>
    </p:spTree>
    <p:extLst>
      <p:ext uri="{BB962C8B-B14F-4D97-AF65-F5344CB8AC3E}">
        <p14:creationId xmlns:p14="http://schemas.microsoft.com/office/powerpoint/2010/main" val="356427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5343747" cy="4214722"/>
          </a:xfrm>
        </p:spPr>
        <p:txBody>
          <a:bodyPr numCol="1">
            <a:normAutofit/>
          </a:bodyPr>
          <a:lstStyle/>
          <a:p>
            <a:pPr algn="l"/>
            <a:r>
              <a:rPr lang="en-US" dirty="0" err="1"/>
              <a:t>Métodos</a:t>
            </a:r>
            <a:r>
              <a:rPr lang="en-US" dirty="0"/>
              <a:t> </a:t>
            </a:r>
            <a:r>
              <a:rPr lang="en-US" dirty="0" err="1"/>
              <a:t>comunes</a:t>
            </a:r>
            <a:r>
              <a:rPr lang="en-US" dirty="0"/>
              <a:t> - </a:t>
            </a:r>
            <a:r>
              <a:rPr lang="en-US" dirty="0" err="1"/>
              <a:t>Vacío</a:t>
            </a:r>
            <a:endParaRPr lang="en-US" dirty="0"/>
          </a:p>
          <a:p>
            <a:pPr marL="0" indent="0" algn="l">
              <a:buNone/>
            </a:pPr>
            <a:r>
              <a:rPr lang="en-US" dirty="0"/>
              <a:t>var coffees = &lt;String&gt;[];</a:t>
            </a:r>
          </a:p>
          <a:p>
            <a:pPr marL="0" indent="0" algn="l">
              <a:buNone/>
            </a:pPr>
            <a:r>
              <a:rPr lang="en-US" dirty="0"/>
              <a:t>var teas = ['green', 'black', 'chamomile', 'earl grey'];</a:t>
            </a:r>
          </a:p>
          <a:p>
            <a:pPr marL="0" indent="0" algn="l">
              <a:buNone/>
            </a:pPr>
            <a:r>
              <a:rPr lang="en-US" dirty="0"/>
              <a:t>assert(</a:t>
            </a:r>
            <a:r>
              <a:rPr lang="en-US" dirty="0" err="1"/>
              <a:t>coffees.isEmpty</a:t>
            </a:r>
            <a:r>
              <a:rPr lang="en-US" dirty="0"/>
              <a:t>);</a:t>
            </a:r>
          </a:p>
          <a:p>
            <a:pPr marL="0" indent="0" algn="l">
              <a:buNone/>
            </a:pPr>
            <a:r>
              <a:rPr lang="en-US" dirty="0"/>
              <a:t>assert(</a:t>
            </a:r>
            <a:r>
              <a:rPr lang="en-US" dirty="0" err="1"/>
              <a:t>teas.isNotEmpty</a:t>
            </a:r>
            <a:r>
              <a:rPr lang="en-US" dirty="0"/>
              <a:t>);</a:t>
            </a:r>
          </a:p>
        </p:txBody>
      </p:sp>
      <p:sp>
        <p:nvSpPr>
          <p:cNvPr id="4" name="Content Placeholder 2">
            <a:extLst>
              <a:ext uri="{FF2B5EF4-FFF2-40B4-BE49-F238E27FC236}">
                <a16:creationId xmlns:a16="http://schemas.microsoft.com/office/drawing/2014/main" id="{DABE9310-E644-4818-9F2E-8D07AD06541F}"/>
              </a:ext>
            </a:extLst>
          </p:cNvPr>
          <p:cNvSpPr txBox="1">
            <a:spLocks/>
          </p:cNvSpPr>
          <p:nvPr/>
        </p:nvSpPr>
        <p:spPr>
          <a:xfrm>
            <a:off x="6182670" y="2111433"/>
            <a:ext cx="5343747" cy="4214722"/>
          </a:xfrm>
          <a:prstGeom prst="rect">
            <a:avLst/>
          </a:prstGeom>
        </p:spPr>
        <p:txBody>
          <a:bodyPr vert="horz" lIns="91440" tIns="45720" rIns="91440" bIns="45720" numCol="1"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a:t>Métodos</a:t>
            </a:r>
            <a:r>
              <a:rPr lang="en-US" dirty="0"/>
              <a:t> communes – </a:t>
            </a:r>
            <a:r>
              <a:rPr lang="en-US" dirty="0" err="1"/>
              <a:t>forEach</a:t>
            </a:r>
            <a:r>
              <a:rPr lang="en-US" dirty="0"/>
              <a:t>()</a:t>
            </a:r>
          </a:p>
          <a:p>
            <a:pPr marL="0" indent="0">
              <a:buFont typeface="Wingdings 2" panose="05020102010507070707" pitchFamily="18" charset="2"/>
              <a:buNone/>
            </a:pPr>
            <a:r>
              <a:rPr lang="en-US" dirty="0" err="1"/>
              <a:t>hawaiianBeaches.forEach</a:t>
            </a:r>
            <a:r>
              <a:rPr lang="en-US" dirty="0"/>
              <a:t>((k, v) {</a:t>
            </a:r>
          </a:p>
          <a:p>
            <a:pPr marL="0" indent="0">
              <a:buFont typeface="Wingdings 2" panose="05020102010507070707" pitchFamily="18" charset="2"/>
              <a:buNone/>
            </a:pPr>
            <a:r>
              <a:rPr lang="en-US" dirty="0"/>
              <a:t>  print('I want to visit $k and swim at $v');</a:t>
            </a:r>
          </a:p>
          <a:p>
            <a:pPr marL="0" indent="0">
              <a:buFont typeface="Wingdings 2" panose="05020102010507070707" pitchFamily="18" charset="2"/>
              <a:buNone/>
            </a:pPr>
            <a:r>
              <a:rPr lang="en-US" dirty="0"/>
              <a:t>  // I want to visit Oahu and swim at</a:t>
            </a:r>
          </a:p>
          <a:p>
            <a:pPr marL="0" indent="0">
              <a:buFont typeface="Wingdings 2" panose="05020102010507070707" pitchFamily="18" charset="2"/>
              <a:buNone/>
            </a:pPr>
            <a:r>
              <a:rPr lang="en-US" dirty="0"/>
              <a:t>  // [Waikiki, Kailua, Waimanalo], etc.</a:t>
            </a:r>
          </a:p>
          <a:p>
            <a:pPr marL="0" indent="0">
              <a:buFont typeface="Wingdings 2" panose="05020102010507070707" pitchFamily="18" charset="2"/>
              <a:buNone/>
            </a:pPr>
            <a:r>
              <a:rPr lang="en-US" dirty="0"/>
              <a:t>});</a:t>
            </a:r>
          </a:p>
        </p:txBody>
      </p:sp>
    </p:spTree>
    <p:extLst>
      <p:ext uri="{BB962C8B-B14F-4D97-AF65-F5344CB8AC3E}">
        <p14:creationId xmlns:p14="http://schemas.microsoft.com/office/powerpoint/2010/main" val="10796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0839477" cy="4214722"/>
          </a:xfrm>
        </p:spPr>
        <p:txBody>
          <a:bodyPr numCol="1">
            <a:normAutofit/>
          </a:bodyPr>
          <a:lstStyle/>
          <a:p>
            <a:pPr algn="l"/>
            <a:r>
              <a:rPr lang="en-US" dirty="0" err="1"/>
              <a:t>Métodos</a:t>
            </a:r>
            <a:r>
              <a:rPr lang="en-US" dirty="0"/>
              <a:t> </a:t>
            </a:r>
            <a:r>
              <a:rPr lang="en-US" dirty="0" err="1"/>
              <a:t>comunes</a:t>
            </a:r>
            <a:r>
              <a:rPr lang="en-US" dirty="0"/>
              <a:t> – map()</a:t>
            </a:r>
          </a:p>
          <a:p>
            <a:pPr marL="0" indent="0" algn="l">
              <a:buNone/>
            </a:pPr>
            <a:r>
              <a:rPr lang="en-US" dirty="0"/>
              <a:t>var teas = ['green', 'black', 'chamomile', 'earl grey'];</a:t>
            </a:r>
          </a:p>
          <a:p>
            <a:pPr marL="0" indent="0" algn="l">
              <a:buNone/>
            </a:pPr>
            <a:r>
              <a:rPr lang="en-US" dirty="0"/>
              <a:t>var </a:t>
            </a:r>
            <a:r>
              <a:rPr lang="en-US" dirty="0" err="1"/>
              <a:t>loudTeas</a:t>
            </a:r>
            <a:r>
              <a:rPr lang="en-US" dirty="0"/>
              <a:t> = </a:t>
            </a:r>
            <a:r>
              <a:rPr lang="en-US" dirty="0" err="1"/>
              <a:t>teas.map</a:t>
            </a:r>
            <a:r>
              <a:rPr lang="en-US" dirty="0"/>
              <a:t>((tea) =&gt; </a:t>
            </a:r>
            <a:r>
              <a:rPr lang="en-US" dirty="0" err="1"/>
              <a:t>tea.toUpperCase</a:t>
            </a:r>
            <a:r>
              <a:rPr lang="en-US" dirty="0"/>
              <a:t>());</a:t>
            </a:r>
          </a:p>
          <a:p>
            <a:pPr marL="0" indent="0" algn="l">
              <a:buNone/>
            </a:pPr>
            <a:r>
              <a:rPr lang="en-US" dirty="0"/>
              <a:t>// o </a:t>
            </a:r>
            <a:r>
              <a:rPr lang="en-US" dirty="0" err="1"/>
              <a:t>teas.map</a:t>
            </a:r>
            <a:r>
              <a:rPr lang="en-US" dirty="0"/>
              <a:t>(…).</a:t>
            </a:r>
            <a:r>
              <a:rPr lang="en-US" dirty="0" err="1"/>
              <a:t>toList</a:t>
            </a:r>
            <a:r>
              <a:rPr lang="en-US" dirty="0"/>
              <a:t>(); para que se </a:t>
            </a:r>
            <a:r>
              <a:rPr lang="en-US" dirty="0" err="1"/>
              <a:t>ejecute</a:t>
            </a:r>
            <a:r>
              <a:rPr lang="en-US" dirty="0"/>
              <a:t> </a:t>
            </a:r>
            <a:r>
              <a:rPr lang="en-US" dirty="0" err="1"/>
              <a:t>inmediatamente</a:t>
            </a:r>
            <a:endParaRPr lang="en-US" dirty="0"/>
          </a:p>
          <a:p>
            <a:pPr marL="0" indent="0" algn="l">
              <a:buNone/>
            </a:pPr>
            <a:r>
              <a:rPr lang="en-US" dirty="0" err="1"/>
              <a:t>loudTeas.forEach</a:t>
            </a:r>
            <a:r>
              <a:rPr lang="en-US" dirty="0"/>
              <a:t>(print);</a:t>
            </a:r>
          </a:p>
        </p:txBody>
      </p:sp>
    </p:spTree>
    <p:extLst>
      <p:ext uri="{BB962C8B-B14F-4D97-AF65-F5344CB8AC3E}">
        <p14:creationId xmlns:p14="http://schemas.microsoft.com/office/powerpoint/2010/main" val="429015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4" name="Content Placeholder 2">
            <a:extLst>
              <a:ext uri="{FF2B5EF4-FFF2-40B4-BE49-F238E27FC236}">
                <a16:creationId xmlns:a16="http://schemas.microsoft.com/office/drawing/2014/main" id="{DABE9310-E644-4818-9F2E-8D07AD06541F}"/>
              </a:ext>
            </a:extLst>
          </p:cNvPr>
          <p:cNvSpPr txBox="1">
            <a:spLocks/>
          </p:cNvSpPr>
          <p:nvPr/>
        </p:nvSpPr>
        <p:spPr>
          <a:xfrm>
            <a:off x="5784980" y="2111432"/>
            <a:ext cx="6232849" cy="4503971"/>
          </a:xfrm>
          <a:prstGeom prst="rect">
            <a:avLst/>
          </a:prstGeom>
        </p:spPr>
        <p:txBody>
          <a:bodyPr vert="horz" lIns="91440" tIns="45720" rIns="91440" bIns="45720" numCol="2"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09ECB24B-08A7-4CC0-94E3-FBB4AE191D1E}"/>
              </a:ext>
            </a:extLst>
          </p:cNvPr>
          <p:cNvSpPr>
            <a:spLocks noGrp="1"/>
          </p:cNvSpPr>
          <p:nvPr>
            <p:ph idx="1"/>
          </p:nvPr>
        </p:nvSpPr>
        <p:spPr>
          <a:xfrm>
            <a:off x="581192" y="2340864"/>
            <a:ext cx="11029615" cy="4153242"/>
          </a:xfrm>
        </p:spPr>
        <p:txBody>
          <a:bodyPr numCol="2">
            <a:normAutofit fontScale="77500" lnSpcReduction="20000"/>
          </a:bodyPr>
          <a:lstStyle/>
          <a:p>
            <a:r>
              <a:rPr lang="en-US" dirty="0" err="1"/>
              <a:t>Métodos</a:t>
            </a:r>
            <a:r>
              <a:rPr lang="en-US" dirty="0"/>
              <a:t> communes – where()</a:t>
            </a:r>
          </a:p>
          <a:p>
            <a:pPr lvl="1"/>
            <a:r>
              <a:rPr lang="en-US" dirty="0"/>
              <a:t>Este </a:t>
            </a:r>
            <a:r>
              <a:rPr lang="en-US" dirty="0" err="1"/>
              <a:t>método</a:t>
            </a:r>
            <a:r>
              <a:rPr lang="en-US" dirty="0"/>
              <a:t> es </a:t>
            </a:r>
            <a:r>
              <a:rPr lang="en-US" dirty="0" err="1"/>
              <a:t>muy</a:t>
            </a:r>
            <a:r>
              <a:rPr lang="en-US" dirty="0"/>
              <a:t> </a:t>
            </a:r>
            <a:r>
              <a:rPr lang="en-US" dirty="0" err="1"/>
              <a:t>útil</a:t>
            </a:r>
            <a:r>
              <a:rPr lang="en-US" dirty="0"/>
              <a:t> para </a:t>
            </a:r>
            <a:r>
              <a:rPr lang="en-US" dirty="0" err="1"/>
              <a:t>analítica</a:t>
            </a:r>
            <a:endParaRPr lang="en-US" dirty="0"/>
          </a:p>
          <a:p>
            <a:pPr marL="324000" lvl="1" indent="0">
              <a:buNone/>
            </a:pPr>
            <a:endParaRPr lang="en-US" dirty="0"/>
          </a:p>
          <a:p>
            <a:pPr marL="0" indent="0">
              <a:buNone/>
            </a:pPr>
            <a:r>
              <a:rPr lang="en-US" sz="2200" dirty="0"/>
              <a:t>var teas = ['green', 'black', 'chamomile', 'earl grey’];</a:t>
            </a:r>
          </a:p>
          <a:p>
            <a:pPr marL="0" indent="0">
              <a:buNone/>
            </a:pPr>
            <a:endParaRPr lang="en-US" sz="2200" dirty="0"/>
          </a:p>
          <a:p>
            <a:pPr marL="0" indent="0">
              <a:buNone/>
            </a:pPr>
            <a:r>
              <a:rPr lang="en-US" sz="2200" dirty="0"/>
              <a:t>// Chamomile is not caffeinated.</a:t>
            </a:r>
          </a:p>
          <a:p>
            <a:pPr marL="0" indent="0">
              <a:buNone/>
            </a:pPr>
            <a:r>
              <a:rPr lang="en-US" sz="2200" dirty="0"/>
              <a:t>bool </a:t>
            </a:r>
            <a:r>
              <a:rPr lang="en-US" sz="2200" dirty="0" err="1"/>
              <a:t>isDecaffeinated</a:t>
            </a:r>
            <a:r>
              <a:rPr lang="en-US" sz="2200" dirty="0"/>
              <a:t>(String </a:t>
            </a:r>
            <a:r>
              <a:rPr lang="en-US" sz="2200" dirty="0" err="1"/>
              <a:t>teaName</a:t>
            </a:r>
            <a:r>
              <a:rPr lang="en-US" sz="2200" dirty="0"/>
              <a:t>) =&gt;</a:t>
            </a:r>
          </a:p>
          <a:p>
            <a:pPr marL="0" indent="0">
              <a:buNone/>
            </a:pPr>
            <a:r>
              <a:rPr lang="en-US" sz="2200" dirty="0"/>
              <a:t>    </a:t>
            </a:r>
            <a:r>
              <a:rPr lang="en-US" sz="2200" dirty="0" err="1"/>
              <a:t>teaName</a:t>
            </a:r>
            <a:r>
              <a:rPr lang="en-US" sz="2200" dirty="0"/>
              <a:t> == 'chamomile’;</a:t>
            </a:r>
          </a:p>
          <a:p>
            <a:pPr marL="0" indent="0">
              <a:buNone/>
            </a:pPr>
            <a:endParaRPr lang="en-US" sz="2200" dirty="0"/>
          </a:p>
          <a:p>
            <a:pPr marL="0" indent="0">
              <a:buNone/>
            </a:pPr>
            <a:r>
              <a:rPr lang="en-US" sz="2200" dirty="0"/>
              <a:t>// Use where() to find only the items that return true</a:t>
            </a:r>
          </a:p>
          <a:p>
            <a:pPr marL="0" indent="0">
              <a:buNone/>
            </a:pPr>
            <a:r>
              <a:rPr lang="en-US" sz="2200" dirty="0"/>
              <a:t>// from the provided function.</a:t>
            </a:r>
          </a:p>
          <a:p>
            <a:pPr marL="0" indent="0">
              <a:buNone/>
            </a:pPr>
            <a:r>
              <a:rPr lang="en-US" sz="2200" dirty="0"/>
              <a:t>var </a:t>
            </a:r>
            <a:r>
              <a:rPr lang="en-US" sz="2200" dirty="0" err="1"/>
              <a:t>decaffeinatedTeas</a:t>
            </a:r>
            <a:r>
              <a:rPr lang="en-US" sz="2200" dirty="0"/>
              <a:t> =</a:t>
            </a:r>
          </a:p>
          <a:p>
            <a:pPr marL="0" indent="0">
              <a:buNone/>
            </a:pPr>
            <a:r>
              <a:rPr lang="en-US" sz="2200" dirty="0"/>
              <a:t>    </a:t>
            </a:r>
            <a:r>
              <a:rPr lang="en-US" sz="2200" dirty="0" err="1"/>
              <a:t>teas.where</a:t>
            </a:r>
            <a:r>
              <a:rPr lang="en-US" sz="2200" dirty="0"/>
              <a:t>((tea) =&gt; </a:t>
            </a:r>
            <a:r>
              <a:rPr lang="en-US" sz="2200" dirty="0" err="1"/>
              <a:t>isDecaffeinated</a:t>
            </a:r>
            <a:r>
              <a:rPr lang="en-US" sz="2200" dirty="0"/>
              <a:t>(tea));</a:t>
            </a:r>
          </a:p>
          <a:p>
            <a:pPr marL="0" indent="0">
              <a:buNone/>
            </a:pPr>
            <a:r>
              <a:rPr lang="en-US" sz="2200" dirty="0"/>
              <a:t>// or </a:t>
            </a:r>
            <a:r>
              <a:rPr lang="en-US" sz="2200" dirty="0" err="1"/>
              <a:t>teas.where</a:t>
            </a:r>
            <a:r>
              <a:rPr lang="en-US" sz="2200" dirty="0"/>
              <a:t>(</a:t>
            </a:r>
            <a:r>
              <a:rPr lang="en-US" sz="2200" dirty="0" err="1"/>
              <a:t>isDecaffeinated</a:t>
            </a:r>
            <a:r>
              <a:rPr lang="en-US" sz="2200" dirty="0"/>
              <a:t>)</a:t>
            </a:r>
          </a:p>
          <a:p>
            <a:pPr marL="0" indent="0">
              <a:buNone/>
            </a:pPr>
            <a:endParaRPr lang="en-US" sz="2200" dirty="0"/>
          </a:p>
          <a:p>
            <a:pPr marL="0" indent="0">
              <a:buNone/>
            </a:pPr>
            <a:r>
              <a:rPr lang="en-US" sz="2200" dirty="0"/>
              <a:t>// Use any() to check whether at least one item in the</a:t>
            </a:r>
          </a:p>
          <a:p>
            <a:pPr marL="0" indent="0">
              <a:buNone/>
            </a:pPr>
            <a:r>
              <a:rPr lang="en-US" sz="2200" dirty="0"/>
              <a:t>// collection satisfies a condition.</a:t>
            </a:r>
          </a:p>
          <a:p>
            <a:pPr marL="0" indent="0">
              <a:buNone/>
            </a:pPr>
            <a:r>
              <a:rPr lang="en-US" sz="2200" dirty="0"/>
              <a:t>assert(</a:t>
            </a:r>
            <a:r>
              <a:rPr lang="en-US" sz="2200" dirty="0" err="1"/>
              <a:t>teas.any</a:t>
            </a:r>
            <a:r>
              <a:rPr lang="en-US" sz="2200" dirty="0"/>
              <a:t>(</a:t>
            </a:r>
            <a:r>
              <a:rPr lang="en-US" sz="2200" dirty="0" err="1"/>
              <a:t>isDecaffeinated</a:t>
            </a:r>
            <a:r>
              <a:rPr lang="en-US" sz="2200" dirty="0"/>
              <a:t>));</a:t>
            </a:r>
          </a:p>
          <a:p>
            <a:pPr marL="0" indent="0">
              <a:buNone/>
            </a:pPr>
            <a:endParaRPr lang="en-US" sz="2200" dirty="0"/>
          </a:p>
          <a:p>
            <a:pPr marL="0" indent="0">
              <a:buNone/>
            </a:pPr>
            <a:r>
              <a:rPr lang="en-US" sz="2200" dirty="0"/>
              <a:t>// Use every() to check whether all the items in a</a:t>
            </a:r>
          </a:p>
          <a:p>
            <a:pPr marL="0" indent="0">
              <a:buNone/>
            </a:pPr>
            <a:r>
              <a:rPr lang="en-US" sz="2200" dirty="0"/>
              <a:t>// collection satisfy a condition.</a:t>
            </a:r>
          </a:p>
          <a:p>
            <a:pPr marL="0" indent="0">
              <a:buNone/>
            </a:pPr>
            <a:r>
              <a:rPr lang="en-US" sz="2200" dirty="0"/>
              <a:t>assert(!</a:t>
            </a:r>
            <a:r>
              <a:rPr lang="en-US" sz="2200" dirty="0" err="1"/>
              <a:t>teas.every</a:t>
            </a:r>
            <a:r>
              <a:rPr lang="en-US" sz="2200" dirty="0"/>
              <a:t>(</a:t>
            </a:r>
            <a:r>
              <a:rPr lang="en-US" sz="2200" dirty="0" err="1"/>
              <a:t>isDecaffeinated</a:t>
            </a:r>
            <a:r>
              <a:rPr lang="en-US" sz="2200" dirty="0"/>
              <a:t>));</a:t>
            </a:r>
          </a:p>
        </p:txBody>
      </p:sp>
    </p:spTree>
    <p:extLst>
      <p:ext uri="{BB962C8B-B14F-4D97-AF65-F5344CB8AC3E}">
        <p14:creationId xmlns:p14="http://schemas.microsoft.com/office/powerpoint/2010/main" val="126921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503971"/>
          </a:xfrm>
        </p:spPr>
        <p:txBody>
          <a:bodyPr>
            <a:normAutofit lnSpcReduction="10000"/>
          </a:bodyPr>
          <a:lstStyle/>
          <a:p>
            <a:pPr algn="l"/>
            <a:r>
              <a:rPr lang="en-US" dirty="0" err="1"/>
              <a:t>Cadenas</a:t>
            </a:r>
            <a:r>
              <a:rPr lang="en-US" dirty="0"/>
              <a:t> de </a:t>
            </a:r>
            <a:r>
              <a:rPr lang="en-US" dirty="0" err="1"/>
              <a:t>caracteres</a:t>
            </a:r>
            <a:r>
              <a:rPr lang="en-US" dirty="0"/>
              <a:t> y </a:t>
            </a:r>
            <a:r>
              <a:rPr lang="en-US" dirty="0" err="1"/>
              <a:t>runas</a:t>
            </a:r>
            <a:r>
              <a:rPr lang="en-US" dirty="0"/>
              <a:t> (String)</a:t>
            </a:r>
          </a:p>
          <a:p>
            <a:pPr lvl="1"/>
            <a:r>
              <a:rPr lang="en-US" dirty="0" err="1"/>
              <a:t>Obtener</a:t>
            </a:r>
            <a:r>
              <a:rPr lang="en-US" dirty="0"/>
              <a:t> </a:t>
            </a:r>
            <a:r>
              <a:rPr lang="en-US" dirty="0" err="1"/>
              <a:t>caracteres</a:t>
            </a:r>
            <a:r>
              <a:rPr lang="en-US" dirty="0"/>
              <a:t> </a:t>
            </a:r>
            <a:r>
              <a:rPr lang="en-US" dirty="0" err="1"/>
              <a:t>puntuales</a:t>
            </a:r>
            <a:r>
              <a:rPr lang="en-US" dirty="0"/>
              <a:t> (S[index]), + (</a:t>
            </a:r>
            <a:r>
              <a:rPr lang="en-US" dirty="0" err="1"/>
              <a:t>concatenar</a:t>
            </a:r>
            <a:r>
              <a:rPr lang="en-US" dirty="0"/>
              <a:t> </a:t>
            </a:r>
            <a:r>
              <a:rPr lang="en-US" dirty="0" err="1"/>
              <a:t>cadenas</a:t>
            </a:r>
            <a:r>
              <a:rPr lang="en-US" dirty="0"/>
              <a:t>), * (replica </a:t>
            </a:r>
            <a:r>
              <a:rPr lang="en-US" dirty="0" err="1"/>
              <a:t>contenido</a:t>
            </a:r>
            <a:r>
              <a:rPr lang="en-US" dirty="0"/>
              <a:t> de </a:t>
            </a:r>
            <a:r>
              <a:rPr lang="en-US" dirty="0" err="1"/>
              <a:t>cadenas</a:t>
            </a:r>
            <a:r>
              <a:rPr lang="en-US" dirty="0"/>
              <a:t>)</a:t>
            </a:r>
          </a:p>
          <a:p>
            <a:pPr lvl="1"/>
            <a:r>
              <a:rPr lang="en-US" dirty="0" err="1"/>
              <a:t>Acceso</a:t>
            </a:r>
            <a:r>
              <a:rPr lang="en-US" dirty="0"/>
              <a:t> a </a:t>
            </a:r>
            <a:r>
              <a:rPr lang="en-US" dirty="0" err="1"/>
              <a:t>información</a:t>
            </a:r>
            <a:r>
              <a:rPr lang="en-US" dirty="0"/>
              <a:t>/</a:t>
            </a:r>
            <a:r>
              <a:rPr lang="en-US" dirty="0" err="1"/>
              <a:t>atributos</a:t>
            </a:r>
            <a:r>
              <a:rPr lang="en-US" dirty="0"/>
              <a:t> de la </a:t>
            </a:r>
            <a:r>
              <a:rPr lang="en-US" dirty="0" err="1"/>
              <a:t>cadena</a:t>
            </a:r>
            <a:endParaRPr lang="en-US" dirty="0"/>
          </a:p>
          <a:p>
            <a:pPr marL="0" indent="0" algn="l">
              <a:buNone/>
            </a:pPr>
            <a:r>
              <a:rPr lang="es-CO" sz="1800" b="0" i="0" u="none" strike="noStrike" baseline="0" dirty="0" err="1">
                <a:latin typeface="FreeMono"/>
              </a:rPr>
              <a:t>main</a:t>
            </a:r>
            <a:r>
              <a:rPr lang="es-CO" sz="1800" b="0" i="0" u="none" strike="noStrike" baseline="0" dirty="0">
                <a:latin typeface="FreeMono"/>
              </a:rPr>
              <a:t>() {</a:t>
            </a:r>
          </a:p>
          <a:p>
            <a:pPr marL="0" indent="0" algn="l">
              <a:buNone/>
            </a:pPr>
            <a:r>
              <a:rPr lang="en-US" sz="1800" b="0" i="0" u="none" strike="noStrike" baseline="0" dirty="0">
                <a:latin typeface="FreeMono"/>
              </a:rPr>
              <a:t>String </a:t>
            </a:r>
            <a:r>
              <a:rPr lang="en-US" sz="1800" b="0" i="0" u="none" strike="noStrike" baseline="0" dirty="0" err="1">
                <a:latin typeface="FreeMono"/>
              </a:rPr>
              <a:t>someString</a:t>
            </a:r>
            <a:r>
              <a:rPr lang="en-US" sz="1800" b="0" i="0" u="none" strike="noStrike" baseline="0" dirty="0">
                <a:latin typeface="FreeMono"/>
              </a:rPr>
              <a:t> = 'This is a String';</a:t>
            </a:r>
          </a:p>
          <a:p>
            <a:pPr marL="0" indent="0" algn="l">
              <a:buNone/>
            </a:pPr>
            <a:r>
              <a:rPr lang="en-US" sz="1800" b="0" i="0" u="none" strike="noStrike" baseline="0" dirty="0">
                <a:latin typeface="FreeMono"/>
              </a:rPr>
              <a:t>print('The string value is: $</a:t>
            </a:r>
            <a:r>
              <a:rPr lang="en-US" sz="1800" b="0" i="0" u="none" strike="noStrike" baseline="0" dirty="0" err="1">
                <a:latin typeface="FreeMono"/>
              </a:rPr>
              <a:t>someString</a:t>
            </a:r>
            <a:r>
              <a:rPr lang="en-US" sz="1800" b="0" i="0" u="none" strike="noStrike" baseline="0" dirty="0">
                <a:latin typeface="FreeMono"/>
              </a:rPr>
              <a:t> ');</a:t>
            </a:r>
          </a:p>
          <a:p>
            <a:pPr marL="0" indent="0" algn="l">
              <a:buNone/>
            </a:pPr>
            <a:r>
              <a:rPr lang="en-US" sz="1800" b="0" i="0" u="none" strike="noStrike" baseline="0" dirty="0">
                <a:latin typeface="FreeMono"/>
              </a:rPr>
              <a:t>// </a:t>
            </a:r>
            <a:r>
              <a:rPr lang="en-US" sz="1800" b="0" i="0" u="none" strike="noStrike" baseline="0" dirty="0" err="1">
                <a:latin typeface="FreeMono"/>
              </a:rPr>
              <a:t>Imprime</a:t>
            </a:r>
            <a:r>
              <a:rPr lang="en-US" sz="1800" b="0" i="0" u="none" strike="noStrike" baseline="0" dirty="0">
                <a:latin typeface="FreeMono"/>
              </a:rPr>
              <a:t> The string value is: This is a String</a:t>
            </a:r>
          </a:p>
          <a:p>
            <a:pPr marL="0" indent="0" algn="l">
              <a:buNone/>
            </a:pPr>
            <a:r>
              <a:rPr lang="en-US" sz="1800" b="0" i="0" u="none" strike="noStrike" baseline="0" dirty="0">
                <a:latin typeface="FreeMono"/>
              </a:rPr>
              <a:t>print('The length of the string is: ${</a:t>
            </a:r>
            <a:r>
              <a:rPr lang="en-US" sz="1800" b="0" i="0" u="none" strike="noStrike" baseline="0" dirty="0" err="1">
                <a:latin typeface="FreeMono"/>
              </a:rPr>
              <a:t>someString.length</a:t>
            </a:r>
            <a:r>
              <a:rPr lang="en-US" sz="1800" b="0" i="0" u="none" strike="noStrike" baseline="0" dirty="0">
                <a:latin typeface="FreeMono"/>
              </a:rPr>
              <a:t>} ');</a:t>
            </a:r>
          </a:p>
          <a:p>
            <a:pPr marL="0" indent="0" algn="l">
              <a:buNone/>
            </a:pPr>
            <a:r>
              <a:rPr lang="en-US" sz="1800" b="0" i="0" u="none" strike="noStrike" baseline="0" dirty="0">
                <a:latin typeface="FreeMono"/>
              </a:rPr>
              <a:t>// </a:t>
            </a:r>
            <a:r>
              <a:rPr lang="en-US" sz="1800" b="0" i="0" u="none" strike="noStrike" baseline="0" dirty="0" err="1">
                <a:latin typeface="FreeMono"/>
              </a:rPr>
              <a:t>Imprime</a:t>
            </a:r>
            <a:r>
              <a:rPr lang="en-US" sz="1800" b="0" i="0" u="none" strike="noStrike" baseline="0" dirty="0">
                <a:latin typeface="FreeMono"/>
              </a:rPr>
              <a:t> The length of the string is: 16</a:t>
            </a:r>
          </a:p>
          <a:p>
            <a:pPr marL="0" indent="0" algn="l">
              <a:buNone/>
            </a:pPr>
            <a:r>
              <a:rPr lang="es-CO" sz="1800" b="0" i="0" u="none" strike="noStrike" baseline="0" dirty="0">
                <a:latin typeface="FreeMono"/>
              </a:rPr>
              <a:t>}</a:t>
            </a:r>
            <a:endParaRPr lang="en-US" dirty="0"/>
          </a:p>
        </p:txBody>
      </p:sp>
    </p:spTree>
    <p:extLst>
      <p:ext uri="{BB962C8B-B14F-4D97-AF65-F5344CB8AC3E}">
        <p14:creationId xmlns:p14="http://schemas.microsoft.com/office/powerpoint/2010/main" val="29396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7D541204-B666-420C-9DF1-C06950D2F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76CB0-F268-472B-8EC1-FD827574F083}"/>
              </a:ext>
            </a:extLst>
          </p:cNvPr>
          <p:cNvSpPr>
            <a:spLocks noGrp="1"/>
          </p:cNvSpPr>
          <p:nvPr>
            <p:ph type="title"/>
          </p:nvPr>
        </p:nvSpPr>
        <p:spPr>
          <a:xfrm>
            <a:off x="581192" y="702155"/>
            <a:ext cx="3424138" cy="1500131"/>
          </a:xfrm>
        </p:spPr>
        <p:txBody>
          <a:bodyPr>
            <a:normAutofit/>
          </a:bodyPr>
          <a:lstStyle/>
          <a:p>
            <a:r>
              <a:rPr lang="es-CO"/>
              <a:t>Agradecimientos</a:t>
            </a:r>
            <a:endParaRPr lang="es-CO" dirty="0"/>
          </a:p>
        </p:txBody>
      </p:sp>
      <p:sp>
        <p:nvSpPr>
          <p:cNvPr id="1029" name="Rectangle 72">
            <a:extLst>
              <a:ext uri="{FF2B5EF4-FFF2-40B4-BE49-F238E27FC236}">
                <a16:creationId xmlns:a16="http://schemas.microsoft.com/office/drawing/2014/main" id="{0C0E6C8D-508A-44F8-BB9B-7911B0118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74">
            <a:extLst>
              <a:ext uri="{FF2B5EF4-FFF2-40B4-BE49-F238E27FC236}">
                <a16:creationId xmlns:a16="http://schemas.microsoft.com/office/drawing/2014/main" id="{C84847AE-0FEA-43E8-8AA1-4169A6FDB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76">
            <a:extLst>
              <a:ext uri="{FF2B5EF4-FFF2-40B4-BE49-F238E27FC236}">
                <a16:creationId xmlns:a16="http://schemas.microsoft.com/office/drawing/2014/main" id="{C487790A-E9D7-438A-90BB-9361BEF14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1794D1-358D-4785-8BCB-62618FC84948}"/>
              </a:ext>
            </a:extLst>
          </p:cNvPr>
          <p:cNvSpPr>
            <a:spLocks noGrp="1"/>
          </p:cNvSpPr>
          <p:nvPr>
            <p:ph idx="1"/>
          </p:nvPr>
        </p:nvSpPr>
        <p:spPr>
          <a:xfrm>
            <a:off x="311342" y="2274827"/>
            <a:ext cx="3703320" cy="3975776"/>
          </a:xfrm>
        </p:spPr>
        <p:txBody>
          <a:bodyPr>
            <a:normAutofit fontScale="92500"/>
          </a:bodyPr>
          <a:lstStyle/>
          <a:p>
            <a:r>
              <a:rPr lang="es-CO" dirty="0"/>
              <a:t>Este material está basado en los libros '</a:t>
            </a:r>
            <a:r>
              <a:rPr lang="es-CO" dirty="0" err="1"/>
              <a:t>Flutter</a:t>
            </a:r>
            <a:r>
              <a:rPr lang="es-CO" dirty="0"/>
              <a:t> for </a:t>
            </a:r>
            <a:r>
              <a:rPr lang="es-CO" dirty="0" err="1"/>
              <a:t>Beginners</a:t>
            </a:r>
            <a:r>
              <a:rPr lang="es-CO" dirty="0"/>
              <a:t>' de Alessandro </a:t>
            </a:r>
            <a:r>
              <a:rPr lang="es-CO" dirty="0" err="1"/>
              <a:t>Biessek</a:t>
            </a:r>
            <a:r>
              <a:rPr lang="es-CO" dirty="0"/>
              <a:t>, 'Google </a:t>
            </a:r>
            <a:r>
              <a:rPr lang="es-CO" dirty="0" err="1"/>
              <a:t>Flutter</a:t>
            </a:r>
            <a:r>
              <a:rPr lang="es-CO" dirty="0"/>
              <a:t> 2 </a:t>
            </a:r>
            <a:r>
              <a:rPr lang="es-CO" dirty="0" err="1"/>
              <a:t>Cookbook</a:t>
            </a:r>
            <a:r>
              <a:rPr lang="es-CO" dirty="0"/>
              <a:t>' de Simone Alessandria y Brian </a:t>
            </a:r>
            <a:r>
              <a:rPr lang="es-CO" dirty="0" err="1"/>
              <a:t>Kayfitz</a:t>
            </a:r>
            <a:r>
              <a:rPr lang="es-CO" dirty="0"/>
              <a:t> y la documentación oficial de Dart (https://dart.dev/guides/)</a:t>
            </a:r>
          </a:p>
        </p:txBody>
      </p:sp>
      <p:pic>
        <p:nvPicPr>
          <p:cNvPr id="5" name="Picture 4">
            <a:extLst>
              <a:ext uri="{FF2B5EF4-FFF2-40B4-BE49-F238E27FC236}">
                <a16:creationId xmlns:a16="http://schemas.microsoft.com/office/drawing/2014/main" id="{4E57C5BF-04EC-4B39-8E7D-A997EBB8EAA8}"/>
              </a:ext>
            </a:extLst>
          </p:cNvPr>
          <p:cNvPicPr>
            <a:picLocks noChangeAspect="1"/>
          </p:cNvPicPr>
          <p:nvPr/>
        </p:nvPicPr>
        <p:blipFill>
          <a:blip r:embed="rId2"/>
          <a:stretch>
            <a:fillRect/>
          </a:stretch>
        </p:blipFill>
        <p:spPr>
          <a:xfrm>
            <a:off x="4246850" y="1298005"/>
            <a:ext cx="3604409" cy="4435658"/>
          </a:xfrm>
          <a:prstGeom prst="rect">
            <a:avLst/>
          </a:prstGeom>
        </p:spPr>
      </p:pic>
      <p:pic>
        <p:nvPicPr>
          <p:cNvPr id="1026" name="Picture 2" descr="Google Flutter 2 Cookbook">
            <a:extLst>
              <a:ext uri="{FF2B5EF4-FFF2-40B4-BE49-F238E27FC236}">
                <a16:creationId xmlns:a16="http://schemas.microsoft.com/office/drawing/2014/main" id="{15BF0323-9AE2-4651-A178-904CE25F78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72993" y="1308045"/>
            <a:ext cx="3572473" cy="441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25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pic>
        <p:nvPicPr>
          <p:cNvPr id="5" name="Content Placeholder 4">
            <a:extLst>
              <a:ext uri="{FF2B5EF4-FFF2-40B4-BE49-F238E27FC236}">
                <a16:creationId xmlns:a16="http://schemas.microsoft.com/office/drawing/2014/main" id="{401DD37F-3877-4180-8B8D-075A73143E7D}"/>
              </a:ext>
            </a:extLst>
          </p:cNvPr>
          <p:cNvPicPr>
            <a:picLocks noGrp="1" noChangeAspect="1"/>
          </p:cNvPicPr>
          <p:nvPr>
            <p:ph idx="1"/>
          </p:nvPr>
        </p:nvPicPr>
        <p:blipFill>
          <a:blip r:embed="rId2"/>
          <a:stretch>
            <a:fillRect/>
          </a:stretch>
        </p:blipFill>
        <p:spPr>
          <a:xfrm>
            <a:off x="90396" y="2206761"/>
            <a:ext cx="12011208" cy="3222238"/>
          </a:xfrm>
        </p:spPr>
      </p:pic>
      <p:sp>
        <p:nvSpPr>
          <p:cNvPr id="6" name="TextBox 5">
            <a:extLst>
              <a:ext uri="{FF2B5EF4-FFF2-40B4-BE49-F238E27FC236}">
                <a16:creationId xmlns:a16="http://schemas.microsoft.com/office/drawing/2014/main" id="{F6CADAE6-5BCA-42A3-AC17-84D7D9681A65}"/>
              </a:ext>
            </a:extLst>
          </p:cNvPr>
          <p:cNvSpPr txBox="1"/>
          <p:nvPr/>
        </p:nvSpPr>
        <p:spPr>
          <a:xfrm>
            <a:off x="4728478" y="5590995"/>
            <a:ext cx="2735044" cy="307777"/>
          </a:xfrm>
          <a:prstGeom prst="rect">
            <a:avLst/>
          </a:prstGeom>
          <a:noFill/>
        </p:spPr>
        <p:txBody>
          <a:bodyPr wrap="none" rtlCol="0">
            <a:spAutoFit/>
          </a:bodyPr>
          <a:lstStyle/>
          <a:p>
            <a:r>
              <a:rPr lang="es-CO" sz="1400" dirty="0"/>
              <a:t>Tomado de '</a:t>
            </a:r>
            <a:r>
              <a:rPr lang="es-CO" sz="1400" dirty="0" err="1"/>
              <a:t>Flutter</a:t>
            </a:r>
            <a:r>
              <a:rPr lang="es-CO" sz="1400" dirty="0"/>
              <a:t> for </a:t>
            </a:r>
            <a:r>
              <a:rPr lang="es-CO" sz="1400" dirty="0" err="1"/>
              <a:t>Beginners</a:t>
            </a:r>
            <a:r>
              <a:rPr lang="es-CO" sz="1400" dirty="0"/>
              <a:t>'</a:t>
            </a:r>
          </a:p>
        </p:txBody>
      </p:sp>
    </p:spTree>
    <p:extLst>
      <p:ext uri="{BB962C8B-B14F-4D97-AF65-F5344CB8AC3E}">
        <p14:creationId xmlns:p14="http://schemas.microsoft.com/office/powerpoint/2010/main" val="151607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3" y="2111434"/>
            <a:ext cx="5514808" cy="3574472"/>
          </a:xfrm>
        </p:spPr>
        <p:txBody>
          <a:bodyPr>
            <a:normAutofit/>
          </a:bodyPr>
          <a:lstStyle/>
          <a:p>
            <a:pPr algn="l"/>
            <a:r>
              <a:rPr lang="en-US" dirty="0" err="1"/>
              <a:t>Definición</a:t>
            </a:r>
            <a:r>
              <a:rPr lang="en-US" dirty="0"/>
              <a:t> del </a:t>
            </a:r>
            <a:r>
              <a:rPr lang="en-US" dirty="0" err="1"/>
              <a:t>tipo</a:t>
            </a:r>
            <a:r>
              <a:rPr lang="en-US" dirty="0"/>
              <a:t> de </a:t>
            </a:r>
            <a:r>
              <a:rPr lang="en-US" dirty="0" err="1"/>
              <a:t>dato</a:t>
            </a:r>
            <a:r>
              <a:rPr lang="en-US" dirty="0"/>
              <a:t> por </a:t>
            </a:r>
            <a:r>
              <a:rPr lang="en-US" dirty="0" err="1"/>
              <a:t>inferencia</a:t>
            </a:r>
            <a:endParaRPr lang="en-US" dirty="0"/>
          </a:p>
          <a:p>
            <a:pPr marL="0" indent="0" algn="l">
              <a:buNone/>
            </a:pPr>
            <a:r>
              <a:rPr lang="es-CO" sz="1800" b="0" i="0" u="none" strike="noStrike" baseline="0" dirty="0" err="1">
                <a:latin typeface="FreeMono"/>
              </a:rPr>
              <a:t>import</a:t>
            </a:r>
            <a:r>
              <a:rPr lang="es-CO" sz="1800" b="0" i="0" u="none" strike="noStrike" baseline="0" dirty="0">
                <a:latin typeface="FreeMono"/>
              </a:rPr>
              <a:t> '</a:t>
            </a:r>
            <a:r>
              <a:rPr lang="es-CO" sz="1800" b="0" i="0" u="none" strike="noStrike" baseline="0" dirty="0" err="1">
                <a:latin typeface="FreeMono"/>
              </a:rPr>
              <a:t>dart:mirrors</a:t>
            </a:r>
            <a:r>
              <a:rPr lang="es-CO" sz="1800" b="0" i="0" u="none" strike="noStrike" baseline="0" dirty="0">
                <a:latin typeface="FreeMono"/>
              </a:rPr>
              <a:t>';</a:t>
            </a:r>
          </a:p>
          <a:p>
            <a:pPr marL="0" indent="0" algn="l">
              <a:buNone/>
            </a:pPr>
            <a:r>
              <a:rPr lang="es-CO" sz="1800" b="0" i="0" u="none" strike="noStrike" baseline="0" dirty="0" err="1">
                <a:latin typeface="FreeMono"/>
              </a:rPr>
              <a:t>main</a:t>
            </a:r>
            <a:r>
              <a:rPr lang="es-CO" sz="1800" b="0" i="0" u="none" strike="noStrike" baseline="0" dirty="0">
                <a:latin typeface="FreeMono"/>
              </a:rPr>
              <a:t>() {</a:t>
            </a:r>
          </a:p>
          <a:p>
            <a:pPr marL="0" indent="0" algn="l">
              <a:buNone/>
            </a:pPr>
            <a:r>
              <a:rPr lang="es-CO" sz="1800" b="0" i="0" u="none" strike="noStrike" baseline="0" dirty="0" err="1">
                <a:latin typeface="FreeMono"/>
              </a:rPr>
              <a:t>var</a:t>
            </a:r>
            <a:r>
              <a:rPr lang="es-CO" sz="1800" b="0" i="0" u="none" strike="noStrike" baseline="0" dirty="0">
                <a:latin typeface="FreeMono"/>
              </a:rPr>
              <a:t> </a:t>
            </a:r>
            <a:r>
              <a:rPr lang="es-CO" sz="1800" b="1" i="0" u="none" strike="noStrike" baseline="0" dirty="0" err="1">
                <a:latin typeface="FreeMonoBold"/>
              </a:rPr>
              <a:t>someInt</a:t>
            </a:r>
            <a:r>
              <a:rPr lang="es-CO" sz="1800" b="1" i="0" u="none" strike="noStrike" baseline="0" dirty="0">
                <a:latin typeface="FreeMonoBold"/>
              </a:rPr>
              <a:t> </a:t>
            </a:r>
            <a:r>
              <a:rPr lang="es-CO" sz="1800" b="0" i="0" u="none" strike="noStrike" baseline="0" dirty="0">
                <a:latin typeface="FreeMono"/>
              </a:rPr>
              <a:t>= 1;</a:t>
            </a:r>
          </a:p>
          <a:p>
            <a:pPr marL="0" indent="0" algn="l">
              <a:buNone/>
            </a:pPr>
            <a:r>
              <a:rPr lang="en-US" sz="1800" b="0" i="0" u="none" strike="noStrike" baseline="0" dirty="0">
                <a:latin typeface="FreeMono"/>
              </a:rPr>
              <a:t>print(reflect(</a:t>
            </a:r>
            <a:r>
              <a:rPr lang="en-US" sz="1800" b="0" i="0" u="none" strike="noStrike" baseline="0" dirty="0" err="1">
                <a:latin typeface="FreeMono"/>
              </a:rPr>
              <a:t>someInt</a:t>
            </a:r>
            <a:r>
              <a:rPr lang="en-US" sz="1800" b="0" i="0" u="none" strike="noStrike" baseline="0" dirty="0">
                <a:latin typeface="FreeMono"/>
              </a:rPr>
              <a:t>).</a:t>
            </a:r>
            <a:r>
              <a:rPr lang="en-US" sz="1800" b="0" i="0" u="none" strike="noStrike" baseline="0" dirty="0" err="1">
                <a:latin typeface="FreeMono"/>
              </a:rPr>
              <a:t>type.reflectedType.toString</a:t>
            </a:r>
            <a:r>
              <a:rPr lang="en-US" sz="1800" b="0" i="0" u="none" strike="noStrike" baseline="0" dirty="0">
                <a:latin typeface="FreeMono"/>
              </a:rPr>
              <a:t>()); // prints: int</a:t>
            </a:r>
          </a:p>
          <a:p>
            <a:pPr marL="0" indent="0" algn="l">
              <a:buNone/>
            </a:pPr>
            <a:r>
              <a:rPr lang="es-CO" sz="1800" b="0" i="0" u="none" strike="noStrike" baseline="0" dirty="0">
                <a:latin typeface="FreeMono"/>
              </a:rPr>
              <a:t>}</a:t>
            </a:r>
          </a:p>
        </p:txBody>
      </p:sp>
      <p:sp>
        <p:nvSpPr>
          <p:cNvPr id="4" name="Content Placeholder 2">
            <a:extLst>
              <a:ext uri="{FF2B5EF4-FFF2-40B4-BE49-F238E27FC236}">
                <a16:creationId xmlns:a16="http://schemas.microsoft.com/office/drawing/2014/main" id="{DF92F61D-CAAF-4004-B668-5BF6FCAFA744}"/>
              </a:ext>
            </a:extLst>
          </p:cNvPr>
          <p:cNvSpPr txBox="1">
            <a:spLocks/>
          </p:cNvSpPr>
          <p:nvPr/>
        </p:nvSpPr>
        <p:spPr>
          <a:xfrm>
            <a:off x="6452749" y="2111432"/>
            <a:ext cx="5514808" cy="4206239"/>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Tipo de </a:t>
            </a:r>
            <a:r>
              <a:rPr lang="en-US" dirty="0" err="1"/>
              <a:t>dato</a:t>
            </a:r>
            <a:r>
              <a:rPr lang="en-US" dirty="0"/>
              <a:t> </a:t>
            </a:r>
            <a:r>
              <a:rPr lang="en-US" dirty="0" err="1"/>
              <a:t>dinámico</a:t>
            </a:r>
            <a:endParaRPr lang="en-US" dirty="0"/>
          </a:p>
          <a:p>
            <a:pPr marL="0" indent="0" algn="l">
              <a:buNone/>
            </a:pPr>
            <a:r>
              <a:rPr lang="es-CO" sz="1800" b="0" i="0" u="none" strike="noStrike" baseline="0" dirty="0" err="1">
                <a:latin typeface="FreeMono"/>
              </a:rPr>
              <a:t>main</a:t>
            </a:r>
            <a:r>
              <a:rPr lang="es-CO" sz="1800" b="0" i="0" u="none" strike="noStrike" baseline="0" dirty="0">
                <a:latin typeface="FreeMono"/>
              </a:rPr>
              <a:t>() {</a:t>
            </a:r>
          </a:p>
          <a:p>
            <a:pPr marL="0" indent="0" algn="l">
              <a:buNone/>
            </a:pPr>
            <a:r>
              <a:rPr lang="en-US" sz="1800" b="0" i="0" u="none" strike="noStrike" baseline="0" dirty="0">
                <a:latin typeface="FreeMono"/>
              </a:rPr>
              <a:t>var a; // here we didn't initialized var so its</a:t>
            </a:r>
          </a:p>
          <a:p>
            <a:pPr marL="0" indent="0" algn="l">
              <a:buNone/>
            </a:pPr>
            <a:r>
              <a:rPr lang="en-US" sz="1800" b="0" i="0" u="none" strike="noStrike" baseline="0" dirty="0">
                <a:latin typeface="FreeMono"/>
              </a:rPr>
              <a:t>// type is the special dynamic</a:t>
            </a:r>
          </a:p>
          <a:p>
            <a:pPr marL="0" indent="0" algn="l">
              <a:buNone/>
            </a:pPr>
            <a:r>
              <a:rPr lang="en-US" sz="1800" b="0" i="0" u="none" strike="noStrike" baseline="0" dirty="0">
                <a:latin typeface="FreeMono"/>
              </a:rPr>
              <a:t>a = 1; // now a is an int</a:t>
            </a:r>
          </a:p>
          <a:p>
            <a:pPr marL="0" indent="0" algn="l">
              <a:buNone/>
            </a:pPr>
            <a:r>
              <a:rPr lang="en-US" sz="1800" b="0" i="0" u="none" strike="noStrike" baseline="0" dirty="0">
                <a:latin typeface="FreeMono"/>
              </a:rPr>
              <a:t>a = 'a'; // and now a String</a:t>
            </a:r>
          </a:p>
          <a:p>
            <a:pPr marL="0" indent="0" algn="l">
              <a:buNone/>
            </a:pPr>
            <a:r>
              <a:rPr lang="es-CO" sz="1800" b="0" i="0" u="none" strike="noStrike" baseline="0" dirty="0" err="1">
                <a:latin typeface="FreeMono"/>
              </a:rPr>
              <a:t>print</a:t>
            </a:r>
            <a:r>
              <a:rPr lang="es-CO" sz="1800" b="0" i="0" u="none" strike="noStrike" baseline="0" dirty="0">
                <a:latin typeface="FreeMono"/>
              </a:rPr>
              <a:t>(a is </a:t>
            </a:r>
            <a:r>
              <a:rPr lang="es-CO" sz="1800" b="0" i="0" u="none" strike="noStrike" baseline="0" dirty="0" err="1">
                <a:latin typeface="FreeMono"/>
              </a:rPr>
              <a:t>int</a:t>
            </a:r>
            <a:r>
              <a:rPr lang="es-CO" sz="1800" b="0" i="0" u="none" strike="noStrike" baseline="0" dirty="0">
                <a:latin typeface="FreeMono"/>
              </a:rPr>
              <a:t>); // </a:t>
            </a:r>
            <a:r>
              <a:rPr lang="es-CO" sz="1800" b="0" i="0" u="none" strike="noStrike" baseline="0" dirty="0" err="1">
                <a:latin typeface="FreeMono"/>
              </a:rPr>
              <a:t>prints</a:t>
            </a:r>
            <a:r>
              <a:rPr lang="es-CO" sz="1800" b="0" i="0" u="none" strike="noStrike" baseline="0" dirty="0">
                <a:latin typeface="FreeMono"/>
              </a:rPr>
              <a:t> false</a:t>
            </a:r>
          </a:p>
          <a:p>
            <a:pPr marL="0" indent="0" algn="l">
              <a:buNone/>
            </a:pPr>
            <a:r>
              <a:rPr lang="en-US" sz="1800" b="0" i="0" u="none" strike="noStrike" baseline="0" dirty="0">
                <a:latin typeface="FreeMono"/>
              </a:rPr>
              <a:t>print(a is String); // prints true</a:t>
            </a:r>
          </a:p>
          <a:p>
            <a:pPr marL="0" indent="0" algn="l">
              <a:buNone/>
            </a:pPr>
            <a:r>
              <a:rPr lang="en-US" sz="1800" b="0" i="0" u="none" strike="noStrike" baseline="0" dirty="0">
                <a:latin typeface="FreeMono"/>
              </a:rPr>
              <a:t>print(a is dynamic); // prints true</a:t>
            </a:r>
          </a:p>
          <a:p>
            <a:pPr marL="0" indent="0" algn="l">
              <a:buNone/>
            </a:pPr>
            <a:r>
              <a:rPr lang="es-CO" sz="1800" b="0" i="0" u="none" strike="noStrike" baseline="0" dirty="0" err="1">
                <a:latin typeface="FreeMono"/>
              </a:rPr>
              <a:t>print</a:t>
            </a:r>
            <a:r>
              <a:rPr lang="es-CO" sz="1800" b="0" i="0" u="none" strike="noStrike" baseline="0" dirty="0">
                <a:latin typeface="FreeMono"/>
              </a:rPr>
              <a:t>(</a:t>
            </a:r>
            <a:r>
              <a:rPr lang="es-CO" sz="1800" b="0" i="0" u="none" strike="noStrike" baseline="0" dirty="0" err="1">
                <a:latin typeface="FreeMono"/>
              </a:rPr>
              <a:t>a.runtimeType</a:t>
            </a:r>
            <a:r>
              <a:rPr lang="es-CO" sz="1800" b="0" i="0" u="none" strike="noStrike" baseline="0" dirty="0">
                <a:latin typeface="FreeMono"/>
              </a:rPr>
              <a:t>); // </a:t>
            </a:r>
            <a:r>
              <a:rPr lang="es-CO" sz="1800" b="0" i="0" u="none" strike="noStrike" baseline="0" dirty="0" err="1">
                <a:latin typeface="FreeMono"/>
              </a:rPr>
              <a:t>prints</a:t>
            </a:r>
            <a:r>
              <a:rPr lang="es-CO" sz="1800" b="0" i="0" u="none" strike="noStrike" baseline="0" dirty="0">
                <a:latin typeface="FreeMono"/>
              </a:rPr>
              <a:t> </a:t>
            </a:r>
            <a:r>
              <a:rPr lang="es-CO" sz="1800" b="0" i="0" u="none" strike="noStrike" baseline="0" dirty="0" err="1">
                <a:latin typeface="FreeMono"/>
              </a:rPr>
              <a:t>String</a:t>
            </a:r>
            <a:endParaRPr lang="es-CO" sz="1800" b="0" i="0" u="none" strike="noStrike" baseline="0" dirty="0">
              <a:latin typeface="FreeMono"/>
            </a:endParaRPr>
          </a:p>
          <a:p>
            <a:pPr marL="0" indent="0" algn="l">
              <a:buNone/>
            </a:pPr>
            <a:r>
              <a:rPr lang="es-CO" sz="1800" b="0" i="0" u="none" strike="noStrike" baseline="0" dirty="0">
                <a:latin typeface="FreeMono"/>
              </a:rPr>
              <a:t>}</a:t>
            </a:r>
            <a:endParaRPr lang="en-US" dirty="0"/>
          </a:p>
        </p:txBody>
      </p:sp>
      <p:sp>
        <p:nvSpPr>
          <p:cNvPr id="5" name="TextBox 4">
            <a:extLst>
              <a:ext uri="{FF2B5EF4-FFF2-40B4-BE49-F238E27FC236}">
                <a16:creationId xmlns:a16="http://schemas.microsoft.com/office/drawing/2014/main" id="{723A4014-C654-4C69-A161-E6EDD904C33C}"/>
              </a:ext>
            </a:extLst>
          </p:cNvPr>
          <p:cNvSpPr txBox="1"/>
          <p:nvPr/>
        </p:nvSpPr>
        <p:spPr>
          <a:xfrm>
            <a:off x="581192" y="5555679"/>
            <a:ext cx="5757949" cy="1200329"/>
          </a:xfrm>
          <a:prstGeom prst="rect">
            <a:avLst/>
          </a:prstGeom>
          <a:noFill/>
        </p:spPr>
        <p:txBody>
          <a:bodyPr wrap="square" rtlCol="0">
            <a:spAutoFit/>
          </a:bodyPr>
          <a:lstStyle/>
          <a:p>
            <a:r>
              <a:rPr lang="es-CO" sz="1800" i="1" dirty="0">
                <a:latin typeface="FreeMono"/>
              </a:rPr>
              <a:t>La variable </a:t>
            </a:r>
            <a:r>
              <a:rPr lang="es-CO" sz="1800" i="1" dirty="0" err="1">
                <a:latin typeface="FreeMono"/>
              </a:rPr>
              <a:t>someInt</a:t>
            </a:r>
            <a:r>
              <a:rPr lang="es-CO" sz="1800" i="1" dirty="0">
                <a:latin typeface="FreeMono"/>
              </a:rPr>
              <a:t> no puede recibir otro tipo de dato que entero pues así fue inicializada, pero la variable a puede almacenar cualquier tipo de dato pues no fue inicializada al momento de la declaración.</a:t>
            </a:r>
            <a:endParaRPr lang="es-CO" i="1" dirty="0"/>
          </a:p>
        </p:txBody>
      </p:sp>
    </p:spTree>
    <p:extLst>
      <p:ext uri="{BB962C8B-B14F-4D97-AF65-F5344CB8AC3E}">
        <p14:creationId xmlns:p14="http://schemas.microsoft.com/office/powerpoint/2010/main" val="198336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Primitivas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4"/>
            <a:ext cx="10707491" cy="3574472"/>
          </a:xfrm>
        </p:spPr>
        <p:txBody>
          <a:bodyPr>
            <a:normAutofit/>
          </a:bodyPr>
          <a:lstStyle/>
          <a:p>
            <a:pPr algn="l"/>
            <a:r>
              <a:rPr lang="en-US" dirty="0"/>
              <a:t>if-else</a:t>
            </a:r>
          </a:p>
          <a:p>
            <a:pPr algn="l"/>
            <a:r>
              <a:rPr lang="en-US" dirty="0"/>
              <a:t>switch/case</a:t>
            </a:r>
          </a:p>
          <a:p>
            <a:pPr algn="l"/>
            <a:r>
              <a:rPr lang="en-US" dirty="0"/>
              <a:t>for, while, y do-while</a:t>
            </a:r>
          </a:p>
          <a:p>
            <a:pPr lvl="1"/>
            <a:r>
              <a:rPr lang="en-US" dirty="0"/>
              <a:t>break y continue</a:t>
            </a:r>
          </a:p>
          <a:p>
            <a:pPr algn="l"/>
            <a:r>
              <a:rPr lang="en-US" dirty="0"/>
              <a:t>Asserts</a:t>
            </a:r>
          </a:p>
          <a:p>
            <a:pPr algn="l"/>
            <a:r>
              <a:rPr lang="en-US" dirty="0" err="1"/>
              <a:t>Manejo</a:t>
            </a:r>
            <a:r>
              <a:rPr lang="en-US" dirty="0"/>
              <a:t> de </a:t>
            </a:r>
            <a:r>
              <a:rPr lang="en-US" dirty="0" err="1"/>
              <a:t>excepciones</a:t>
            </a:r>
            <a:r>
              <a:rPr lang="en-US" dirty="0"/>
              <a:t> con try/catch y throw</a:t>
            </a:r>
          </a:p>
        </p:txBody>
      </p:sp>
    </p:spTree>
    <p:extLst>
      <p:ext uri="{BB962C8B-B14F-4D97-AF65-F5344CB8AC3E}">
        <p14:creationId xmlns:p14="http://schemas.microsoft.com/office/powerpoint/2010/main" val="150056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Primitivas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4456321" cy="4256115"/>
          </a:xfrm>
        </p:spPr>
        <p:txBody>
          <a:bodyPr>
            <a:normAutofit lnSpcReduction="10000"/>
          </a:bodyPr>
          <a:lstStyle/>
          <a:p>
            <a:pPr algn="l"/>
            <a:r>
              <a:rPr lang="en-US" dirty="0"/>
              <a:t>if-else</a:t>
            </a:r>
          </a:p>
          <a:p>
            <a:pPr marL="0" indent="0" algn="l">
              <a:buNone/>
            </a:pPr>
            <a:r>
              <a:rPr lang="en-US" dirty="0"/>
              <a:t>if (</a:t>
            </a:r>
            <a:r>
              <a:rPr lang="en-US" dirty="0" err="1"/>
              <a:t>isRaining</a:t>
            </a:r>
            <a:r>
              <a:rPr lang="en-US" dirty="0"/>
              <a:t>()) {</a:t>
            </a:r>
          </a:p>
          <a:p>
            <a:pPr marL="0" indent="0" algn="l">
              <a:buNone/>
            </a:pPr>
            <a:r>
              <a:rPr lang="en-US" dirty="0"/>
              <a:t>  </a:t>
            </a:r>
            <a:r>
              <a:rPr lang="en-US" dirty="0" err="1"/>
              <a:t>you.bringRainCoat</a:t>
            </a:r>
            <a:r>
              <a:rPr lang="en-US" dirty="0"/>
              <a:t>();</a:t>
            </a:r>
          </a:p>
          <a:p>
            <a:pPr marL="0" indent="0" algn="l">
              <a:buNone/>
            </a:pPr>
            <a:r>
              <a:rPr lang="en-US" dirty="0"/>
              <a:t>} else if (</a:t>
            </a:r>
            <a:r>
              <a:rPr lang="en-US" dirty="0" err="1"/>
              <a:t>isSnowing</a:t>
            </a:r>
            <a:r>
              <a:rPr lang="en-US" dirty="0"/>
              <a:t>()) {</a:t>
            </a:r>
          </a:p>
          <a:p>
            <a:pPr marL="0" indent="0" algn="l">
              <a:buNone/>
            </a:pPr>
            <a:r>
              <a:rPr lang="en-US" dirty="0"/>
              <a:t>  </a:t>
            </a:r>
            <a:r>
              <a:rPr lang="en-US" dirty="0" err="1"/>
              <a:t>you.wearJacket</a:t>
            </a:r>
            <a:r>
              <a:rPr lang="en-US" dirty="0"/>
              <a:t>();</a:t>
            </a:r>
          </a:p>
          <a:p>
            <a:pPr marL="0" indent="0" algn="l">
              <a:buNone/>
            </a:pPr>
            <a:r>
              <a:rPr lang="en-US" dirty="0"/>
              <a:t>} else {</a:t>
            </a:r>
          </a:p>
          <a:p>
            <a:pPr marL="0" indent="0" algn="l">
              <a:buNone/>
            </a:pPr>
            <a:r>
              <a:rPr lang="en-US" dirty="0"/>
              <a:t>  </a:t>
            </a:r>
            <a:r>
              <a:rPr lang="en-US" dirty="0" err="1"/>
              <a:t>car.putTopDown</a:t>
            </a:r>
            <a:r>
              <a:rPr lang="en-US" dirty="0"/>
              <a:t>();</a:t>
            </a:r>
          </a:p>
          <a:p>
            <a:pPr marL="0" indent="0" algn="l">
              <a:buNone/>
            </a:pPr>
            <a:r>
              <a:rPr lang="en-US" dirty="0"/>
              <a:t>}</a:t>
            </a:r>
          </a:p>
        </p:txBody>
      </p:sp>
      <p:sp>
        <p:nvSpPr>
          <p:cNvPr id="6" name="Content Placeholder 2">
            <a:extLst>
              <a:ext uri="{FF2B5EF4-FFF2-40B4-BE49-F238E27FC236}">
                <a16:creationId xmlns:a16="http://schemas.microsoft.com/office/drawing/2014/main" id="{F2EEAD24-79E7-4843-93C1-972CDEFCD4D1}"/>
              </a:ext>
            </a:extLst>
          </p:cNvPr>
          <p:cNvSpPr txBox="1">
            <a:spLocks/>
          </p:cNvSpPr>
          <p:nvPr/>
        </p:nvSpPr>
        <p:spPr>
          <a:xfrm>
            <a:off x="7417723" y="1279891"/>
            <a:ext cx="4774277" cy="5353394"/>
          </a:xfrm>
          <a:prstGeom prst="rect">
            <a:avLst/>
          </a:prstGeom>
        </p:spPr>
        <p:txBody>
          <a:bodyPr vert="horz" lIns="91440" tIns="45720" rIns="91440" bIns="45720" numCol="1"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switch/case</a:t>
            </a:r>
          </a:p>
          <a:p>
            <a:pPr marL="0" indent="0">
              <a:buFont typeface="Wingdings 2" panose="05020102010507070707" pitchFamily="18" charset="2"/>
              <a:buNone/>
            </a:pPr>
            <a:r>
              <a:rPr lang="en-US" dirty="0"/>
              <a:t>var command = 'OPEN';</a:t>
            </a:r>
          </a:p>
          <a:p>
            <a:pPr marL="0" indent="0">
              <a:buFont typeface="Wingdings 2" panose="05020102010507070707" pitchFamily="18" charset="2"/>
              <a:buNone/>
            </a:pPr>
            <a:r>
              <a:rPr lang="en-US" dirty="0"/>
              <a:t>switch (command) {</a:t>
            </a:r>
          </a:p>
          <a:p>
            <a:pPr marL="0" indent="0">
              <a:buFont typeface="Wingdings 2" panose="05020102010507070707" pitchFamily="18" charset="2"/>
              <a:buNone/>
            </a:pPr>
            <a:r>
              <a:rPr lang="en-US" dirty="0"/>
              <a:t>  case 'CLOSED’: </a:t>
            </a:r>
          </a:p>
          <a:p>
            <a:pPr marL="0" indent="0">
              <a:buFont typeface="Wingdings 2" panose="05020102010507070707" pitchFamily="18" charset="2"/>
              <a:buNone/>
            </a:pPr>
            <a:r>
              <a:rPr lang="en-US" dirty="0"/>
              <a:t>    </a:t>
            </a:r>
            <a:r>
              <a:rPr lang="en-US" dirty="0" err="1"/>
              <a:t>executeClosed</a:t>
            </a:r>
            <a:r>
              <a:rPr lang="en-US" dirty="0"/>
              <a:t>();</a:t>
            </a:r>
          </a:p>
          <a:p>
            <a:pPr marL="0" indent="0">
              <a:buFont typeface="Wingdings 2" panose="05020102010507070707" pitchFamily="18" charset="2"/>
              <a:buNone/>
            </a:pPr>
            <a:r>
              <a:rPr lang="en-US" dirty="0"/>
              <a:t>    break;</a:t>
            </a:r>
          </a:p>
          <a:p>
            <a:pPr marL="0" indent="0">
              <a:buFont typeface="Wingdings 2" panose="05020102010507070707" pitchFamily="18" charset="2"/>
              <a:buNone/>
            </a:pPr>
            <a:r>
              <a:rPr lang="en-US" dirty="0"/>
              <a:t>  case OPEN':</a:t>
            </a:r>
          </a:p>
          <a:p>
            <a:pPr marL="0" indent="0">
              <a:buFont typeface="Wingdings 2" panose="05020102010507070707" pitchFamily="18" charset="2"/>
              <a:buNone/>
            </a:pPr>
            <a:r>
              <a:rPr lang="en-US" dirty="0"/>
              <a:t>    </a:t>
            </a:r>
            <a:r>
              <a:rPr lang="en-US" dirty="0" err="1"/>
              <a:t>executeOpen</a:t>
            </a:r>
            <a:r>
              <a:rPr lang="en-US" dirty="0"/>
              <a:t>();</a:t>
            </a:r>
          </a:p>
          <a:p>
            <a:pPr marL="0" indent="0">
              <a:buFont typeface="Wingdings 2" panose="05020102010507070707" pitchFamily="18" charset="2"/>
              <a:buNone/>
            </a:pPr>
            <a:r>
              <a:rPr lang="en-US" dirty="0"/>
              <a:t>    break;</a:t>
            </a:r>
          </a:p>
          <a:p>
            <a:pPr marL="0" indent="0">
              <a:buFont typeface="Wingdings 2" panose="05020102010507070707" pitchFamily="18" charset="2"/>
              <a:buNone/>
            </a:pPr>
            <a:r>
              <a:rPr lang="en-US" dirty="0"/>
              <a:t>default:</a:t>
            </a:r>
          </a:p>
          <a:p>
            <a:pPr marL="0" indent="0">
              <a:buFont typeface="Wingdings 2" panose="05020102010507070707" pitchFamily="18" charset="2"/>
              <a:buNone/>
            </a:pPr>
            <a:r>
              <a:rPr lang="en-US" dirty="0"/>
              <a:t>    </a:t>
            </a:r>
            <a:r>
              <a:rPr lang="en-US" dirty="0" err="1"/>
              <a:t>executeUnknown</a:t>
            </a:r>
            <a:r>
              <a:rPr lang="en-US" dirty="0"/>
              <a:t>();</a:t>
            </a:r>
          </a:p>
          <a:p>
            <a:pPr marL="0" indent="0">
              <a:buFont typeface="Wingdings 2" panose="05020102010507070707" pitchFamily="18" charset="2"/>
              <a:buNone/>
            </a:pPr>
            <a:r>
              <a:rPr lang="en-US" dirty="0"/>
              <a:t>}</a:t>
            </a:r>
          </a:p>
        </p:txBody>
      </p:sp>
    </p:spTree>
    <p:extLst>
      <p:ext uri="{BB962C8B-B14F-4D97-AF65-F5344CB8AC3E}">
        <p14:creationId xmlns:p14="http://schemas.microsoft.com/office/powerpoint/2010/main" val="31905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Primitivas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5636728" cy="4256115"/>
          </a:xfrm>
        </p:spPr>
        <p:txBody>
          <a:bodyPr>
            <a:normAutofit/>
          </a:bodyPr>
          <a:lstStyle/>
          <a:p>
            <a:pPr algn="l"/>
            <a:r>
              <a:rPr lang="en-US" dirty="0"/>
              <a:t>for, while, y do-while</a:t>
            </a:r>
          </a:p>
          <a:p>
            <a:pPr marL="0" indent="0" algn="l">
              <a:buNone/>
            </a:pPr>
            <a:r>
              <a:rPr lang="en-US" dirty="0"/>
              <a:t>var message = </a:t>
            </a:r>
            <a:r>
              <a:rPr lang="en-US" dirty="0" err="1"/>
              <a:t>StringBuffer</a:t>
            </a:r>
            <a:r>
              <a:rPr lang="en-US" dirty="0"/>
              <a:t>('Dart is fun');</a:t>
            </a:r>
          </a:p>
          <a:p>
            <a:pPr marL="0" indent="0" algn="l">
              <a:buNone/>
            </a:pPr>
            <a:r>
              <a:rPr lang="en-US" dirty="0"/>
              <a:t>for (var </a:t>
            </a:r>
            <a:r>
              <a:rPr lang="en-US" dirty="0" err="1"/>
              <a:t>i</a:t>
            </a:r>
            <a:r>
              <a:rPr lang="en-US" dirty="0"/>
              <a:t> = 0; </a:t>
            </a:r>
            <a:r>
              <a:rPr lang="en-US" dirty="0" err="1"/>
              <a:t>i</a:t>
            </a:r>
            <a:r>
              <a:rPr lang="en-US" dirty="0"/>
              <a:t> &lt; 5; </a:t>
            </a:r>
            <a:r>
              <a:rPr lang="en-US" dirty="0" err="1"/>
              <a:t>i</a:t>
            </a:r>
            <a:r>
              <a:rPr lang="en-US" dirty="0"/>
              <a:t>++) {</a:t>
            </a:r>
          </a:p>
          <a:p>
            <a:pPr marL="0" indent="0" algn="l">
              <a:buNone/>
            </a:pPr>
            <a:r>
              <a:rPr lang="en-US" dirty="0"/>
              <a:t>  </a:t>
            </a:r>
            <a:r>
              <a:rPr lang="en-US" dirty="0" err="1"/>
              <a:t>message.write</a:t>
            </a:r>
            <a:r>
              <a:rPr lang="en-US" dirty="0"/>
              <a:t>('!');</a:t>
            </a:r>
          </a:p>
          <a:p>
            <a:pPr marL="0" indent="0" algn="l">
              <a:buNone/>
            </a:pPr>
            <a:r>
              <a:rPr lang="en-US" dirty="0"/>
              <a:t>}</a:t>
            </a:r>
          </a:p>
          <a:p>
            <a:pPr marL="0" indent="0" algn="l">
              <a:buNone/>
            </a:pPr>
            <a:r>
              <a:rPr lang="en-US" dirty="0"/>
              <a:t>print(message) //</a:t>
            </a:r>
            <a:r>
              <a:rPr lang="en-US" dirty="0" err="1"/>
              <a:t>Imprime</a:t>
            </a:r>
            <a:r>
              <a:rPr lang="en-US" dirty="0"/>
              <a:t> Dart is fun!!!!!</a:t>
            </a:r>
          </a:p>
        </p:txBody>
      </p:sp>
      <p:sp>
        <p:nvSpPr>
          <p:cNvPr id="6" name="Content Placeholder 2">
            <a:extLst>
              <a:ext uri="{FF2B5EF4-FFF2-40B4-BE49-F238E27FC236}">
                <a16:creationId xmlns:a16="http://schemas.microsoft.com/office/drawing/2014/main" id="{F2EEAD24-79E7-4843-93C1-972CDEFCD4D1}"/>
              </a:ext>
            </a:extLst>
          </p:cNvPr>
          <p:cNvSpPr txBox="1">
            <a:spLocks/>
          </p:cNvSpPr>
          <p:nvPr/>
        </p:nvSpPr>
        <p:spPr>
          <a:xfrm>
            <a:off x="7417723" y="1279891"/>
            <a:ext cx="4774277" cy="5353394"/>
          </a:xfrm>
          <a:prstGeom prst="rect">
            <a:avLst/>
          </a:prstGeom>
        </p:spPr>
        <p:txBody>
          <a:bodyPr vert="horz" lIns="91440" tIns="45720" rIns="91440" bIns="45720" numCol="1"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For con variables </a:t>
            </a:r>
            <a:r>
              <a:rPr lang="en-US" dirty="0" err="1"/>
              <a:t>iterables</a:t>
            </a:r>
            <a:endParaRPr lang="en-US" dirty="0"/>
          </a:p>
          <a:p>
            <a:pPr marL="0" indent="0">
              <a:buFont typeface="Wingdings 2" panose="05020102010507070707" pitchFamily="18" charset="2"/>
              <a:buNone/>
            </a:pPr>
            <a:r>
              <a:rPr lang="en-US" dirty="0"/>
              <a:t>for (var candidate in candidates) {</a:t>
            </a:r>
          </a:p>
          <a:p>
            <a:pPr marL="0" indent="0">
              <a:buFont typeface="Wingdings 2" panose="05020102010507070707" pitchFamily="18" charset="2"/>
              <a:buNone/>
            </a:pPr>
            <a:r>
              <a:rPr lang="en-US" dirty="0"/>
              <a:t>  </a:t>
            </a:r>
            <a:r>
              <a:rPr lang="en-US" dirty="0" err="1"/>
              <a:t>candidate.interview</a:t>
            </a:r>
            <a:r>
              <a:rPr lang="en-US" dirty="0"/>
              <a:t>();</a:t>
            </a:r>
          </a:p>
          <a:p>
            <a:pPr marL="0" indent="0">
              <a:buFont typeface="Wingdings 2" panose="05020102010507070707" pitchFamily="18" charset="2"/>
              <a:buNone/>
            </a:pPr>
            <a:r>
              <a:rPr lang="en-US" dirty="0"/>
              <a:t>}</a:t>
            </a:r>
          </a:p>
          <a:p>
            <a:r>
              <a:rPr lang="en-US" dirty="0"/>
              <a:t>O se </a:t>
            </a:r>
            <a:r>
              <a:rPr lang="en-US" dirty="0" err="1"/>
              <a:t>se</a:t>
            </a:r>
            <a:r>
              <a:rPr lang="en-US" dirty="0"/>
              <a:t> </a:t>
            </a:r>
            <a:r>
              <a:rPr lang="en-US" dirty="0" err="1"/>
              <a:t>puede</a:t>
            </a:r>
            <a:r>
              <a:rPr lang="en-US" dirty="0"/>
              <a:t> usar </a:t>
            </a:r>
            <a:r>
              <a:rPr lang="en-US" dirty="0" err="1"/>
              <a:t>el</a:t>
            </a:r>
            <a:r>
              <a:rPr lang="en-US" dirty="0"/>
              <a:t> </a:t>
            </a:r>
            <a:r>
              <a:rPr lang="en-US" dirty="0" err="1"/>
              <a:t>forEach</a:t>
            </a:r>
            <a:r>
              <a:rPr lang="en-US" dirty="0"/>
              <a:t>:</a:t>
            </a:r>
          </a:p>
          <a:p>
            <a:pPr marL="0" indent="0">
              <a:buFont typeface="Wingdings 2" panose="05020102010507070707" pitchFamily="18" charset="2"/>
              <a:buNone/>
            </a:pPr>
            <a:r>
              <a:rPr lang="en-US" dirty="0"/>
              <a:t>var collection = [1, 2, 3];</a:t>
            </a:r>
          </a:p>
          <a:p>
            <a:pPr marL="0" indent="0">
              <a:buFont typeface="Wingdings 2" panose="05020102010507070707" pitchFamily="18" charset="2"/>
              <a:buNone/>
            </a:pPr>
            <a:r>
              <a:rPr lang="en-US" dirty="0" err="1"/>
              <a:t>collection.forEach</a:t>
            </a:r>
            <a:r>
              <a:rPr lang="en-US" dirty="0"/>
              <a:t>(print); // 1 2 3</a:t>
            </a:r>
          </a:p>
        </p:txBody>
      </p:sp>
      <p:sp>
        <p:nvSpPr>
          <p:cNvPr id="8" name="TextBox 7">
            <a:extLst>
              <a:ext uri="{FF2B5EF4-FFF2-40B4-BE49-F238E27FC236}">
                <a16:creationId xmlns:a16="http://schemas.microsoft.com/office/drawing/2014/main" id="{C20B6B10-39CD-49CA-AF01-E2EFA2F6C0D4}"/>
              </a:ext>
            </a:extLst>
          </p:cNvPr>
          <p:cNvSpPr txBox="1"/>
          <p:nvPr/>
        </p:nvSpPr>
        <p:spPr>
          <a:xfrm>
            <a:off x="581192" y="6218773"/>
            <a:ext cx="10288586" cy="369332"/>
          </a:xfrm>
          <a:prstGeom prst="rect">
            <a:avLst/>
          </a:prstGeom>
          <a:noFill/>
        </p:spPr>
        <p:txBody>
          <a:bodyPr wrap="none" rtlCol="0">
            <a:spAutoFit/>
          </a:bodyPr>
          <a:lstStyle/>
          <a:p>
            <a:r>
              <a:rPr lang="es-CO" i="1" dirty="0"/>
              <a:t>break; termina el ciclo - </a:t>
            </a:r>
            <a:r>
              <a:rPr lang="es-CO" i="1" dirty="0" err="1"/>
              <a:t>continue</a:t>
            </a:r>
            <a:r>
              <a:rPr lang="es-CO" i="1" dirty="0"/>
              <a:t>; continua con la siguiente iteración. </a:t>
            </a:r>
            <a:r>
              <a:rPr lang="es-CO" i="1" dirty="0" err="1"/>
              <a:t>While</a:t>
            </a:r>
            <a:r>
              <a:rPr lang="es-CO" i="1" dirty="0"/>
              <a:t> y Do-</a:t>
            </a:r>
            <a:r>
              <a:rPr lang="es-CO" i="1" dirty="0" err="1"/>
              <a:t>While</a:t>
            </a:r>
            <a:r>
              <a:rPr lang="es-CO" i="1" dirty="0"/>
              <a:t> igual que en C++.</a:t>
            </a:r>
          </a:p>
        </p:txBody>
      </p:sp>
    </p:spTree>
    <p:extLst>
      <p:ext uri="{BB962C8B-B14F-4D97-AF65-F5344CB8AC3E}">
        <p14:creationId xmlns:p14="http://schemas.microsoft.com/office/powerpoint/2010/main" val="252163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Primitivas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5636728" cy="4256115"/>
          </a:xfrm>
        </p:spPr>
        <p:txBody>
          <a:bodyPr>
            <a:normAutofit lnSpcReduction="10000"/>
          </a:bodyPr>
          <a:lstStyle/>
          <a:p>
            <a:pPr algn="l"/>
            <a:r>
              <a:rPr lang="en-US" dirty="0"/>
              <a:t>For – </a:t>
            </a:r>
            <a:r>
              <a:rPr lang="en-US" dirty="0" err="1"/>
              <a:t>notación</a:t>
            </a:r>
            <a:r>
              <a:rPr lang="en-US" dirty="0"/>
              <a:t> </a:t>
            </a:r>
            <a:r>
              <a:rPr lang="en-US" dirty="0" err="1"/>
              <a:t>avanzada</a:t>
            </a:r>
            <a:endParaRPr lang="en-US" dirty="0"/>
          </a:p>
          <a:p>
            <a:pPr marL="0" indent="0" algn="l">
              <a:buNone/>
            </a:pPr>
            <a:r>
              <a:rPr lang="en-US" dirty="0"/>
              <a:t>for (int </a:t>
            </a:r>
            <a:r>
              <a:rPr lang="en-US" dirty="0" err="1"/>
              <a:t>i</a:t>
            </a:r>
            <a:r>
              <a:rPr lang="en-US" dirty="0"/>
              <a:t> = 0; </a:t>
            </a:r>
            <a:r>
              <a:rPr lang="en-US" dirty="0" err="1"/>
              <a:t>i</a:t>
            </a:r>
            <a:r>
              <a:rPr lang="en-US" dirty="0"/>
              <a:t> &lt; </a:t>
            </a:r>
            <a:r>
              <a:rPr lang="en-US" dirty="0" err="1"/>
              <a:t>candidates.length</a:t>
            </a:r>
            <a:r>
              <a:rPr lang="en-US" dirty="0"/>
              <a:t>; </a:t>
            </a:r>
            <a:r>
              <a:rPr lang="en-US" dirty="0" err="1"/>
              <a:t>i</a:t>
            </a:r>
            <a:r>
              <a:rPr lang="en-US" dirty="0"/>
              <a:t>++) {</a:t>
            </a:r>
          </a:p>
          <a:p>
            <a:pPr marL="0" indent="0" algn="l">
              <a:buNone/>
            </a:pPr>
            <a:r>
              <a:rPr lang="en-US" dirty="0"/>
              <a:t>  var candidate = candidates[</a:t>
            </a:r>
            <a:r>
              <a:rPr lang="en-US" dirty="0" err="1"/>
              <a:t>i</a:t>
            </a:r>
            <a:r>
              <a:rPr lang="en-US" dirty="0"/>
              <a:t>];</a:t>
            </a:r>
          </a:p>
          <a:p>
            <a:pPr marL="0" indent="0" algn="l">
              <a:buNone/>
            </a:pPr>
            <a:r>
              <a:rPr lang="en-US" dirty="0"/>
              <a:t>  if (</a:t>
            </a:r>
            <a:r>
              <a:rPr lang="en-US" dirty="0" err="1"/>
              <a:t>candidate.yearsExperience</a:t>
            </a:r>
            <a:r>
              <a:rPr lang="en-US" dirty="0"/>
              <a:t> &lt; 5) {</a:t>
            </a:r>
          </a:p>
          <a:p>
            <a:pPr marL="0" indent="0" algn="l">
              <a:buNone/>
            </a:pPr>
            <a:r>
              <a:rPr lang="en-US" dirty="0"/>
              <a:t>    continue;</a:t>
            </a:r>
          </a:p>
          <a:p>
            <a:pPr marL="0" indent="0" algn="l">
              <a:buNone/>
            </a:pPr>
            <a:r>
              <a:rPr lang="en-US" dirty="0"/>
              <a:t>  }</a:t>
            </a:r>
          </a:p>
          <a:p>
            <a:pPr marL="0" indent="0" algn="l">
              <a:buNone/>
            </a:pPr>
            <a:r>
              <a:rPr lang="en-US" dirty="0"/>
              <a:t>  </a:t>
            </a:r>
            <a:r>
              <a:rPr lang="en-US" dirty="0" err="1"/>
              <a:t>candidate.interview</a:t>
            </a:r>
            <a:r>
              <a:rPr lang="en-US" dirty="0"/>
              <a:t>();</a:t>
            </a:r>
          </a:p>
          <a:p>
            <a:pPr marL="0" indent="0" algn="l">
              <a:buNone/>
            </a:pPr>
            <a:r>
              <a:rPr lang="en-US" dirty="0"/>
              <a:t>}</a:t>
            </a:r>
          </a:p>
        </p:txBody>
      </p:sp>
      <p:sp>
        <p:nvSpPr>
          <p:cNvPr id="6" name="Content Placeholder 2">
            <a:extLst>
              <a:ext uri="{FF2B5EF4-FFF2-40B4-BE49-F238E27FC236}">
                <a16:creationId xmlns:a16="http://schemas.microsoft.com/office/drawing/2014/main" id="{F2EEAD24-79E7-4843-93C1-972CDEFCD4D1}"/>
              </a:ext>
            </a:extLst>
          </p:cNvPr>
          <p:cNvSpPr txBox="1">
            <a:spLocks/>
          </p:cNvSpPr>
          <p:nvPr/>
        </p:nvSpPr>
        <p:spPr>
          <a:xfrm>
            <a:off x="6555273" y="1279891"/>
            <a:ext cx="5636727" cy="5353394"/>
          </a:xfrm>
          <a:prstGeom prst="rect">
            <a:avLst/>
          </a:prstGeom>
        </p:spPr>
        <p:txBody>
          <a:bodyPr vert="horz" lIns="91440" tIns="45720" rIns="91440" bIns="45720" numCol="1"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4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candidates</a:t>
            </a:r>
          </a:p>
          <a:p>
            <a:pPr marL="0" indent="0">
              <a:buNone/>
            </a:pPr>
            <a:r>
              <a:rPr lang="en-US" dirty="0"/>
              <a:t>    .where((c) =&gt; </a:t>
            </a:r>
            <a:r>
              <a:rPr lang="en-US" dirty="0" err="1"/>
              <a:t>c.yearsExperience</a:t>
            </a:r>
            <a:r>
              <a:rPr lang="en-US" dirty="0"/>
              <a:t> &gt;= 5)</a:t>
            </a:r>
          </a:p>
          <a:p>
            <a:pPr marL="0" indent="0">
              <a:buNone/>
            </a:pPr>
            <a:r>
              <a:rPr lang="en-US" dirty="0"/>
              <a:t>    .</a:t>
            </a:r>
            <a:r>
              <a:rPr lang="en-US" dirty="0" err="1"/>
              <a:t>forEach</a:t>
            </a:r>
            <a:r>
              <a:rPr lang="en-US" dirty="0"/>
              <a:t>((c) =&gt; </a:t>
            </a:r>
            <a:r>
              <a:rPr lang="en-US" dirty="0" err="1"/>
              <a:t>c.interview</a:t>
            </a:r>
            <a:r>
              <a:rPr lang="en-US" dirty="0"/>
              <a:t>());</a:t>
            </a:r>
          </a:p>
        </p:txBody>
      </p:sp>
      <p:sp>
        <p:nvSpPr>
          <p:cNvPr id="7" name="Arrow: Right 6">
            <a:extLst>
              <a:ext uri="{FF2B5EF4-FFF2-40B4-BE49-F238E27FC236}">
                <a16:creationId xmlns:a16="http://schemas.microsoft.com/office/drawing/2014/main" id="{B92C87BA-195D-488D-AAAC-8AB943F77012}"/>
              </a:ext>
            </a:extLst>
          </p:cNvPr>
          <p:cNvSpPr/>
          <p:nvPr/>
        </p:nvSpPr>
        <p:spPr>
          <a:xfrm>
            <a:off x="5516531" y="4004386"/>
            <a:ext cx="870065" cy="515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39838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Primitivas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0574489" cy="4256115"/>
          </a:xfrm>
        </p:spPr>
        <p:txBody>
          <a:bodyPr>
            <a:normAutofit fontScale="85000" lnSpcReduction="20000"/>
          </a:bodyPr>
          <a:lstStyle/>
          <a:p>
            <a:pPr algn="l"/>
            <a:r>
              <a:rPr lang="en-US" dirty="0"/>
              <a:t>Assert – </a:t>
            </a:r>
            <a:r>
              <a:rPr lang="en-US" dirty="0" err="1"/>
              <a:t>verificación</a:t>
            </a:r>
            <a:r>
              <a:rPr lang="en-US" dirty="0"/>
              <a:t> de </a:t>
            </a:r>
            <a:r>
              <a:rPr lang="en-US" dirty="0" err="1"/>
              <a:t>condiciones</a:t>
            </a:r>
            <a:endParaRPr lang="en-US" dirty="0"/>
          </a:p>
          <a:p>
            <a:pPr marL="0" indent="0" algn="l">
              <a:buNone/>
            </a:pPr>
            <a:r>
              <a:rPr lang="en-US" dirty="0"/>
              <a:t>// </a:t>
            </a:r>
            <a:r>
              <a:rPr lang="en-US" dirty="0" err="1"/>
              <a:t>Asegurarse</a:t>
            </a:r>
            <a:r>
              <a:rPr lang="en-US" dirty="0"/>
              <a:t> que una variable </a:t>
            </a:r>
            <a:r>
              <a:rPr lang="en-US" dirty="0" err="1"/>
              <a:t>tiene</a:t>
            </a:r>
            <a:r>
              <a:rPr lang="en-US" dirty="0"/>
              <a:t> un valor no </a:t>
            </a:r>
            <a:r>
              <a:rPr lang="en-US" dirty="0" err="1"/>
              <a:t>nulo</a:t>
            </a:r>
            <a:r>
              <a:rPr lang="en-US" dirty="0"/>
              <a:t>.</a:t>
            </a:r>
          </a:p>
          <a:p>
            <a:pPr marL="0" indent="0" algn="l">
              <a:buNone/>
            </a:pPr>
            <a:r>
              <a:rPr lang="en-US" dirty="0"/>
              <a:t>assert(text != null);</a:t>
            </a:r>
          </a:p>
          <a:p>
            <a:pPr marL="0" indent="0" algn="l">
              <a:buNone/>
            </a:pPr>
            <a:endParaRPr lang="en-US" dirty="0"/>
          </a:p>
          <a:p>
            <a:pPr marL="0" indent="0" algn="l">
              <a:buNone/>
            </a:pPr>
            <a:r>
              <a:rPr lang="en-US" dirty="0"/>
              <a:t>// </a:t>
            </a:r>
            <a:r>
              <a:rPr lang="en-US" dirty="0" err="1"/>
              <a:t>Asegurarse</a:t>
            </a:r>
            <a:r>
              <a:rPr lang="en-US" dirty="0"/>
              <a:t> que un valor </a:t>
            </a:r>
            <a:r>
              <a:rPr lang="en-US" dirty="0" err="1"/>
              <a:t>numérico</a:t>
            </a:r>
            <a:r>
              <a:rPr lang="en-US" dirty="0"/>
              <a:t> es </a:t>
            </a:r>
            <a:r>
              <a:rPr lang="en-US" dirty="0" err="1"/>
              <a:t>menor</a:t>
            </a:r>
            <a:r>
              <a:rPr lang="en-US" dirty="0"/>
              <a:t> que 100.</a:t>
            </a:r>
          </a:p>
          <a:p>
            <a:pPr marL="0" indent="0" algn="l">
              <a:buNone/>
            </a:pPr>
            <a:r>
              <a:rPr lang="en-US" dirty="0"/>
              <a:t>assert(number &lt; 100);</a:t>
            </a:r>
          </a:p>
          <a:p>
            <a:pPr marL="0" indent="0" algn="l">
              <a:buNone/>
            </a:pPr>
            <a:endParaRPr lang="en-US" dirty="0"/>
          </a:p>
          <a:p>
            <a:pPr marL="0" indent="0" algn="l">
              <a:buNone/>
            </a:pPr>
            <a:r>
              <a:rPr lang="en-US" dirty="0"/>
              <a:t>// </a:t>
            </a:r>
            <a:r>
              <a:rPr lang="en-US" dirty="0" err="1"/>
              <a:t>Asegurarse</a:t>
            </a:r>
            <a:r>
              <a:rPr lang="en-US" dirty="0"/>
              <a:t> que la </a:t>
            </a:r>
            <a:r>
              <a:rPr lang="en-US" dirty="0" err="1"/>
              <a:t>cadena</a:t>
            </a:r>
            <a:r>
              <a:rPr lang="en-US" dirty="0"/>
              <a:t> </a:t>
            </a:r>
            <a:r>
              <a:rPr lang="en-US" dirty="0" err="1"/>
              <a:t>urlString</a:t>
            </a:r>
            <a:r>
              <a:rPr lang="en-US" dirty="0"/>
              <a:t> </a:t>
            </a:r>
            <a:r>
              <a:rPr lang="en-US" dirty="0" err="1"/>
              <a:t>inicie</a:t>
            </a:r>
            <a:r>
              <a:rPr lang="en-US" dirty="0"/>
              <a:t> con https, y se escribe </a:t>
            </a:r>
            <a:r>
              <a:rPr lang="en-US" dirty="0" err="1"/>
              <a:t>comentario</a:t>
            </a:r>
            <a:r>
              <a:rPr lang="en-US" dirty="0"/>
              <a:t> </a:t>
            </a:r>
            <a:r>
              <a:rPr lang="en-US" dirty="0" err="1"/>
              <a:t>si</a:t>
            </a:r>
            <a:r>
              <a:rPr lang="en-US" dirty="0"/>
              <a:t> se </a:t>
            </a:r>
            <a:r>
              <a:rPr lang="en-US" dirty="0" err="1"/>
              <a:t>incumple</a:t>
            </a:r>
            <a:endParaRPr lang="en-US" dirty="0"/>
          </a:p>
          <a:p>
            <a:pPr marL="0" indent="0" algn="l">
              <a:buNone/>
            </a:pPr>
            <a:r>
              <a:rPr lang="en-US" dirty="0"/>
              <a:t>assert(</a:t>
            </a:r>
            <a:r>
              <a:rPr lang="en-US" dirty="0" err="1"/>
              <a:t>urlString.startsWith</a:t>
            </a:r>
            <a:r>
              <a:rPr lang="en-US" dirty="0"/>
              <a:t>('https'),</a:t>
            </a:r>
          </a:p>
          <a:p>
            <a:pPr marL="0" indent="0" algn="l">
              <a:buNone/>
            </a:pPr>
            <a:r>
              <a:rPr lang="en-US" dirty="0"/>
              <a:t>    'URL ($</a:t>
            </a:r>
            <a:r>
              <a:rPr lang="en-US" dirty="0" err="1"/>
              <a:t>urlString</a:t>
            </a:r>
            <a:r>
              <a:rPr lang="en-US" dirty="0"/>
              <a:t>) should start with 'https'.');</a:t>
            </a:r>
          </a:p>
        </p:txBody>
      </p:sp>
      <p:sp>
        <p:nvSpPr>
          <p:cNvPr id="9" name="TextBox 8">
            <a:extLst>
              <a:ext uri="{FF2B5EF4-FFF2-40B4-BE49-F238E27FC236}">
                <a16:creationId xmlns:a16="http://schemas.microsoft.com/office/drawing/2014/main" id="{F3C28A80-D1C7-42C4-9A51-02B14ECD5425}"/>
              </a:ext>
            </a:extLst>
          </p:cNvPr>
          <p:cNvSpPr txBox="1"/>
          <p:nvPr/>
        </p:nvSpPr>
        <p:spPr>
          <a:xfrm>
            <a:off x="581191" y="6403439"/>
            <a:ext cx="6716682" cy="369332"/>
          </a:xfrm>
          <a:prstGeom prst="rect">
            <a:avLst/>
          </a:prstGeom>
          <a:noFill/>
        </p:spPr>
        <p:txBody>
          <a:bodyPr wrap="square" rtlCol="0">
            <a:spAutoFit/>
          </a:bodyPr>
          <a:lstStyle/>
          <a:p>
            <a:r>
              <a:rPr lang="en-US" i="1" dirty="0"/>
              <a:t>Si la </a:t>
            </a:r>
            <a:r>
              <a:rPr lang="en-US" i="1" dirty="0" err="1"/>
              <a:t>prueba</a:t>
            </a:r>
            <a:r>
              <a:rPr lang="en-US" i="1" dirty="0"/>
              <a:t> </a:t>
            </a:r>
            <a:r>
              <a:rPr lang="en-US" i="1" dirty="0" err="1"/>
              <a:t>falla</a:t>
            </a:r>
            <a:r>
              <a:rPr lang="en-US" i="1" dirty="0"/>
              <a:t>, se genera una </a:t>
            </a:r>
            <a:r>
              <a:rPr lang="en-US" i="1" dirty="0" err="1"/>
              <a:t>excepción</a:t>
            </a:r>
            <a:r>
              <a:rPr lang="en-US" i="1" dirty="0"/>
              <a:t> del </a:t>
            </a:r>
            <a:r>
              <a:rPr lang="en-US" i="1" dirty="0" err="1"/>
              <a:t>tipo</a:t>
            </a:r>
            <a:r>
              <a:rPr lang="en-US" i="1" dirty="0"/>
              <a:t> </a:t>
            </a:r>
            <a:r>
              <a:rPr lang="en-US" i="1" dirty="0" err="1"/>
              <a:t>AssertionError</a:t>
            </a:r>
            <a:r>
              <a:rPr lang="en-US" i="1" dirty="0"/>
              <a:t>.</a:t>
            </a:r>
            <a:endParaRPr lang="es-CO" i="1" dirty="0"/>
          </a:p>
        </p:txBody>
      </p:sp>
    </p:spTree>
    <p:extLst>
      <p:ext uri="{BB962C8B-B14F-4D97-AF65-F5344CB8AC3E}">
        <p14:creationId xmlns:p14="http://schemas.microsoft.com/office/powerpoint/2010/main" val="417485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Excepciones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0574489" cy="4256115"/>
          </a:xfrm>
        </p:spPr>
        <p:txBody>
          <a:bodyPr>
            <a:normAutofit fontScale="92500" lnSpcReduction="20000"/>
          </a:bodyPr>
          <a:lstStyle/>
          <a:p>
            <a:pPr algn="l"/>
            <a:r>
              <a:rPr lang="en-US" dirty="0" err="1"/>
              <a:t>Excepciones</a:t>
            </a:r>
            <a:r>
              <a:rPr lang="en-US" dirty="0"/>
              <a:t>, Try/Catch y Throw</a:t>
            </a:r>
          </a:p>
          <a:p>
            <a:pPr algn="l"/>
            <a:r>
              <a:rPr lang="es-MX" dirty="0"/>
              <a:t>Su código de Dart puede lanzar y atrapar excepciones. Las excepciones son errores que indican que sucedió algo inesperado. Si no se detecta la excepción, el aislado que generó la excepción se suspende y, por lo general, el aislado y su programa finalizan.</a:t>
            </a:r>
          </a:p>
          <a:p>
            <a:pPr lvl="1"/>
            <a:r>
              <a:rPr lang="es-MX" dirty="0"/>
              <a:t>A diferencia de Java, todas las excepciones de Dart son excepciones sin marcar. Los métodos no declaran qué excepciones pueden generar y no es necesario que detectes ninguna excepción.</a:t>
            </a:r>
          </a:p>
          <a:p>
            <a:pPr algn="l"/>
            <a:r>
              <a:rPr lang="es-MX" dirty="0"/>
              <a:t>Dart proporciona tipos de </a:t>
            </a:r>
            <a:r>
              <a:rPr lang="es-MX" dirty="0" err="1"/>
              <a:t>Exception</a:t>
            </a:r>
            <a:r>
              <a:rPr lang="es-MX" dirty="0"/>
              <a:t> y Error, así como numerosos subtipos predefinidos. </a:t>
            </a:r>
          </a:p>
          <a:p>
            <a:pPr lvl="1"/>
            <a:r>
              <a:rPr lang="es-MX" dirty="0"/>
              <a:t>Por supuesto, puede definir sus propias excepciones. Sin embargo, los programas de Dart pueden lanzar cualquier objeto que no sea nulo, no solo objetos de </a:t>
            </a:r>
            <a:r>
              <a:rPr lang="es-MX" dirty="0" err="1"/>
              <a:t>Exception</a:t>
            </a:r>
            <a:r>
              <a:rPr lang="es-MX" dirty="0"/>
              <a:t> y Error, como una excepción.</a:t>
            </a:r>
            <a:endParaRPr lang="en-US" dirty="0"/>
          </a:p>
        </p:txBody>
      </p:sp>
    </p:spTree>
    <p:extLst>
      <p:ext uri="{BB962C8B-B14F-4D97-AF65-F5344CB8AC3E}">
        <p14:creationId xmlns:p14="http://schemas.microsoft.com/office/powerpoint/2010/main" val="364354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Excepciones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0574489" cy="4256115"/>
          </a:xfrm>
        </p:spPr>
        <p:txBody>
          <a:bodyPr>
            <a:normAutofit/>
          </a:bodyPr>
          <a:lstStyle/>
          <a:p>
            <a:pPr algn="l"/>
            <a:r>
              <a:rPr lang="en-US" dirty="0" err="1"/>
              <a:t>Excepciones</a:t>
            </a:r>
            <a:r>
              <a:rPr lang="en-US" dirty="0"/>
              <a:t>, Try/Catch y Throw</a:t>
            </a:r>
          </a:p>
          <a:p>
            <a:pPr algn="l"/>
            <a:r>
              <a:rPr lang="en-US" dirty="0" err="1"/>
              <a:t>En</a:t>
            </a:r>
            <a:r>
              <a:rPr lang="en-US" dirty="0"/>
              <a:t> </a:t>
            </a:r>
            <a:r>
              <a:rPr lang="en-US" dirty="0" err="1"/>
              <a:t>su</a:t>
            </a:r>
            <a:r>
              <a:rPr lang="en-US" dirty="0"/>
              <a:t> </a:t>
            </a:r>
            <a:r>
              <a:rPr lang="en-US" dirty="0" err="1"/>
              <a:t>código</a:t>
            </a:r>
            <a:r>
              <a:rPr lang="en-US" dirty="0"/>
              <a:t> </a:t>
            </a:r>
            <a:r>
              <a:rPr lang="en-US" dirty="0" err="1"/>
              <a:t>pueden</a:t>
            </a:r>
            <a:r>
              <a:rPr lang="en-US" dirty="0"/>
              <a:t> </a:t>
            </a:r>
            <a:r>
              <a:rPr lang="en-US" dirty="0" err="1"/>
              <a:t>arrojar</a:t>
            </a:r>
            <a:r>
              <a:rPr lang="en-US" dirty="0"/>
              <a:t> </a:t>
            </a:r>
            <a:r>
              <a:rPr lang="en-US" dirty="0" err="1"/>
              <a:t>excepciones</a:t>
            </a:r>
            <a:r>
              <a:rPr lang="en-US" dirty="0"/>
              <a:t> </a:t>
            </a:r>
            <a:r>
              <a:rPr lang="en-US" dirty="0" err="1"/>
              <a:t>existentes</a:t>
            </a:r>
            <a:r>
              <a:rPr lang="en-US" dirty="0"/>
              <a:t>:</a:t>
            </a:r>
          </a:p>
          <a:p>
            <a:pPr lvl="1"/>
            <a:r>
              <a:rPr lang="en-US" dirty="0"/>
              <a:t>throw </a:t>
            </a:r>
            <a:r>
              <a:rPr lang="en-US" dirty="0" err="1"/>
              <a:t>FormatException</a:t>
            </a:r>
            <a:r>
              <a:rPr lang="en-US" dirty="0"/>
              <a:t>('Expected at least 1 section’);</a:t>
            </a:r>
          </a:p>
          <a:p>
            <a:pPr algn="l"/>
            <a:r>
              <a:rPr lang="en-US" dirty="0"/>
              <a:t>O se </a:t>
            </a:r>
            <a:r>
              <a:rPr lang="en-US" dirty="0" err="1"/>
              <a:t>pueden</a:t>
            </a:r>
            <a:r>
              <a:rPr lang="en-US" dirty="0"/>
              <a:t> </a:t>
            </a:r>
            <a:r>
              <a:rPr lang="en-US" dirty="0" err="1"/>
              <a:t>arrojar</a:t>
            </a:r>
            <a:r>
              <a:rPr lang="en-US" dirty="0"/>
              <a:t> </a:t>
            </a:r>
            <a:r>
              <a:rPr lang="en-US" dirty="0" err="1"/>
              <a:t>objetos</a:t>
            </a:r>
            <a:r>
              <a:rPr lang="en-US" dirty="0"/>
              <a:t> </a:t>
            </a:r>
            <a:r>
              <a:rPr lang="en-US" dirty="0" err="1"/>
              <a:t>arbitrarios</a:t>
            </a:r>
            <a:r>
              <a:rPr lang="en-US" dirty="0"/>
              <a:t>:</a:t>
            </a:r>
          </a:p>
          <a:p>
            <a:pPr lvl="1"/>
            <a:r>
              <a:rPr lang="en-US" dirty="0"/>
              <a:t>throw 'Out of llamas!';</a:t>
            </a:r>
          </a:p>
        </p:txBody>
      </p:sp>
    </p:spTree>
    <p:extLst>
      <p:ext uri="{BB962C8B-B14F-4D97-AF65-F5344CB8AC3E}">
        <p14:creationId xmlns:p14="http://schemas.microsoft.com/office/powerpoint/2010/main" val="2724952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Excepciones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4"/>
            <a:ext cx="10574489" cy="2647178"/>
          </a:xfrm>
        </p:spPr>
        <p:txBody>
          <a:bodyPr numCol="2">
            <a:normAutofit fontScale="70000" lnSpcReduction="20000"/>
          </a:bodyPr>
          <a:lstStyle/>
          <a:p>
            <a:pPr algn="l"/>
            <a:r>
              <a:rPr lang="en-US" dirty="0" err="1"/>
              <a:t>Excepciones</a:t>
            </a:r>
            <a:r>
              <a:rPr lang="en-US" dirty="0"/>
              <a:t>, Try/Catch y Throw</a:t>
            </a:r>
          </a:p>
          <a:p>
            <a:pPr marL="0" indent="0" algn="l">
              <a:buNone/>
            </a:pPr>
            <a:r>
              <a:rPr lang="en-US" dirty="0"/>
              <a:t>import '</a:t>
            </a:r>
            <a:r>
              <a:rPr lang="en-US" dirty="0" err="1"/>
              <a:t>dart:io</a:t>
            </a:r>
            <a:r>
              <a:rPr lang="en-US" dirty="0"/>
              <a:t>';</a:t>
            </a:r>
          </a:p>
          <a:p>
            <a:pPr marL="0" indent="0" algn="l">
              <a:buNone/>
            </a:pPr>
            <a:endParaRPr lang="en-US" dirty="0"/>
          </a:p>
          <a:p>
            <a:pPr marL="0" indent="0" algn="l">
              <a:buNone/>
            </a:pPr>
            <a:r>
              <a:rPr lang="en-US" dirty="0"/>
              <a:t>void main() {</a:t>
            </a:r>
          </a:p>
          <a:p>
            <a:pPr marL="0" indent="0" algn="l">
              <a:buNone/>
            </a:pPr>
            <a:r>
              <a:rPr lang="en-US" dirty="0"/>
              <a:t>  </a:t>
            </a:r>
            <a:r>
              <a:rPr lang="en-US" dirty="0" err="1"/>
              <a:t>stdout.writeln</a:t>
            </a:r>
            <a:r>
              <a:rPr lang="en-US" dirty="0"/>
              <a:t>('Type something');</a:t>
            </a:r>
          </a:p>
          <a:p>
            <a:pPr marL="0" indent="0" algn="l">
              <a:buNone/>
            </a:pPr>
            <a:r>
              <a:rPr lang="en-US" dirty="0"/>
              <a:t>  final input = </a:t>
            </a:r>
            <a:r>
              <a:rPr lang="en-US" dirty="0" err="1"/>
              <a:t>stdin.readLineSync</a:t>
            </a:r>
            <a:r>
              <a:rPr lang="en-US" dirty="0"/>
              <a:t>();</a:t>
            </a:r>
          </a:p>
          <a:p>
            <a:pPr marL="0" indent="0" algn="l">
              <a:buNone/>
            </a:pPr>
            <a:r>
              <a:rPr lang="en-US" dirty="0"/>
              <a:t>  </a:t>
            </a:r>
            <a:r>
              <a:rPr lang="en-US" dirty="0" err="1"/>
              <a:t>stdout.writeln</a:t>
            </a:r>
            <a:r>
              <a:rPr lang="en-US" dirty="0"/>
              <a:t>('You typed: $input’);</a:t>
            </a:r>
          </a:p>
          <a:p>
            <a:pPr marL="0" indent="0" algn="l">
              <a:buNone/>
            </a:pPr>
            <a:endParaRPr lang="en-US" dirty="0"/>
          </a:p>
          <a:p>
            <a:pPr marL="0" indent="0" algn="l">
              <a:buNone/>
            </a:pPr>
            <a:endParaRPr lang="en-US" dirty="0"/>
          </a:p>
          <a:p>
            <a:pPr marL="0" indent="0" algn="l">
              <a:buNone/>
            </a:pPr>
            <a:r>
              <a:rPr lang="en-US" dirty="0"/>
              <a:t>  if (input != 'Pedro') {</a:t>
            </a:r>
          </a:p>
          <a:p>
            <a:pPr marL="0" indent="0" algn="l">
              <a:buNone/>
            </a:pPr>
            <a:r>
              <a:rPr lang="en-US" dirty="0"/>
              <a:t>    throw </a:t>
            </a:r>
            <a:r>
              <a:rPr lang="en-US" dirty="0" err="1"/>
              <a:t>FormatException</a:t>
            </a:r>
            <a:r>
              <a:rPr lang="en-US" dirty="0"/>
              <a:t>('Is not Pedro!');</a:t>
            </a:r>
          </a:p>
          <a:p>
            <a:pPr marL="0" indent="0" algn="l">
              <a:buNone/>
            </a:pPr>
            <a:r>
              <a:rPr lang="en-US" dirty="0"/>
              <a:t>  }</a:t>
            </a:r>
          </a:p>
          <a:p>
            <a:pPr marL="0" indent="0" algn="l">
              <a:buNone/>
            </a:pPr>
            <a:r>
              <a:rPr lang="en-US" dirty="0"/>
              <a:t>}</a:t>
            </a:r>
          </a:p>
        </p:txBody>
      </p:sp>
      <p:pic>
        <p:nvPicPr>
          <p:cNvPr id="5" name="Picture 4">
            <a:extLst>
              <a:ext uri="{FF2B5EF4-FFF2-40B4-BE49-F238E27FC236}">
                <a16:creationId xmlns:a16="http://schemas.microsoft.com/office/drawing/2014/main" id="{5147368E-9AD9-4C37-9C15-BA145B98594B}"/>
              </a:ext>
            </a:extLst>
          </p:cNvPr>
          <p:cNvPicPr>
            <a:picLocks noChangeAspect="1"/>
          </p:cNvPicPr>
          <p:nvPr/>
        </p:nvPicPr>
        <p:blipFill>
          <a:blip r:embed="rId2"/>
          <a:stretch>
            <a:fillRect/>
          </a:stretch>
        </p:blipFill>
        <p:spPr>
          <a:xfrm>
            <a:off x="1692798" y="5035154"/>
            <a:ext cx="8351274" cy="1622381"/>
          </a:xfrm>
          <a:prstGeom prst="rect">
            <a:avLst/>
          </a:prstGeom>
        </p:spPr>
      </p:pic>
    </p:spTree>
    <p:extLst>
      <p:ext uri="{BB962C8B-B14F-4D97-AF65-F5344CB8AC3E}">
        <p14:creationId xmlns:p14="http://schemas.microsoft.com/office/powerpoint/2010/main" val="380961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DFBD-EB42-4346-8D1C-3B6116565DCC}"/>
              </a:ext>
            </a:extLst>
          </p:cNvPr>
          <p:cNvSpPr>
            <a:spLocks noGrp="1"/>
          </p:cNvSpPr>
          <p:nvPr>
            <p:ph type="title"/>
          </p:nvPr>
        </p:nvSpPr>
        <p:spPr/>
        <p:txBody>
          <a:bodyPr/>
          <a:lstStyle/>
          <a:p>
            <a:r>
              <a:rPr lang="es-CO" dirty="0"/>
              <a:t>El lenguaje </a:t>
            </a:r>
            <a:r>
              <a:rPr lang="es-CO" dirty="0" err="1"/>
              <a:t>dart</a:t>
            </a:r>
            <a:endParaRPr lang="es-CO" dirty="0"/>
          </a:p>
        </p:txBody>
      </p:sp>
      <p:sp>
        <p:nvSpPr>
          <p:cNvPr id="3" name="Content Placeholder 2">
            <a:extLst>
              <a:ext uri="{FF2B5EF4-FFF2-40B4-BE49-F238E27FC236}">
                <a16:creationId xmlns:a16="http://schemas.microsoft.com/office/drawing/2014/main" id="{170ED27F-7BFF-4EFD-9B01-C3015318DA9C}"/>
              </a:ext>
            </a:extLst>
          </p:cNvPr>
          <p:cNvSpPr>
            <a:spLocks noGrp="1"/>
          </p:cNvSpPr>
          <p:nvPr>
            <p:ph idx="1"/>
          </p:nvPr>
        </p:nvSpPr>
        <p:spPr>
          <a:xfrm>
            <a:off x="581192" y="2340864"/>
            <a:ext cx="5287173" cy="3943558"/>
          </a:xfrm>
        </p:spPr>
        <p:txBody>
          <a:bodyPr>
            <a:normAutofit/>
          </a:bodyPr>
          <a:lstStyle/>
          <a:p>
            <a:r>
              <a:rPr lang="es-CO" dirty="0"/>
              <a:t>El lenguaje de programación Dart es el usa la plataforma </a:t>
            </a:r>
            <a:r>
              <a:rPr lang="es-CO" dirty="0" err="1"/>
              <a:t>Flutter</a:t>
            </a:r>
            <a:r>
              <a:rPr lang="es-CO" dirty="0"/>
              <a:t> que vamos a usar en el curso</a:t>
            </a:r>
          </a:p>
          <a:p>
            <a:r>
              <a:rPr lang="es-CO" dirty="0"/>
              <a:t>Es una evolución de JavaScript, con mucha más robustez y versatilidad</a:t>
            </a:r>
          </a:p>
          <a:p>
            <a:pPr lvl="1"/>
            <a:r>
              <a:rPr lang="es-CO" dirty="0"/>
              <a:t>Mezcla las ventajas de lenguajes interpretados y compilados</a:t>
            </a:r>
          </a:p>
          <a:p>
            <a:r>
              <a:rPr lang="es-CO" dirty="0"/>
              <a:t>Pueden explorarlo en: </a:t>
            </a:r>
            <a:br>
              <a:rPr lang="es-CO" dirty="0"/>
            </a:br>
            <a:r>
              <a:rPr lang="es-CO" dirty="0">
                <a:hlinkClick r:id="rId2"/>
              </a:rPr>
              <a:t>https://dartpad.dartlang.org/</a:t>
            </a:r>
            <a:r>
              <a:rPr lang="es-CO" dirty="0"/>
              <a:t> </a:t>
            </a:r>
          </a:p>
        </p:txBody>
      </p:sp>
      <p:pic>
        <p:nvPicPr>
          <p:cNvPr id="5" name="Picture 4">
            <a:extLst>
              <a:ext uri="{FF2B5EF4-FFF2-40B4-BE49-F238E27FC236}">
                <a16:creationId xmlns:a16="http://schemas.microsoft.com/office/drawing/2014/main" id="{4FAE8E75-4ED8-4940-84FF-D86284E9D004}"/>
              </a:ext>
            </a:extLst>
          </p:cNvPr>
          <p:cNvPicPr>
            <a:picLocks noChangeAspect="1"/>
          </p:cNvPicPr>
          <p:nvPr/>
        </p:nvPicPr>
        <p:blipFill>
          <a:blip r:embed="rId3"/>
          <a:stretch>
            <a:fillRect/>
          </a:stretch>
        </p:blipFill>
        <p:spPr>
          <a:xfrm>
            <a:off x="6929051" y="1890876"/>
            <a:ext cx="4121239" cy="3419341"/>
          </a:xfrm>
          <a:prstGeom prst="rect">
            <a:avLst/>
          </a:prstGeom>
        </p:spPr>
      </p:pic>
      <p:sp>
        <p:nvSpPr>
          <p:cNvPr id="6" name="TextBox 5">
            <a:extLst>
              <a:ext uri="{FF2B5EF4-FFF2-40B4-BE49-F238E27FC236}">
                <a16:creationId xmlns:a16="http://schemas.microsoft.com/office/drawing/2014/main" id="{47D5E115-DDAE-441D-80D0-16FD6D12294B}"/>
              </a:ext>
            </a:extLst>
          </p:cNvPr>
          <p:cNvSpPr txBox="1"/>
          <p:nvPr/>
        </p:nvSpPr>
        <p:spPr>
          <a:xfrm>
            <a:off x="7686268" y="5453149"/>
            <a:ext cx="2735044" cy="307777"/>
          </a:xfrm>
          <a:prstGeom prst="rect">
            <a:avLst/>
          </a:prstGeom>
          <a:noFill/>
        </p:spPr>
        <p:txBody>
          <a:bodyPr wrap="none" rtlCol="0">
            <a:spAutoFit/>
          </a:bodyPr>
          <a:lstStyle/>
          <a:p>
            <a:r>
              <a:rPr lang="es-CO" sz="1400" dirty="0"/>
              <a:t>Tomado de '</a:t>
            </a:r>
            <a:r>
              <a:rPr lang="es-CO" sz="1400" dirty="0" err="1"/>
              <a:t>Flutter</a:t>
            </a:r>
            <a:r>
              <a:rPr lang="es-CO" sz="1400" dirty="0"/>
              <a:t> for </a:t>
            </a:r>
            <a:r>
              <a:rPr lang="es-CO" sz="1400" dirty="0" err="1"/>
              <a:t>Beginners</a:t>
            </a:r>
            <a:r>
              <a:rPr lang="es-CO" sz="1400" dirty="0"/>
              <a:t>'</a:t>
            </a:r>
          </a:p>
        </p:txBody>
      </p:sp>
    </p:spTree>
    <p:extLst>
      <p:ext uri="{BB962C8B-B14F-4D97-AF65-F5344CB8AC3E}">
        <p14:creationId xmlns:p14="http://schemas.microsoft.com/office/powerpoint/2010/main" val="3339149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Excepciones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0574489" cy="4256115"/>
          </a:xfrm>
        </p:spPr>
        <p:txBody>
          <a:bodyPr numCol="3">
            <a:normAutofit fontScale="85000" lnSpcReduction="20000"/>
          </a:bodyPr>
          <a:lstStyle/>
          <a:p>
            <a:pPr algn="l"/>
            <a:r>
              <a:rPr lang="es-CO" dirty="0"/>
              <a:t>Excepciones, Try/Catch y </a:t>
            </a:r>
            <a:r>
              <a:rPr lang="es-CO" dirty="0" err="1"/>
              <a:t>Throw</a:t>
            </a:r>
            <a:endParaRPr lang="es-CO" dirty="0"/>
          </a:p>
          <a:p>
            <a:pPr algn="l"/>
            <a:r>
              <a:rPr lang="es-CO" dirty="0"/>
              <a:t>Try/Catch se usa para capturar las excepciones una vez ocurren, y tratar de darle manejo</a:t>
            </a:r>
          </a:p>
          <a:p>
            <a:pPr lvl="1"/>
            <a:r>
              <a:rPr lang="es-CO" dirty="0"/>
              <a:t>Se usa 'on' para definir el tipo de excepción esperada o 'catch' para excepciones inesperadas</a:t>
            </a:r>
          </a:p>
          <a:p>
            <a:pPr marL="0" indent="0" algn="l">
              <a:buNone/>
            </a:pPr>
            <a:endParaRPr lang="es-CO" dirty="0"/>
          </a:p>
          <a:p>
            <a:pPr marL="0" indent="0" algn="l">
              <a:buNone/>
            </a:pPr>
            <a:endParaRPr lang="es-CO" dirty="0"/>
          </a:p>
          <a:p>
            <a:pPr marL="0" indent="0" algn="l">
              <a:buNone/>
            </a:pPr>
            <a:endParaRPr lang="es-CO" dirty="0"/>
          </a:p>
          <a:p>
            <a:pPr marL="0" indent="0" algn="l">
              <a:buNone/>
            </a:pPr>
            <a:r>
              <a:rPr lang="en-US" sz="1900" dirty="0"/>
              <a:t>import '</a:t>
            </a:r>
            <a:r>
              <a:rPr lang="en-US" sz="1900" dirty="0" err="1"/>
              <a:t>dart:io</a:t>
            </a:r>
            <a:r>
              <a:rPr lang="en-US" sz="1900" dirty="0"/>
              <a:t>';</a:t>
            </a:r>
          </a:p>
          <a:p>
            <a:pPr marL="0" indent="0" algn="l">
              <a:buNone/>
            </a:pPr>
            <a:endParaRPr lang="en-US" sz="1900" dirty="0"/>
          </a:p>
          <a:p>
            <a:pPr marL="0" indent="0" algn="l">
              <a:buNone/>
            </a:pPr>
            <a:r>
              <a:rPr lang="en-US" sz="1900" dirty="0"/>
              <a:t>String nombre() {</a:t>
            </a:r>
          </a:p>
          <a:p>
            <a:pPr marL="0" indent="0" algn="l">
              <a:buNone/>
            </a:pPr>
            <a:r>
              <a:rPr lang="en-US" sz="1900" dirty="0"/>
              <a:t>  </a:t>
            </a:r>
            <a:r>
              <a:rPr lang="en-US" sz="1900" dirty="0" err="1"/>
              <a:t>stdout.writeln</a:t>
            </a:r>
            <a:r>
              <a:rPr lang="en-US" sz="1900" dirty="0"/>
              <a:t>('Type dos');</a:t>
            </a:r>
          </a:p>
          <a:p>
            <a:pPr marL="0" indent="0" algn="l">
              <a:buNone/>
            </a:pPr>
            <a:r>
              <a:rPr lang="en-US" sz="1900" dirty="0"/>
              <a:t>  final input = </a:t>
            </a:r>
            <a:r>
              <a:rPr lang="en-US" sz="1900" dirty="0" err="1"/>
              <a:t>stdin.readLineSync</a:t>
            </a:r>
            <a:r>
              <a:rPr lang="en-US" sz="1900" dirty="0"/>
              <a:t>();</a:t>
            </a:r>
          </a:p>
          <a:p>
            <a:pPr marL="0" indent="0" algn="l">
              <a:buNone/>
            </a:pPr>
            <a:r>
              <a:rPr lang="en-US" sz="1900" dirty="0"/>
              <a:t>  </a:t>
            </a:r>
            <a:r>
              <a:rPr lang="en-US" sz="1900" dirty="0" err="1"/>
              <a:t>stdout.writeln</a:t>
            </a:r>
            <a:r>
              <a:rPr lang="en-US" sz="1900" dirty="0"/>
              <a:t>('You typed: $input');</a:t>
            </a:r>
          </a:p>
          <a:p>
            <a:pPr marL="0" indent="0" algn="l">
              <a:buNone/>
            </a:pPr>
            <a:endParaRPr lang="en-US" sz="1900" dirty="0"/>
          </a:p>
          <a:p>
            <a:pPr marL="0" indent="0" algn="l">
              <a:buNone/>
            </a:pPr>
            <a:r>
              <a:rPr lang="en-US" sz="1900" dirty="0"/>
              <a:t>  if (input == 'd') {</a:t>
            </a:r>
          </a:p>
          <a:p>
            <a:pPr marL="0" indent="0" algn="l">
              <a:buNone/>
            </a:pPr>
            <a:r>
              <a:rPr lang="en-US" sz="1900" dirty="0"/>
              <a:t>    throw </a:t>
            </a:r>
            <a:r>
              <a:rPr lang="en-US" sz="1900" dirty="0" err="1"/>
              <a:t>FormatException</a:t>
            </a:r>
            <a:r>
              <a:rPr lang="en-US" sz="1900" dirty="0"/>
              <a:t>('</a:t>
            </a:r>
            <a:r>
              <a:rPr lang="en-US" sz="1900" dirty="0" err="1"/>
              <a:t>os</a:t>
            </a:r>
            <a:r>
              <a:rPr lang="en-US" sz="1900" dirty="0"/>
              <a:t> are missing!');</a:t>
            </a:r>
          </a:p>
          <a:p>
            <a:pPr marL="0" indent="0" algn="l">
              <a:buNone/>
            </a:pPr>
            <a:r>
              <a:rPr lang="en-US" sz="1900" dirty="0"/>
              <a:t>  } return input;</a:t>
            </a:r>
          </a:p>
          <a:p>
            <a:pPr marL="0" indent="0" algn="l">
              <a:buNone/>
            </a:pPr>
            <a:r>
              <a:rPr lang="en-US" sz="1900" dirty="0"/>
              <a:t>} </a:t>
            </a:r>
          </a:p>
          <a:p>
            <a:pPr marL="0" indent="0" algn="l">
              <a:buNone/>
            </a:pPr>
            <a:r>
              <a:rPr lang="en-US" sz="1900" dirty="0"/>
              <a:t>main(){</a:t>
            </a:r>
          </a:p>
          <a:p>
            <a:pPr marL="0" indent="0" algn="l">
              <a:buNone/>
            </a:pPr>
            <a:r>
              <a:rPr lang="en-US" sz="1900" dirty="0"/>
              <a:t>try {</a:t>
            </a:r>
          </a:p>
          <a:p>
            <a:pPr marL="0" indent="0" algn="l">
              <a:buNone/>
            </a:pPr>
            <a:r>
              <a:rPr lang="en-US" sz="1900" dirty="0"/>
              <a:t>      nombre();</a:t>
            </a:r>
          </a:p>
          <a:p>
            <a:pPr marL="0" indent="0" algn="l">
              <a:buNone/>
            </a:pPr>
            <a:r>
              <a:rPr lang="en-US" sz="1900" dirty="0"/>
              <a:t>    } on </a:t>
            </a:r>
            <a:r>
              <a:rPr lang="en-US" sz="1900" dirty="0" err="1"/>
              <a:t>FormatException</a:t>
            </a:r>
            <a:r>
              <a:rPr lang="en-US" sz="1900" dirty="0"/>
              <a:t> {</a:t>
            </a:r>
          </a:p>
          <a:p>
            <a:pPr marL="0" indent="0" algn="l">
              <a:buNone/>
            </a:pPr>
            <a:r>
              <a:rPr lang="en-US" sz="1900" dirty="0"/>
              <a:t>      // A specific exception</a:t>
            </a:r>
          </a:p>
          <a:p>
            <a:pPr marL="0" indent="0" algn="l">
              <a:buNone/>
            </a:pPr>
            <a:r>
              <a:rPr lang="en-US" sz="1900" dirty="0"/>
              <a:t>      print('You must write dos');</a:t>
            </a:r>
          </a:p>
          <a:p>
            <a:pPr marL="0" indent="0" algn="l">
              <a:buNone/>
            </a:pPr>
            <a:r>
              <a:rPr lang="en-US" sz="1900" dirty="0"/>
              <a:t>      </a:t>
            </a:r>
            <a:r>
              <a:rPr lang="en-US" sz="1900" dirty="0" err="1"/>
              <a:t>badNom</a:t>
            </a:r>
            <a:r>
              <a:rPr lang="en-US" sz="1900" dirty="0"/>
              <a:t> = true;</a:t>
            </a:r>
          </a:p>
          <a:p>
            <a:pPr marL="0" indent="0" algn="l">
              <a:buNone/>
            </a:pPr>
            <a:r>
              <a:rPr lang="en-US" sz="1900" dirty="0"/>
              <a:t>    } </a:t>
            </a:r>
          </a:p>
          <a:p>
            <a:pPr marL="0" indent="0" algn="l">
              <a:buNone/>
            </a:pPr>
            <a:r>
              <a:rPr lang="en-US" sz="1900" dirty="0"/>
              <a:t>}</a:t>
            </a:r>
          </a:p>
          <a:p>
            <a:pPr marL="0" indent="0" algn="l">
              <a:buNone/>
            </a:pPr>
            <a:endParaRPr lang="es-CO" dirty="0"/>
          </a:p>
        </p:txBody>
      </p:sp>
    </p:spTree>
    <p:extLst>
      <p:ext uri="{BB962C8B-B14F-4D97-AF65-F5344CB8AC3E}">
        <p14:creationId xmlns:p14="http://schemas.microsoft.com/office/powerpoint/2010/main" val="320090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Excepciones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301273" y="2418190"/>
            <a:ext cx="9486539" cy="4256115"/>
          </a:xfrm>
        </p:spPr>
        <p:txBody>
          <a:bodyPr numCol="3">
            <a:normAutofit fontScale="55000" lnSpcReduction="20000"/>
          </a:bodyPr>
          <a:lstStyle/>
          <a:p>
            <a:pPr algn="l"/>
            <a:r>
              <a:rPr lang="en-US" dirty="0" err="1"/>
              <a:t>Excepciones</a:t>
            </a:r>
            <a:r>
              <a:rPr lang="en-US" dirty="0"/>
              <a:t>, Try/Catch y Throw</a:t>
            </a:r>
          </a:p>
          <a:p>
            <a:pPr marL="0" indent="0" algn="l">
              <a:buNone/>
            </a:pPr>
            <a:r>
              <a:rPr lang="en-US" dirty="0"/>
              <a:t>import '</a:t>
            </a:r>
            <a:r>
              <a:rPr lang="en-US" dirty="0" err="1"/>
              <a:t>dart:io</a:t>
            </a:r>
            <a:r>
              <a:rPr lang="en-US" dirty="0"/>
              <a:t>';</a:t>
            </a:r>
          </a:p>
          <a:p>
            <a:pPr marL="0" indent="0" algn="l">
              <a:buNone/>
            </a:pPr>
            <a:endParaRPr lang="en-US" dirty="0"/>
          </a:p>
          <a:p>
            <a:pPr marL="0" indent="0" algn="l">
              <a:buNone/>
            </a:pPr>
            <a:r>
              <a:rPr lang="en-US" dirty="0"/>
              <a:t>String nombre() {</a:t>
            </a:r>
          </a:p>
          <a:p>
            <a:pPr marL="0" indent="0" algn="l">
              <a:buNone/>
            </a:pPr>
            <a:r>
              <a:rPr lang="en-US" dirty="0"/>
              <a:t>  </a:t>
            </a:r>
            <a:r>
              <a:rPr lang="en-US" dirty="0" err="1"/>
              <a:t>stdout.writeln</a:t>
            </a:r>
            <a:r>
              <a:rPr lang="en-US" dirty="0"/>
              <a:t>('Type dos');</a:t>
            </a:r>
          </a:p>
          <a:p>
            <a:pPr marL="0" indent="0" algn="l">
              <a:buNone/>
            </a:pPr>
            <a:r>
              <a:rPr lang="en-US" dirty="0"/>
              <a:t>  final input = </a:t>
            </a:r>
            <a:r>
              <a:rPr lang="en-US" dirty="0" err="1"/>
              <a:t>stdin.readLineSync</a:t>
            </a:r>
            <a:r>
              <a:rPr lang="en-US" dirty="0"/>
              <a:t>();</a:t>
            </a:r>
          </a:p>
          <a:p>
            <a:pPr marL="0" indent="0" algn="l">
              <a:buNone/>
            </a:pPr>
            <a:r>
              <a:rPr lang="en-US" dirty="0"/>
              <a:t>  </a:t>
            </a:r>
            <a:r>
              <a:rPr lang="en-US" dirty="0" err="1"/>
              <a:t>stdout.writeln</a:t>
            </a:r>
            <a:r>
              <a:rPr lang="en-US" dirty="0"/>
              <a:t>('You typed: $input');</a:t>
            </a:r>
          </a:p>
          <a:p>
            <a:pPr marL="0" indent="0" algn="l">
              <a:buNone/>
            </a:pPr>
            <a:endParaRPr lang="en-US" dirty="0"/>
          </a:p>
          <a:p>
            <a:pPr marL="0" indent="0" algn="l">
              <a:buNone/>
            </a:pPr>
            <a:r>
              <a:rPr lang="en-US" dirty="0"/>
              <a:t>  if (input == 'd') {</a:t>
            </a:r>
          </a:p>
          <a:p>
            <a:pPr marL="0" indent="0" algn="l">
              <a:buNone/>
            </a:pPr>
            <a:r>
              <a:rPr lang="en-US" dirty="0"/>
              <a:t>    throw </a:t>
            </a:r>
            <a:r>
              <a:rPr lang="en-US" dirty="0" err="1"/>
              <a:t>FormatException</a:t>
            </a:r>
            <a:r>
              <a:rPr lang="en-US" dirty="0"/>
              <a:t>('</a:t>
            </a:r>
            <a:r>
              <a:rPr lang="en-US" dirty="0" err="1"/>
              <a:t>os</a:t>
            </a:r>
            <a:r>
              <a:rPr lang="en-US" dirty="0"/>
              <a:t> are missing!');</a:t>
            </a:r>
          </a:p>
          <a:p>
            <a:pPr marL="0" indent="0" algn="l">
              <a:buNone/>
            </a:pPr>
            <a:r>
              <a:rPr lang="en-US" dirty="0"/>
              <a:t>  } else if (input == 'do') {</a:t>
            </a:r>
          </a:p>
          <a:p>
            <a:pPr marL="0" indent="0" algn="l">
              <a:buNone/>
            </a:pPr>
            <a:r>
              <a:rPr lang="en-US" dirty="0"/>
              <a:t>    throw Exception('s is missing!');</a:t>
            </a:r>
          </a:p>
          <a:p>
            <a:pPr marL="0" indent="0" algn="l">
              <a:buNone/>
            </a:pPr>
            <a:r>
              <a:rPr lang="en-US" dirty="0"/>
              <a:t>  } else if (input != 'dos') {</a:t>
            </a:r>
          </a:p>
          <a:p>
            <a:pPr marL="0" indent="0" algn="l">
              <a:buNone/>
            </a:pPr>
            <a:r>
              <a:rPr lang="en-US" dirty="0"/>
              <a:t>    throw 'Is not dos!';</a:t>
            </a:r>
          </a:p>
          <a:p>
            <a:pPr marL="0" indent="0" algn="l">
              <a:buNone/>
            </a:pPr>
            <a:r>
              <a:rPr lang="en-US" dirty="0"/>
              <a:t>  }</a:t>
            </a:r>
          </a:p>
          <a:p>
            <a:pPr marL="0" indent="0" algn="l">
              <a:buNone/>
            </a:pPr>
            <a:r>
              <a:rPr lang="en-US" dirty="0"/>
              <a:t>  return input;</a:t>
            </a:r>
          </a:p>
          <a:p>
            <a:pPr marL="0" indent="0" algn="l">
              <a:buNone/>
            </a:pPr>
            <a:r>
              <a:rPr lang="en-US" dirty="0"/>
              <a:t>}</a:t>
            </a:r>
          </a:p>
          <a:p>
            <a:pPr marL="0" indent="0" algn="l">
              <a:buNone/>
            </a:pPr>
            <a:endParaRPr lang="en-US" dirty="0"/>
          </a:p>
          <a:p>
            <a:pPr marL="0" indent="0" algn="l">
              <a:buNone/>
            </a:pPr>
            <a:r>
              <a:rPr lang="en-US" dirty="0"/>
              <a:t>main() {</a:t>
            </a:r>
          </a:p>
          <a:p>
            <a:pPr marL="0" indent="0" algn="l">
              <a:buNone/>
            </a:pPr>
            <a:r>
              <a:rPr lang="en-US" dirty="0"/>
              <a:t>  bool </a:t>
            </a:r>
            <a:r>
              <a:rPr lang="en-US" dirty="0" err="1"/>
              <a:t>badNom</a:t>
            </a:r>
            <a:r>
              <a:rPr lang="en-US" dirty="0"/>
              <a:t>;</a:t>
            </a:r>
          </a:p>
          <a:p>
            <a:pPr marL="0" indent="0" algn="l">
              <a:buNone/>
            </a:pPr>
            <a:r>
              <a:rPr lang="en-US" dirty="0"/>
              <a:t>  do {</a:t>
            </a:r>
          </a:p>
          <a:p>
            <a:pPr marL="0" indent="0" algn="l">
              <a:buNone/>
            </a:pPr>
            <a:r>
              <a:rPr lang="en-US" dirty="0"/>
              <a:t>    </a:t>
            </a:r>
            <a:r>
              <a:rPr lang="en-US" dirty="0" err="1"/>
              <a:t>badNom</a:t>
            </a:r>
            <a:r>
              <a:rPr lang="en-US" dirty="0"/>
              <a:t> = false;</a:t>
            </a:r>
          </a:p>
          <a:p>
            <a:pPr marL="0" indent="0" algn="l">
              <a:buNone/>
            </a:pPr>
            <a:r>
              <a:rPr lang="en-US" dirty="0"/>
              <a:t>    try {</a:t>
            </a:r>
          </a:p>
          <a:p>
            <a:pPr marL="0" indent="0" algn="l">
              <a:buNone/>
            </a:pPr>
            <a:r>
              <a:rPr lang="en-US" dirty="0"/>
              <a:t>      nombre();</a:t>
            </a:r>
          </a:p>
          <a:p>
            <a:pPr marL="0" indent="0" algn="l">
              <a:buNone/>
            </a:pPr>
            <a:r>
              <a:rPr lang="en-US" dirty="0"/>
              <a:t>    } on </a:t>
            </a:r>
            <a:r>
              <a:rPr lang="en-US" dirty="0" err="1"/>
              <a:t>FormatException</a:t>
            </a:r>
            <a:r>
              <a:rPr lang="en-US" dirty="0"/>
              <a:t> {</a:t>
            </a:r>
          </a:p>
          <a:p>
            <a:pPr marL="0" indent="0" algn="l">
              <a:buNone/>
            </a:pPr>
            <a:r>
              <a:rPr lang="en-US" dirty="0"/>
              <a:t>      // A specific exception</a:t>
            </a:r>
          </a:p>
          <a:p>
            <a:pPr marL="0" indent="0" algn="l">
              <a:buNone/>
            </a:pPr>
            <a:r>
              <a:rPr lang="en-US" dirty="0"/>
              <a:t>      print('You must write dos');</a:t>
            </a:r>
          </a:p>
          <a:p>
            <a:pPr marL="0" indent="0" algn="l">
              <a:buNone/>
            </a:pPr>
            <a:r>
              <a:rPr lang="en-US" dirty="0"/>
              <a:t>      </a:t>
            </a:r>
            <a:r>
              <a:rPr lang="en-US" dirty="0" err="1"/>
              <a:t>badNom</a:t>
            </a:r>
            <a:r>
              <a:rPr lang="en-US" dirty="0"/>
              <a:t> = true;</a:t>
            </a:r>
          </a:p>
          <a:p>
            <a:pPr marL="0" indent="0" algn="l">
              <a:buNone/>
            </a:pPr>
            <a:r>
              <a:rPr lang="en-US" dirty="0"/>
              <a:t>    } on Exception catch (e) {</a:t>
            </a:r>
          </a:p>
          <a:p>
            <a:pPr marL="0" indent="0" algn="l">
              <a:buNone/>
            </a:pPr>
            <a:r>
              <a:rPr lang="en-US" dirty="0"/>
              <a:t>      // Anything else that is an exception</a:t>
            </a:r>
          </a:p>
          <a:p>
            <a:pPr marL="0" indent="0" algn="l">
              <a:buNone/>
            </a:pPr>
            <a:r>
              <a:rPr lang="en-US" dirty="0"/>
              <a:t>      print('Unknown exception: $e');</a:t>
            </a:r>
          </a:p>
          <a:p>
            <a:pPr marL="0" indent="0" algn="l">
              <a:buNone/>
            </a:pPr>
            <a:r>
              <a:rPr lang="en-US" dirty="0"/>
              <a:t>      </a:t>
            </a:r>
            <a:r>
              <a:rPr lang="en-US" dirty="0" err="1"/>
              <a:t>badNom</a:t>
            </a:r>
            <a:r>
              <a:rPr lang="en-US" dirty="0"/>
              <a:t> = true;</a:t>
            </a:r>
          </a:p>
          <a:p>
            <a:pPr marL="0" indent="0" algn="l">
              <a:buNone/>
            </a:pPr>
            <a:r>
              <a:rPr lang="en-US" dirty="0"/>
              <a:t>    } catch (e, s) {</a:t>
            </a:r>
          </a:p>
          <a:p>
            <a:pPr marL="0" indent="0" algn="l">
              <a:buNone/>
            </a:pPr>
            <a:r>
              <a:rPr lang="en-US" dirty="0"/>
              <a:t>      // No specified type, handles all</a:t>
            </a:r>
          </a:p>
          <a:p>
            <a:pPr marL="0" indent="0" algn="l">
              <a:buNone/>
            </a:pPr>
            <a:r>
              <a:rPr lang="en-US" dirty="0"/>
              <a:t>      print('Something really unknown: $e');</a:t>
            </a:r>
          </a:p>
          <a:p>
            <a:pPr marL="0" indent="0" algn="l">
              <a:buNone/>
            </a:pPr>
            <a:r>
              <a:rPr lang="en-US" dirty="0"/>
              <a:t>      </a:t>
            </a:r>
            <a:r>
              <a:rPr lang="en-US" dirty="0" err="1"/>
              <a:t>badNom</a:t>
            </a:r>
            <a:r>
              <a:rPr lang="en-US" dirty="0"/>
              <a:t> = true;</a:t>
            </a:r>
          </a:p>
          <a:p>
            <a:pPr marL="0" indent="0" algn="l">
              <a:buNone/>
            </a:pPr>
            <a:r>
              <a:rPr lang="en-US" dirty="0"/>
              <a:t>      print('Stack trace: $s');</a:t>
            </a:r>
          </a:p>
          <a:p>
            <a:pPr marL="0" indent="0" algn="l">
              <a:buNone/>
            </a:pPr>
            <a:r>
              <a:rPr lang="en-US" dirty="0"/>
              <a:t>    }</a:t>
            </a:r>
          </a:p>
          <a:p>
            <a:pPr marL="0" indent="0" algn="l">
              <a:buNone/>
            </a:pPr>
            <a:r>
              <a:rPr lang="en-US" dirty="0"/>
              <a:t>  } while (</a:t>
            </a:r>
            <a:r>
              <a:rPr lang="en-US" dirty="0" err="1"/>
              <a:t>badNom</a:t>
            </a:r>
            <a:r>
              <a:rPr lang="en-US" dirty="0"/>
              <a:t>);</a:t>
            </a:r>
          </a:p>
          <a:p>
            <a:pPr marL="0" indent="0" algn="l">
              <a:buNone/>
            </a:pPr>
            <a:r>
              <a:rPr lang="en-US" dirty="0"/>
              <a:t>}</a:t>
            </a:r>
          </a:p>
          <a:p>
            <a:pPr algn="l"/>
            <a:endParaRPr lang="en-US" dirty="0"/>
          </a:p>
        </p:txBody>
      </p:sp>
      <p:pic>
        <p:nvPicPr>
          <p:cNvPr id="7" name="Picture 6">
            <a:extLst>
              <a:ext uri="{FF2B5EF4-FFF2-40B4-BE49-F238E27FC236}">
                <a16:creationId xmlns:a16="http://schemas.microsoft.com/office/drawing/2014/main" id="{E3CCD7EE-C484-425C-ABFA-CC1D71CB47C3}"/>
              </a:ext>
            </a:extLst>
          </p:cNvPr>
          <p:cNvPicPr>
            <a:picLocks noChangeAspect="1"/>
          </p:cNvPicPr>
          <p:nvPr/>
        </p:nvPicPr>
        <p:blipFill>
          <a:blip r:embed="rId2"/>
          <a:stretch>
            <a:fillRect/>
          </a:stretch>
        </p:blipFill>
        <p:spPr>
          <a:xfrm>
            <a:off x="7485220" y="185552"/>
            <a:ext cx="4605184" cy="2221928"/>
          </a:xfrm>
          <a:prstGeom prst="rect">
            <a:avLst/>
          </a:prstGeom>
        </p:spPr>
      </p:pic>
    </p:spTree>
    <p:extLst>
      <p:ext uri="{BB962C8B-B14F-4D97-AF65-F5344CB8AC3E}">
        <p14:creationId xmlns:p14="http://schemas.microsoft.com/office/powerpoint/2010/main" val="3027790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Excepciones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3785536" cy="4256115"/>
          </a:xfrm>
        </p:spPr>
        <p:txBody>
          <a:bodyPr numCol="1">
            <a:normAutofit/>
          </a:bodyPr>
          <a:lstStyle/>
          <a:p>
            <a:pPr algn="l"/>
            <a:r>
              <a:rPr lang="es-CO" dirty="0"/>
              <a:t>Excepciones, Try/Catch y </a:t>
            </a:r>
            <a:r>
              <a:rPr lang="es-CO" dirty="0" err="1"/>
              <a:t>Throw</a:t>
            </a:r>
            <a:endParaRPr lang="es-CO" dirty="0"/>
          </a:p>
          <a:p>
            <a:pPr algn="l"/>
            <a:r>
              <a:rPr lang="es-CO" dirty="0" err="1"/>
              <a:t>Finally</a:t>
            </a:r>
            <a:r>
              <a:rPr lang="es-CO" dirty="0"/>
              <a:t> define un código que se va a ejecutar existan excepciones o no</a:t>
            </a:r>
          </a:p>
          <a:p>
            <a:pPr lvl="1"/>
            <a:r>
              <a:rPr lang="es-CO" dirty="0"/>
              <a:t>Muy útil para cerrar archivos, sockets, conexiones con bases de datos, etc.</a:t>
            </a:r>
          </a:p>
        </p:txBody>
      </p:sp>
      <p:sp>
        <p:nvSpPr>
          <p:cNvPr id="5" name="TextBox 4">
            <a:extLst>
              <a:ext uri="{FF2B5EF4-FFF2-40B4-BE49-F238E27FC236}">
                <a16:creationId xmlns:a16="http://schemas.microsoft.com/office/drawing/2014/main" id="{A1636721-8505-43FF-BD40-B0556CF48C2B}"/>
              </a:ext>
            </a:extLst>
          </p:cNvPr>
          <p:cNvSpPr txBox="1"/>
          <p:nvPr/>
        </p:nvSpPr>
        <p:spPr>
          <a:xfrm>
            <a:off x="4730620" y="2887682"/>
            <a:ext cx="7277878" cy="3970318"/>
          </a:xfrm>
          <a:prstGeom prst="rect">
            <a:avLst/>
          </a:prstGeom>
          <a:noFill/>
        </p:spPr>
        <p:txBody>
          <a:bodyPr wrap="square" numCol="2" rtlCol="0">
            <a:spAutoFit/>
          </a:bodyPr>
          <a:lstStyle/>
          <a:p>
            <a:pPr marL="0" indent="0" algn="l">
              <a:buNone/>
            </a:pPr>
            <a:r>
              <a:rPr lang="en-US" sz="1800" dirty="0"/>
              <a:t>import '</a:t>
            </a:r>
            <a:r>
              <a:rPr lang="en-US" sz="1800" dirty="0" err="1"/>
              <a:t>dart:io</a:t>
            </a:r>
            <a:r>
              <a:rPr lang="en-US" sz="1800" dirty="0"/>
              <a:t>';</a:t>
            </a:r>
          </a:p>
          <a:p>
            <a:pPr marL="0" indent="0" algn="l">
              <a:buNone/>
            </a:pPr>
            <a:endParaRPr lang="en-US" sz="1800" dirty="0"/>
          </a:p>
          <a:p>
            <a:pPr marL="0" indent="0" algn="l">
              <a:buNone/>
            </a:pPr>
            <a:r>
              <a:rPr lang="en-US" sz="1800" dirty="0"/>
              <a:t>String nombre() {</a:t>
            </a:r>
          </a:p>
          <a:p>
            <a:pPr marL="0" indent="0" algn="l">
              <a:buNone/>
            </a:pPr>
            <a:r>
              <a:rPr lang="en-US" sz="1800" dirty="0"/>
              <a:t>  </a:t>
            </a:r>
            <a:r>
              <a:rPr lang="en-US" sz="1800" dirty="0" err="1"/>
              <a:t>stdout.writeln</a:t>
            </a:r>
            <a:r>
              <a:rPr lang="en-US" sz="1800" dirty="0"/>
              <a:t>('Type dos');</a:t>
            </a:r>
          </a:p>
          <a:p>
            <a:pPr marL="0" indent="0" algn="l">
              <a:buNone/>
            </a:pPr>
            <a:r>
              <a:rPr lang="en-US" sz="1800" dirty="0"/>
              <a:t>  final input = </a:t>
            </a:r>
            <a:r>
              <a:rPr lang="en-US" sz="1800" dirty="0" err="1"/>
              <a:t>stdin.readLineSync</a:t>
            </a:r>
            <a:r>
              <a:rPr lang="en-US" sz="1800" dirty="0"/>
              <a:t>();</a:t>
            </a:r>
          </a:p>
          <a:p>
            <a:pPr marL="0" indent="0" algn="l">
              <a:buNone/>
            </a:pPr>
            <a:r>
              <a:rPr lang="en-US" sz="1800" dirty="0"/>
              <a:t>  </a:t>
            </a:r>
            <a:r>
              <a:rPr lang="en-US" sz="1800" dirty="0" err="1"/>
              <a:t>stdout.writeln</a:t>
            </a:r>
            <a:r>
              <a:rPr lang="en-US" sz="1800" dirty="0"/>
              <a:t>('You typed: $input');</a:t>
            </a:r>
          </a:p>
          <a:p>
            <a:pPr marL="0" indent="0" algn="l">
              <a:buNone/>
            </a:pPr>
            <a:endParaRPr lang="en-US" sz="1800" dirty="0"/>
          </a:p>
          <a:p>
            <a:pPr marL="0" indent="0" algn="l">
              <a:buNone/>
            </a:pPr>
            <a:r>
              <a:rPr lang="en-US" sz="1800" dirty="0"/>
              <a:t>  if (input == ‘d</a:t>
            </a:r>
            <a:r>
              <a:rPr lang="en-US" dirty="0"/>
              <a:t>’</a:t>
            </a:r>
            <a:r>
              <a:rPr lang="en-US" sz="1800" dirty="0"/>
              <a:t>) {</a:t>
            </a:r>
          </a:p>
          <a:p>
            <a:pPr marL="0" indent="0" algn="l">
              <a:buNone/>
            </a:pPr>
            <a:r>
              <a:rPr lang="en-US" sz="1800" dirty="0"/>
              <a:t>    throw </a:t>
            </a:r>
            <a:r>
              <a:rPr lang="en-US" sz="1800" dirty="0" err="1"/>
              <a:t>FormatException</a:t>
            </a:r>
            <a:r>
              <a:rPr lang="en-US" sz="1800" dirty="0"/>
              <a:t>(‘</a:t>
            </a:r>
            <a:r>
              <a:rPr lang="en-US" sz="1800" dirty="0" err="1"/>
              <a:t>os</a:t>
            </a:r>
            <a:r>
              <a:rPr lang="en-US" sz="1800" dirty="0"/>
              <a:t> are missing!’);</a:t>
            </a:r>
          </a:p>
          <a:p>
            <a:pPr marL="0" indent="0" algn="l">
              <a:buNone/>
            </a:pPr>
            <a:r>
              <a:rPr lang="en-US" sz="1800" dirty="0"/>
              <a:t>  } return input;</a:t>
            </a:r>
          </a:p>
          <a:p>
            <a:pPr marL="0" indent="0" algn="l">
              <a:buNone/>
            </a:pPr>
            <a:r>
              <a:rPr lang="en-US" sz="1800" dirty="0"/>
              <a:t>} </a:t>
            </a:r>
          </a:p>
          <a:p>
            <a:pPr marL="0" indent="0" algn="l">
              <a:buNone/>
            </a:pPr>
            <a:endParaRPr lang="en-US" sz="1800" dirty="0"/>
          </a:p>
          <a:p>
            <a:pPr marL="0" indent="0" algn="l">
              <a:buNone/>
            </a:pPr>
            <a:endParaRPr lang="en-US" sz="1800" dirty="0"/>
          </a:p>
          <a:p>
            <a:pPr marL="0" indent="0" algn="l">
              <a:buNone/>
            </a:pPr>
            <a:r>
              <a:rPr lang="en-US" sz="1800" dirty="0"/>
              <a:t>main(){</a:t>
            </a:r>
          </a:p>
          <a:p>
            <a:pPr marL="0" indent="0" algn="l">
              <a:buNone/>
            </a:pPr>
            <a:r>
              <a:rPr lang="en-US" sz="1800" dirty="0"/>
              <a:t>try {</a:t>
            </a:r>
          </a:p>
          <a:p>
            <a:pPr marL="0" indent="0" algn="l">
              <a:buNone/>
            </a:pPr>
            <a:r>
              <a:rPr lang="en-US" sz="1800" dirty="0"/>
              <a:t>      dos = nombre();</a:t>
            </a:r>
          </a:p>
          <a:p>
            <a:pPr marL="0" indent="0" algn="l">
              <a:buNone/>
            </a:pPr>
            <a:r>
              <a:rPr lang="en-US" sz="1800" dirty="0"/>
              <a:t>    } on </a:t>
            </a:r>
            <a:r>
              <a:rPr lang="en-US" sz="1800" dirty="0" err="1"/>
              <a:t>FormatException</a:t>
            </a:r>
            <a:r>
              <a:rPr lang="en-US" sz="1800" dirty="0"/>
              <a:t> {</a:t>
            </a:r>
          </a:p>
          <a:p>
            <a:pPr marL="0" indent="0" algn="l">
              <a:buNone/>
            </a:pPr>
            <a:r>
              <a:rPr lang="en-US" sz="1800" dirty="0"/>
              <a:t>      // A specific exception</a:t>
            </a:r>
          </a:p>
          <a:p>
            <a:pPr marL="0" indent="0" algn="l">
              <a:buNone/>
            </a:pPr>
            <a:r>
              <a:rPr lang="en-US" sz="1800" dirty="0"/>
              <a:t>      print(‘You must write dos’);</a:t>
            </a:r>
          </a:p>
          <a:p>
            <a:pPr marL="0" indent="0" algn="l">
              <a:buNone/>
            </a:pPr>
            <a:r>
              <a:rPr lang="en-US" sz="1800" dirty="0"/>
              <a:t>    } finally{</a:t>
            </a:r>
          </a:p>
          <a:p>
            <a:pPr marL="0" indent="0" algn="l">
              <a:buNone/>
            </a:pPr>
            <a:r>
              <a:rPr lang="en-US" dirty="0"/>
              <a:t>      if(dos == ‘dos’){</a:t>
            </a:r>
          </a:p>
          <a:p>
            <a:pPr marL="0" indent="0" algn="l">
              <a:buNone/>
            </a:pPr>
            <a:r>
              <a:rPr lang="en-US" dirty="0"/>
              <a:t>        print(‘</a:t>
            </a:r>
            <a:r>
              <a:rPr lang="en-US" dirty="0" err="1"/>
              <a:t>Éxito</a:t>
            </a:r>
            <a:r>
              <a:rPr lang="en-US" dirty="0"/>
              <a:t>!’);</a:t>
            </a:r>
          </a:p>
          <a:p>
            <a:pPr marL="0" indent="0" algn="l">
              <a:buNone/>
            </a:pPr>
            <a:r>
              <a:rPr lang="en-US" dirty="0"/>
              <a:t>      }else{</a:t>
            </a:r>
          </a:p>
          <a:p>
            <a:pPr marL="0" indent="0" algn="l">
              <a:buNone/>
            </a:pPr>
            <a:r>
              <a:rPr lang="en-US" dirty="0"/>
              <a:t>        print(‘</a:t>
            </a:r>
            <a:r>
              <a:rPr lang="en-US" dirty="0" err="1"/>
              <a:t>Vuelva</a:t>
            </a:r>
            <a:r>
              <a:rPr lang="en-US" dirty="0"/>
              <a:t> a </a:t>
            </a:r>
            <a:r>
              <a:rPr lang="en-US" dirty="0" err="1"/>
              <a:t>intentarlo</a:t>
            </a:r>
            <a:r>
              <a:rPr lang="en-US" dirty="0"/>
              <a:t>!’);</a:t>
            </a:r>
          </a:p>
          <a:p>
            <a:pPr marL="0" indent="0" algn="l">
              <a:buNone/>
            </a:pPr>
            <a:r>
              <a:rPr lang="en-US" dirty="0"/>
              <a:t>      }</a:t>
            </a:r>
          </a:p>
          <a:p>
            <a:pPr marL="0" indent="0" algn="l">
              <a:buNone/>
            </a:pPr>
            <a:r>
              <a:rPr lang="en-US" dirty="0"/>
              <a:t>    </a:t>
            </a:r>
            <a:r>
              <a:rPr lang="en-US" sz="1800" dirty="0"/>
              <a:t>}</a:t>
            </a:r>
          </a:p>
          <a:p>
            <a:pPr marL="0" indent="0" algn="l">
              <a:buNone/>
            </a:pPr>
            <a:r>
              <a:rPr lang="en-US" sz="1800" dirty="0"/>
              <a:t>}</a:t>
            </a:r>
          </a:p>
        </p:txBody>
      </p:sp>
      <p:pic>
        <p:nvPicPr>
          <p:cNvPr id="7" name="Picture 6">
            <a:extLst>
              <a:ext uri="{FF2B5EF4-FFF2-40B4-BE49-F238E27FC236}">
                <a16:creationId xmlns:a16="http://schemas.microsoft.com/office/drawing/2014/main" id="{E3527F35-8F29-40D1-A19D-EA37C5E9AA50}"/>
              </a:ext>
            </a:extLst>
          </p:cNvPr>
          <p:cNvPicPr>
            <a:picLocks noChangeAspect="1"/>
          </p:cNvPicPr>
          <p:nvPr/>
        </p:nvPicPr>
        <p:blipFill>
          <a:blip r:embed="rId2"/>
          <a:stretch>
            <a:fillRect/>
          </a:stretch>
        </p:blipFill>
        <p:spPr>
          <a:xfrm>
            <a:off x="7352522" y="138597"/>
            <a:ext cx="4655976" cy="2659505"/>
          </a:xfrm>
          <a:prstGeom prst="rect">
            <a:avLst/>
          </a:prstGeom>
        </p:spPr>
      </p:pic>
    </p:spTree>
    <p:extLst>
      <p:ext uri="{BB962C8B-B14F-4D97-AF65-F5344CB8AC3E}">
        <p14:creationId xmlns:p14="http://schemas.microsoft.com/office/powerpoint/2010/main" val="693670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0574489" cy="4256115"/>
          </a:xfrm>
        </p:spPr>
        <p:txBody>
          <a:bodyPr>
            <a:normAutofit lnSpcReduction="10000"/>
          </a:bodyPr>
          <a:lstStyle/>
          <a:p>
            <a:pPr algn="l"/>
            <a:r>
              <a:rPr lang="en-US" dirty="0" err="1"/>
              <a:t>Funciones</a:t>
            </a:r>
            <a:endParaRPr lang="en-US" dirty="0"/>
          </a:p>
          <a:p>
            <a:pPr marL="0" indent="0" algn="l">
              <a:buNone/>
            </a:pPr>
            <a:r>
              <a:rPr lang="en-US" dirty="0"/>
              <a:t>String </a:t>
            </a:r>
            <a:r>
              <a:rPr lang="en-US" dirty="0" err="1"/>
              <a:t>sayHello</a:t>
            </a:r>
            <a:r>
              <a:rPr lang="en-US" dirty="0"/>
              <a:t>() {</a:t>
            </a:r>
          </a:p>
          <a:p>
            <a:pPr marL="0" indent="0" algn="l">
              <a:buNone/>
            </a:pPr>
            <a:r>
              <a:rPr lang="en-US" dirty="0"/>
              <a:t>return 'Hello world!';</a:t>
            </a:r>
          </a:p>
          <a:p>
            <a:pPr marL="0" indent="0" algn="l">
              <a:buNone/>
            </a:pPr>
            <a:r>
              <a:rPr lang="en-US" dirty="0"/>
              <a:t>}</a:t>
            </a:r>
          </a:p>
          <a:p>
            <a:pPr marL="0" indent="0" algn="l">
              <a:buNone/>
            </a:pPr>
            <a:r>
              <a:rPr lang="en-US" dirty="0"/>
              <a:t>void main() {</a:t>
            </a:r>
          </a:p>
          <a:p>
            <a:pPr marL="0" indent="0" algn="l">
              <a:buNone/>
            </a:pPr>
            <a:r>
              <a:rPr lang="en-US" dirty="0"/>
              <a:t>var </a:t>
            </a:r>
            <a:r>
              <a:rPr lang="en-US" dirty="0" err="1"/>
              <a:t>sayHelloFunction</a:t>
            </a:r>
            <a:r>
              <a:rPr lang="en-US" dirty="0"/>
              <a:t> = </a:t>
            </a:r>
            <a:r>
              <a:rPr lang="en-US" dirty="0" err="1"/>
              <a:t>sayHello</a:t>
            </a:r>
            <a:r>
              <a:rPr lang="en-US" dirty="0"/>
              <a:t>; // Se </a:t>
            </a:r>
            <a:r>
              <a:rPr lang="en-US" dirty="0" err="1"/>
              <a:t>puede</a:t>
            </a:r>
            <a:r>
              <a:rPr lang="en-US" dirty="0"/>
              <a:t> </a:t>
            </a:r>
            <a:r>
              <a:rPr lang="en-US" dirty="0" err="1"/>
              <a:t>asignar</a:t>
            </a:r>
            <a:r>
              <a:rPr lang="en-US" dirty="0"/>
              <a:t> una </a:t>
            </a:r>
            <a:r>
              <a:rPr lang="en-US" dirty="0" err="1"/>
              <a:t>función</a:t>
            </a:r>
            <a:r>
              <a:rPr lang="en-US" dirty="0"/>
              <a:t> a una variable</a:t>
            </a:r>
          </a:p>
          <a:p>
            <a:pPr marL="0" indent="0" algn="l">
              <a:buNone/>
            </a:pPr>
            <a:r>
              <a:rPr lang="en-US" dirty="0"/>
              <a:t>print(</a:t>
            </a:r>
            <a:r>
              <a:rPr lang="en-US" dirty="0" err="1"/>
              <a:t>sayHelloFunction</a:t>
            </a:r>
            <a:r>
              <a:rPr lang="en-US" dirty="0"/>
              <a:t>()); // </a:t>
            </a:r>
            <a:r>
              <a:rPr lang="en-US" dirty="0" err="1"/>
              <a:t>Imprime</a:t>
            </a:r>
            <a:r>
              <a:rPr lang="en-US" dirty="0"/>
              <a:t> Hello world!</a:t>
            </a:r>
          </a:p>
          <a:p>
            <a:pPr marL="0" indent="0" algn="l">
              <a:buNone/>
            </a:pPr>
            <a:r>
              <a:rPr lang="en-US" dirty="0"/>
              <a:t>}</a:t>
            </a:r>
          </a:p>
        </p:txBody>
      </p:sp>
    </p:spTree>
    <p:extLst>
      <p:ext uri="{BB962C8B-B14F-4D97-AF65-F5344CB8AC3E}">
        <p14:creationId xmlns:p14="http://schemas.microsoft.com/office/powerpoint/2010/main" val="3930775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0574489" cy="4256115"/>
          </a:xfrm>
        </p:spPr>
        <p:txBody>
          <a:bodyPr>
            <a:normAutofit/>
          </a:bodyPr>
          <a:lstStyle/>
          <a:p>
            <a:pPr algn="l"/>
            <a:r>
              <a:rPr lang="en-US" dirty="0" err="1"/>
              <a:t>Funciones</a:t>
            </a:r>
            <a:r>
              <a:rPr lang="en-US" dirty="0"/>
              <a:t> sin </a:t>
            </a:r>
            <a:r>
              <a:rPr lang="en-US" dirty="0" err="1"/>
              <a:t>tipo</a:t>
            </a:r>
            <a:r>
              <a:rPr lang="en-US" dirty="0"/>
              <a:t> de </a:t>
            </a:r>
            <a:r>
              <a:rPr lang="en-US" dirty="0" err="1"/>
              <a:t>dato</a:t>
            </a:r>
            <a:r>
              <a:rPr lang="en-US" dirty="0"/>
              <a:t> de </a:t>
            </a:r>
            <a:r>
              <a:rPr lang="en-US" dirty="0" err="1"/>
              <a:t>retorno</a:t>
            </a:r>
            <a:endParaRPr lang="en-US" dirty="0"/>
          </a:p>
          <a:p>
            <a:pPr marL="0" indent="0" algn="l">
              <a:buNone/>
            </a:pPr>
            <a:r>
              <a:rPr lang="en-US" dirty="0" err="1"/>
              <a:t>sayHello</a:t>
            </a:r>
            <a:r>
              <a:rPr lang="en-US" dirty="0"/>
              <a:t>() { // The return type stills String</a:t>
            </a:r>
          </a:p>
          <a:p>
            <a:pPr marL="0" indent="0" algn="l">
              <a:buNone/>
            </a:pPr>
            <a:r>
              <a:rPr lang="en-US" dirty="0"/>
              <a:t>return 'Hello world!';</a:t>
            </a:r>
          </a:p>
          <a:p>
            <a:pPr marL="0" indent="0" algn="l">
              <a:buNone/>
            </a:pPr>
            <a:r>
              <a:rPr lang="en-US" dirty="0"/>
              <a:t>}</a:t>
            </a:r>
          </a:p>
          <a:p>
            <a:pPr algn="l"/>
            <a:r>
              <a:rPr lang="en-US" dirty="0" err="1"/>
              <a:t>Notación</a:t>
            </a:r>
            <a:r>
              <a:rPr lang="en-US" dirty="0"/>
              <a:t> Lambda</a:t>
            </a:r>
          </a:p>
          <a:p>
            <a:pPr marL="0" indent="0" algn="l">
              <a:buNone/>
            </a:pPr>
            <a:r>
              <a:rPr lang="en-US" dirty="0" err="1"/>
              <a:t>sayHello</a:t>
            </a:r>
            <a:r>
              <a:rPr lang="en-US" dirty="0"/>
              <a:t>() =&gt; 'Hello world!';</a:t>
            </a:r>
          </a:p>
          <a:p>
            <a:pPr lvl="1"/>
            <a:r>
              <a:rPr lang="en-US" dirty="0"/>
              <a:t>() =&gt; expression;, </a:t>
            </a:r>
            <a:r>
              <a:rPr lang="en-US" dirty="0" err="1"/>
              <a:t>donde</a:t>
            </a:r>
            <a:r>
              <a:rPr lang="en-US" dirty="0"/>
              <a:t> expression </a:t>
            </a:r>
            <a:r>
              <a:rPr lang="en-US" dirty="0" err="1"/>
              <a:t>puede</a:t>
            </a:r>
            <a:r>
              <a:rPr lang="en-US" dirty="0"/>
              <a:t> ser una expression </a:t>
            </a:r>
            <a:r>
              <a:rPr lang="en-US" dirty="0" err="1"/>
              <a:t>condicional</a:t>
            </a:r>
            <a:r>
              <a:rPr lang="en-US" dirty="0"/>
              <a:t> (?: o ??)</a:t>
            </a:r>
          </a:p>
        </p:txBody>
      </p:sp>
    </p:spTree>
    <p:extLst>
      <p:ext uri="{BB962C8B-B14F-4D97-AF65-F5344CB8AC3E}">
        <p14:creationId xmlns:p14="http://schemas.microsoft.com/office/powerpoint/2010/main" val="484741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a:normAutofit/>
          </a:bodyPr>
          <a:lstStyle/>
          <a:p>
            <a:pPr algn="l"/>
            <a:r>
              <a:rPr lang="en-US" dirty="0" err="1"/>
              <a:t>Funciones</a:t>
            </a:r>
            <a:r>
              <a:rPr lang="en-US" dirty="0"/>
              <a:t> – </a:t>
            </a:r>
            <a:r>
              <a:rPr lang="en-US" dirty="0" err="1"/>
              <a:t>Parámetros</a:t>
            </a:r>
            <a:r>
              <a:rPr lang="en-US" dirty="0"/>
              <a:t> </a:t>
            </a:r>
            <a:r>
              <a:rPr lang="en-US" dirty="0" err="1"/>
              <a:t>obligatorios</a:t>
            </a:r>
            <a:endParaRPr lang="en-US" dirty="0"/>
          </a:p>
          <a:p>
            <a:pPr marL="0" indent="0" algn="l">
              <a:buNone/>
            </a:pPr>
            <a:r>
              <a:rPr lang="en-US" dirty="0" err="1"/>
              <a:t>sayHello</a:t>
            </a:r>
            <a:r>
              <a:rPr lang="en-US" dirty="0"/>
              <a:t>(String name, String </a:t>
            </a:r>
            <a:r>
              <a:rPr lang="en-US" dirty="0" err="1"/>
              <a:t>additionalMessage</a:t>
            </a:r>
            <a:r>
              <a:rPr lang="en-US" dirty="0"/>
              <a:t>) =&gt; </a:t>
            </a:r>
          </a:p>
          <a:p>
            <a:pPr marL="0" indent="0" algn="l">
              <a:buNone/>
            </a:pPr>
            <a:r>
              <a:rPr lang="en-US" dirty="0"/>
              <a:t>'Hello $name.$</a:t>
            </a:r>
            <a:r>
              <a:rPr lang="en-US" dirty="0" err="1"/>
              <a:t>additionalMessage</a:t>
            </a:r>
            <a:r>
              <a:rPr lang="en-US" dirty="0"/>
              <a:t>';</a:t>
            </a:r>
          </a:p>
          <a:p>
            <a:r>
              <a:rPr lang="en-US" dirty="0" err="1"/>
              <a:t>Parámetros</a:t>
            </a:r>
            <a:r>
              <a:rPr lang="en-US" dirty="0"/>
              <a:t> </a:t>
            </a:r>
            <a:r>
              <a:rPr lang="en-US" dirty="0" err="1"/>
              <a:t>opcionales</a:t>
            </a:r>
            <a:r>
              <a:rPr lang="en-US" dirty="0"/>
              <a:t>, sin valor por </a:t>
            </a:r>
            <a:r>
              <a:rPr lang="en-US" dirty="0" err="1"/>
              <a:t>defecto</a:t>
            </a:r>
            <a:endParaRPr lang="en-US" dirty="0"/>
          </a:p>
          <a:p>
            <a:pPr marL="0" indent="0" algn="l">
              <a:buNone/>
            </a:pPr>
            <a:r>
              <a:rPr lang="en-US" dirty="0" err="1"/>
              <a:t>sayHello</a:t>
            </a:r>
            <a:r>
              <a:rPr lang="en-US" dirty="0"/>
              <a:t>(String name, [</a:t>
            </a:r>
            <a:r>
              <a:rPr lang="en-US" dirty="0" err="1"/>
              <a:t>additionalMessage</a:t>
            </a:r>
            <a:r>
              <a:rPr lang="en-US" dirty="0"/>
              <a:t>]) =&gt; 'Hello $name. $</a:t>
            </a:r>
            <a:r>
              <a:rPr lang="en-US" dirty="0" err="1"/>
              <a:t>additionalMessage</a:t>
            </a:r>
            <a:r>
              <a:rPr lang="en-US" dirty="0"/>
              <a:t>';</a:t>
            </a:r>
          </a:p>
        </p:txBody>
      </p:sp>
      <p:sp>
        <p:nvSpPr>
          <p:cNvPr id="4" name="TextBox 3">
            <a:extLst>
              <a:ext uri="{FF2B5EF4-FFF2-40B4-BE49-F238E27FC236}">
                <a16:creationId xmlns:a16="http://schemas.microsoft.com/office/drawing/2014/main" id="{0638AB02-BAE5-4BB8-8F7E-9793FC1658CB}"/>
              </a:ext>
            </a:extLst>
          </p:cNvPr>
          <p:cNvSpPr txBox="1"/>
          <p:nvPr/>
        </p:nvSpPr>
        <p:spPr>
          <a:xfrm>
            <a:off x="448887" y="6139217"/>
            <a:ext cx="8840369" cy="369332"/>
          </a:xfrm>
          <a:prstGeom prst="rect">
            <a:avLst/>
          </a:prstGeom>
          <a:noFill/>
        </p:spPr>
        <p:txBody>
          <a:bodyPr wrap="none" rtlCol="0">
            <a:spAutoFit/>
          </a:bodyPr>
          <a:lstStyle/>
          <a:p>
            <a:r>
              <a:rPr lang="es-CO" i="1" dirty="0"/>
              <a:t>Si el parámetro </a:t>
            </a:r>
            <a:r>
              <a:rPr lang="es-CO" i="1" dirty="0" err="1"/>
              <a:t>additionalMessage</a:t>
            </a:r>
            <a:r>
              <a:rPr lang="es-CO" i="1" dirty="0"/>
              <a:t> tiene un tipo de dato, debe tener un valor por defecto!</a:t>
            </a:r>
          </a:p>
        </p:txBody>
      </p:sp>
    </p:spTree>
    <p:extLst>
      <p:ext uri="{BB962C8B-B14F-4D97-AF65-F5344CB8AC3E}">
        <p14:creationId xmlns:p14="http://schemas.microsoft.com/office/powerpoint/2010/main" val="2384665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a:normAutofit/>
          </a:bodyPr>
          <a:lstStyle/>
          <a:p>
            <a:r>
              <a:rPr lang="en-US" dirty="0" err="1"/>
              <a:t>Parámetros</a:t>
            </a:r>
            <a:r>
              <a:rPr lang="en-US" dirty="0"/>
              <a:t> </a:t>
            </a:r>
            <a:r>
              <a:rPr lang="en-US" dirty="0" err="1"/>
              <a:t>opcionales</a:t>
            </a:r>
            <a:r>
              <a:rPr lang="en-US" dirty="0"/>
              <a:t>, sin valor por </a:t>
            </a:r>
            <a:r>
              <a:rPr lang="en-US" dirty="0" err="1"/>
              <a:t>defecto</a:t>
            </a:r>
            <a:endParaRPr lang="en-US" dirty="0"/>
          </a:p>
          <a:p>
            <a:pPr marL="0" indent="0" algn="l">
              <a:buNone/>
            </a:pPr>
            <a:r>
              <a:rPr lang="en-US" dirty="0"/>
              <a:t>void main() {</a:t>
            </a:r>
          </a:p>
          <a:p>
            <a:pPr marL="0" indent="0" algn="l">
              <a:buNone/>
            </a:pPr>
            <a:r>
              <a:rPr lang="en-US" dirty="0"/>
              <a:t>print(</a:t>
            </a:r>
            <a:r>
              <a:rPr lang="en-US" dirty="0" err="1"/>
              <a:t>sayHello</a:t>
            </a:r>
            <a:r>
              <a:rPr lang="en-US" dirty="0"/>
              <a:t>('my friend')); // Hello my friend. null</a:t>
            </a:r>
          </a:p>
          <a:p>
            <a:pPr marL="0" indent="0" algn="l">
              <a:buNone/>
            </a:pPr>
            <a:r>
              <a:rPr lang="en-US" dirty="0"/>
              <a:t>print(</a:t>
            </a:r>
            <a:r>
              <a:rPr lang="en-US" dirty="0" err="1"/>
              <a:t>sayHello</a:t>
            </a:r>
            <a:r>
              <a:rPr lang="en-US" dirty="0"/>
              <a:t>('my friend', 'How are you?')); // prints Hello my friend. How are you?</a:t>
            </a:r>
          </a:p>
          <a:p>
            <a:pPr marL="0" indent="0" algn="l">
              <a:buNone/>
            </a:pPr>
            <a:r>
              <a:rPr lang="en-US" dirty="0"/>
              <a:t>}</a:t>
            </a:r>
          </a:p>
        </p:txBody>
      </p:sp>
    </p:spTree>
    <p:extLst>
      <p:ext uri="{BB962C8B-B14F-4D97-AF65-F5344CB8AC3E}">
        <p14:creationId xmlns:p14="http://schemas.microsoft.com/office/powerpoint/2010/main" val="3193798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a:normAutofit/>
          </a:bodyPr>
          <a:lstStyle/>
          <a:p>
            <a:r>
              <a:rPr lang="en-US" dirty="0" err="1"/>
              <a:t>Parámetros</a:t>
            </a:r>
            <a:r>
              <a:rPr lang="en-US" dirty="0"/>
              <a:t> </a:t>
            </a:r>
            <a:r>
              <a:rPr lang="en-US" dirty="0" err="1"/>
              <a:t>opcionales</a:t>
            </a:r>
            <a:r>
              <a:rPr lang="en-US" dirty="0"/>
              <a:t>, con valor por </a:t>
            </a:r>
            <a:r>
              <a:rPr lang="en-US" dirty="0" err="1"/>
              <a:t>defecto</a:t>
            </a:r>
            <a:endParaRPr lang="en-US" dirty="0"/>
          </a:p>
          <a:p>
            <a:pPr marL="0" indent="0" algn="l">
              <a:buNone/>
            </a:pPr>
            <a:r>
              <a:rPr lang="en-US" dirty="0" err="1"/>
              <a:t>sayHello</a:t>
            </a:r>
            <a:r>
              <a:rPr lang="en-US" dirty="0"/>
              <a:t>(String name, [String </a:t>
            </a:r>
            <a:r>
              <a:rPr lang="en-US" dirty="0" err="1"/>
              <a:t>additionalMessage</a:t>
            </a:r>
            <a:r>
              <a:rPr lang="en-US" dirty="0"/>
              <a:t> = 'Welcome to Dart Functions!' ]) =&gt; 'Hello $name. $</a:t>
            </a:r>
            <a:r>
              <a:rPr lang="en-US" dirty="0" err="1"/>
              <a:t>additionalMessage</a:t>
            </a:r>
            <a:r>
              <a:rPr lang="en-US" dirty="0"/>
              <a:t>';</a:t>
            </a:r>
          </a:p>
          <a:p>
            <a:r>
              <a:rPr lang="en-US" dirty="0" err="1"/>
              <a:t>Parámetros</a:t>
            </a:r>
            <a:r>
              <a:rPr lang="en-US" dirty="0"/>
              <a:t> </a:t>
            </a:r>
            <a:r>
              <a:rPr lang="en-US" dirty="0" err="1"/>
              <a:t>opcionales</a:t>
            </a:r>
            <a:r>
              <a:rPr lang="en-US" dirty="0"/>
              <a:t>, </a:t>
            </a:r>
            <a:r>
              <a:rPr lang="en-US" dirty="0" err="1"/>
              <a:t>identificados</a:t>
            </a:r>
            <a:r>
              <a:rPr lang="en-US" dirty="0"/>
              <a:t> con nombre sin valor por </a:t>
            </a:r>
            <a:r>
              <a:rPr lang="en-US" dirty="0" err="1"/>
              <a:t>defecto</a:t>
            </a:r>
            <a:endParaRPr lang="en-US" dirty="0"/>
          </a:p>
          <a:p>
            <a:pPr marL="0" indent="0" algn="l">
              <a:buNone/>
            </a:pPr>
            <a:r>
              <a:rPr lang="en-US" dirty="0" err="1"/>
              <a:t>sayHello</a:t>
            </a:r>
            <a:r>
              <a:rPr lang="en-US" dirty="0"/>
              <a:t>(String name, {</a:t>
            </a:r>
            <a:r>
              <a:rPr lang="en-US" dirty="0" err="1"/>
              <a:t>additionalMessage</a:t>
            </a:r>
            <a:r>
              <a:rPr lang="en-US" dirty="0"/>
              <a:t>}) =&gt; 'Hello $name.</a:t>
            </a:r>
          </a:p>
          <a:p>
            <a:pPr marL="0" indent="0" algn="l">
              <a:buNone/>
            </a:pPr>
            <a:r>
              <a:rPr lang="en-US" dirty="0"/>
              <a:t>$</a:t>
            </a:r>
            <a:r>
              <a:rPr lang="en-US" dirty="0" err="1"/>
              <a:t>additionalMessage</a:t>
            </a:r>
            <a:r>
              <a:rPr lang="en-US" dirty="0"/>
              <a:t>';</a:t>
            </a:r>
          </a:p>
        </p:txBody>
      </p:sp>
    </p:spTree>
    <p:extLst>
      <p:ext uri="{BB962C8B-B14F-4D97-AF65-F5344CB8AC3E}">
        <p14:creationId xmlns:p14="http://schemas.microsoft.com/office/powerpoint/2010/main" val="3564881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a:normAutofit/>
          </a:bodyPr>
          <a:lstStyle/>
          <a:p>
            <a:r>
              <a:rPr lang="en-US" dirty="0" err="1"/>
              <a:t>Parámetros</a:t>
            </a:r>
            <a:r>
              <a:rPr lang="en-US" dirty="0"/>
              <a:t> </a:t>
            </a:r>
            <a:r>
              <a:rPr lang="en-US" dirty="0" err="1"/>
              <a:t>opcionales</a:t>
            </a:r>
            <a:r>
              <a:rPr lang="en-US" dirty="0"/>
              <a:t>, </a:t>
            </a:r>
            <a:r>
              <a:rPr lang="en-US" dirty="0" err="1"/>
              <a:t>identificados</a:t>
            </a:r>
            <a:r>
              <a:rPr lang="en-US" dirty="0"/>
              <a:t> con nombre sin valor por </a:t>
            </a:r>
            <a:r>
              <a:rPr lang="en-US" dirty="0" err="1"/>
              <a:t>defecto</a:t>
            </a:r>
            <a:endParaRPr lang="en-US" dirty="0"/>
          </a:p>
          <a:p>
            <a:pPr marL="0" indent="0">
              <a:buNone/>
            </a:pPr>
            <a:r>
              <a:rPr lang="en-US" dirty="0"/>
              <a:t>void main() {</a:t>
            </a:r>
          </a:p>
          <a:p>
            <a:pPr marL="0" indent="0">
              <a:buNone/>
            </a:pPr>
            <a:r>
              <a:rPr lang="en-US" dirty="0"/>
              <a:t>print(</a:t>
            </a:r>
            <a:r>
              <a:rPr lang="en-US" dirty="0" err="1"/>
              <a:t>sayHello</a:t>
            </a:r>
            <a:r>
              <a:rPr lang="en-US" dirty="0"/>
              <a:t>('my friend'));</a:t>
            </a:r>
          </a:p>
          <a:p>
            <a:pPr marL="0" indent="0">
              <a:buNone/>
            </a:pPr>
            <a:r>
              <a:rPr lang="en-US" dirty="0"/>
              <a:t>// it stills optional, prints: Hello my friend. null</a:t>
            </a:r>
          </a:p>
          <a:p>
            <a:pPr marL="0" indent="0">
              <a:buNone/>
            </a:pPr>
            <a:r>
              <a:rPr lang="en-US" dirty="0"/>
              <a:t>print(</a:t>
            </a:r>
            <a:r>
              <a:rPr lang="en-US" dirty="0" err="1"/>
              <a:t>sayHello</a:t>
            </a:r>
            <a:r>
              <a:rPr lang="en-US" dirty="0"/>
              <a:t>('my friend', </a:t>
            </a:r>
            <a:r>
              <a:rPr lang="en-US" dirty="0" err="1"/>
              <a:t>additionalMessage</a:t>
            </a:r>
            <a:r>
              <a:rPr lang="en-US" dirty="0"/>
              <a:t>: 'How are you?'));</a:t>
            </a:r>
          </a:p>
          <a:p>
            <a:pPr marL="0" indent="0">
              <a:buNone/>
            </a:pPr>
            <a:r>
              <a:rPr lang="en-US" dirty="0"/>
              <a:t>// prints: Hello my friend. How are you?</a:t>
            </a:r>
          </a:p>
          <a:p>
            <a:pPr marL="0" indent="0">
              <a:buNone/>
            </a:pPr>
            <a:r>
              <a:rPr lang="en-US" dirty="0"/>
              <a:t>}</a:t>
            </a:r>
          </a:p>
        </p:txBody>
      </p:sp>
    </p:spTree>
    <p:extLst>
      <p:ext uri="{BB962C8B-B14F-4D97-AF65-F5344CB8AC3E}">
        <p14:creationId xmlns:p14="http://schemas.microsoft.com/office/powerpoint/2010/main" val="162882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a:normAutofit/>
          </a:bodyPr>
          <a:lstStyle/>
          <a:p>
            <a:r>
              <a:rPr lang="en-US" dirty="0" err="1"/>
              <a:t>Función</a:t>
            </a:r>
            <a:r>
              <a:rPr lang="en-US" dirty="0"/>
              <a:t> </a:t>
            </a:r>
            <a:r>
              <a:rPr lang="en-US" dirty="0" err="1"/>
              <a:t>anónima</a:t>
            </a:r>
            <a:r>
              <a:rPr lang="en-US" dirty="0"/>
              <a:t> – no </a:t>
            </a:r>
            <a:r>
              <a:rPr lang="en-US" dirty="0" err="1"/>
              <a:t>tiene</a:t>
            </a:r>
            <a:r>
              <a:rPr lang="en-US" dirty="0"/>
              <a:t> nombre y solo se </a:t>
            </a:r>
            <a:r>
              <a:rPr lang="en-US" dirty="0" err="1"/>
              <a:t>ejecuta</a:t>
            </a:r>
            <a:r>
              <a:rPr lang="en-US" dirty="0"/>
              <a:t> </a:t>
            </a:r>
            <a:r>
              <a:rPr lang="en-US" dirty="0" err="1"/>
              <a:t>en</a:t>
            </a:r>
            <a:r>
              <a:rPr lang="en-US" dirty="0"/>
              <a:t> </a:t>
            </a:r>
            <a:r>
              <a:rPr lang="en-US" dirty="0" err="1"/>
              <a:t>el</a:t>
            </a:r>
            <a:r>
              <a:rPr lang="en-US" dirty="0"/>
              <a:t> punto </a:t>
            </a:r>
            <a:r>
              <a:rPr lang="en-US" dirty="0" err="1"/>
              <a:t>donde</a:t>
            </a:r>
            <a:r>
              <a:rPr lang="en-US" dirty="0"/>
              <a:t> se define</a:t>
            </a:r>
          </a:p>
          <a:p>
            <a:pPr marL="0" indent="0">
              <a:buNone/>
            </a:pPr>
            <a:r>
              <a:rPr lang="en-US" dirty="0"/>
              <a:t>void main() {</a:t>
            </a:r>
          </a:p>
          <a:p>
            <a:pPr marL="0" indent="0">
              <a:buNone/>
            </a:pPr>
            <a:r>
              <a:rPr lang="en-US" dirty="0"/>
              <a:t>var list = [1, 2, 3, 4];</a:t>
            </a:r>
          </a:p>
          <a:p>
            <a:pPr marL="0" indent="0">
              <a:buNone/>
            </a:pPr>
            <a:r>
              <a:rPr lang="en-US" dirty="0" err="1"/>
              <a:t>list.forEach</a:t>
            </a:r>
            <a:r>
              <a:rPr lang="en-US" dirty="0"/>
              <a:t>((number) =&gt; print('hello $number'));</a:t>
            </a:r>
          </a:p>
          <a:p>
            <a:pPr marL="0" indent="0">
              <a:buNone/>
            </a:pPr>
            <a:r>
              <a:rPr lang="en-US" dirty="0"/>
              <a:t>}</a:t>
            </a:r>
          </a:p>
        </p:txBody>
      </p:sp>
    </p:spTree>
    <p:extLst>
      <p:ext uri="{BB962C8B-B14F-4D97-AF65-F5344CB8AC3E}">
        <p14:creationId xmlns:p14="http://schemas.microsoft.com/office/powerpoint/2010/main" val="92773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0C3A-1159-44C6-8B44-2D14E12DFC8E}"/>
              </a:ext>
            </a:extLst>
          </p:cNvPr>
          <p:cNvSpPr>
            <a:spLocks noGrp="1"/>
          </p:cNvSpPr>
          <p:nvPr>
            <p:ph type="title"/>
          </p:nvPr>
        </p:nvSpPr>
        <p:spPr/>
        <p:txBody>
          <a:bodyPr/>
          <a:lstStyle/>
          <a:p>
            <a:r>
              <a:rPr lang="es-CO" dirty="0" err="1"/>
              <a:t>Hello</a:t>
            </a:r>
            <a:r>
              <a:rPr lang="es-CO" dirty="0"/>
              <a:t> </a:t>
            </a:r>
            <a:r>
              <a:rPr lang="es-CO" dirty="0" err="1"/>
              <a:t>World</a:t>
            </a:r>
            <a:r>
              <a:rPr lang="es-CO" dirty="0"/>
              <a:t> en Dart</a:t>
            </a:r>
          </a:p>
        </p:txBody>
      </p:sp>
      <p:sp>
        <p:nvSpPr>
          <p:cNvPr id="3" name="Content Placeholder 2">
            <a:extLst>
              <a:ext uri="{FF2B5EF4-FFF2-40B4-BE49-F238E27FC236}">
                <a16:creationId xmlns:a16="http://schemas.microsoft.com/office/drawing/2014/main" id="{00AD046E-AC04-466C-96B2-314868EAEFAC}"/>
              </a:ext>
            </a:extLst>
          </p:cNvPr>
          <p:cNvSpPr>
            <a:spLocks noGrp="1"/>
          </p:cNvSpPr>
          <p:nvPr>
            <p:ph idx="1"/>
          </p:nvPr>
        </p:nvSpPr>
        <p:spPr/>
        <p:txBody>
          <a:bodyPr/>
          <a:lstStyle/>
          <a:p>
            <a:pPr marL="0" indent="0" algn="l">
              <a:buNone/>
            </a:pPr>
            <a:r>
              <a:rPr lang="en-US" sz="1800" b="0" i="0" u="none" strike="noStrike" baseline="0" dirty="0">
                <a:latin typeface="FreeMono"/>
              </a:rPr>
              <a:t>main() { // Punto de </a:t>
            </a:r>
            <a:r>
              <a:rPr lang="en-US" sz="1800" b="0" i="0" u="none" strike="noStrike" baseline="0" dirty="0" err="1">
                <a:latin typeface="FreeMono"/>
              </a:rPr>
              <a:t>inicio</a:t>
            </a:r>
            <a:r>
              <a:rPr lang="en-US" sz="1800" b="0" i="0" u="none" strike="noStrike" baseline="0" dirty="0">
                <a:latin typeface="FreeMono"/>
              </a:rPr>
              <a:t> a una </a:t>
            </a:r>
            <a:r>
              <a:rPr lang="en-US" sz="1800" b="0" i="0" u="none" strike="noStrike" baseline="0" dirty="0" err="1">
                <a:latin typeface="FreeMono"/>
              </a:rPr>
              <a:t>aplicación</a:t>
            </a:r>
            <a:r>
              <a:rPr lang="en-US" sz="1800" b="0" i="0" u="none" strike="noStrike" baseline="0" dirty="0">
                <a:latin typeface="FreeMono"/>
              </a:rPr>
              <a:t> </a:t>
            </a:r>
            <a:r>
              <a:rPr lang="en-US" sz="1800" b="0" i="0" u="none" strike="noStrike" baseline="0" dirty="0" err="1">
                <a:latin typeface="FreeMono"/>
              </a:rPr>
              <a:t>en</a:t>
            </a:r>
            <a:r>
              <a:rPr lang="en-US" sz="1800" b="0" i="0" u="none" strike="noStrike" baseline="0" dirty="0">
                <a:latin typeface="FreeMono"/>
              </a:rPr>
              <a:t> Dart</a:t>
            </a:r>
          </a:p>
          <a:p>
            <a:pPr marL="0" indent="0" algn="l">
              <a:buNone/>
            </a:pPr>
            <a:r>
              <a:rPr lang="en-US" sz="1800" b="0" i="0" u="none" strike="noStrike" baseline="0" dirty="0">
                <a:latin typeface="FreeMono"/>
              </a:rPr>
              <a:t>var a = 'world'; // </a:t>
            </a:r>
            <a:r>
              <a:rPr lang="en-US" sz="1800" b="0" i="0" u="none" strike="noStrike" baseline="0" dirty="0" err="1">
                <a:latin typeface="FreeMono"/>
              </a:rPr>
              <a:t>Declaración</a:t>
            </a:r>
            <a:r>
              <a:rPr lang="en-US" sz="1800" b="0" i="0" u="none" strike="noStrike" baseline="0" dirty="0">
                <a:latin typeface="FreeMono"/>
              </a:rPr>
              <a:t> e </a:t>
            </a:r>
            <a:r>
              <a:rPr lang="en-US" sz="1800" b="0" i="0" u="none" strike="noStrike" baseline="0" dirty="0" err="1">
                <a:latin typeface="FreeMono"/>
              </a:rPr>
              <a:t>inicialización</a:t>
            </a:r>
            <a:r>
              <a:rPr lang="en-US" sz="1800" b="0" i="0" u="none" strike="noStrike" baseline="0" dirty="0">
                <a:latin typeface="FreeMono"/>
              </a:rPr>
              <a:t> de una variable. Dart </a:t>
            </a:r>
            <a:r>
              <a:rPr lang="en-US" sz="1800" b="0" i="0" u="none" strike="noStrike" baseline="0" dirty="0" err="1">
                <a:latin typeface="FreeMono"/>
              </a:rPr>
              <a:t>puede</a:t>
            </a:r>
            <a:r>
              <a:rPr lang="en-US" sz="1800" b="0" i="0" u="none" strike="noStrike" baseline="0" dirty="0">
                <a:latin typeface="FreeMono"/>
              </a:rPr>
              <a:t> </a:t>
            </a:r>
            <a:r>
              <a:rPr lang="en-US" sz="1800" b="0" i="0" u="none" strike="noStrike" baseline="0" dirty="0" err="1">
                <a:latin typeface="FreeMono"/>
              </a:rPr>
              <a:t>inferir</a:t>
            </a:r>
            <a:r>
              <a:rPr lang="en-US" sz="1800" b="0" i="0" u="none" strike="noStrike" baseline="0" dirty="0">
                <a:latin typeface="FreeMono"/>
              </a:rPr>
              <a:t> </a:t>
            </a:r>
            <a:r>
              <a:rPr lang="en-US" sz="1800" b="0" i="0" u="none" strike="noStrike" baseline="0" dirty="0" err="1">
                <a:latin typeface="FreeMono"/>
              </a:rPr>
              <a:t>el</a:t>
            </a:r>
            <a:r>
              <a:rPr lang="en-US" sz="1800" b="0" i="0" u="none" strike="noStrike" baseline="0" dirty="0">
                <a:latin typeface="FreeMono"/>
              </a:rPr>
              <a:t> </a:t>
            </a:r>
            <a:r>
              <a:rPr lang="en-US" sz="1800" b="0" i="0" u="none" strike="noStrike" baseline="0" dirty="0" err="1">
                <a:latin typeface="FreeMono"/>
              </a:rPr>
              <a:t>tipo</a:t>
            </a:r>
            <a:r>
              <a:rPr lang="en-US" sz="1800" b="0" i="0" u="none" strike="noStrike" baseline="0" dirty="0">
                <a:latin typeface="FreeMono"/>
              </a:rPr>
              <a:t> de una variable</a:t>
            </a:r>
          </a:p>
          <a:p>
            <a:pPr marL="0" indent="0" algn="l">
              <a:buNone/>
            </a:pPr>
            <a:r>
              <a:rPr lang="en-US" sz="1800" b="0" i="0" u="none" strike="noStrike" baseline="0" dirty="0">
                <a:latin typeface="FreeMono"/>
              </a:rPr>
              <a:t>print('hello $a'); // </a:t>
            </a:r>
            <a:r>
              <a:rPr lang="en-US" sz="1800" b="0" i="0" u="none" strike="noStrike" baseline="0" dirty="0" err="1">
                <a:latin typeface="FreeMono"/>
              </a:rPr>
              <a:t>Llamado</a:t>
            </a:r>
            <a:r>
              <a:rPr lang="en-US" sz="1800" b="0" i="0" u="none" strike="noStrike" baseline="0" dirty="0">
                <a:latin typeface="FreeMono"/>
              </a:rPr>
              <a:t> a la </a:t>
            </a:r>
            <a:r>
              <a:rPr lang="en-US" sz="1800" b="0" i="0" u="none" strike="noStrike" baseline="0" dirty="0" err="1">
                <a:latin typeface="FreeMono"/>
              </a:rPr>
              <a:t>función</a:t>
            </a:r>
            <a:r>
              <a:rPr lang="en-US" sz="1800" b="0" i="0" u="none" strike="noStrike" baseline="0" dirty="0">
                <a:latin typeface="FreeMono"/>
              </a:rPr>
              <a:t> print para </a:t>
            </a:r>
            <a:r>
              <a:rPr lang="en-US" sz="1800" b="0" i="0" u="none" strike="noStrike" baseline="0" dirty="0" err="1">
                <a:latin typeface="FreeMono"/>
              </a:rPr>
              <a:t>desplegar</a:t>
            </a:r>
            <a:r>
              <a:rPr lang="en-US" sz="1800" b="0" i="0" u="none" strike="noStrike" baseline="0" dirty="0">
                <a:latin typeface="FreeMono"/>
              </a:rPr>
              <a:t> por </a:t>
            </a:r>
            <a:r>
              <a:rPr lang="en-US" sz="1800" b="0" i="0" u="none" strike="noStrike" baseline="0" dirty="0" err="1">
                <a:latin typeface="FreeMono"/>
              </a:rPr>
              <a:t>pantalla</a:t>
            </a:r>
            <a:r>
              <a:rPr lang="en-US" sz="1800" b="0" i="0" u="none" strike="noStrike" baseline="0" dirty="0">
                <a:latin typeface="FreeMono"/>
              </a:rPr>
              <a:t>, </a:t>
            </a:r>
            <a:r>
              <a:rPr lang="en-US" sz="1800" b="0" i="0" u="none" strike="noStrike" baseline="0" dirty="0" err="1">
                <a:latin typeface="FreeMono"/>
              </a:rPr>
              <a:t>usando</a:t>
            </a:r>
            <a:r>
              <a:rPr lang="en-US" sz="1800" b="0" i="0" u="none" strike="noStrike" baseline="0" dirty="0">
                <a:latin typeface="FreeMono"/>
              </a:rPr>
              <a:t> </a:t>
            </a:r>
            <a:r>
              <a:rPr lang="en-US" sz="1800" b="0" i="0" u="none" strike="noStrike" baseline="0" dirty="0" err="1">
                <a:latin typeface="FreeMono"/>
              </a:rPr>
              <a:t>el</a:t>
            </a:r>
            <a:r>
              <a:rPr lang="en-US" sz="1800" b="0" i="0" u="none" strike="noStrike" baseline="0" dirty="0">
                <a:latin typeface="FreeMono"/>
              </a:rPr>
              <a:t> </a:t>
            </a:r>
            <a:r>
              <a:rPr lang="en-US" sz="1800" b="0" i="0" u="none" strike="noStrike" baseline="0" dirty="0" err="1">
                <a:latin typeface="FreeMono"/>
              </a:rPr>
              <a:t>contenido</a:t>
            </a:r>
            <a:r>
              <a:rPr lang="en-US" sz="1800" b="0" i="0" u="none" strike="noStrike" baseline="0" dirty="0">
                <a:latin typeface="FreeMono"/>
              </a:rPr>
              <a:t> de la variable a</a:t>
            </a:r>
          </a:p>
          <a:p>
            <a:pPr marL="0" indent="0" algn="l">
              <a:buNone/>
            </a:pPr>
            <a:r>
              <a:rPr lang="es-CO" sz="1800" b="0" i="0" u="none" strike="noStrike" baseline="0" dirty="0">
                <a:latin typeface="FreeMono"/>
              </a:rPr>
              <a:t>}</a:t>
            </a:r>
            <a:endParaRPr lang="es-CO" dirty="0"/>
          </a:p>
        </p:txBody>
      </p:sp>
    </p:spTree>
    <p:extLst>
      <p:ext uri="{BB962C8B-B14F-4D97-AF65-F5344CB8AC3E}">
        <p14:creationId xmlns:p14="http://schemas.microsoft.com/office/powerpoint/2010/main" val="3726164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numCol="2">
            <a:normAutofit/>
          </a:bodyPr>
          <a:lstStyle/>
          <a:p>
            <a:r>
              <a:rPr lang="en-US" dirty="0" err="1"/>
              <a:t>Jerarquía</a:t>
            </a:r>
            <a:r>
              <a:rPr lang="en-US" dirty="0"/>
              <a:t> </a:t>
            </a:r>
            <a:r>
              <a:rPr lang="en-US" dirty="0" err="1"/>
              <a:t>léxica</a:t>
            </a:r>
            <a:endParaRPr lang="en-US" dirty="0"/>
          </a:p>
          <a:p>
            <a:pPr marL="0" indent="0">
              <a:buNone/>
            </a:pPr>
            <a:r>
              <a:rPr lang="en-US" sz="2000" dirty="0" err="1"/>
              <a:t>globalFunction</a:t>
            </a:r>
            <a:r>
              <a:rPr lang="en-US" sz="2000" dirty="0"/>
              <a:t>() {</a:t>
            </a:r>
          </a:p>
          <a:p>
            <a:pPr marL="0" indent="0">
              <a:buNone/>
            </a:pPr>
            <a:r>
              <a:rPr lang="en-US" sz="2000" dirty="0"/>
              <a:t>print('global/top-level function');</a:t>
            </a:r>
          </a:p>
          <a:p>
            <a:pPr marL="0" indent="0">
              <a:buNone/>
            </a:pPr>
            <a:r>
              <a:rPr lang="en-US" sz="2000" dirty="0"/>
              <a:t>}</a:t>
            </a:r>
          </a:p>
          <a:p>
            <a:pPr marL="0" indent="0">
              <a:buNone/>
            </a:pPr>
            <a:r>
              <a:rPr lang="en-US" sz="2000" dirty="0" err="1"/>
              <a:t>simpleFunction</a:t>
            </a:r>
            <a:r>
              <a:rPr lang="en-US" sz="2000" dirty="0"/>
              <a:t>() {</a:t>
            </a:r>
          </a:p>
          <a:p>
            <a:pPr marL="0" indent="0">
              <a:buNone/>
            </a:pPr>
            <a:r>
              <a:rPr lang="en-US" sz="2000" dirty="0"/>
              <a:t>print('simple function');</a:t>
            </a:r>
          </a:p>
          <a:p>
            <a:pPr marL="0" indent="0">
              <a:buNone/>
            </a:pPr>
            <a:r>
              <a:rPr lang="en-US" sz="2000" dirty="0" err="1"/>
              <a:t>globalFunction</a:t>
            </a:r>
            <a:r>
              <a:rPr lang="en-US" sz="2000" dirty="0"/>
              <a:t>() {</a:t>
            </a:r>
          </a:p>
          <a:p>
            <a:pPr marL="0" indent="0">
              <a:buNone/>
            </a:pPr>
            <a:r>
              <a:rPr lang="en-US" sz="2000" dirty="0"/>
              <a:t>print('Not really global');</a:t>
            </a:r>
          </a:p>
          <a:p>
            <a:pPr marL="0" indent="0">
              <a:buNone/>
            </a:pPr>
            <a:r>
              <a:rPr lang="en-US" sz="2000" dirty="0"/>
              <a:t>}</a:t>
            </a:r>
          </a:p>
          <a:p>
            <a:pPr marL="0" indent="0">
              <a:buNone/>
            </a:pPr>
            <a:r>
              <a:rPr lang="en-US" sz="2000" dirty="0" err="1"/>
              <a:t>globalFunction</a:t>
            </a:r>
            <a:r>
              <a:rPr lang="en-US" sz="2000" dirty="0"/>
              <a:t>();</a:t>
            </a:r>
          </a:p>
          <a:p>
            <a:pPr marL="0" indent="0">
              <a:buNone/>
            </a:pPr>
            <a:r>
              <a:rPr lang="en-US" sz="2000" dirty="0"/>
              <a:t>}</a:t>
            </a:r>
          </a:p>
          <a:p>
            <a:pPr marL="0" indent="0">
              <a:buNone/>
            </a:pPr>
            <a:r>
              <a:rPr lang="en-US" sz="2000" dirty="0"/>
              <a:t>main() {</a:t>
            </a:r>
          </a:p>
          <a:p>
            <a:pPr marL="0" indent="0">
              <a:buNone/>
            </a:pPr>
            <a:r>
              <a:rPr lang="en-US" sz="2000" dirty="0" err="1"/>
              <a:t>simpleFunction</a:t>
            </a:r>
            <a:r>
              <a:rPr lang="en-US" sz="2000" dirty="0"/>
              <a:t>();</a:t>
            </a:r>
          </a:p>
          <a:p>
            <a:pPr marL="0" indent="0">
              <a:buNone/>
            </a:pPr>
            <a:r>
              <a:rPr lang="en-US" sz="2000" dirty="0" err="1"/>
              <a:t>globalFunction</a:t>
            </a:r>
            <a:r>
              <a:rPr lang="en-US" sz="2000" dirty="0"/>
              <a:t>();</a:t>
            </a:r>
          </a:p>
          <a:p>
            <a:pPr marL="0" indent="0">
              <a:buNone/>
            </a:pPr>
            <a:r>
              <a:rPr lang="en-US" sz="2000" dirty="0"/>
              <a:t>}</a:t>
            </a:r>
            <a:endParaRPr lang="en-US" dirty="0"/>
          </a:p>
        </p:txBody>
      </p:sp>
      <p:sp>
        <p:nvSpPr>
          <p:cNvPr id="4" name="TextBox 3">
            <a:extLst>
              <a:ext uri="{FF2B5EF4-FFF2-40B4-BE49-F238E27FC236}">
                <a16:creationId xmlns:a16="http://schemas.microsoft.com/office/drawing/2014/main" id="{95C3A24F-9D32-4A6A-91AE-FE7B1F61FA64}"/>
              </a:ext>
            </a:extLst>
          </p:cNvPr>
          <p:cNvSpPr txBox="1"/>
          <p:nvPr/>
        </p:nvSpPr>
        <p:spPr>
          <a:xfrm>
            <a:off x="6096000" y="5346440"/>
            <a:ext cx="5016759" cy="1200329"/>
          </a:xfrm>
          <a:prstGeom prst="rect">
            <a:avLst/>
          </a:prstGeom>
          <a:noFill/>
        </p:spPr>
        <p:txBody>
          <a:bodyPr wrap="square" rtlCol="0">
            <a:spAutoFit/>
          </a:bodyPr>
          <a:lstStyle/>
          <a:p>
            <a:r>
              <a:rPr lang="es-CO" i="1" dirty="0"/>
              <a:t>Las llaves definen el contexto de la declaración de una función. Si dentro del contexto inmediato se puede resolver el nombre de la función, se toma la más cercana.</a:t>
            </a:r>
          </a:p>
        </p:txBody>
      </p:sp>
    </p:spTree>
    <p:extLst>
      <p:ext uri="{BB962C8B-B14F-4D97-AF65-F5344CB8AC3E}">
        <p14:creationId xmlns:p14="http://schemas.microsoft.com/office/powerpoint/2010/main" val="1412089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Funciones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1" y="2111433"/>
            <a:ext cx="11339259" cy="4256115"/>
          </a:xfrm>
        </p:spPr>
        <p:txBody>
          <a:bodyPr numCol="2">
            <a:normAutofit/>
          </a:bodyPr>
          <a:lstStyle/>
          <a:p>
            <a:r>
              <a:rPr lang="en-US" dirty="0" err="1"/>
              <a:t>Jerarquía</a:t>
            </a:r>
            <a:r>
              <a:rPr lang="en-US" dirty="0"/>
              <a:t> </a:t>
            </a:r>
            <a:r>
              <a:rPr lang="en-US" dirty="0" err="1"/>
              <a:t>léxica</a:t>
            </a:r>
            <a:endParaRPr lang="en-US" dirty="0"/>
          </a:p>
          <a:p>
            <a:pPr marL="0" indent="0">
              <a:buNone/>
            </a:pPr>
            <a:r>
              <a:rPr lang="en-US" sz="2000" dirty="0" err="1"/>
              <a:t>globalFunction</a:t>
            </a:r>
            <a:r>
              <a:rPr lang="en-US" sz="2000" dirty="0"/>
              <a:t>() {</a:t>
            </a:r>
          </a:p>
          <a:p>
            <a:pPr marL="0" indent="0">
              <a:buNone/>
            </a:pPr>
            <a:r>
              <a:rPr lang="en-US" sz="2000" dirty="0"/>
              <a:t>print('global/top-level function');</a:t>
            </a:r>
          </a:p>
          <a:p>
            <a:pPr marL="0" indent="0">
              <a:buNone/>
            </a:pPr>
            <a:r>
              <a:rPr lang="en-US" sz="2000" dirty="0"/>
              <a:t>}</a:t>
            </a:r>
          </a:p>
          <a:p>
            <a:pPr marL="0" indent="0">
              <a:buNone/>
            </a:pPr>
            <a:r>
              <a:rPr lang="en-US" sz="2000" dirty="0" err="1"/>
              <a:t>simpleFunction</a:t>
            </a:r>
            <a:r>
              <a:rPr lang="en-US" sz="2000" dirty="0"/>
              <a:t>() {</a:t>
            </a:r>
          </a:p>
          <a:p>
            <a:pPr marL="0" indent="0">
              <a:buNone/>
            </a:pPr>
            <a:r>
              <a:rPr lang="en-US" sz="2000" dirty="0"/>
              <a:t>print('simple function');</a:t>
            </a:r>
          </a:p>
          <a:p>
            <a:pPr marL="0" indent="0">
              <a:buNone/>
            </a:pPr>
            <a:r>
              <a:rPr lang="en-US" sz="2000" dirty="0" err="1"/>
              <a:t>globalFunction</a:t>
            </a:r>
            <a:r>
              <a:rPr lang="en-US" sz="2000" dirty="0"/>
              <a:t>() {</a:t>
            </a:r>
          </a:p>
          <a:p>
            <a:pPr marL="0" indent="0">
              <a:buNone/>
            </a:pPr>
            <a:r>
              <a:rPr lang="en-US" sz="2000" dirty="0"/>
              <a:t>print('Not really global');</a:t>
            </a:r>
          </a:p>
          <a:p>
            <a:pPr marL="0" indent="0">
              <a:buNone/>
            </a:pPr>
            <a:r>
              <a:rPr lang="en-US" sz="2000" dirty="0"/>
              <a:t>}</a:t>
            </a:r>
          </a:p>
          <a:p>
            <a:pPr marL="0" indent="0">
              <a:buNone/>
            </a:pPr>
            <a:r>
              <a:rPr lang="en-US" sz="2000" dirty="0" err="1"/>
              <a:t>globalFunction</a:t>
            </a:r>
            <a:r>
              <a:rPr lang="en-US" sz="2000" dirty="0"/>
              <a:t>();</a:t>
            </a:r>
          </a:p>
          <a:p>
            <a:pPr marL="0" indent="0">
              <a:buNone/>
            </a:pPr>
            <a:r>
              <a:rPr lang="en-US" sz="2000" dirty="0"/>
              <a:t>}</a:t>
            </a:r>
          </a:p>
          <a:p>
            <a:pPr marL="0" indent="0">
              <a:buNone/>
            </a:pPr>
            <a:r>
              <a:rPr lang="en-US" sz="2000" dirty="0"/>
              <a:t>main() {</a:t>
            </a:r>
          </a:p>
          <a:p>
            <a:pPr marL="0" indent="0">
              <a:buNone/>
            </a:pPr>
            <a:r>
              <a:rPr lang="en-US" sz="2000" dirty="0" err="1"/>
              <a:t>simpleFunction</a:t>
            </a:r>
            <a:r>
              <a:rPr lang="en-US" sz="2000" dirty="0"/>
              <a:t>();</a:t>
            </a:r>
          </a:p>
          <a:p>
            <a:pPr marL="0" indent="0">
              <a:buNone/>
            </a:pPr>
            <a:r>
              <a:rPr lang="en-US" sz="2000" dirty="0" err="1"/>
              <a:t>globalFunction</a:t>
            </a:r>
            <a:r>
              <a:rPr lang="en-US" sz="2000" dirty="0"/>
              <a:t>();</a:t>
            </a:r>
          </a:p>
          <a:p>
            <a:pPr marL="0" indent="0">
              <a:buNone/>
            </a:pPr>
            <a:r>
              <a:rPr lang="en-US" sz="2000" dirty="0"/>
              <a:t>}</a:t>
            </a:r>
            <a:endParaRPr lang="en-US" dirty="0"/>
          </a:p>
        </p:txBody>
      </p:sp>
      <p:sp>
        <p:nvSpPr>
          <p:cNvPr id="4" name="TextBox 3">
            <a:extLst>
              <a:ext uri="{FF2B5EF4-FFF2-40B4-BE49-F238E27FC236}">
                <a16:creationId xmlns:a16="http://schemas.microsoft.com/office/drawing/2014/main" id="{95C3A24F-9D32-4A6A-91AE-FE7B1F61FA64}"/>
              </a:ext>
            </a:extLst>
          </p:cNvPr>
          <p:cNvSpPr txBox="1"/>
          <p:nvPr/>
        </p:nvSpPr>
        <p:spPr>
          <a:xfrm>
            <a:off x="6096000" y="5346440"/>
            <a:ext cx="5016759" cy="1200329"/>
          </a:xfrm>
          <a:prstGeom prst="rect">
            <a:avLst/>
          </a:prstGeom>
          <a:noFill/>
        </p:spPr>
        <p:txBody>
          <a:bodyPr wrap="square" rtlCol="0">
            <a:spAutoFit/>
          </a:bodyPr>
          <a:lstStyle/>
          <a:p>
            <a:r>
              <a:rPr lang="es-CO" i="1" dirty="0"/>
              <a:t>Las llaves definen el contexto de la declaración de una función. Si dentro del contexto inmediato se puede resolver el nombre de la función, se toma la más cercana.</a:t>
            </a:r>
          </a:p>
        </p:txBody>
      </p:sp>
    </p:spTree>
    <p:extLst>
      <p:ext uri="{BB962C8B-B14F-4D97-AF65-F5344CB8AC3E}">
        <p14:creationId xmlns:p14="http://schemas.microsoft.com/office/powerpoint/2010/main" val="35626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Operadores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fontScale="92500"/>
          </a:bodyPr>
          <a:lstStyle/>
          <a:p>
            <a:pPr algn="l"/>
            <a:r>
              <a:rPr lang="en-US" dirty="0" err="1"/>
              <a:t>Asignación</a:t>
            </a:r>
            <a:r>
              <a:rPr lang="en-US" dirty="0"/>
              <a:t> </a:t>
            </a:r>
          </a:p>
          <a:p>
            <a:pPr lvl="1"/>
            <a:r>
              <a:rPr lang="en-US" dirty="0"/>
              <a:t>=</a:t>
            </a:r>
          </a:p>
          <a:p>
            <a:pPr algn="l"/>
            <a:r>
              <a:rPr lang="en-US" dirty="0" err="1"/>
              <a:t>Aritméticos</a:t>
            </a:r>
            <a:endParaRPr lang="en-US" dirty="0"/>
          </a:p>
          <a:p>
            <a:pPr lvl="1"/>
            <a:r>
              <a:rPr lang="en-US" dirty="0"/>
              <a:t>+, </a:t>
            </a:r>
            <a:r>
              <a:rPr lang="es-CO" dirty="0"/>
              <a:t>-, *, / (División real), </a:t>
            </a:r>
            <a:r>
              <a:rPr lang="en-US" dirty="0"/>
              <a:t>~/ (División entera), % (</a:t>
            </a:r>
            <a:r>
              <a:rPr lang="en-US" dirty="0" err="1"/>
              <a:t>Módulo</a:t>
            </a:r>
            <a:r>
              <a:rPr lang="en-US" dirty="0"/>
              <a:t>), -</a:t>
            </a:r>
            <a:r>
              <a:rPr lang="en-US" dirty="0" err="1"/>
              <a:t>expresión</a:t>
            </a:r>
            <a:r>
              <a:rPr lang="en-US" dirty="0"/>
              <a:t> (</a:t>
            </a:r>
            <a:r>
              <a:rPr lang="en-US" dirty="0" err="1"/>
              <a:t>Negativo</a:t>
            </a:r>
            <a:r>
              <a:rPr lang="en-US" dirty="0"/>
              <a:t> de la </a:t>
            </a:r>
            <a:r>
              <a:rPr lang="en-US" dirty="0" err="1"/>
              <a:t>expresión</a:t>
            </a:r>
            <a:r>
              <a:rPr lang="en-US" dirty="0"/>
              <a:t>).</a:t>
            </a:r>
          </a:p>
          <a:p>
            <a:pPr algn="l"/>
            <a:r>
              <a:rPr lang="es-CO" dirty="0"/>
              <a:t>Asignación y operación</a:t>
            </a:r>
          </a:p>
          <a:p>
            <a:pPr lvl="1"/>
            <a:r>
              <a:rPr lang="es-CO" dirty="0"/>
              <a:t>+=, -=, *=, /= </a:t>
            </a:r>
          </a:p>
          <a:p>
            <a:r>
              <a:rPr lang="es-CO" dirty="0"/>
              <a:t>Incremento/Decremento</a:t>
            </a:r>
          </a:p>
          <a:p>
            <a:pPr lvl="1"/>
            <a:r>
              <a:rPr lang="es-CO" dirty="0"/>
              <a:t>++</a:t>
            </a:r>
            <a:r>
              <a:rPr lang="es-CO" dirty="0" err="1"/>
              <a:t>var</a:t>
            </a:r>
            <a:r>
              <a:rPr lang="es-CO" dirty="0"/>
              <a:t> or </a:t>
            </a:r>
            <a:r>
              <a:rPr lang="es-CO" dirty="0" err="1"/>
              <a:t>var</a:t>
            </a:r>
            <a:r>
              <a:rPr lang="es-CO" dirty="0"/>
              <a:t>++ para incrementar en 1 en valor de </a:t>
            </a:r>
            <a:r>
              <a:rPr lang="es-CO" dirty="0" err="1"/>
              <a:t>var</a:t>
            </a:r>
            <a:r>
              <a:rPr lang="es-CO" dirty="0"/>
              <a:t> (después y antes de usarla, respectivamente)</a:t>
            </a:r>
          </a:p>
          <a:p>
            <a:pPr lvl="1"/>
            <a:r>
              <a:rPr lang="es-CO" dirty="0"/>
              <a:t>--</a:t>
            </a:r>
            <a:r>
              <a:rPr lang="es-CO" dirty="0" err="1"/>
              <a:t>var</a:t>
            </a:r>
            <a:r>
              <a:rPr lang="es-CO" dirty="0"/>
              <a:t> or </a:t>
            </a:r>
            <a:r>
              <a:rPr lang="es-CO" dirty="0" err="1"/>
              <a:t>var</a:t>
            </a:r>
            <a:r>
              <a:rPr lang="es-CO" dirty="0"/>
              <a:t>-- para reducir en 1 en valor de </a:t>
            </a:r>
            <a:r>
              <a:rPr lang="es-CO" dirty="0" err="1"/>
              <a:t>var</a:t>
            </a:r>
            <a:endParaRPr lang="es-CO" dirty="0"/>
          </a:p>
        </p:txBody>
      </p:sp>
    </p:spTree>
    <p:extLst>
      <p:ext uri="{BB962C8B-B14F-4D97-AF65-F5344CB8AC3E}">
        <p14:creationId xmlns:p14="http://schemas.microsoft.com/office/powerpoint/2010/main" val="392791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Operadores</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lnSpcReduction="10000"/>
          </a:bodyPr>
          <a:lstStyle/>
          <a:p>
            <a:pPr algn="l"/>
            <a:r>
              <a:rPr lang="en-US" dirty="0" err="1"/>
              <a:t>Comparación</a:t>
            </a:r>
            <a:endParaRPr lang="en-US" dirty="0"/>
          </a:p>
          <a:p>
            <a:pPr lvl="1"/>
            <a:r>
              <a:rPr lang="en-US" dirty="0"/>
              <a:t>==, !=, &gt;, &lt;, &gt;=, &lt;=</a:t>
            </a:r>
          </a:p>
          <a:p>
            <a:r>
              <a:rPr lang="en-US" dirty="0" err="1"/>
              <a:t>Revisión</a:t>
            </a:r>
            <a:r>
              <a:rPr lang="en-US" dirty="0"/>
              <a:t> de </a:t>
            </a:r>
            <a:r>
              <a:rPr lang="en-US" dirty="0" err="1"/>
              <a:t>tipo</a:t>
            </a:r>
            <a:r>
              <a:rPr lang="en-US" dirty="0"/>
              <a:t> de </a:t>
            </a:r>
            <a:r>
              <a:rPr lang="en-US" dirty="0" err="1"/>
              <a:t>datos</a:t>
            </a:r>
            <a:endParaRPr lang="en-US" dirty="0"/>
          </a:p>
          <a:p>
            <a:pPr lvl="1"/>
            <a:r>
              <a:rPr lang="en-US" dirty="0"/>
              <a:t>is, is!</a:t>
            </a:r>
          </a:p>
          <a:p>
            <a:r>
              <a:rPr lang="en-US" dirty="0" err="1"/>
              <a:t>Lógicos</a:t>
            </a:r>
            <a:endParaRPr lang="en-US" dirty="0"/>
          </a:p>
          <a:p>
            <a:pPr lvl="1"/>
            <a:r>
              <a:rPr lang="en-US" dirty="0"/>
              <a:t>!expression (</a:t>
            </a:r>
            <a:r>
              <a:rPr lang="en-US" dirty="0" err="1"/>
              <a:t>Negación</a:t>
            </a:r>
            <a:r>
              <a:rPr lang="en-US" dirty="0"/>
              <a:t> </a:t>
            </a:r>
            <a:r>
              <a:rPr lang="en-US" dirty="0" err="1"/>
              <a:t>booleana</a:t>
            </a:r>
            <a:r>
              <a:rPr lang="en-US" dirty="0"/>
              <a:t>), || (O), &amp;&amp; (Y)</a:t>
            </a:r>
          </a:p>
          <a:p>
            <a:r>
              <a:rPr lang="en-US" dirty="0" err="1"/>
              <a:t>Binarios</a:t>
            </a:r>
            <a:endParaRPr lang="en-US" dirty="0"/>
          </a:p>
          <a:p>
            <a:pPr lvl="1"/>
            <a:r>
              <a:rPr lang="en-US" dirty="0"/>
              <a:t>&amp; (AND), | (OR), ^ (XOR), ~operand (</a:t>
            </a:r>
            <a:r>
              <a:rPr lang="en-US" dirty="0" err="1"/>
              <a:t>Invertir</a:t>
            </a:r>
            <a:r>
              <a:rPr lang="en-US" dirty="0"/>
              <a:t> </a:t>
            </a:r>
            <a:r>
              <a:rPr lang="en-US" dirty="0" err="1"/>
              <a:t>valores</a:t>
            </a:r>
            <a:r>
              <a:rPr lang="en-US" dirty="0"/>
              <a:t> de bits), &lt;&lt; (</a:t>
            </a:r>
            <a:r>
              <a:rPr lang="en-US" dirty="0" err="1"/>
              <a:t>desplaza</a:t>
            </a:r>
            <a:r>
              <a:rPr lang="en-US" dirty="0"/>
              <a:t> x bits </a:t>
            </a:r>
            <a:r>
              <a:rPr lang="en-US" dirty="0" err="1"/>
              <a:t>hacia</a:t>
            </a:r>
            <a:r>
              <a:rPr lang="en-US" dirty="0"/>
              <a:t> la </a:t>
            </a:r>
            <a:r>
              <a:rPr lang="en-US" dirty="0" err="1"/>
              <a:t>izquierda</a:t>
            </a:r>
            <a:r>
              <a:rPr lang="en-US" dirty="0"/>
              <a:t>, </a:t>
            </a:r>
            <a:r>
              <a:rPr lang="en-US" dirty="0" err="1"/>
              <a:t>asumiento</a:t>
            </a:r>
            <a:r>
              <a:rPr lang="en-US" dirty="0"/>
              <a:t> 0s a la </a:t>
            </a:r>
            <a:r>
              <a:rPr lang="en-US" dirty="0" err="1"/>
              <a:t>derecha</a:t>
            </a:r>
            <a:r>
              <a:rPr lang="en-US" dirty="0"/>
              <a:t>), &gt;&gt; (</a:t>
            </a:r>
            <a:r>
              <a:rPr lang="en-US" dirty="0" err="1"/>
              <a:t>desplaza</a:t>
            </a:r>
            <a:r>
              <a:rPr lang="en-US" dirty="0"/>
              <a:t> x bits </a:t>
            </a:r>
            <a:r>
              <a:rPr lang="en-US" dirty="0" err="1"/>
              <a:t>hacia</a:t>
            </a:r>
            <a:r>
              <a:rPr lang="en-US" dirty="0"/>
              <a:t> la </a:t>
            </a:r>
            <a:r>
              <a:rPr lang="en-US" dirty="0" err="1"/>
              <a:t>derecha</a:t>
            </a:r>
            <a:r>
              <a:rPr lang="en-US" dirty="0"/>
              <a:t>, </a:t>
            </a:r>
            <a:r>
              <a:rPr lang="en-US" dirty="0" err="1"/>
              <a:t>asumiento</a:t>
            </a:r>
            <a:r>
              <a:rPr lang="en-US" dirty="0"/>
              <a:t> 0s a la </a:t>
            </a:r>
            <a:r>
              <a:rPr lang="en-US" dirty="0" err="1"/>
              <a:t>izquierda</a:t>
            </a:r>
            <a:r>
              <a:rPr lang="en-US" dirty="0"/>
              <a:t>)</a:t>
            </a:r>
          </a:p>
        </p:txBody>
      </p:sp>
    </p:spTree>
    <p:extLst>
      <p:ext uri="{BB962C8B-B14F-4D97-AF65-F5344CB8AC3E}">
        <p14:creationId xmlns:p14="http://schemas.microsoft.com/office/powerpoint/2010/main" val="135543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a:bodyPr>
          <a:lstStyle/>
          <a:p>
            <a:pPr algn="l"/>
            <a:r>
              <a:rPr lang="en-US" dirty="0" err="1"/>
              <a:t>Números</a:t>
            </a:r>
            <a:endParaRPr lang="en-US" dirty="0"/>
          </a:p>
          <a:p>
            <a:pPr lvl="1"/>
            <a:r>
              <a:rPr lang="en-US" dirty="0"/>
              <a:t>Int: </a:t>
            </a:r>
            <a:r>
              <a:rPr lang="en-US" dirty="0" err="1"/>
              <a:t>Valores</a:t>
            </a:r>
            <a:r>
              <a:rPr lang="en-US" dirty="0"/>
              <a:t> </a:t>
            </a:r>
            <a:r>
              <a:rPr lang="en-US" dirty="0" err="1"/>
              <a:t>enteros</a:t>
            </a:r>
            <a:r>
              <a:rPr lang="en-US" dirty="0"/>
              <a:t> de 64 bits entre as -2</a:t>
            </a:r>
            <a:r>
              <a:rPr lang="en-US" baseline="30000" dirty="0"/>
              <a:t>63</a:t>
            </a:r>
            <a:r>
              <a:rPr lang="en-US" dirty="0"/>
              <a:t> to 2</a:t>
            </a:r>
            <a:r>
              <a:rPr lang="en-US" baseline="30000" dirty="0"/>
              <a:t>63</a:t>
            </a:r>
            <a:r>
              <a:rPr lang="en-US" dirty="0"/>
              <a:t>-1.</a:t>
            </a:r>
          </a:p>
          <a:p>
            <a:pPr lvl="1"/>
            <a:r>
              <a:rPr lang="en-US" dirty="0"/>
              <a:t>Double: </a:t>
            </a:r>
            <a:r>
              <a:rPr lang="en-US" dirty="0" err="1"/>
              <a:t>números</a:t>
            </a:r>
            <a:r>
              <a:rPr lang="en-US" dirty="0"/>
              <a:t> punto </a:t>
            </a:r>
            <a:r>
              <a:rPr lang="en-US" dirty="0" err="1"/>
              <a:t>flotante</a:t>
            </a:r>
            <a:r>
              <a:rPr lang="en-US" dirty="0"/>
              <a:t> con 64 bits de precision</a:t>
            </a:r>
          </a:p>
          <a:p>
            <a:pPr lvl="1"/>
            <a:r>
              <a:rPr lang="en-US" dirty="0" err="1"/>
              <a:t>BigInt</a:t>
            </a:r>
            <a:r>
              <a:rPr lang="en-US" dirty="0"/>
              <a:t>: </a:t>
            </a:r>
            <a:r>
              <a:rPr lang="en-US" dirty="0" err="1"/>
              <a:t>Números</a:t>
            </a:r>
            <a:r>
              <a:rPr lang="en-US" dirty="0"/>
              <a:t> </a:t>
            </a:r>
            <a:r>
              <a:rPr lang="en-US" dirty="0" err="1"/>
              <a:t>enteros</a:t>
            </a:r>
            <a:r>
              <a:rPr lang="en-US" dirty="0"/>
              <a:t> tan </a:t>
            </a:r>
            <a:r>
              <a:rPr lang="en-US" dirty="0" err="1"/>
              <a:t>grandes</a:t>
            </a:r>
            <a:r>
              <a:rPr lang="en-US" dirty="0"/>
              <a:t> </a:t>
            </a:r>
            <a:r>
              <a:rPr lang="en-US" dirty="0" err="1"/>
              <a:t>como</a:t>
            </a:r>
            <a:r>
              <a:rPr lang="en-US" dirty="0"/>
              <a:t> </a:t>
            </a:r>
            <a:r>
              <a:rPr lang="en-US" dirty="0" err="1"/>
              <a:t>pueda</a:t>
            </a:r>
            <a:r>
              <a:rPr lang="en-US" dirty="0"/>
              <a:t> </a:t>
            </a:r>
            <a:r>
              <a:rPr lang="en-US" dirty="0" err="1"/>
              <a:t>soportar</a:t>
            </a:r>
            <a:r>
              <a:rPr lang="en-US" dirty="0"/>
              <a:t> la RAM</a:t>
            </a:r>
          </a:p>
          <a:p>
            <a:pPr algn="l"/>
            <a:r>
              <a:rPr lang="en-US" dirty="0" err="1"/>
              <a:t>Booleanos</a:t>
            </a:r>
            <a:r>
              <a:rPr lang="en-US" dirty="0"/>
              <a:t> (bool)</a:t>
            </a:r>
          </a:p>
          <a:p>
            <a:pPr lvl="1"/>
            <a:r>
              <a:rPr lang="en-US" dirty="0"/>
              <a:t>True o false</a:t>
            </a:r>
          </a:p>
        </p:txBody>
      </p:sp>
    </p:spTree>
    <p:extLst>
      <p:ext uri="{BB962C8B-B14F-4D97-AF65-F5344CB8AC3E}">
        <p14:creationId xmlns:p14="http://schemas.microsoft.com/office/powerpoint/2010/main" val="20661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a:bodyPr>
          <a:lstStyle/>
          <a:p>
            <a:pPr algn="l"/>
            <a:r>
              <a:rPr lang="en-US" dirty="0" err="1"/>
              <a:t>Colectiones</a:t>
            </a:r>
            <a:r>
              <a:rPr lang="en-US" dirty="0"/>
              <a:t> (list, set y map)</a:t>
            </a:r>
          </a:p>
          <a:p>
            <a:pPr lvl="1"/>
            <a:r>
              <a:rPr lang="en-US" dirty="0" err="1"/>
              <a:t>Listas</a:t>
            </a:r>
            <a:r>
              <a:rPr lang="en-US" dirty="0"/>
              <a:t>: </a:t>
            </a:r>
            <a:r>
              <a:rPr lang="en-US" dirty="0" err="1"/>
              <a:t>Obtener</a:t>
            </a:r>
            <a:r>
              <a:rPr lang="en-US" dirty="0"/>
              <a:t> </a:t>
            </a:r>
            <a:r>
              <a:rPr lang="en-US" dirty="0" err="1"/>
              <a:t>valores</a:t>
            </a:r>
            <a:r>
              <a:rPr lang="en-US" dirty="0"/>
              <a:t> </a:t>
            </a:r>
            <a:r>
              <a:rPr lang="en-US" dirty="0" err="1"/>
              <a:t>puntuales</a:t>
            </a:r>
            <a:r>
              <a:rPr lang="en-US" dirty="0"/>
              <a:t> (L[index]), + (</a:t>
            </a:r>
            <a:r>
              <a:rPr lang="en-US" dirty="0" err="1"/>
              <a:t>concatenar</a:t>
            </a:r>
            <a:r>
              <a:rPr lang="en-US" dirty="0"/>
              <a:t> </a:t>
            </a:r>
            <a:r>
              <a:rPr lang="en-US" dirty="0" err="1"/>
              <a:t>listas</a:t>
            </a:r>
            <a:r>
              <a:rPr lang="en-US" dirty="0"/>
              <a:t>), </a:t>
            </a:r>
            <a:r>
              <a:rPr lang="en-US" dirty="0" err="1"/>
              <a:t>tamaño</a:t>
            </a:r>
            <a:r>
              <a:rPr lang="en-US" dirty="0"/>
              <a:t> </a:t>
            </a:r>
            <a:r>
              <a:rPr lang="en-US" dirty="0" err="1"/>
              <a:t>fijo</a:t>
            </a:r>
            <a:r>
              <a:rPr lang="en-US" dirty="0"/>
              <a:t> o variable</a:t>
            </a:r>
          </a:p>
          <a:p>
            <a:pPr lvl="1"/>
            <a:r>
              <a:rPr lang="en-US" dirty="0"/>
              <a:t>Conjuntos: Lista no </a:t>
            </a:r>
            <a:r>
              <a:rPr lang="en-US" dirty="0" err="1"/>
              <a:t>ordenada</a:t>
            </a:r>
            <a:r>
              <a:rPr lang="en-US" dirty="0"/>
              <a:t> de </a:t>
            </a:r>
            <a:r>
              <a:rPr lang="en-US" dirty="0" err="1"/>
              <a:t>elementos</a:t>
            </a:r>
            <a:r>
              <a:rPr lang="en-US" dirty="0"/>
              <a:t>.</a:t>
            </a:r>
          </a:p>
          <a:p>
            <a:pPr lvl="1"/>
            <a:r>
              <a:rPr lang="en-US" dirty="0" err="1"/>
              <a:t>Mapas</a:t>
            </a:r>
            <a:r>
              <a:rPr lang="en-US" dirty="0"/>
              <a:t>: </a:t>
            </a:r>
            <a:r>
              <a:rPr lang="en-US" dirty="0" err="1"/>
              <a:t>Usan</a:t>
            </a:r>
            <a:r>
              <a:rPr lang="en-US" dirty="0"/>
              <a:t> </a:t>
            </a:r>
            <a:r>
              <a:rPr lang="en-US" dirty="0" err="1"/>
              <a:t>estructura</a:t>
            </a:r>
            <a:r>
              <a:rPr lang="en-US" dirty="0"/>
              <a:t> &lt;</a:t>
            </a:r>
            <a:r>
              <a:rPr lang="en-US" dirty="0" err="1"/>
              <a:t>llave</a:t>
            </a:r>
            <a:r>
              <a:rPr lang="en-US" dirty="0"/>
              <a:t>, valor&gt; para </a:t>
            </a:r>
            <a:r>
              <a:rPr lang="en-US" dirty="0" err="1"/>
              <a:t>almacenar</a:t>
            </a:r>
            <a:r>
              <a:rPr lang="en-US" dirty="0"/>
              <a:t> y </a:t>
            </a:r>
            <a:r>
              <a:rPr lang="en-US" dirty="0" err="1"/>
              <a:t>obtener</a:t>
            </a:r>
            <a:r>
              <a:rPr lang="en-US" dirty="0"/>
              <a:t> </a:t>
            </a:r>
            <a:r>
              <a:rPr lang="en-US" dirty="0" err="1"/>
              <a:t>datos</a:t>
            </a:r>
            <a:r>
              <a:rPr lang="en-US" dirty="0"/>
              <a:t>. </a:t>
            </a:r>
            <a:r>
              <a:rPr lang="en-US" dirty="0" err="1"/>
              <a:t>Pueden</a:t>
            </a:r>
            <a:r>
              <a:rPr lang="en-US" dirty="0"/>
              <a:t> </a:t>
            </a:r>
            <a:r>
              <a:rPr lang="en-US" dirty="0" err="1"/>
              <a:t>definirse</a:t>
            </a:r>
            <a:r>
              <a:rPr lang="en-US" dirty="0"/>
              <a:t> </a:t>
            </a:r>
            <a:r>
              <a:rPr lang="en-US" dirty="0" err="1"/>
              <a:t>previamente</a:t>
            </a:r>
            <a:r>
              <a:rPr lang="en-US" dirty="0"/>
              <a:t> o ser </a:t>
            </a:r>
            <a:r>
              <a:rPr lang="en-US" dirty="0" err="1"/>
              <a:t>dinámicos</a:t>
            </a:r>
            <a:endParaRPr lang="en-US" dirty="0"/>
          </a:p>
        </p:txBody>
      </p:sp>
    </p:spTree>
    <p:extLst>
      <p:ext uri="{BB962C8B-B14F-4D97-AF65-F5344CB8AC3E}">
        <p14:creationId xmlns:p14="http://schemas.microsoft.com/office/powerpoint/2010/main" val="247801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0DF7-F2B3-403B-A9ED-CD35C6C2C71D}"/>
              </a:ext>
            </a:extLst>
          </p:cNvPr>
          <p:cNvSpPr>
            <a:spLocks noGrp="1"/>
          </p:cNvSpPr>
          <p:nvPr>
            <p:ph type="title"/>
          </p:nvPr>
        </p:nvSpPr>
        <p:spPr/>
        <p:txBody>
          <a:bodyPr/>
          <a:lstStyle/>
          <a:p>
            <a:r>
              <a:rPr lang="es-CO" dirty="0"/>
              <a:t>Generalidades de Dart – tipos de dato</a:t>
            </a:r>
          </a:p>
        </p:txBody>
      </p:sp>
      <p:sp>
        <p:nvSpPr>
          <p:cNvPr id="3" name="Content Placeholder 2">
            <a:extLst>
              <a:ext uri="{FF2B5EF4-FFF2-40B4-BE49-F238E27FC236}">
                <a16:creationId xmlns:a16="http://schemas.microsoft.com/office/drawing/2014/main" id="{7EEC7AA6-D03B-4688-9340-6430438C1BE2}"/>
              </a:ext>
            </a:extLst>
          </p:cNvPr>
          <p:cNvSpPr>
            <a:spLocks noGrp="1"/>
          </p:cNvSpPr>
          <p:nvPr>
            <p:ph idx="1"/>
          </p:nvPr>
        </p:nvSpPr>
        <p:spPr>
          <a:xfrm>
            <a:off x="581192" y="2111433"/>
            <a:ext cx="11029615" cy="4206239"/>
          </a:xfrm>
        </p:spPr>
        <p:txBody>
          <a:bodyPr>
            <a:normAutofit lnSpcReduction="10000"/>
          </a:bodyPr>
          <a:lstStyle/>
          <a:p>
            <a:pPr algn="l"/>
            <a:r>
              <a:rPr lang="en-US" dirty="0" err="1"/>
              <a:t>Listas</a:t>
            </a:r>
            <a:endParaRPr lang="en-US" dirty="0"/>
          </a:p>
          <a:p>
            <a:pPr lvl="1"/>
            <a:r>
              <a:rPr lang="en-US" dirty="0"/>
              <a:t>Si un </a:t>
            </a:r>
            <a:r>
              <a:rPr lang="en-US" dirty="0" err="1"/>
              <a:t>tipo</a:t>
            </a:r>
            <a:r>
              <a:rPr lang="en-US" dirty="0"/>
              <a:t> de </a:t>
            </a:r>
            <a:r>
              <a:rPr lang="en-US" dirty="0" err="1"/>
              <a:t>dato</a:t>
            </a:r>
            <a:r>
              <a:rPr lang="en-US" dirty="0"/>
              <a:t> no se </a:t>
            </a:r>
            <a:r>
              <a:rPr lang="en-US" dirty="0" err="1"/>
              <a:t>especifica</a:t>
            </a:r>
            <a:r>
              <a:rPr lang="en-US" dirty="0"/>
              <a:t> para una </a:t>
            </a:r>
            <a:r>
              <a:rPr lang="en-US" dirty="0" err="1"/>
              <a:t>lista</a:t>
            </a:r>
            <a:r>
              <a:rPr lang="en-US" dirty="0"/>
              <a:t>, </a:t>
            </a:r>
            <a:r>
              <a:rPr lang="en-US" dirty="0" err="1"/>
              <a:t>puede</a:t>
            </a:r>
            <a:r>
              <a:rPr lang="en-US" dirty="0"/>
              <a:t> </a:t>
            </a:r>
            <a:r>
              <a:rPr lang="en-US" dirty="0" err="1"/>
              <a:t>almacerar</a:t>
            </a:r>
            <a:r>
              <a:rPr lang="en-US" dirty="0"/>
              <a:t> </a:t>
            </a:r>
            <a:r>
              <a:rPr lang="en-US" dirty="0" err="1"/>
              <a:t>cualquier</a:t>
            </a:r>
            <a:r>
              <a:rPr lang="en-US" dirty="0"/>
              <a:t> </a:t>
            </a:r>
            <a:r>
              <a:rPr lang="en-US" dirty="0" err="1"/>
              <a:t>tipo</a:t>
            </a:r>
            <a:r>
              <a:rPr lang="en-US" dirty="0"/>
              <a:t> de </a:t>
            </a:r>
            <a:r>
              <a:rPr lang="en-US" dirty="0" err="1"/>
              <a:t>dato</a:t>
            </a:r>
            <a:endParaRPr lang="en-US" dirty="0"/>
          </a:p>
          <a:p>
            <a:pPr marL="0" indent="0" algn="l">
              <a:buNone/>
            </a:pPr>
            <a:r>
              <a:rPr lang="en-US" dirty="0"/>
              <a:t>main() {</a:t>
            </a:r>
          </a:p>
          <a:p>
            <a:pPr marL="0" indent="0" algn="l">
              <a:buNone/>
            </a:pPr>
            <a:r>
              <a:rPr lang="en-US" dirty="0"/>
              <a:t>List </a:t>
            </a:r>
            <a:r>
              <a:rPr lang="en-US" dirty="0" err="1"/>
              <a:t>avengerNames</a:t>
            </a:r>
            <a:r>
              <a:rPr lang="en-US" dirty="0"/>
              <a:t> = ["Hulk", "Captain America"];</a:t>
            </a:r>
          </a:p>
          <a:p>
            <a:pPr marL="0" indent="0" algn="l">
              <a:buNone/>
            </a:pPr>
            <a:r>
              <a:rPr lang="en-US" dirty="0" err="1"/>
              <a:t>avengerNames.add</a:t>
            </a:r>
            <a:r>
              <a:rPr lang="en-US" dirty="0"/>
              <a:t>(1);</a:t>
            </a:r>
          </a:p>
          <a:p>
            <a:pPr marL="0" indent="0" algn="l">
              <a:buNone/>
            </a:pPr>
            <a:r>
              <a:rPr lang="en-US" dirty="0"/>
              <a:t>print("Avenger names: $</a:t>
            </a:r>
            <a:r>
              <a:rPr lang="en-US" dirty="0" err="1"/>
              <a:t>avengerNames</a:t>
            </a:r>
            <a:r>
              <a:rPr lang="en-US" dirty="0"/>
              <a:t>");</a:t>
            </a:r>
          </a:p>
          <a:p>
            <a:pPr marL="0" indent="0" algn="l">
              <a:buNone/>
            </a:pPr>
            <a:r>
              <a:rPr lang="en-US" dirty="0"/>
              <a:t>// prints Avenger names: [Hulk, Captain America, 1]</a:t>
            </a:r>
          </a:p>
          <a:p>
            <a:pPr marL="0" indent="0" algn="l">
              <a:buNone/>
            </a:pPr>
            <a:r>
              <a:rPr lang="en-US" dirty="0"/>
              <a:t>}</a:t>
            </a:r>
          </a:p>
        </p:txBody>
      </p:sp>
    </p:spTree>
    <p:extLst>
      <p:ext uri="{BB962C8B-B14F-4D97-AF65-F5344CB8AC3E}">
        <p14:creationId xmlns:p14="http://schemas.microsoft.com/office/powerpoint/2010/main" val="5329923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{20EDBAC2-2EFE-4EE4-8BE8-A903EF92CB13}tf33552983_win32</Template>
  <TotalTime>2593</TotalTime>
  <Words>3372</Words>
  <Application>Microsoft Office PowerPoint</Application>
  <PresentationFormat>Widescreen</PresentationFormat>
  <Paragraphs>474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Franklin Gothic Book</vt:lpstr>
      <vt:lpstr>Franklin Gothic Demi</vt:lpstr>
      <vt:lpstr>FreeMono</vt:lpstr>
      <vt:lpstr>FreeMonoBold</vt:lpstr>
      <vt:lpstr>Wingdings 2</vt:lpstr>
      <vt:lpstr>DividendVTI</vt:lpstr>
      <vt:lpstr>Desarrollo móvil  Clase 1 – introducción al lenguaje dart</vt:lpstr>
      <vt:lpstr>Agradecimientos</vt:lpstr>
      <vt:lpstr>El lenguaje dart</vt:lpstr>
      <vt:lpstr>Hello World en Dart</vt:lpstr>
      <vt:lpstr>Generalidades de Dart – Operadores</vt:lpstr>
      <vt:lpstr>Generalidades de Dart – Operadores</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tipos de dato</vt:lpstr>
      <vt:lpstr>Generalidades de Dart – Primitivas</vt:lpstr>
      <vt:lpstr>Generalidades de Dart – Primitivas</vt:lpstr>
      <vt:lpstr>Generalidades de Dart – Primitivas</vt:lpstr>
      <vt:lpstr>Generalidades de Dart – Primitivas</vt:lpstr>
      <vt:lpstr>Generalidades de Dart – Primitivas</vt:lpstr>
      <vt:lpstr>Generalidades de Dart – Excepciones</vt:lpstr>
      <vt:lpstr>Generalidades de Dart – Excepciones</vt:lpstr>
      <vt:lpstr>Generalidades de Dart – Excepciones</vt:lpstr>
      <vt:lpstr>Generalidades de Dart – Excepciones</vt:lpstr>
      <vt:lpstr>Generalidades de Dart – Excepciones</vt:lpstr>
      <vt:lpstr>Generalidades de Dart – Excepciones</vt:lpstr>
      <vt:lpstr>Generalidades de Dart – Funciones</vt:lpstr>
      <vt:lpstr>Generalidades de Dart – Funciones</vt:lpstr>
      <vt:lpstr>Generalidades de Dart – Funciones</vt:lpstr>
      <vt:lpstr>Generalidades de Dart – Funciones</vt:lpstr>
      <vt:lpstr>Generalidades de Dart – Funciones</vt:lpstr>
      <vt:lpstr>Generalidades de Dart – Funciones</vt:lpstr>
      <vt:lpstr>Generalidades de Dart – Funciones</vt:lpstr>
      <vt:lpstr>Generalidades de Dart – Funciones</vt:lpstr>
      <vt:lpstr>Generalidades de Dart – Funciones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móvil  Clase 1 – introducción a dart</dc:title>
  <dc:creator>Pedro Wightman</dc:creator>
  <cp:lastModifiedBy>Pedro Wightman</cp:lastModifiedBy>
  <cp:revision>55</cp:revision>
  <dcterms:created xsi:type="dcterms:W3CDTF">2021-06-17T20:29:21Z</dcterms:created>
  <dcterms:modified xsi:type="dcterms:W3CDTF">2021-06-23T14:36:51Z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