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8"/>
  </p:notesMasterIdLst>
  <p:sldIdLst>
    <p:sldId id="257" r:id="rId5"/>
    <p:sldId id="260" r:id="rId6"/>
    <p:sldId id="258" r:id="rId7"/>
    <p:sldId id="299" r:id="rId8"/>
    <p:sldId id="300" r:id="rId9"/>
    <p:sldId id="301" r:id="rId10"/>
    <p:sldId id="302" r:id="rId11"/>
    <p:sldId id="303" r:id="rId12"/>
    <p:sldId id="304" r:id="rId13"/>
    <p:sldId id="325" r:id="rId14"/>
    <p:sldId id="306" r:id="rId15"/>
    <p:sldId id="307" r:id="rId16"/>
    <p:sldId id="328" r:id="rId17"/>
    <p:sldId id="308" r:id="rId18"/>
    <p:sldId id="309" r:id="rId19"/>
    <p:sldId id="310" r:id="rId20"/>
    <p:sldId id="311" r:id="rId21"/>
    <p:sldId id="315" r:id="rId22"/>
    <p:sldId id="327" r:id="rId23"/>
    <p:sldId id="329" r:id="rId24"/>
    <p:sldId id="312" r:id="rId25"/>
    <p:sldId id="330" r:id="rId26"/>
    <p:sldId id="314" r:id="rId27"/>
    <p:sldId id="313" r:id="rId28"/>
    <p:sldId id="331" r:id="rId29"/>
    <p:sldId id="332" r:id="rId30"/>
    <p:sldId id="317" r:id="rId31"/>
    <p:sldId id="333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34" r:id="rId40"/>
    <p:sldId id="335" r:id="rId41"/>
    <p:sldId id="336" r:id="rId42"/>
    <p:sldId id="337" r:id="rId43"/>
    <p:sldId id="284" r:id="rId44"/>
    <p:sldId id="285" r:id="rId45"/>
    <p:sldId id="296" r:id="rId46"/>
    <p:sldId id="286" r:id="rId47"/>
    <p:sldId id="290" r:id="rId48"/>
    <p:sldId id="287" r:id="rId49"/>
    <p:sldId id="295" r:id="rId50"/>
    <p:sldId id="292" r:id="rId51"/>
    <p:sldId id="288" r:id="rId52"/>
    <p:sldId id="294" r:id="rId53"/>
    <p:sldId id="289" r:id="rId54"/>
    <p:sldId id="291" r:id="rId55"/>
    <p:sldId id="293" r:id="rId56"/>
    <p:sldId id="33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2093E-2C07-493A-AC15-727542DC770E}" v="8" dt="2021-08-05T15:54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io Wightman Rojas" userId="468d1616-4366-45b4-8440-4a57b3b20d5f" providerId="ADAL" clId="{5552093E-2C07-493A-AC15-727542DC770E}"/>
    <pc:docChg chg="undo custSel addSld modSld">
      <pc:chgData name="Pedro Mario Wightman Rojas" userId="468d1616-4366-45b4-8440-4a57b3b20d5f" providerId="ADAL" clId="{5552093E-2C07-493A-AC15-727542DC770E}" dt="2021-08-05T15:55:28.659" v="663" actId="1076"/>
      <pc:docMkLst>
        <pc:docMk/>
      </pc:docMkLst>
      <pc:sldChg chg="modSp mod">
        <pc:chgData name="Pedro Mario Wightman Rojas" userId="468d1616-4366-45b4-8440-4a57b3b20d5f" providerId="ADAL" clId="{5552093E-2C07-493A-AC15-727542DC770E}" dt="2021-08-03T15:26:22.847" v="54"/>
        <pc:sldMkLst>
          <pc:docMk/>
          <pc:sldMk cId="0" sldId="286"/>
        </pc:sldMkLst>
        <pc:spChg chg="mod">
          <ac:chgData name="Pedro Mario Wightman Rojas" userId="468d1616-4366-45b4-8440-4a57b3b20d5f" providerId="ADAL" clId="{5552093E-2C07-493A-AC15-727542DC770E}" dt="2021-08-03T15:26:22.847" v="54"/>
          <ac:spMkLst>
            <pc:docMk/>
            <pc:sldMk cId="0" sldId="286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30.172" v="56"/>
        <pc:sldMkLst>
          <pc:docMk/>
          <pc:sldMk cId="0" sldId="287"/>
        </pc:sldMkLst>
        <pc:spChg chg="mod">
          <ac:chgData name="Pedro Mario Wightman Rojas" userId="468d1616-4366-45b4-8440-4a57b3b20d5f" providerId="ADAL" clId="{5552093E-2C07-493A-AC15-727542DC770E}" dt="2021-08-03T15:26:30.172" v="56"/>
          <ac:spMkLst>
            <pc:docMk/>
            <pc:sldMk cId="0" sldId="287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36.650" v="59"/>
        <pc:sldMkLst>
          <pc:docMk/>
          <pc:sldMk cId="0" sldId="288"/>
        </pc:sldMkLst>
        <pc:spChg chg="mod">
          <ac:chgData name="Pedro Mario Wightman Rojas" userId="468d1616-4366-45b4-8440-4a57b3b20d5f" providerId="ADAL" clId="{5552093E-2C07-493A-AC15-727542DC770E}" dt="2021-08-03T15:26:36.650" v="59"/>
          <ac:spMkLst>
            <pc:docMk/>
            <pc:sldMk cId="0" sldId="288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38.748" v="61"/>
        <pc:sldMkLst>
          <pc:docMk/>
          <pc:sldMk cId="0" sldId="289"/>
        </pc:sldMkLst>
        <pc:spChg chg="mod">
          <ac:chgData name="Pedro Mario Wightman Rojas" userId="468d1616-4366-45b4-8440-4a57b3b20d5f" providerId="ADAL" clId="{5552093E-2C07-493A-AC15-727542DC770E}" dt="2021-08-03T15:26:38.748" v="61"/>
          <ac:spMkLst>
            <pc:docMk/>
            <pc:sldMk cId="0" sldId="289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28.242" v="55"/>
        <pc:sldMkLst>
          <pc:docMk/>
          <pc:sldMk cId="0" sldId="290"/>
        </pc:sldMkLst>
        <pc:spChg chg="mod">
          <ac:chgData name="Pedro Mario Wightman Rojas" userId="468d1616-4366-45b4-8440-4a57b3b20d5f" providerId="ADAL" clId="{5552093E-2C07-493A-AC15-727542DC770E}" dt="2021-08-03T15:26:28.242" v="55"/>
          <ac:spMkLst>
            <pc:docMk/>
            <pc:sldMk cId="0" sldId="290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58.180" v="69" actId="20577"/>
        <pc:sldMkLst>
          <pc:docMk/>
          <pc:sldMk cId="0" sldId="291"/>
        </pc:sldMkLst>
        <pc:spChg chg="mod">
          <ac:chgData name="Pedro Mario Wightman Rojas" userId="468d1616-4366-45b4-8440-4a57b3b20d5f" providerId="ADAL" clId="{5552093E-2C07-493A-AC15-727542DC770E}" dt="2021-08-03T15:26:50.680" v="65"/>
          <ac:spMkLst>
            <pc:docMk/>
            <pc:sldMk cId="0" sldId="291"/>
            <ac:spMk id="2" creationId="{00000000-0000-0000-0000-000000000000}"/>
          </ac:spMkLst>
        </pc:spChg>
        <pc:spChg chg="mod">
          <ac:chgData name="Pedro Mario Wightman Rojas" userId="468d1616-4366-45b4-8440-4a57b3b20d5f" providerId="ADAL" clId="{5552093E-2C07-493A-AC15-727542DC770E}" dt="2021-08-03T15:26:58.180" v="69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Pedro Mario Wightman Rojas" userId="468d1616-4366-45b4-8440-4a57b3b20d5f" providerId="ADAL" clId="{5552093E-2C07-493A-AC15-727542DC770E}" dt="2021-08-03T15:26:56.539" v="68" actId="1076"/>
          <ac:spMkLst>
            <pc:docMk/>
            <pc:sldMk cId="0" sldId="291"/>
            <ac:spMk id="7" creationId="{00000000-0000-0000-0000-000000000000}"/>
          </ac:spMkLst>
        </pc:spChg>
        <pc:picChg chg="mod">
          <ac:chgData name="Pedro Mario Wightman Rojas" userId="468d1616-4366-45b4-8440-4a57b3b20d5f" providerId="ADAL" clId="{5552093E-2C07-493A-AC15-727542DC770E}" dt="2021-08-03T15:26:56.539" v="68" actId="1076"/>
          <ac:picMkLst>
            <pc:docMk/>
            <pc:sldMk cId="0" sldId="291"/>
            <ac:picMk id="51202" creationId="{00000000-0000-0000-0000-000000000000}"/>
          </ac:picMkLst>
        </pc:picChg>
      </pc:sldChg>
      <pc:sldChg chg="modSp mod">
        <pc:chgData name="Pedro Mario Wightman Rojas" userId="468d1616-4366-45b4-8440-4a57b3b20d5f" providerId="ADAL" clId="{5552093E-2C07-493A-AC15-727542DC770E}" dt="2021-08-03T15:26:35.506" v="58"/>
        <pc:sldMkLst>
          <pc:docMk/>
          <pc:sldMk cId="0" sldId="292"/>
        </pc:sldMkLst>
        <pc:spChg chg="mod">
          <ac:chgData name="Pedro Mario Wightman Rojas" userId="468d1616-4366-45b4-8440-4a57b3b20d5f" providerId="ADAL" clId="{5552093E-2C07-493A-AC15-727542DC770E}" dt="2021-08-03T15:26:35.506" v="58"/>
          <ac:spMkLst>
            <pc:docMk/>
            <pc:sldMk cId="0" sldId="292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7:08.940" v="73" actId="20577"/>
        <pc:sldMkLst>
          <pc:docMk/>
          <pc:sldMk cId="0" sldId="293"/>
        </pc:sldMkLst>
        <pc:spChg chg="mod">
          <ac:chgData name="Pedro Mario Wightman Rojas" userId="468d1616-4366-45b4-8440-4a57b3b20d5f" providerId="ADAL" clId="{5552093E-2C07-493A-AC15-727542DC770E}" dt="2021-08-03T15:27:00.892" v="70"/>
          <ac:spMkLst>
            <pc:docMk/>
            <pc:sldMk cId="0" sldId="293"/>
            <ac:spMk id="2" creationId="{00000000-0000-0000-0000-000000000000}"/>
          </ac:spMkLst>
        </pc:spChg>
        <pc:spChg chg="mod">
          <ac:chgData name="Pedro Mario Wightman Rojas" userId="468d1616-4366-45b4-8440-4a57b3b20d5f" providerId="ADAL" clId="{5552093E-2C07-493A-AC15-727542DC770E}" dt="2021-08-03T15:27:08.940" v="73" actId="20577"/>
          <ac:spMkLst>
            <pc:docMk/>
            <pc:sldMk cId="0" sldId="293"/>
            <ac:spMk id="3" creationId="{00000000-0000-0000-0000-000000000000}"/>
          </ac:spMkLst>
        </pc:spChg>
        <pc:spChg chg="mod">
          <ac:chgData name="Pedro Mario Wightman Rojas" userId="468d1616-4366-45b4-8440-4a57b3b20d5f" providerId="ADAL" clId="{5552093E-2C07-493A-AC15-727542DC770E}" dt="2021-08-03T15:27:06.958" v="72" actId="1076"/>
          <ac:spMkLst>
            <pc:docMk/>
            <pc:sldMk cId="0" sldId="293"/>
            <ac:spMk id="8" creationId="{00000000-0000-0000-0000-000000000000}"/>
          </ac:spMkLst>
        </pc:spChg>
        <pc:picChg chg="mod">
          <ac:chgData name="Pedro Mario Wightman Rojas" userId="468d1616-4366-45b4-8440-4a57b3b20d5f" providerId="ADAL" clId="{5552093E-2C07-493A-AC15-727542DC770E}" dt="2021-08-03T15:27:06.958" v="72" actId="1076"/>
          <ac:picMkLst>
            <pc:docMk/>
            <pc:sldMk cId="0" sldId="293"/>
            <ac:picMk id="52226" creationId="{00000000-0000-0000-0000-000000000000}"/>
          </ac:picMkLst>
        </pc:picChg>
      </pc:sldChg>
      <pc:sldChg chg="modSp mod">
        <pc:chgData name="Pedro Mario Wightman Rojas" userId="468d1616-4366-45b4-8440-4a57b3b20d5f" providerId="ADAL" clId="{5552093E-2C07-493A-AC15-727542DC770E}" dt="2021-08-03T15:26:46.860" v="64" actId="1076"/>
        <pc:sldMkLst>
          <pc:docMk/>
          <pc:sldMk cId="0" sldId="294"/>
        </pc:sldMkLst>
        <pc:spChg chg="mod">
          <ac:chgData name="Pedro Mario Wightman Rojas" userId="468d1616-4366-45b4-8440-4a57b3b20d5f" providerId="ADAL" clId="{5552093E-2C07-493A-AC15-727542DC770E}" dt="2021-08-03T15:26:37.724" v="60"/>
          <ac:spMkLst>
            <pc:docMk/>
            <pc:sldMk cId="0" sldId="294"/>
            <ac:spMk id="2" creationId="{00000000-0000-0000-0000-000000000000}"/>
          </ac:spMkLst>
        </pc:spChg>
        <pc:spChg chg="mod">
          <ac:chgData name="Pedro Mario Wightman Rojas" userId="468d1616-4366-45b4-8440-4a57b3b20d5f" providerId="ADAL" clId="{5552093E-2C07-493A-AC15-727542DC770E}" dt="2021-08-03T15:26:44.827" v="63" actId="20577"/>
          <ac:spMkLst>
            <pc:docMk/>
            <pc:sldMk cId="0" sldId="294"/>
            <ac:spMk id="3" creationId="{00000000-0000-0000-0000-000000000000}"/>
          </ac:spMkLst>
        </pc:spChg>
        <pc:picChg chg="mod">
          <ac:chgData name="Pedro Mario Wightman Rojas" userId="468d1616-4366-45b4-8440-4a57b3b20d5f" providerId="ADAL" clId="{5552093E-2C07-493A-AC15-727542DC770E}" dt="2021-08-03T15:26:46.860" v="64" actId="1076"/>
          <ac:picMkLst>
            <pc:docMk/>
            <pc:sldMk cId="0" sldId="294"/>
            <ac:picMk id="53250" creationId="{00000000-0000-0000-0000-000000000000}"/>
          </ac:picMkLst>
        </pc:picChg>
      </pc:sldChg>
      <pc:sldChg chg="modSp mod">
        <pc:chgData name="Pedro Mario Wightman Rojas" userId="468d1616-4366-45b4-8440-4a57b3b20d5f" providerId="ADAL" clId="{5552093E-2C07-493A-AC15-727542DC770E}" dt="2021-08-03T15:26:34.020" v="57"/>
        <pc:sldMkLst>
          <pc:docMk/>
          <pc:sldMk cId="0" sldId="295"/>
        </pc:sldMkLst>
        <pc:spChg chg="mod">
          <ac:chgData name="Pedro Mario Wightman Rojas" userId="468d1616-4366-45b4-8440-4a57b3b20d5f" providerId="ADAL" clId="{5552093E-2C07-493A-AC15-727542DC770E}" dt="2021-08-03T15:26:34.020" v="57"/>
          <ac:spMkLst>
            <pc:docMk/>
            <pc:sldMk cId="0" sldId="295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6:15.370" v="53" actId="20577"/>
        <pc:sldMkLst>
          <pc:docMk/>
          <pc:sldMk cId="0" sldId="296"/>
        </pc:sldMkLst>
        <pc:spChg chg="mod">
          <ac:chgData name="Pedro Mario Wightman Rojas" userId="468d1616-4366-45b4-8440-4a57b3b20d5f" providerId="ADAL" clId="{5552093E-2C07-493A-AC15-727542DC770E}" dt="2021-08-03T15:26:15.370" v="53" actId="20577"/>
          <ac:spMkLst>
            <pc:docMk/>
            <pc:sldMk cId="0" sldId="296"/>
            <ac:spMk id="2" creationId="{00000000-0000-0000-0000-000000000000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4:23.366" v="16" actId="20577"/>
        <pc:sldMkLst>
          <pc:docMk/>
          <pc:sldMk cId="4272539605" sldId="335"/>
        </pc:sldMkLst>
        <pc:spChg chg="mod">
          <ac:chgData name="Pedro Mario Wightman Rojas" userId="468d1616-4366-45b4-8440-4a57b3b20d5f" providerId="ADAL" clId="{5552093E-2C07-493A-AC15-727542DC770E}" dt="2021-08-03T15:24:23.366" v="16" actId="20577"/>
          <ac:spMkLst>
            <pc:docMk/>
            <pc:sldMk cId="4272539605" sldId="335"/>
            <ac:spMk id="4" creationId="{16B024DE-2B9C-4668-8311-19FED1ACE2D9}"/>
          </ac:spMkLst>
        </pc:spChg>
      </pc:sldChg>
      <pc:sldChg chg="modSp mod">
        <pc:chgData name="Pedro Mario Wightman Rojas" userId="468d1616-4366-45b4-8440-4a57b3b20d5f" providerId="ADAL" clId="{5552093E-2C07-493A-AC15-727542DC770E}" dt="2021-08-03T15:24:57.335" v="17" actId="20577"/>
        <pc:sldMkLst>
          <pc:docMk/>
          <pc:sldMk cId="636983242" sldId="336"/>
        </pc:sldMkLst>
        <pc:spChg chg="mod">
          <ac:chgData name="Pedro Mario Wightman Rojas" userId="468d1616-4366-45b4-8440-4a57b3b20d5f" providerId="ADAL" clId="{5552093E-2C07-493A-AC15-727542DC770E}" dt="2021-08-03T15:24:57.335" v="17" actId="20577"/>
          <ac:spMkLst>
            <pc:docMk/>
            <pc:sldMk cId="636983242" sldId="336"/>
            <ac:spMk id="3" creationId="{00000000-0000-0000-0000-000000000000}"/>
          </ac:spMkLst>
        </pc:spChg>
      </pc:sldChg>
      <pc:sldChg chg="addSp modSp new mod">
        <pc:chgData name="Pedro Mario Wightman Rojas" userId="468d1616-4366-45b4-8440-4a57b3b20d5f" providerId="ADAL" clId="{5552093E-2C07-493A-AC15-727542DC770E}" dt="2021-08-05T15:55:28.659" v="663" actId="1076"/>
        <pc:sldMkLst>
          <pc:docMk/>
          <pc:sldMk cId="3129675959" sldId="338"/>
        </pc:sldMkLst>
        <pc:spChg chg="mod">
          <ac:chgData name="Pedro Mario Wightman Rojas" userId="468d1616-4366-45b4-8440-4a57b3b20d5f" providerId="ADAL" clId="{5552093E-2C07-493A-AC15-727542DC770E}" dt="2021-08-05T15:55:19.965" v="662" actId="1076"/>
          <ac:spMkLst>
            <pc:docMk/>
            <pc:sldMk cId="3129675959" sldId="338"/>
            <ac:spMk id="2" creationId="{94A898BF-819B-4E68-A902-87F2690914BD}"/>
          </ac:spMkLst>
        </pc:spChg>
        <pc:spChg chg="mod">
          <ac:chgData name="Pedro Mario Wightman Rojas" userId="468d1616-4366-45b4-8440-4a57b3b20d5f" providerId="ADAL" clId="{5552093E-2C07-493A-AC15-727542DC770E}" dt="2021-08-05T15:50:20.124" v="574" actId="20577"/>
          <ac:spMkLst>
            <pc:docMk/>
            <pc:sldMk cId="3129675959" sldId="338"/>
            <ac:spMk id="3" creationId="{ED5ABC41-446D-4C3D-A01D-1B462FF86BB5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5" creationId="{06733231-EBF2-4F55-B7DB-35DF5CA3C386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6" creationId="{9CE08780-6244-4DA6-B33B-CA658F73AFB4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7" creationId="{E4C87541-D7C8-4DC0-91EA-70441BD75B8A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8" creationId="{17345C7C-E2EB-4EA4-A9EA-6C3CD80192CE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9" creationId="{5620585F-1250-409A-91B7-755D29CD5A5A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0" creationId="{9846F514-D36C-47EE-A36A-E14E5BA51BB7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1" creationId="{196256A0-2829-4542-9AB8-B47BFEF10A6C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2" creationId="{F2CB1FF1-6547-4ABC-A04B-19F6766C0826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5" creationId="{67AE1045-4320-4113-9E17-39323B52DB16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6" creationId="{650C23D6-6203-4624-9D75-677755B0AE85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19" creationId="{2132DA87-8858-4870-94E2-149F7F3BBB93}"/>
          </ac:spMkLst>
        </pc:spChg>
        <pc:spChg chg="add mod">
          <ac:chgData name="Pedro Mario Wightman Rojas" userId="468d1616-4366-45b4-8440-4a57b3b20d5f" providerId="ADAL" clId="{5552093E-2C07-493A-AC15-727542DC770E}" dt="2021-08-05T15:55:28.659" v="663" actId="1076"/>
          <ac:spMkLst>
            <pc:docMk/>
            <pc:sldMk cId="3129675959" sldId="338"/>
            <ac:spMk id="23" creationId="{EA084A99-1376-41F4-8786-5117EA8289FB}"/>
          </ac:spMkLst>
        </pc:spChg>
        <pc:cxnChg chg="add mod">
          <ac:chgData name="Pedro Mario Wightman Rojas" userId="468d1616-4366-45b4-8440-4a57b3b20d5f" providerId="ADAL" clId="{5552093E-2C07-493A-AC15-727542DC770E}" dt="2021-08-05T15:55:28.659" v="663" actId="1076"/>
          <ac:cxnSpMkLst>
            <pc:docMk/>
            <pc:sldMk cId="3129675959" sldId="338"/>
            <ac:cxnSpMk id="14" creationId="{4F79EFD3-8C71-4F06-AB53-866AA5728961}"/>
          </ac:cxnSpMkLst>
        </pc:cxnChg>
        <pc:cxnChg chg="add mod">
          <ac:chgData name="Pedro Mario Wightman Rojas" userId="468d1616-4366-45b4-8440-4a57b3b20d5f" providerId="ADAL" clId="{5552093E-2C07-493A-AC15-727542DC770E}" dt="2021-08-05T15:55:28.659" v="663" actId="1076"/>
          <ac:cxnSpMkLst>
            <pc:docMk/>
            <pc:sldMk cId="3129675959" sldId="338"/>
            <ac:cxnSpMk id="18" creationId="{1FC2B4B5-2DFC-412A-BAA0-BE9B90A6CA4E}"/>
          </ac:cxnSpMkLst>
        </pc:cxnChg>
        <pc:cxnChg chg="add mod">
          <ac:chgData name="Pedro Mario Wightman Rojas" userId="468d1616-4366-45b4-8440-4a57b3b20d5f" providerId="ADAL" clId="{5552093E-2C07-493A-AC15-727542DC770E}" dt="2021-08-05T15:55:28.659" v="663" actId="1076"/>
          <ac:cxnSpMkLst>
            <pc:docMk/>
            <pc:sldMk cId="3129675959" sldId="338"/>
            <ac:cxnSpMk id="20" creationId="{B1F30F3F-A105-4A21-AC5F-1FC5D174BE9A}"/>
          </ac:cxnSpMkLst>
        </pc:cxnChg>
        <pc:cxnChg chg="add mod">
          <ac:chgData name="Pedro Mario Wightman Rojas" userId="468d1616-4366-45b4-8440-4a57b3b20d5f" providerId="ADAL" clId="{5552093E-2C07-493A-AC15-727542DC770E}" dt="2021-08-05T15:55:28.659" v="663" actId="1076"/>
          <ac:cxnSpMkLst>
            <pc:docMk/>
            <pc:sldMk cId="3129675959" sldId="338"/>
            <ac:cxnSpMk id="24" creationId="{F677294B-821A-4588-9A72-04EC605F48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3FF88-A981-4A7A-8199-3D9670668B7B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95433BFB-58FF-4AFD-8FCA-25D915BC222C}">
      <dgm:prSet phldrT="[Text]"/>
      <dgm:spPr/>
      <dgm:t>
        <a:bodyPr/>
        <a:lstStyle/>
        <a:p>
          <a:r>
            <a:rPr lang="es-CO" dirty="0" err="1"/>
            <a:t>AutoSedan</a:t>
          </a:r>
          <a:endParaRPr lang="es-CO" dirty="0"/>
        </a:p>
      </dgm:t>
    </dgm:pt>
    <dgm:pt modelId="{CF979FB8-A62F-40B9-948B-BFD3213DF30F}" type="parTrans" cxnId="{56A981E9-52E8-41F9-ACC0-2C56FDD551B6}">
      <dgm:prSet/>
      <dgm:spPr/>
      <dgm:t>
        <a:bodyPr/>
        <a:lstStyle/>
        <a:p>
          <a:endParaRPr lang="es-CO"/>
        </a:p>
      </dgm:t>
    </dgm:pt>
    <dgm:pt modelId="{CDAAB37C-5255-457F-9DD3-647254AAA04F}" type="sibTrans" cxnId="{56A981E9-52E8-41F9-ACC0-2C56FDD551B6}">
      <dgm:prSet/>
      <dgm:spPr/>
      <dgm:t>
        <a:bodyPr/>
        <a:lstStyle/>
        <a:p>
          <a:endParaRPr lang="es-CO"/>
        </a:p>
      </dgm:t>
    </dgm:pt>
    <dgm:pt modelId="{8CD17180-59DB-4E73-9C89-F40500A31C13}">
      <dgm:prSet phldrT="[Text]"/>
      <dgm:spPr/>
      <dgm:t>
        <a:bodyPr/>
        <a:lstStyle/>
        <a:p>
          <a:r>
            <a:rPr lang="es-CO" dirty="0"/>
            <a:t>Automóvil</a:t>
          </a:r>
        </a:p>
      </dgm:t>
    </dgm:pt>
    <dgm:pt modelId="{A01422A6-77C0-49F7-98DA-723A18D1FE14}" type="parTrans" cxnId="{1186DF63-894A-4C74-9788-7825F16BA814}">
      <dgm:prSet/>
      <dgm:spPr/>
      <dgm:t>
        <a:bodyPr/>
        <a:lstStyle/>
        <a:p>
          <a:endParaRPr lang="es-CO"/>
        </a:p>
      </dgm:t>
    </dgm:pt>
    <dgm:pt modelId="{473F85F8-3D40-4EE1-99CF-B109D40591E3}" type="sibTrans" cxnId="{1186DF63-894A-4C74-9788-7825F16BA814}">
      <dgm:prSet/>
      <dgm:spPr/>
      <dgm:t>
        <a:bodyPr/>
        <a:lstStyle/>
        <a:p>
          <a:endParaRPr lang="es-CO"/>
        </a:p>
      </dgm:t>
    </dgm:pt>
    <dgm:pt modelId="{01958597-B67E-4F21-B748-ACC390A26238}">
      <dgm:prSet phldrT="[Text]"/>
      <dgm:spPr/>
      <dgm:t>
        <a:bodyPr/>
        <a:lstStyle/>
        <a:p>
          <a:r>
            <a:rPr lang="es-CO" dirty="0" err="1"/>
            <a:t>Object</a:t>
          </a:r>
          <a:endParaRPr lang="es-CO" dirty="0"/>
        </a:p>
      </dgm:t>
    </dgm:pt>
    <dgm:pt modelId="{D21D8BE1-C56B-41E4-A1C5-67FA84DB232B}" type="parTrans" cxnId="{4CE9CEA5-9C97-4412-8BD5-706985FAB93F}">
      <dgm:prSet/>
      <dgm:spPr/>
      <dgm:t>
        <a:bodyPr/>
        <a:lstStyle/>
        <a:p>
          <a:endParaRPr lang="es-CO"/>
        </a:p>
      </dgm:t>
    </dgm:pt>
    <dgm:pt modelId="{97F85C1D-3320-4378-9807-6F7B99A270D8}" type="sibTrans" cxnId="{4CE9CEA5-9C97-4412-8BD5-706985FAB93F}">
      <dgm:prSet/>
      <dgm:spPr/>
      <dgm:t>
        <a:bodyPr/>
        <a:lstStyle/>
        <a:p>
          <a:endParaRPr lang="es-CO"/>
        </a:p>
      </dgm:t>
    </dgm:pt>
    <dgm:pt modelId="{FDFAAF0A-263B-4A1C-8D3D-DF5CB0C190ED}">
      <dgm:prSet phldrT="[Text]"/>
      <dgm:spPr/>
      <dgm:t>
        <a:bodyPr/>
        <a:lstStyle/>
        <a:p>
          <a:r>
            <a:rPr lang="es-CO" b="1">
              <a:latin typeface="Consolas" pitchFamily="49" charset="0"/>
            </a:rPr>
            <a:t>int </a:t>
          </a:r>
          <a:r>
            <a:rPr lang="es-CO">
              <a:latin typeface="Consolas" pitchFamily="49" charset="0"/>
            </a:rPr>
            <a:t>numPuertas</a:t>
          </a:r>
          <a:endParaRPr lang="es-CO" dirty="0"/>
        </a:p>
      </dgm:t>
    </dgm:pt>
    <dgm:pt modelId="{977B20B8-0134-4646-AB12-B5A9D9A249A5}" type="parTrans" cxnId="{7D78EBCB-10CB-48AE-993C-9EFF9382EAE8}">
      <dgm:prSet/>
      <dgm:spPr/>
      <dgm:t>
        <a:bodyPr/>
        <a:lstStyle/>
        <a:p>
          <a:endParaRPr lang="es-CO"/>
        </a:p>
      </dgm:t>
    </dgm:pt>
    <dgm:pt modelId="{2EFA0AE7-0EAC-4767-913F-78342F2433E0}" type="sibTrans" cxnId="{7D78EBCB-10CB-48AE-993C-9EFF9382EAE8}">
      <dgm:prSet/>
      <dgm:spPr/>
      <dgm:t>
        <a:bodyPr/>
        <a:lstStyle/>
        <a:p>
          <a:endParaRPr lang="es-CO"/>
        </a:p>
      </dgm:t>
    </dgm:pt>
    <dgm:pt modelId="{A666F710-DAD2-4517-8E44-A39D5536306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 err="1">
              <a:latin typeface="Consolas" pitchFamily="49" charset="0"/>
            </a:rPr>
            <a:t>String</a:t>
          </a:r>
          <a:r>
            <a:rPr lang="es-CO" dirty="0">
              <a:latin typeface="Consolas" pitchFamily="49" charset="0"/>
            </a:rPr>
            <a:t> placa, marca, modelo, </a:t>
          </a:r>
          <a:r>
            <a:rPr lang="es-CO" dirty="0" err="1">
              <a:latin typeface="Consolas" pitchFamily="49" charset="0"/>
            </a:rPr>
            <a:t>serialMotor</a:t>
          </a:r>
          <a:r>
            <a:rPr lang="es-CO" dirty="0">
              <a:latin typeface="Consolas" pitchFamily="49" charset="0"/>
            </a:rPr>
            <a:t>;</a:t>
          </a:r>
          <a:endParaRPr lang="es-CO" dirty="0"/>
        </a:p>
      </dgm:t>
    </dgm:pt>
    <dgm:pt modelId="{693FCAA3-8CA3-456C-A54B-1A79F1EC5E93}" type="parTrans" cxnId="{9C172922-26B2-4C92-A748-EB5F8B816411}">
      <dgm:prSet/>
      <dgm:spPr/>
      <dgm:t>
        <a:bodyPr/>
        <a:lstStyle/>
        <a:p>
          <a:endParaRPr lang="es-CO"/>
        </a:p>
      </dgm:t>
    </dgm:pt>
    <dgm:pt modelId="{047A62B5-4011-42C7-A3F4-B5EA45464675}" type="sibTrans" cxnId="{9C172922-26B2-4C92-A748-EB5F8B816411}">
      <dgm:prSet/>
      <dgm:spPr/>
      <dgm:t>
        <a:bodyPr/>
        <a:lstStyle/>
        <a:p>
          <a:endParaRPr lang="es-CO"/>
        </a:p>
      </dgm:t>
    </dgm:pt>
    <dgm:pt modelId="{C03A6BB3-A317-441D-9A25-6494FBC5104C}">
      <dgm:prSet/>
      <dgm:spPr/>
      <dgm:t>
        <a:bodyPr/>
        <a:lstStyle/>
        <a:p>
          <a:r>
            <a:rPr lang="es-CO" dirty="0" err="1">
              <a:latin typeface="Consolas" pitchFamily="49" charset="0"/>
            </a:rPr>
            <a:t>private</a:t>
          </a:r>
          <a:r>
            <a:rPr lang="es-CO" dirty="0">
              <a:latin typeface="Consolas" pitchFamily="49" charset="0"/>
            </a:rPr>
            <a:t> Persona propietario;</a:t>
          </a:r>
        </a:p>
      </dgm:t>
    </dgm:pt>
    <dgm:pt modelId="{183C33EB-AB8C-4F10-B8CB-7F33AFC4B65A}" type="parTrans" cxnId="{5C39F702-50A1-4A10-8B0B-C63F5305B2D6}">
      <dgm:prSet/>
      <dgm:spPr/>
      <dgm:t>
        <a:bodyPr/>
        <a:lstStyle/>
        <a:p>
          <a:endParaRPr lang="es-CO"/>
        </a:p>
      </dgm:t>
    </dgm:pt>
    <dgm:pt modelId="{788C0985-8253-47DF-AD4E-1B042909E318}" type="sibTrans" cxnId="{5C39F702-50A1-4A10-8B0B-C63F5305B2D6}">
      <dgm:prSet/>
      <dgm:spPr/>
      <dgm:t>
        <a:bodyPr/>
        <a:lstStyle/>
        <a:p>
          <a:endParaRPr lang="es-CO"/>
        </a:p>
      </dgm:t>
    </dgm:pt>
    <dgm:pt modelId="{B5206A04-2027-4690-B91B-1AA4B734AF8D}">
      <dgm:prSet/>
      <dgm:spPr/>
      <dgm:t>
        <a:bodyPr/>
        <a:lstStyle/>
        <a:p>
          <a:r>
            <a:rPr lang="es-CO" dirty="0" err="1">
              <a:latin typeface="Consolas" pitchFamily="49" charset="0"/>
            </a:rPr>
            <a:t>private</a:t>
          </a:r>
          <a:r>
            <a:rPr lang="es-CO" dirty="0">
              <a:latin typeface="Consolas" pitchFamily="49" charset="0"/>
            </a:rPr>
            <a:t> </a:t>
          </a:r>
          <a:r>
            <a:rPr lang="es-CO" dirty="0" err="1">
              <a:latin typeface="Consolas" pitchFamily="49" charset="0"/>
            </a:rPr>
            <a:t>int</a:t>
          </a:r>
          <a:r>
            <a:rPr lang="es-CO" dirty="0">
              <a:latin typeface="Consolas" pitchFamily="49" charset="0"/>
            </a:rPr>
            <a:t> </a:t>
          </a:r>
          <a:r>
            <a:rPr lang="es-CO" dirty="0" err="1">
              <a:latin typeface="Consolas" pitchFamily="49" charset="0"/>
            </a:rPr>
            <a:t>numPasajeros</a:t>
          </a:r>
          <a:endParaRPr lang="es-CO" dirty="0">
            <a:latin typeface="Consolas" pitchFamily="49" charset="0"/>
          </a:endParaRPr>
        </a:p>
      </dgm:t>
    </dgm:pt>
    <dgm:pt modelId="{3FD60244-72B5-4486-BE5B-F17F5EFF3730}" type="parTrans" cxnId="{625C2203-8639-4757-A490-CAF379791F48}">
      <dgm:prSet/>
      <dgm:spPr/>
      <dgm:t>
        <a:bodyPr/>
        <a:lstStyle/>
        <a:p>
          <a:endParaRPr lang="es-CO"/>
        </a:p>
      </dgm:t>
    </dgm:pt>
    <dgm:pt modelId="{9FC72B70-B24B-428C-B05B-4345C6B0D920}" type="sibTrans" cxnId="{625C2203-8639-4757-A490-CAF379791F48}">
      <dgm:prSet/>
      <dgm:spPr/>
      <dgm:t>
        <a:bodyPr/>
        <a:lstStyle/>
        <a:p>
          <a:endParaRPr lang="es-CO"/>
        </a:p>
      </dgm:t>
    </dgm:pt>
    <dgm:pt modelId="{BCD46ACE-699F-44A8-AA8D-DA62F1C8F166}">
      <dgm:prSet/>
      <dgm:spPr/>
      <dgm:t>
        <a:bodyPr/>
        <a:lstStyle/>
        <a:p>
          <a:r>
            <a:rPr lang="es-CO" dirty="0" err="1">
              <a:latin typeface="Consolas" pitchFamily="49" charset="0"/>
            </a:rPr>
            <a:t>private</a:t>
          </a:r>
          <a:r>
            <a:rPr lang="es-CO" dirty="0">
              <a:latin typeface="Consolas" pitchFamily="49" charset="0"/>
            </a:rPr>
            <a:t> Pago[] </a:t>
          </a:r>
          <a:r>
            <a:rPr lang="es-CO" dirty="0" err="1">
              <a:latin typeface="Consolas" pitchFamily="49" charset="0"/>
            </a:rPr>
            <a:t>pagoImpuestos</a:t>
          </a:r>
          <a:r>
            <a:rPr lang="es-CO" dirty="0">
              <a:latin typeface="Consolas" pitchFamily="49" charset="0"/>
            </a:rPr>
            <a:t>;</a:t>
          </a:r>
          <a:endParaRPr lang="es-ES" dirty="0">
            <a:latin typeface="Consolas" pitchFamily="49" charset="0"/>
          </a:endParaRPr>
        </a:p>
      </dgm:t>
    </dgm:pt>
    <dgm:pt modelId="{32C9FF25-61EC-46F3-B04B-ECC71D44C454}" type="parTrans" cxnId="{822A422E-6891-4D38-9FDB-82A9F04AE28A}">
      <dgm:prSet/>
      <dgm:spPr/>
      <dgm:t>
        <a:bodyPr/>
        <a:lstStyle/>
        <a:p>
          <a:endParaRPr lang="es-CO"/>
        </a:p>
      </dgm:t>
    </dgm:pt>
    <dgm:pt modelId="{1BFF981C-23B8-4B31-9C0B-0B105A32932B}" type="sibTrans" cxnId="{822A422E-6891-4D38-9FDB-82A9F04AE28A}">
      <dgm:prSet/>
      <dgm:spPr/>
      <dgm:t>
        <a:bodyPr/>
        <a:lstStyle/>
        <a:p>
          <a:endParaRPr lang="es-CO"/>
        </a:p>
      </dgm:t>
    </dgm:pt>
    <dgm:pt modelId="{3E46A7D1-23A5-4B7E-85B5-9C4485BE28A7}" type="pres">
      <dgm:prSet presAssocID="{9253FF88-A981-4A7A-8199-3D9670668B7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0375E73-D134-4C43-8FCF-DF8A85B84F80}" type="pres">
      <dgm:prSet presAssocID="{95433BFB-58FF-4AFD-8FCA-25D915BC222C}" presName="circle1" presStyleLbl="node1" presStyleIdx="0" presStyleCnt="3"/>
      <dgm:spPr/>
    </dgm:pt>
    <dgm:pt modelId="{2BEC7701-9C44-4F7B-94E9-737E0D819708}" type="pres">
      <dgm:prSet presAssocID="{95433BFB-58FF-4AFD-8FCA-25D915BC222C}" presName="space" presStyleCnt="0"/>
      <dgm:spPr/>
    </dgm:pt>
    <dgm:pt modelId="{31C5261A-9A7A-4533-B5C0-F81EDF7C1FDC}" type="pres">
      <dgm:prSet presAssocID="{95433BFB-58FF-4AFD-8FCA-25D915BC222C}" presName="rect1" presStyleLbl="alignAcc1" presStyleIdx="0" presStyleCnt="3"/>
      <dgm:spPr/>
    </dgm:pt>
    <dgm:pt modelId="{DABCA0A5-267B-4929-BB55-E2E7F328F45A}" type="pres">
      <dgm:prSet presAssocID="{8CD17180-59DB-4E73-9C89-F40500A31C13}" presName="vertSpace2" presStyleLbl="node1" presStyleIdx="0" presStyleCnt="3"/>
      <dgm:spPr/>
    </dgm:pt>
    <dgm:pt modelId="{ED3AD537-1E8A-4961-946E-4680CCEAD871}" type="pres">
      <dgm:prSet presAssocID="{8CD17180-59DB-4E73-9C89-F40500A31C13}" presName="circle2" presStyleLbl="node1" presStyleIdx="1" presStyleCnt="3"/>
      <dgm:spPr/>
    </dgm:pt>
    <dgm:pt modelId="{7919A0D6-E7F5-43D7-8F68-F7B1D6A9E18C}" type="pres">
      <dgm:prSet presAssocID="{8CD17180-59DB-4E73-9C89-F40500A31C13}" presName="rect2" presStyleLbl="alignAcc1" presStyleIdx="1" presStyleCnt="3"/>
      <dgm:spPr/>
    </dgm:pt>
    <dgm:pt modelId="{DCC596F8-DB38-453B-BF53-4CA9A6054193}" type="pres">
      <dgm:prSet presAssocID="{01958597-B67E-4F21-B748-ACC390A26238}" presName="vertSpace3" presStyleLbl="node1" presStyleIdx="1" presStyleCnt="3"/>
      <dgm:spPr/>
    </dgm:pt>
    <dgm:pt modelId="{4DC05D22-8EDD-4706-A0FB-967BBBBF777F}" type="pres">
      <dgm:prSet presAssocID="{01958597-B67E-4F21-B748-ACC390A26238}" presName="circle3" presStyleLbl="node1" presStyleIdx="2" presStyleCnt="3"/>
      <dgm:spPr/>
    </dgm:pt>
    <dgm:pt modelId="{31BA09F4-0A8B-42D5-80CA-1FC4F059F459}" type="pres">
      <dgm:prSet presAssocID="{01958597-B67E-4F21-B748-ACC390A26238}" presName="rect3" presStyleLbl="alignAcc1" presStyleIdx="2" presStyleCnt="3"/>
      <dgm:spPr/>
    </dgm:pt>
    <dgm:pt modelId="{EBB2CDCB-7CD2-4359-B7C8-4DCBEB36D668}" type="pres">
      <dgm:prSet presAssocID="{95433BFB-58FF-4AFD-8FCA-25D915BC222C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7A0A6F6D-7B13-439F-8633-5A3E58FD8854}" type="pres">
      <dgm:prSet presAssocID="{95433BFB-58FF-4AFD-8FCA-25D915BC222C}" presName="rect1ChTx" presStyleLbl="alignAcc1" presStyleIdx="2" presStyleCnt="3">
        <dgm:presLayoutVars>
          <dgm:bulletEnabled val="1"/>
        </dgm:presLayoutVars>
      </dgm:prSet>
      <dgm:spPr/>
    </dgm:pt>
    <dgm:pt modelId="{00176FD3-C4A9-44F3-A7D9-454BDE695443}" type="pres">
      <dgm:prSet presAssocID="{8CD17180-59DB-4E73-9C89-F40500A31C1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5883CAEE-AC3F-474D-8099-F8BE75781B3E}" type="pres">
      <dgm:prSet presAssocID="{8CD17180-59DB-4E73-9C89-F40500A31C13}" presName="rect2ChTx" presStyleLbl="alignAcc1" presStyleIdx="2" presStyleCnt="3">
        <dgm:presLayoutVars>
          <dgm:bulletEnabled val="1"/>
        </dgm:presLayoutVars>
      </dgm:prSet>
      <dgm:spPr/>
    </dgm:pt>
    <dgm:pt modelId="{BB63694D-BD37-408F-BC5B-17ED2A668B75}" type="pres">
      <dgm:prSet presAssocID="{01958597-B67E-4F21-B748-ACC390A26238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09B64CA-2348-4DF8-B436-A6C25B302821}" type="pres">
      <dgm:prSet presAssocID="{01958597-B67E-4F21-B748-ACC390A26238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5C39F702-50A1-4A10-8B0B-C63F5305B2D6}" srcId="{8CD17180-59DB-4E73-9C89-F40500A31C13}" destId="{C03A6BB3-A317-441D-9A25-6494FBC5104C}" srcOrd="1" destOrd="0" parTransId="{183C33EB-AB8C-4F10-B8CB-7F33AFC4B65A}" sibTransId="{788C0985-8253-47DF-AD4E-1B042909E318}"/>
    <dgm:cxn modelId="{625C2203-8639-4757-A490-CAF379791F48}" srcId="{8CD17180-59DB-4E73-9C89-F40500A31C13}" destId="{B5206A04-2027-4690-B91B-1AA4B734AF8D}" srcOrd="2" destOrd="0" parTransId="{3FD60244-72B5-4486-BE5B-F17F5EFF3730}" sibTransId="{9FC72B70-B24B-428C-B05B-4345C6B0D920}"/>
    <dgm:cxn modelId="{6627F91E-6A61-40A8-ACCE-3CB56D307844}" type="presOf" srcId="{8CD17180-59DB-4E73-9C89-F40500A31C13}" destId="{00176FD3-C4A9-44F3-A7D9-454BDE695443}" srcOrd="1" destOrd="0" presId="urn:microsoft.com/office/officeart/2005/8/layout/target3"/>
    <dgm:cxn modelId="{C2096821-97FA-4468-9F37-8BC94549C6C7}" type="presOf" srcId="{BCD46ACE-699F-44A8-AA8D-DA62F1C8F166}" destId="{5883CAEE-AC3F-474D-8099-F8BE75781B3E}" srcOrd="0" destOrd="3" presId="urn:microsoft.com/office/officeart/2005/8/layout/target3"/>
    <dgm:cxn modelId="{9C172922-26B2-4C92-A748-EB5F8B816411}" srcId="{8CD17180-59DB-4E73-9C89-F40500A31C13}" destId="{A666F710-DAD2-4517-8E44-A39D55363068}" srcOrd="0" destOrd="0" parTransId="{693FCAA3-8CA3-456C-A54B-1A79F1EC5E93}" sibTransId="{047A62B5-4011-42C7-A3F4-B5EA45464675}"/>
    <dgm:cxn modelId="{822A422E-6891-4D38-9FDB-82A9F04AE28A}" srcId="{8CD17180-59DB-4E73-9C89-F40500A31C13}" destId="{BCD46ACE-699F-44A8-AA8D-DA62F1C8F166}" srcOrd="3" destOrd="0" parTransId="{32C9FF25-61EC-46F3-B04B-ECC71D44C454}" sibTransId="{1BFF981C-23B8-4B31-9C0B-0B105A32932B}"/>
    <dgm:cxn modelId="{E2CC142F-5EF3-4AEB-A30A-630F1A5F6935}" type="presOf" srcId="{95433BFB-58FF-4AFD-8FCA-25D915BC222C}" destId="{31C5261A-9A7A-4533-B5C0-F81EDF7C1FDC}" srcOrd="0" destOrd="0" presId="urn:microsoft.com/office/officeart/2005/8/layout/target3"/>
    <dgm:cxn modelId="{3C2C3833-F93F-4070-B4E7-818624531967}" type="presOf" srcId="{A666F710-DAD2-4517-8E44-A39D55363068}" destId="{5883CAEE-AC3F-474D-8099-F8BE75781B3E}" srcOrd="0" destOrd="0" presId="urn:microsoft.com/office/officeart/2005/8/layout/target3"/>
    <dgm:cxn modelId="{1186DF63-894A-4C74-9788-7825F16BA814}" srcId="{9253FF88-A981-4A7A-8199-3D9670668B7B}" destId="{8CD17180-59DB-4E73-9C89-F40500A31C13}" srcOrd="1" destOrd="0" parTransId="{A01422A6-77C0-49F7-98DA-723A18D1FE14}" sibTransId="{473F85F8-3D40-4EE1-99CF-B109D40591E3}"/>
    <dgm:cxn modelId="{34D3D564-5C8E-417F-BD50-B3D42839A803}" type="presOf" srcId="{9253FF88-A981-4A7A-8199-3D9670668B7B}" destId="{3E46A7D1-23A5-4B7E-85B5-9C4485BE28A7}" srcOrd="0" destOrd="0" presId="urn:microsoft.com/office/officeart/2005/8/layout/target3"/>
    <dgm:cxn modelId="{31C7FF65-0697-4F02-90EE-F860A30D7C65}" type="presOf" srcId="{01958597-B67E-4F21-B748-ACC390A26238}" destId="{31BA09F4-0A8B-42D5-80CA-1FC4F059F459}" srcOrd="0" destOrd="0" presId="urn:microsoft.com/office/officeart/2005/8/layout/target3"/>
    <dgm:cxn modelId="{F076FE69-FB8A-4578-BAFA-9AF558D68016}" type="presOf" srcId="{FDFAAF0A-263B-4A1C-8D3D-DF5CB0C190ED}" destId="{7A0A6F6D-7B13-439F-8633-5A3E58FD8854}" srcOrd="0" destOrd="0" presId="urn:microsoft.com/office/officeart/2005/8/layout/target3"/>
    <dgm:cxn modelId="{D011FB6C-EF33-4CD0-861D-C94C4DED5CD5}" type="presOf" srcId="{95433BFB-58FF-4AFD-8FCA-25D915BC222C}" destId="{EBB2CDCB-7CD2-4359-B7C8-4DCBEB36D668}" srcOrd="1" destOrd="0" presId="urn:microsoft.com/office/officeart/2005/8/layout/target3"/>
    <dgm:cxn modelId="{61A0A556-DAA2-4D0E-B6CA-9AF7E6DDE8AC}" type="presOf" srcId="{8CD17180-59DB-4E73-9C89-F40500A31C13}" destId="{7919A0D6-E7F5-43D7-8F68-F7B1D6A9E18C}" srcOrd="0" destOrd="0" presId="urn:microsoft.com/office/officeart/2005/8/layout/target3"/>
    <dgm:cxn modelId="{40A45681-DDD1-4D88-B672-3E50508658FF}" type="presOf" srcId="{01958597-B67E-4F21-B748-ACC390A26238}" destId="{BB63694D-BD37-408F-BC5B-17ED2A668B75}" srcOrd="1" destOrd="0" presId="urn:microsoft.com/office/officeart/2005/8/layout/target3"/>
    <dgm:cxn modelId="{C9A12A90-C690-4AC9-A96E-2D5AFBBE712C}" type="presOf" srcId="{C03A6BB3-A317-441D-9A25-6494FBC5104C}" destId="{5883CAEE-AC3F-474D-8099-F8BE75781B3E}" srcOrd="0" destOrd="1" presId="urn:microsoft.com/office/officeart/2005/8/layout/target3"/>
    <dgm:cxn modelId="{4CE9CEA5-9C97-4412-8BD5-706985FAB93F}" srcId="{9253FF88-A981-4A7A-8199-3D9670668B7B}" destId="{01958597-B67E-4F21-B748-ACC390A26238}" srcOrd="2" destOrd="0" parTransId="{D21D8BE1-C56B-41E4-A1C5-67FA84DB232B}" sibTransId="{97F85C1D-3320-4378-9807-6F7B99A270D8}"/>
    <dgm:cxn modelId="{7D78EBCB-10CB-48AE-993C-9EFF9382EAE8}" srcId="{95433BFB-58FF-4AFD-8FCA-25D915BC222C}" destId="{FDFAAF0A-263B-4A1C-8D3D-DF5CB0C190ED}" srcOrd="0" destOrd="0" parTransId="{977B20B8-0134-4646-AB12-B5A9D9A249A5}" sibTransId="{2EFA0AE7-0EAC-4767-913F-78342F2433E0}"/>
    <dgm:cxn modelId="{CE0947D4-CFD3-421E-AFAD-E8F929864E44}" type="presOf" srcId="{B5206A04-2027-4690-B91B-1AA4B734AF8D}" destId="{5883CAEE-AC3F-474D-8099-F8BE75781B3E}" srcOrd="0" destOrd="2" presId="urn:microsoft.com/office/officeart/2005/8/layout/target3"/>
    <dgm:cxn modelId="{56A981E9-52E8-41F9-ACC0-2C56FDD551B6}" srcId="{9253FF88-A981-4A7A-8199-3D9670668B7B}" destId="{95433BFB-58FF-4AFD-8FCA-25D915BC222C}" srcOrd="0" destOrd="0" parTransId="{CF979FB8-A62F-40B9-948B-BFD3213DF30F}" sibTransId="{CDAAB37C-5255-457F-9DD3-647254AAA04F}"/>
    <dgm:cxn modelId="{983914FF-3B8F-429F-A6F1-519F0DA99E87}" type="presParOf" srcId="{3E46A7D1-23A5-4B7E-85B5-9C4485BE28A7}" destId="{40375E73-D134-4C43-8FCF-DF8A85B84F80}" srcOrd="0" destOrd="0" presId="urn:microsoft.com/office/officeart/2005/8/layout/target3"/>
    <dgm:cxn modelId="{F1A43C27-67BB-4DCD-87B6-695ECE8D8F1A}" type="presParOf" srcId="{3E46A7D1-23A5-4B7E-85B5-9C4485BE28A7}" destId="{2BEC7701-9C44-4F7B-94E9-737E0D819708}" srcOrd="1" destOrd="0" presId="urn:microsoft.com/office/officeart/2005/8/layout/target3"/>
    <dgm:cxn modelId="{48FCA916-026B-49AD-8ACB-AA112AC5E992}" type="presParOf" srcId="{3E46A7D1-23A5-4B7E-85B5-9C4485BE28A7}" destId="{31C5261A-9A7A-4533-B5C0-F81EDF7C1FDC}" srcOrd="2" destOrd="0" presId="urn:microsoft.com/office/officeart/2005/8/layout/target3"/>
    <dgm:cxn modelId="{72EEDEE8-FA5D-4708-ACD7-D27B171419BE}" type="presParOf" srcId="{3E46A7D1-23A5-4B7E-85B5-9C4485BE28A7}" destId="{DABCA0A5-267B-4929-BB55-E2E7F328F45A}" srcOrd="3" destOrd="0" presId="urn:microsoft.com/office/officeart/2005/8/layout/target3"/>
    <dgm:cxn modelId="{AD69FC95-204A-4657-AA15-B22C44EE3118}" type="presParOf" srcId="{3E46A7D1-23A5-4B7E-85B5-9C4485BE28A7}" destId="{ED3AD537-1E8A-4961-946E-4680CCEAD871}" srcOrd="4" destOrd="0" presId="urn:microsoft.com/office/officeart/2005/8/layout/target3"/>
    <dgm:cxn modelId="{AC59E80C-4CC2-4A31-A38A-C53285164CB2}" type="presParOf" srcId="{3E46A7D1-23A5-4B7E-85B5-9C4485BE28A7}" destId="{7919A0D6-E7F5-43D7-8F68-F7B1D6A9E18C}" srcOrd="5" destOrd="0" presId="urn:microsoft.com/office/officeart/2005/8/layout/target3"/>
    <dgm:cxn modelId="{F3970A88-B28F-42E6-B6F6-2FC644213558}" type="presParOf" srcId="{3E46A7D1-23A5-4B7E-85B5-9C4485BE28A7}" destId="{DCC596F8-DB38-453B-BF53-4CA9A6054193}" srcOrd="6" destOrd="0" presId="urn:microsoft.com/office/officeart/2005/8/layout/target3"/>
    <dgm:cxn modelId="{D2C88960-B13F-4132-990F-AACCA5BB92A5}" type="presParOf" srcId="{3E46A7D1-23A5-4B7E-85B5-9C4485BE28A7}" destId="{4DC05D22-8EDD-4706-A0FB-967BBBBF777F}" srcOrd="7" destOrd="0" presId="urn:microsoft.com/office/officeart/2005/8/layout/target3"/>
    <dgm:cxn modelId="{20970BF4-A38C-4F6D-A9CC-82787B30DF31}" type="presParOf" srcId="{3E46A7D1-23A5-4B7E-85B5-9C4485BE28A7}" destId="{31BA09F4-0A8B-42D5-80CA-1FC4F059F459}" srcOrd="8" destOrd="0" presId="urn:microsoft.com/office/officeart/2005/8/layout/target3"/>
    <dgm:cxn modelId="{4118D7A6-E026-4C21-8269-7170E1FA8EAF}" type="presParOf" srcId="{3E46A7D1-23A5-4B7E-85B5-9C4485BE28A7}" destId="{EBB2CDCB-7CD2-4359-B7C8-4DCBEB36D668}" srcOrd="9" destOrd="0" presId="urn:microsoft.com/office/officeart/2005/8/layout/target3"/>
    <dgm:cxn modelId="{D0CC618F-F325-4C37-8B39-624ED0A9B572}" type="presParOf" srcId="{3E46A7D1-23A5-4B7E-85B5-9C4485BE28A7}" destId="{7A0A6F6D-7B13-439F-8633-5A3E58FD8854}" srcOrd="10" destOrd="0" presId="urn:microsoft.com/office/officeart/2005/8/layout/target3"/>
    <dgm:cxn modelId="{55D5F259-6C3D-49CA-A520-13A1F0C670F7}" type="presParOf" srcId="{3E46A7D1-23A5-4B7E-85B5-9C4485BE28A7}" destId="{00176FD3-C4A9-44F3-A7D9-454BDE695443}" srcOrd="11" destOrd="0" presId="urn:microsoft.com/office/officeart/2005/8/layout/target3"/>
    <dgm:cxn modelId="{68BE54C8-3085-47F2-97CB-D6DD7A063271}" type="presParOf" srcId="{3E46A7D1-23A5-4B7E-85B5-9C4485BE28A7}" destId="{5883CAEE-AC3F-474D-8099-F8BE75781B3E}" srcOrd="12" destOrd="0" presId="urn:microsoft.com/office/officeart/2005/8/layout/target3"/>
    <dgm:cxn modelId="{6FF905A1-2272-4A3D-A4D7-10D81B438E7E}" type="presParOf" srcId="{3E46A7D1-23A5-4B7E-85B5-9C4485BE28A7}" destId="{BB63694D-BD37-408F-BC5B-17ED2A668B75}" srcOrd="13" destOrd="0" presId="urn:microsoft.com/office/officeart/2005/8/layout/target3"/>
    <dgm:cxn modelId="{AB0170BD-78E5-47C0-87E3-80A998ABBB6D}" type="presParOf" srcId="{3E46A7D1-23A5-4B7E-85B5-9C4485BE28A7}" destId="{809B64CA-2348-4DF8-B436-A6C25B30282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75E73-D134-4C43-8FCF-DF8A85B84F80}">
      <dsp:nvSpPr>
        <dsp:cNvPr id="0" name=""/>
        <dsp:cNvSpPr/>
      </dsp:nvSpPr>
      <dsp:spPr>
        <a:xfrm>
          <a:off x="0" y="262266"/>
          <a:ext cx="4156104" cy="415610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5261A-9A7A-4533-B5C0-F81EDF7C1FDC}">
      <dsp:nvSpPr>
        <dsp:cNvPr id="0" name=""/>
        <dsp:cNvSpPr/>
      </dsp:nvSpPr>
      <dsp:spPr>
        <a:xfrm>
          <a:off x="2078052" y="262266"/>
          <a:ext cx="4848788" cy="41561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AutoSedan</a:t>
          </a:r>
          <a:endParaRPr lang="es-CO" sz="3600" kern="1200" dirty="0"/>
        </a:p>
      </dsp:txBody>
      <dsp:txXfrm>
        <a:off x="2078052" y="262266"/>
        <a:ext cx="2424394" cy="1246834"/>
      </dsp:txXfrm>
    </dsp:sp>
    <dsp:sp modelId="{ED3AD537-1E8A-4961-946E-4680CCEAD871}">
      <dsp:nvSpPr>
        <dsp:cNvPr id="0" name=""/>
        <dsp:cNvSpPr/>
      </dsp:nvSpPr>
      <dsp:spPr>
        <a:xfrm>
          <a:off x="727319" y="1509100"/>
          <a:ext cx="2701465" cy="270146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9A0D6-E7F5-43D7-8F68-F7B1D6A9E18C}">
      <dsp:nvSpPr>
        <dsp:cNvPr id="0" name=""/>
        <dsp:cNvSpPr/>
      </dsp:nvSpPr>
      <dsp:spPr>
        <a:xfrm>
          <a:off x="2078052" y="1509100"/>
          <a:ext cx="4848788" cy="2701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Automóvil</a:t>
          </a:r>
        </a:p>
      </dsp:txBody>
      <dsp:txXfrm>
        <a:off x="2078052" y="1509100"/>
        <a:ext cx="2424394" cy="1246829"/>
      </dsp:txXfrm>
    </dsp:sp>
    <dsp:sp modelId="{4DC05D22-8EDD-4706-A0FB-967BBBBF777F}">
      <dsp:nvSpPr>
        <dsp:cNvPr id="0" name=""/>
        <dsp:cNvSpPr/>
      </dsp:nvSpPr>
      <dsp:spPr>
        <a:xfrm>
          <a:off x="1454637" y="2755930"/>
          <a:ext cx="1246830" cy="124683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09F4-0A8B-42D5-80CA-1FC4F059F459}">
      <dsp:nvSpPr>
        <dsp:cNvPr id="0" name=""/>
        <dsp:cNvSpPr/>
      </dsp:nvSpPr>
      <dsp:spPr>
        <a:xfrm>
          <a:off x="2078052" y="2755930"/>
          <a:ext cx="4848788" cy="1246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Object</a:t>
          </a:r>
          <a:endParaRPr lang="es-CO" sz="3600" kern="1200" dirty="0"/>
        </a:p>
      </dsp:txBody>
      <dsp:txXfrm>
        <a:off x="2078052" y="2755930"/>
        <a:ext cx="2424394" cy="1246830"/>
      </dsp:txXfrm>
    </dsp:sp>
    <dsp:sp modelId="{7A0A6F6D-7B13-439F-8633-5A3E58FD8854}">
      <dsp:nvSpPr>
        <dsp:cNvPr id="0" name=""/>
        <dsp:cNvSpPr/>
      </dsp:nvSpPr>
      <dsp:spPr>
        <a:xfrm>
          <a:off x="4502446" y="262266"/>
          <a:ext cx="2424394" cy="124683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b="1" kern="1200">
              <a:latin typeface="Consolas" pitchFamily="49" charset="0"/>
            </a:rPr>
            <a:t>int </a:t>
          </a:r>
          <a:r>
            <a:rPr lang="es-CO" sz="1100" kern="1200">
              <a:latin typeface="Consolas" pitchFamily="49" charset="0"/>
            </a:rPr>
            <a:t>numPuertas</a:t>
          </a:r>
          <a:endParaRPr lang="es-CO" sz="1100" kern="1200" dirty="0"/>
        </a:p>
      </dsp:txBody>
      <dsp:txXfrm>
        <a:off x="4502446" y="262266"/>
        <a:ext cx="2424394" cy="1246834"/>
      </dsp:txXfrm>
    </dsp:sp>
    <dsp:sp modelId="{5883CAEE-AC3F-474D-8099-F8BE75781B3E}">
      <dsp:nvSpPr>
        <dsp:cNvPr id="0" name=""/>
        <dsp:cNvSpPr/>
      </dsp:nvSpPr>
      <dsp:spPr>
        <a:xfrm>
          <a:off x="4502446" y="1509100"/>
          <a:ext cx="2424394" cy="124682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100" kern="1200" dirty="0" err="1">
              <a:latin typeface="Consolas" pitchFamily="49" charset="0"/>
            </a:rPr>
            <a:t>String</a:t>
          </a:r>
          <a:r>
            <a:rPr lang="es-CO" sz="1100" kern="1200" dirty="0">
              <a:latin typeface="Consolas" pitchFamily="49" charset="0"/>
            </a:rPr>
            <a:t> placa, marca, modelo, </a:t>
          </a:r>
          <a:r>
            <a:rPr lang="es-CO" sz="1100" kern="1200" dirty="0" err="1">
              <a:latin typeface="Consolas" pitchFamily="49" charset="0"/>
            </a:rPr>
            <a:t>serialMotor</a:t>
          </a:r>
          <a:r>
            <a:rPr lang="es-CO" sz="1100" kern="1200" dirty="0">
              <a:latin typeface="Consolas" pitchFamily="49" charset="0"/>
            </a:rPr>
            <a:t>;</a:t>
          </a:r>
          <a:endParaRPr lang="es-CO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 err="1">
              <a:latin typeface="Consolas" pitchFamily="49" charset="0"/>
            </a:rPr>
            <a:t>private</a:t>
          </a:r>
          <a:r>
            <a:rPr lang="es-CO" sz="1100" kern="1200" dirty="0">
              <a:latin typeface="Consolas" pitchFamily="49" charset="0"/>
            </a:rPr>
            <a:t> Persona propietario;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 err="1">
              <a:latin typeface="Consolas" pitchFamily="49" charset="0"/>
            </a:rPr>
            <a:t>private</a:t>
          </a:r>
          <a:r>
            <a:rPr lang="es-CO" sz="1100" kern="1200" dirty="0">
              <a:latin typeface="Consolas" pitchFamily="49" charset="0"/>
            </a:rPr>
            <a:t> </a:t>
          </a:r>
          <a:r>
            <a:rPr lang="es-CO" sz="1100" kern="1200" dirty="0" err="1">
              <a:latin typeface="Consolas" pitchFamily="49" charset="0"/>
            </a:rPr>
            <a:t>int</a:t>
          </a:r>
          <a:r>
            <a:rPr lang="es-CO" sz="1100" kern="1200" dirty="0">
              <a:latin typeface="Consolas" pitchFamily="49" charset="0"/>
            </a:rPr>
            <a:t> </a:t>
          </a:r>
          <a:r>
            <a:rPr lang="es-CO" sz="1100" kern="1200" dirty="0" err="1">
              <a:latin typeface="Consolas" pitchFamily="49" charset="0"/>
            </a:rPr>
            <a:t>numPasajeros</a:t>
          </a:r>
          <a:endParaRPr lang="es-CO" sz="1100" kern="1200" dirty="0">
            <a:latin typeface="Consolas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 err="1">
              <a:latin typeface="Consolas" pitchFamily="49" charset="0"/>
            </a:rPr>
            <a:t>private</a:t>
          </a:r>
          <a:r>
            <a:rPr lang="es-CO" sz="1100" kern="1200" dirty="0">
              <a:latin typeface="Consolas" pitchFamily="49" charset="0"/>
            </a:rPr>
            <a:t> Pago[] </a:t>
          </a:r>
          <a:r>
            <a:rPr lang="es-CO" sz="1100" kern="1200" dirty="0" err="1">
              <a:latin typeface="Consolas" pitchFamily="49" charset="0"/>
            </a:rPr>
            <a:t>pagoImpuestos</a:t>
          </a:r>
          <a:r>
            <a:rPr lang="es-CO" sz="1100" kern="1200" dirty="0">
              <a:latin typeface="Consolas" pitchFamily="49" charset="0"/>
            </a:rPr>
            <a:t>;</a:t>
          </a:r>
          <a:endParaRPr lang="es-ES" sz="1100" kern="1200" dirty="0">
            <a:latin typeface="Consolas" pitchFamily="49" charset="0"/>
          </a:endParaRPr>
        </a:p>
      </dsp:txBody>
      <dsp:txXfrm>
        <a:off x="4502446" y="1509100"/>
        <a:ext cx="2424394" cy="124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325-F21C-4E91-95CA-3554FE5F3F5D}" type="datetimeFigureOut">
              <a:rPr lang="es-CO" smtClean="0"/>
              <a:t>5/08/2021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86B-E913-4009-B863-0B520D709F4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DE2-3AC4-468A-B333-80AA406BFE0E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25A6-60A0-48A8-A165-E3118611FBCD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8846-F549-4444-B12C-23E874296936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E1D-C5AC-4E1E-9BC2-3C0E9848CFAA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CE33-6E98-4FDF-94CF-57661D625E77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73-6738-425B-A349-23D0606AE3C3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908-4E6F-4942-84CD-26F581DA48DE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DFA-BEB2-41DC-B91D-F6E81054B899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1B2B-538C-41D7-B5E4-E5F83CD5BEBB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0B53EE9-3226-40B0-A41B-3750EB5B81FF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6D18-0928-4788-8EC6-EA8E39658A86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B7957-2857-4662-98F5-6CA3F47FAC30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hyperlink" Target="http://www.ibm.com/developerworks/rational/library/content/RationalEdge/sep04/bel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Desarrollo móvil</a:t>
            </a:r>
            <a:br>
              <a:rPr lang="es-CO" sz="4000" dirty="0"/>
            </a:br>
            <a:br>
              <a:rPr lang="es-CO" dirty="0"/>
            </a:br>
            <a:r>
              <a:rPr lang="es-CO" sz="2700" dirty="0"/>
              <a:t>Clase 2 – introducción a Programación orientada a objetos </a:t>
            </a:r>
            <a:r>
              <a:rPr lang="es-CO" sz="2700" dirty="0" err="1"/>
              <a:t>COn</a:t>
            </a:r>
            <a:r>
              <a:rPr lang="es-CO" sz="2700" dirty="0"/>
              <a:t> </a:t>
            </a:r>
            <a:r>
              <a:rPr lang="es-CO" sz="2700" dirty="0" err="1"/>
              <a:t>dart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Pedro M. Wightman, Ph.D.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7F01D81-6693-4EFC-AD3C-5782049F221F}"/>
              </a:ext>
            </a:extLst>
          </p:cNvPr>
          <p:cNvGrpSpPr/>
          <p:nvPr/>
        </p:nvGrpSpPr>
        <p:grpSpPr>
          <a:xfrm>
            <a:off x="8535967" y="573910"/>
            <a:ext cx="3564590" cy="830813"/>
            <a:chOff x="8535967" y="573910"/>
            <a:chExt cx="3564590" cy="830813"/>
          </a:xfrm>
        </p:grpSpPr>
        <p:pic>
          <p:nvPicPr>
            <p:cNvPr id="9" name="Picture 2" descr="Ver las imágenes de origen">
              <a:extLst>
                <a:ext uri="{FF2B5EF4-FFF2-40B4-BE49-F238E27FC236}">
                  <a16:creationId xmlns:a16="http://schemas.microsoft.com/office/drawing/2014/main" id="{116887E0-1E89-463C-8DD3-AEC89F224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5967" y="573910"/>
              <a:ext cx="1659182" cy="830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C5AEA7-EA41-43EB-BE60-9F1FDDB07CB1}"/>
                </a:ext>
              </a:extLst>
            </p:cNvPr>
            <p:cNvSpPr txBox="1"/>
            <p:nvPr/>
          </p:nvSpPr>
          <p:spPr>
            <a:xfrm>
              <a:off x="10076658" y="773873"/>
              <a:ext cx="2023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b="1" dirty="0">
                  <a:solidFill>
                    <a:srgbClr val="CD17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Matemáticas Aplicadas y Ciencias de la Computación</a:t>
              </a:r>
              <a:endParaRPr lang="es-CO" sz="1050" b="1" dirty="0">
                <a:solidFill>
                  <a:srgbClr val="CD17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743E37-E053-4A80-B83C-8C302883D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898" y="745476"/>
              <a:ext cx="0" cy="487680"/>
            </a:xfrm>
            <a:prstGeom prst="line">
              <a:avLst/>
            </a:prstGeom>
            <a:ln>
              <a:solidFill>
                <a:srgbClr val="CD17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39862C-BE30-482B-9A6D-B0CF0A7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Clases en DART – con constructor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05470" y="1996751"/>
            <a:ext cx="7865705" cy="4618653"/>
          </a:xfrm>
        </p:spPr>
        <p:txBody>
          <a:bodyPr numCol="2">
            <a:noAutofit/>
          </a:bodyPr>
          <a:lstStyle/>
          <a:p>
            <a:pPr marL="0" indent="0" algn="l">
              <a:buNone/>
            </a:pPr>
            <a:r>
              <a:rPr lang="es-ES" sz="1600" dirty="0" err="1">
                <a:latin typeface="Consolas" pitchFamily="49" charset="0"/>
              </a:rPr>
              <a:t>class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 {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firstName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lastName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endParaRPr lang="es-ES" sz="16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(</a:t>
            </a:r>
            <a:r>
              <a:rPr lang="es-ES" sz="1600" dirty="0" err="1">
                <a:latin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firstName</a:t>
            </a:r>
            <a:r>
              <a:rPr lang="es-ES" sz="1600" dirty="0">
                <a:latin typeface="Consolas" pitchFamily="49" charset="0"/>
              </a:rPr>
              <a:t>, </a:t>
            </a:r>
            <a:r>
              <a:rPr lang="es-ES" sz="1600" dirty="0" err="1">
                <a:latin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lastName</a:t>
            </a:r>
            <a:r>
              <a:rPr lang="es-ES" sz="1600" dirty="0">
                <a:latin typeface="Consolas" pitchFamily="49" charset="0"/>
              </a:rPr>
              <a:t>) {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  </a:t>
            </a:r>
            <a:r>
              <a:rPr lang="es-ES" sz="1600" dirty="0" err="1">
                <a:latin typeface="Consolas" pitchFamily="49" charset="0"/>
              </a:rPr>
              <a:t>this.firstName</a:t>
            </a:r>
            <a:r>
              <a:rPr lang="es-ES" sz="1600" dirty="0">
                <a:latin typeface="Consolas" pitchFamily="49" charset="0"/>
              </a:rPr>
              <a:t> = </a:t>
            </a:r>
            <a:r>
              <a:rPr lang="es-ES" sz="1600" dirty="0" err="1">
                <a:latin typeface="Consolas" pitchFamily="49" charset="0"/>
              </a:rPr>
              <a:t>firstName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  </a:t>
            </a:r>
            <a:r>
              <a:rPr lang="es-ES" sz="1600" dirty="0" err="1">
                <a:latin typeface="Consolas" pitchFamily="49" charset="0"/>
              </a:rPr>
              <a:t>this.lastName</a:t>
            </a:r>
            <a:r>
              <a:rPr lang="es-ES" sz="1600" dirty="0">
                <a:latin typeface="Consolas" pitchFamily="49" charset="0"/>
              </a:rPr>
              <a:t> = </a:t>
            </a:r>
            <a:r>
              <a:rPr lang="es-ES" sz="1600" dirty="0" err="1">
                <a:latin typeface="Consolas" pitchFamily="49" charset="0"/>
              </a:rPr>
              <a:t>lastName</a:t>
            </a:r>
            <a:r>
              <a:rPr lang="es-ES" sz="16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}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getFullName</a:t>
            </a:r>
            <a:r>
              <a:rPr lang="es-ES" sz="1600" dirty="0">
                <a:latin typeface="Consolas" pitchFamily="49" charset="0"/>
              </a:rPr>
              <a:t>() =&gt; "$</a:t>
            </a:r>
            <a:r>
              <a:rPr lang="es-ES" sz="1600" dirty="0" err="1">
                <a:latin typeface="Consolas" pitchFamily="49" charset="0"/>
              </a:rPr>
              <a:t>firstName</a:t>
            </a:r>
            <a:r>
              <a:rPr lang="es-ES" sz="1600" dirty="0">
                <a:latin typeface="Consolas" pitchFamily="49" charset="0"/>
              </a:rPr>
              <a:t> $</a:t>
            </a:r>
            <a:r>
              <a:rPr lang="es-ES" sz="1600" dirty="0" err="1">
                <a:latin typeface="Consolas" pitchFamily="49" charset="0"/>
              </a:rPr>
              <a:t>lastName</a:t>
            </a:r>
            <a:r>
              <a:rPr lang="es-ES" sz="1600" dirty="0">
                <a:latin typeface="Consolas" pitchFamily="49" charset="0"/>
              </a:rPr>
              <a:t>";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}</a:t>
            </a:r>
          </a:p>
          <a:p>
            <a:pPr marL="0" indent="0" algn="l">
              <a:buNone/>
            </a:pPr>
            <a:endParaRPr lang="es-ES" sz="16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600" dirty="0" err="1">
                <a:latin typeface="Consolas" pitchFamily="49" charset="0"/>
              </a:rPr>
              <a:t>main</a:t>
            </a:r>
            <a:r>
              <a:rPr lang="es-ES" sz="1600" dirty="0">
                <a:latin typeface="Consolas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/*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somePerson</a:t>
            </a:r>
            <a:r>
              <a:rPr lang="es-ES" sz="1600" dirty="0">
                <a:latin typeface="Consolas" pitchFamily="49" charset="0"/>
              </a:rPr>
              <a:t> = new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(); Este llamado va a generar un error pues no incluye los parámetros obligatorios*/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</a:rPr>
              <a:t>somePerson</a:t>
            </a:r>
            <a:r>
              <a:rPr lang="es-ES" sz="1600" dirty="0">
                <a:latin typeface="Consolas" pitchFamily="49" charset="0"/>
              </a:rPr>
              <a:t> = new </a:t>
            </a:r>
            <a:r>
              <a:rPr lang="es-ES" sz="1600" dirty="0" err="1">
                <a:latin typeface="Consolas" pitchFamily="49" charset="0"/>
              </a:rPr>
              <a:t>Person</a:t>
            </a:r>
            <a:r>
              <a:rPr lang="es-ES" sz="1600" dirty="0">
                <a:latin typeface="Consolas" pitchFamily="49" charset="0"/>
              </a:rPr>
              <a:t>("James", "Bond");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print</a:t>
            </a:r>
            <a:r>
              <a:rPr lang="es-ES" sz="1600" dirty="0">
                <a:latin typeface="Consolas" pitchFamily="49" charset="0"/>
              </a:rPr>
              <a:t>(</a:t>
            </a:r>
            <a:r>
              <a:rPr lang="es-ES" sz="1600" dirty="0" err="1">
                <a:latin typeface="Consolas" pitchFamily="49" charset="0"/>
              </a:rPr>
              <a:t>somePerson.lastName</a:t>
            </a:r>
            <a:r>
              <a:rPr lang="es-ES" sz="1600" dirty="0">
                <a:latin typeface="Consolas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// Imprime Bond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  </a:t>
            </a:r>
            <a:r>
              <a:rPr lang="es-ES" sz="1600" dirty="0" err="1">
                <a:latin typeface="Consolas" pitchFamily="49" charset="0"/>
              </a:rPr>
              <a:t>print</a:t>
            </a:r>
            <a:r>
              <a:rPr lang="es-ES" sz="1600" dirty="0">
                <a:latin typeface="Consolas" pitchFamily="49" charset="0"/>
              </a:rPr>
              <a:t>(</a:t>
            </a:r>
            <a:r>
              <a:rPr lang="es-ES" sz="1600" dirty="0" err="1">
                <a:latin typeface="Consolas" pitchFamily="49" charset="0"/>
              </a:rPr>
              <a:t>somePerson.getFullName</a:t>
            </a:r>
            <a:r>
              <a:rPr lang="es-ES" sz="1600" dirty="0">
                <a:latin typeface="Consolas" pitchFamily="49" charset="0"/>
              </a:rPr>
              <a:t>()); // Imprime James Bond</a:t>
            </a:r>
          </a:p>
          <a:p>
            <a:pPr marL="0" indent="0" algn="l">
              <a:buNone/>
            </a:pPr>
            <a:r>
              <a:rPr lang="es-ES" sz="1600" dirty="0">
                <a:latin typeface="Consolas" pitchFamily="49" charset="0"/>
              </a:rPr>
              <a:t>}</a:t>
            </a:r>
          </a:p>
          <a:p>
            <a:pPr marL="0" indent="0" algn="l">
              <a:buNone/>
            </a:pPr>
            <a:endParaRPr lang="es-ES" sz="900" dirty="0">
              <a:latin typeface="Consolas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C27F-0951-4E8E-98B3-D75A26891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825" y="2280853"/>
            <a:ext cx="3884645" cy="4073294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Un constructor es un método que permite la </a:t>
            </a:r>
            <a:r>
              <a:rPr lang="es-CO" dirty="0" err="1"/>
              <a:t>instaciación</a:t>
            </a:r>
            <a:r>
              <a:rPr lang="es-CO" dirty="0"/>
              <a:t> e inicialización de atributos de un objeto</a:t>
            </a:r>
          </a:p>
          <a:p>
            <a:pPr lvl="1"/>
            <a:r>
              <a:rPr lang="es-CO" dirty="0"/>
              <a:t>Si los parámetros son obligatorios, no se puede instanciar un objeto sin esos parámetros</a:t>
            </a:r>
          </a:p>
          <a:p>
            <a:pPr lvl="1"/>
            <a:r>
              <a:rPr lang="es-CO" dirty="0"/>
              <a:t>En Dart, se pueden definir varios constructores, pero deben tener nombres diferentes</a:t>
            </a:r>
          </a:p>
          <a:p>
            <a:pPr lvl="1"/>
            <a:r>
              <a:rPr lang="es-CO" dirty="0"/>
              <a:t>O se pueden usar los parámetros dinámicos para crear varias opciones de creación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19D9D6-E42F-43AC-AB61-DBF405CE6274}"/>
              </a:ext>
            </a:extLst>
          </p:cNvPr>
          <p:cNvCxnSpPr>
            <a:cxnSpLocks/>
          </p:cNvCxnSpPr>
          <p:nvPr/>
        </p:nvCxnSpPr>
        <p:spPr>
          <a:xfrm>
            <a:off x="3209730" y="3391678"/>
            <a:ext cx="1054356" cy="28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Primer gran aporte de POO!</a:t>
            </a:r>
          </a:p>
          <a:p>
            <a:pPr lvl="1"/>
            <a:r>
              <a:rPr lang="es-CO" dirty="0"/>
              <a:t>Las variables globales de un programa pueden ser accedidas (y alteradas) por cualquier procedimiento de un programa!</a:t>
            </a:r>
          </a:p>
          <a:p>
            <a:endParaRPr lang="es-CO" dirty="0"/>
          </a:p>
          <a:p>
            <a:r>
              <a:rPr lang="es-CO" dirty="0"/>
              <a:t>Encapsulamiento significa que cada objeto es dueño único de su información y puede definir parámetros de acceso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2671793"/>
          </a:xfrm>
        </p:spPr>
        <p:txBody>
          <a:bodyPr/>
          <a:lstStyle/>
          <a:p>
            <a:r>
              <a:rPr lang="es-CO" dirty="0"/>
              <a:t>Niveles de acceso</a:t>
            </a:r>
          </a:p>
          <a:p>
            <a:pPr lvl="1"/>
            <a:r>
              <a:rPr lang="es-CO" b="1" dirty="0"/>
              <a:t>Público</a:t>
            </a:r>
            <a:r>
              <a:rPr lang="es-CO" dirty="0"/>
              <a:t>: se tiene acceso a los atributos o métodos públicos sin ninguna restricción</a:t>
            </a:r>
          </a:p>
          <a:p>
            <a:pPr lvl="1"/>
            <a:r>
              <a:rPr lang="es-CO" b="1" dirty="0"/>
              <a:t>Privado</a:t>
            </a:r>
            <a:r>
              <a:rPr lang="es-CO" dirty="0"/>
              <a:t>: ninguna clase externa puede acceder a los atributos o métodos de esta clase</a:t>
            </a:r>
          </a:p>
          <a:p>
            <a:pPr lvl="1"/>
            <a:r>
              <a:rPr lang="es-CO" b="1" dirty="0"/>
              <a:t>Protegido</a:t>
            </a:r>
            <a:r>
              <a:rPr lang="es-CO" dirty="0"/>
              <a:t>: sólo las clases hijas tienen acceso a los atributos definidos en la clase padre (ver Herencia)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3C8BC6-FC41-44F9-AE2B-02042E78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35703"/>
              </p:ext>
            </p:extLst>
          </p:nvPr>
        </p:nvGraphicFramePr>
        <p:xfrm>
          <a:off x="1810139" y="4300474"/>
          <a:ext cx="8406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376">
                  <a:extLst>
                    <a:ext uri="{9D8B030D-6E8A-4147-A177-3AD203B41FA5}">
                      <a16:colId xmlns:a16="http://schemas.microsoft.com/office/drawing/2014/main" val="2773515243"/>
                    </a:ext>
                  </a:extLst>
                </a:gridCol>
                <a:gridCol w="1681376">
                  <a:extLst>
                    <a:ext uri="{9D8B030D-6E8A-4147-A177-3AD203B41FA5}">
                      <a16:colId xmlns:a16="http://schemas.microsoft.com/office/drawing/2014/main" val="1033544853"/>
                    </a:ext>
                  </a:extLst>
                </a:gridCol>
                <a:gridCol w="1681376">
                  <a:extLst>
                    <a:ext uri="{9D8B030D-6E8A-4147-A177-3AD203B41FA5}">
                      <a16:colId xmlns:a16="http://schemas.microsoft.com/office/drawing/2014/main" val="107311595"/>
                    </a:ext>
                  </a:extLst>
                </a:gridCol>
                <a:gridCol w="1681376">
                  <a:extLst>
                    <a:ext uri="{9D8B030D-6E8A-4147-A177-3AD203B41FA5}">
                      <a16:colId xmlns:a16="http://schemas.microsoft.com/office/drawing/2014/main" val="139796277"/>
                    </a:ext>
                  </a:extLst>
                </a:gridCol>
                <a:gridCol w="1681376">
                  <a:extLst>
                    <a:ext uri="{9D8B030D-6E8A-4147-A177-3AD203B41FA5}">
                      <a16:colId xmlns:a16="http://schemas.microsoft.com/office/drawing/2014/main" val="198906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Cualquier paquete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Mismo paquete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Misma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Clases hijas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Default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Protegido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03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 en </a:t>
            </a:r>
            <a:r>
              <a:rPr lang="es-CO" dirty="0" err="1"/>
              <a:t>dart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Dart solo maneja dos tipos de acceso: públicos y privados</a:t>
            </a:r>
          </a:p>
          <a:p>
            <a:pPr lvl="1"/>
            <a:r>
              <a:rPr lang="es-CO" dirty="0"/>
              <a:t>Para denotar un elemento privado, hay que iniciar su nombre con un guion bajo</a:t>
            </a:r>
          </a:p>
          <a:p>
            <a:r>
              <a:rPr lang="es-CO" dirty="0"/>
              <a:t>Estos tipos de acceso se aplican a clases, objetos, métodos de alto nivel (no asociados a clases) y variables</a:t>
            </a:r>
            <a:endParaRPr lang="es-CO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BCE73-687F-4871-8D80-CD345A95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1866122"/>
            <a:ext cx="5194769" cy="426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_Person { //</a:t>
            </a:r>
            <a:r>
              <a:rPr lang="en-US" dirty="0" err="1"/>
              <a:t>Definición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int _age; //</a:t>
            </a:r>
            <a:r>
              <a:rPr lang="en-US" dirty="0" err="1"/>
              <a:t>Atributo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String _jaja = 'Jaja’; //Variable</a:t>
            </a:r>
          </a:p>
          <a:p>
            <a:pPr marL="0" indent="0">
              <a:buNone/>
            </a:pPr>
            <a:r>
              <a:rPr lang="sv-SE" dirty="0"/>
              <a:t>_printJaja() =&gt; print(_jaja); //Función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63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3" y="2340864"/>
            <a:ext cx="4270726" cy="3634486"/>
          </a:xfrm>
        </p:spPr>
        <p:txBody>
          <a:bodyPr>
            <a:normAutofit/>
          </a:bodyPr>
          <a:lstStyle/>
          <a:p>
            <a:r>
              <a:rPr lang="es-CO" dirty="0"/>
              <a:t>Para acceder a atributos privados, es necesario usar métodos públicos</a:t>
            </a:r>
            <a:endParaRPr lang="es-ES" dirty="0"/>
          </a:p>
          <a:p>
            <a:r>
              <a:rPr lang="es-CO" dirty="0"/>
              <a:t>Estos son conocidos como </a:t>
            </a:r>
            <a:r>
              <a:rPr lang="es-CO" dirty="0" err="1"/>
              <a:t>getters</a:t>
            </a:r>
            <a:r>
              <a:rPr lang="es-CO" dirty="0"/>
              <a:t> y </a:t>
            </a:r>
            <a:r>
              <a:rPr lang="es-CO" dirty="0" err="1"/>
              <a:t>setters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5EDEA-D63F-47B8-910C-1E102D2C150E}"/>
              </a:ext>
            </a:extLst>
          </p:cNvPr>
          <p:cNvSpPr txBox="1"/>
          <p:nvPr/>
        </p:nvSpPr>
        <p:spPr>
          <a:xfrm>
            <a:off x="5138836" y="974165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//En Java</a:t>
            </a:r>
          </a:p>
          <a:p>
            <a:pPr lvl="1">
              <a:buNone/>
            </a:pPr>
            <a:r>
              <a:rPr lang="es-CO" sz="1800" dirty="0" err="1">
                <a:latin typeface="Consolas" pitchFamily="49" charset="0"/>
              </a:rPr>
              <a:t>public</a:t>
            </a:r>
            <a:r>
              <a:rPr lang="es-CO" sz="1800" dirty="0">
                <a:latin typeface="Consolas" pitchFamily="49" charset="0"/>
              </a:rPr>
              <a:t> </a:t>
            </a:r>
            <a:r>
              <a:rPr lang="es-CO" sz="1800" dirty="0" err="1">
                <a:latin typeface="Consolas" pitchFamily="49" charset="0"/>
              </a:rPr>
              <a:t>void</a:t>
            </a:r>
            <a:r>
              <a:rPr lang="es-CO" sz="1800" dirty="0">
                <a:latin typeface="Consolas" pitchFamily="49" charset="0"/>
              </a:rPr>
              <a:t> </a:t>
            </a:r>
            <a:r>
              <a:rPr lang="es-CO" sz="1800" b="1" dirty="0" err="1">
                <a:latin typeface="Consolas" pitchFamily="49" charset="0"/>
              </a:rPr>
              <a:t>setAttrib</a:t>
            </a:r>
            <a:r>
              <a:rPr lang="es-CO" sz="1800" dirty="0">
                <a:latin typeface="Consolas" pitchFamily="49" charset="0"/>
              </a:rPr>
              <a:t>(tipo </a:t>
            </a:r>
            <a:r>
              <a:rPr lang="es-CO" sz="1800" dirty="0" err="1">
                <a:latin typeface="Consolas" pitchFamily="49" charset="0"/>
              </a:rPr>
              <a:t>param</a:t>
            </a:r>
            <a:r>
              <a:rPr lang="es-CO" sz="1800" dirty="0">
                <a:latin typeface="Consolas" pitchFamily="49" charset="0"/>
              </a:rPr>
              <a:t>){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	if( alguna condición de validación)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		</a:t>
            </a:r>
            <a:r>
              <a:rPr lang="es-CO" sz="1800" dirty="0" err="1">
                <a:latin typeface="Consolas" pitchFamily="49" charset="0"/>
              </a:rPr>
              <a:t>attrib</a:t>
            </a:r>
            <a:r>
              <a:rPr lang="es-CO" sz="1800" dirty="0">
                <a:latin typeface="Consolas" pitchFamily="49" charset="0"/>
              </a:rPr>
              <a:t> = </a:t>
            </a:r>
            <a:r>
              <a:rPr lang="es-CO" sz="1800" dirty="0" err="1">
                <a:latin typeface="Consolas" pitchFamily="49" charset="0"/>
              </a:rPr>
              <a:t>param</a:t>
            </a:r>
            <a:r>
              <a:rPr lang="es-CO" sz="1800" dirty="0">
                <a:latin typeface="Consolas" pitchFamily="49" charset="0"/>
              </a:rPr>
              <a:t>;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s-CO" sz="1800" dirty="0">
              <a:latin typeface="Consolas" pitchFamily="49" charset="0"/>
            </a:endParaRPr>
          </a:p>
          <a:p>
            <a:pPr lvl="1">
              <a:buNone/>
            </a:pPr>
            <a:r>
              <a:rPr lang="es-CO" sz="1800" dirty="0" err="1">
                <a:latin typeface="Consolas" pitchFamily="49" charset="0"/>
              </a:rPr>
              <a:t>public</a:t>
            </a:r>
            <a:r>
              <a:rPr lang="es-CO" sz="1800" dirty="0">
                <a:latin typeface="Consolas" pitchFamily="49" charset="0"/>
              </a:rPr>
              <a:t> tipo </a:t>
            </a:r>
            <a:r>
              <a:rPr lang="es-CO" sz="1800" b="1" dirty="0" err="1">
                <a:latin typeface="Consolas" pitchFamily="49" charset="0"/>
              </a:rPr>
              <a:t>getAttrib</a:t>
            </a:r>
            <a:r>
              <a:rPr lang="es-CO" sz="1800" dirty="0">
                <a:latin typeface="Consolas" pitchFamily="49" charset="0"/>
              </a:rPr>
              <a:t>(){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	if( alguna condición de validación)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		</a:t>
            </a:r>
            <a:r>
              <a:rPr lang="es-CO" sz="1800" dirty="0" err="1">
                <a:latin typeface="Consolas" pitchFamily="49" charset="0"/>
              </a:rPr>
              <a:t>return</a:t>
            </a:r>
            <a:r>
              <a:rPr lang="es-CO" sz="1800" dirty="0">
                <a:latin typeface="Consolas" pitchFamily="49" charset="0"/>
              </a:rPr>
              <a:t> </a:t>
            </a:r>
            <a:r>
              <a:rPr lang="es-CO" sz="1800" dirty="0" err="1">
                <a:latin typeface="Consolas" pitchFamily="49" charset="0"/>
              </a:rPr>
              <a:t>attrib</a:t>
            </a:r>
            <a:r>
              <a:rPr lang="es-CO" sz="1800" dirty="0">
                <a:latin typeface="Consolas" pitchFamily="49" charset="0"/>
              </a:rPr>
              <a:t>;	</a:t>
            </a: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	</a:t>
            </a:r>
            <a:r>
              <a:rPr lang="es-CO" sz="1800" dirty="0" err="1">
                <a:latin typeface="Consolas" pitchFamily="49" charset="0"/>
              </a:rPr>
              <a:t>return</a:t>
            </a:r>
            <a:r>
              <a:rPr lang="es-CO" sz="1800" dirty="0">
                <a:latin typeface="Consolas" pitchFamily="49" charset="0"/>
              </a:rPr>
              <a:t> </a:t>
            </a:r>
            <a:r>
              <a:rPr lang="es-CO" sz="1800" dirty="0" err="1">
                <a:latin typeface="Consolas" pitchFamily="49" charset="0"/>
              </a:rPr>
              <a:t>null</a:t>
            </a:r>
            <a:r>
              <a:rPr lang="es-CO" sz="1800" dirty="0">
                <a:latin typeface="Consolas" pitchFamily="49" charset="0"/>
              </a:rPr>
              <a:t>; </a:t>
            </a:r>
            <a:r>
              <a:rPr lang="es-CO" sz="1100" dirty="0">
                <a:latin typeface="Consolas" pitchFamily="49" charset="0"/>
              </a:rPr>
              <a:t>//Si la condición de control no se cumple</a:t>
            </a:r>
            <a:endParaRPr lang="es-CO" sz="1800" dirty="0">
              <a:latin typeface="Consolas" pitchFamily="49" charset="0"/>
            </a:endParaRPr>
          </a:p>
          <a:p>
            <a:pPr lvl="1">
              <a:buNone/>
            </a:pPr>
            <a:r>
              <a:rPr lang="es-CO" sz="1800" dirty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s-CO" sz="1800" dirty="0">
              <a:latin typeface="Consolas" pitchFamily="49" charset="0"/>
            </a:endParaRPr>
          </a:p>
          <a:p>
            <a:pPr lvl="1">
              <a:buNone/>
            </a:pPr>
            <a:r>
              <a:rPr lang="es-CO" dirty="0">
                <a:latin typeface="Consolas" pitchFamily="49" charset="0"/>
              </a:rPr>
              <a:t>//En Dart, tanto para variables como para</a:t>
            </a:r>
          </a:p>
          <a:p>
            <a:pPr lvl="1">
              <a:buNone/>
            </a:pPr>
            <a:r>
              <a:rPr lang="es-CO" dirty="0">
                <a:latin typeface="Consolas" pitchFamily="49" charset="0"/>
              </a:rPr>
              <a:t>//atributos de una clase</a:t>
            </a:r>
          </a:p>
          <a:p>
            <a:pPr lvl="1">
              <a:buNone/>
            </a:pPr>
            <a:r>
              <a:rPr lang="fi-FI" dirty="0">
                <a:latin typeface="Consolas" pitchFamily="49" charset="0"/>
              </a:rPr>
              <a:t>setJaja(String ja) {</a:t>
            </a:r>
          </a:p>
          <a:p>
            <a:pPr lvl="1">
              <a:buNone/>
            </a:pPr>
            <a:r>
              <a:rPr lang="fi-FI" dirty="0">
                <a:latin typeface="Consolas" pitchFamily="49" charset="0"/>
              </a:rPr>
              <a:t>  _jaja = ja;</a:t>
            </a:r>
          </a:p>
          <a:p>
            <a:pPr lvl="1">
              <a:buNone/>
            </a:pPr>
            <a:r>
              <a:rPr lang="fi-FI" dirty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fi-FI" dirty="0">
              <a:latin typeface="Consolas" pitchFamily="49" charset="0"/>
            </a:endParaRPr>
          </a:p>
          <a:p>
            <a:r>
              <a:rPr lang="fi-FI" dirty="0">
                <a:latin typeface="Consolas" pitchFamily="49" charset="0"/>
              </a:rPr>
              <a:t>    getJaja() =&gt; _jaja; </a:t>
            </a:r>
            <a:endParaRPr lang="es-CO" dirty="0">
              <a:latin typeface="Consolas" pitchFamily="49" charset="0"/>
            </a:endParaRPr>
          </a:p>
          <a:p>
            <a:pPr lvl="1">
              <a:buNone/>
            </a:pPr>
            <a:endParaRPr lang="es-CO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Una clase puede ser demasiado general para describir la naturaleza de todos los objetos que representa</a:t>
            </a:r>
          </a:p>
          <a:p>
            <a:pPr lvl="1"/>
            <a:r>
              <a:rPr lang="es-CO" dirty="0"/>
              <a:t>Algunos tienen ciertos comportamientos diferentes</a:t>
            </a:r>
          </a:p>
          <a:p>
            <a:pPr lvl="1"/>
            <a:r>
              <a:rPr lang="es-CO" dirty="0"/>
              <a:t>Creemos diferentes clases para cada uno de ellos!</a:t>
            </a:r>
          </a:p>
          <a:p>
            <a:pPr lvl="1"/>
            <a:endParaRPr lang="es-CO" dirty="0"/>
          </a:p>
          <a:p>
            <a:r>
              <a:rPr lang="es-CO" dirty="0"/>
              <a:t>Múltiples clases + Elementos en común = Múltiples copias </a:t>
            </a:r>
          </a:p>
          <a:p>
            <a:pPr lvl="1"/>
            <a:r>
              <a:rPr lang="es-CO" dirty="0"/>
              <a:t>Alto costo de mantenimiento!</a:t>
            </a:r>
          </a:p>
          <a:p>
            <a:pPr lvl="1"/>
            <a:r>
              <a:rPr lang="es-CO" dirty="0"/>
              <a:t>Un cambio se debe repetir en cada copia del código!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aspectos comunes de varias clases se pueden concentrar en una única clase de “mayor nivel” que las agrupe</a:t>
            </a:r>
          </a:p>
          <a:p>
            <a:pPr lvl="1"/>
            <a:r>
              <a:rPr lang="es-CO" dirty="0"/>
              <a:t>Una clase padre</a:t>
            </a:r>
          </a:p>
          <a:p>
            <a:endParaRPr lang="es-CO" dirty="0"/>
          </a:p>
          <a:p>
            <a:r>
              <a:rPr lang="es-CO" dirty="0"/>
              <a:t>Por ejemplo:</a:t>
            </a:r>
          </a:p>
          <a:p>
            <a:pPr lvl="1"/>
            <a:r>
              <a:rPr lang="es-CO" dirty="0"/>
              <a:t>Una camioneta es un automóvil, pero tiene características particulares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9045" y="1821081"/>
            <a:ext cx="9940628" cy="4785395"/>
          </a:xfrm>
        </p:spPr>
        <p:txBody>
          <a:bodyPr numCol="3">
            <a:noAutofit/>
          </a:bodyPr>
          <a:lstStyle/>
          <a:p>
            <a:pPr>
              <a:buNone/>
            </a:pPr>
            <a:r>
              <a:rPr lang="es-CO" sz="1200" dirty="0" err="1">
                <a:latin typeface="Consolas" pitchFamily="49" charset="0"/>
              </a:rPr>
              <a:t>class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Automovil</a:t>
            </a:r>
            <a:r>
              <a:rPr lang="es-CO" sz="1200" dirty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placa;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marca;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modelo;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serialMotor</a:t>
            </a:r>
            <a:r>
              <a:rPr lang="es-CO" sz="1200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int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numPasajeros</a:t>
            </a:r>
            <a:r>
              <a:rPr lang="es-CO" sz="1200" dirty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s-CO" sz="1200" dirty="0">
              <a:latin typeface="Consolas" pitchFamily="49" charset="0"/>
            </a:endParaRP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Automovil</a:t>
            </a:r>
            <a:r>
              <a:rPr lang="es-CO" sz="1200" dirty="0"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[</a:t>
            </a:r>
            <a:r>
              <a:rPr lang="es-CO" sz="1200" dirty="0" err="1">
                <a:latin typeface="Consolas" pitchFamily="49" charset="0"/>
              </a:rPr>
              <a:t>this.placa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this.marca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this.modelo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this.serialMotor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this.numPasajeros</a:t>
            </a:r>
            <a:r>
              <a:rPr lang="es-CO" sz="1200" dirty="0">
                <a:latin typeface="Consolas" pitchFamily="49" charset="0"/>
              </a:rPr>
              <a:t>]);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s-CO" sz="1200" dirty="0">
              <a:latin typeface="Consolas" pitchFamily="49" charset="0"/>
            </a:endParaRPr>
          </a:p>
          <a:p>
            <a:pPr>
              <a:buNone/>
            </a:pPr>
            <a:r>
              <a:rPr lang="es-CO" sz="1200" dirty="0" err="1">
                <a:latin typeface="Consolas" pitchFamily="49" charset="0"/>
              </a:rPr>
              <a:t>class</a:t>
            </a:r>
            <a:r>
              <a:rPr lang="es-CO" sz="1200" dirty="0">
                <a:latin typeface="Consolas" pitchFamily="49" charset="0"/>
              </a:rPr>
              <a:t> Camioneta </a:t>
            </a:r>
            <a:r>
              <a:rPr lang="es-CO" sz="1200" dirty="0" err="1">
                <a:latin typeface="Consolas" pitchFamily="49" charset="0"/>
              </a:rPr>
              <a:t>extends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Automovil</a:t>
            </a:r>
            <a:r>
              <a:rPr lang="es-CO" sz="1200" dirty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int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capacidadCarga</a:t>
            </a:r>
            <a:r>
              <a:rPr lang="es-CO" sz="1200" dirty="0">
                <a:latin typeface="Consolas" pitchFamily="49" charset="0"/>
              </a:rPr>
              <a:t>; //Capacidad de carga en kilogramos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bool</a:t>
            </a:r>
            <a:r>
              <a:rPr lang="es-CO" sz="1200" dirty="0">
                <a:latin typeface="Consolas" pitchFamily="49" charset="0"/>
              </a:rPr>
              <a:t> is4x4;</a:t>
            </a:r>
          </a:p>
          <a:p>
            <a:pPr>
              <a:buNone/>
            </a:pPr>
            <a:endParaRPr lang="es-CO" sz="1200" dirty="0">
              <a:latin typeface="Consolas" pitchFamily="49" charset="0"/>
            </a:endParaRP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Camioneta(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[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placa,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marca,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modelo,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String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serialMotor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int</a:t>
            </a:r>
            <a:r>
              <a:rPr lang="es-CO" sz="1200" dirty="0">
                <a:latin typeface="Consolas" pitchFamily="49" charset="0"/>
              </a:rPr>
              <a:t> </a:t>
            </a:r>
            <a:r>
              <a:rPr lang="es-CO" sz="1200" dirty="0" err="1">
                <a:latin typeface="Consolas" pitchFamily="49" charset="0"/>
              </a:rPr>
              <a:t>numPasajeros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</a:t>
            </a:r>
            <a:r>
              <a:rPr lang="es-CO" sz="1200" dirty="0" err="1">
                <a:latin typeface="Consolas" pitchFamily="49" charset="0"/>
              </a:rPr>
              <a:t>this.capacidadCarga</a:t>
            </a:r>
            <a:r>
              <a:rPr lang="es-CO" sz="1200" dirty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this.is4x4])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: super(placa, marca, modelo, </a:t>
            </a:r>
            <a:r>
              <a:rPr lang="es-CO" sz="1200" dirty="0" err="1">
                <a:latin typeface="Consolas" pitchFamily="49" charset="0"/>
              </a:rPr>
              <a:t>serialMotor</a:t>
            </a:r>
            <a:r>
              <a:rPr lang="es-CO" sz="1200" dirty="0">
                <a:latin typeface="Consolas" pitchFamily="49" charset="0"/>
              </a:rPr>
              <a:t>, </a:t>
            </a:r>
            <a:r>
              <a:rPr lang="es-CO" sz="1200" dirty="0" err="1">
                <a:latin typeface="Consolas" pitchFamily="49" charset="0"/>
              </a:rPr>
              <a:t>numPasajeros</a:t>
            </a:r>
            <a:r>
              <a:rPr lang="es-CO" sz="1200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s-CO" sz="1200" dirty="0">
              <a:latin typeface="Consolas" pitchFamily="49" charset="0"/>
            </a:endParaRPr>
          </a:p>
          <a:p>
            <a:pPr>
              <a:buNone/>
            </a:pPr>
            <a:r>
              <a:rPr lang="es-CO" sz="1200" dirty="0" err="1">
                <a:latin typeface="Consolas" pitchFamily="49" charset="0"/>
              </a:rPr>
              <a:t>main</a:t>
            </a:r>
            <a:r>
              <a:rPr lang="es-CO" sz="1200" dirty="0">
                <a:latin typeface="Consolas" pitchFamily="49" charset="0"/>
              </a:rPr>
              <a:t>() {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Camioneta c =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    new Camioneta("ABC123", "ORRAC", "OLEDOM", "123456789Z", 4, 1000, true);</a:t>
            </a:r>
          </a:p>
          <a:p>
            <a:pPr>
              <a:buNone/>
            </a:pPr>
            <a:endParaRPr lang="es-CO" sz="1200" dirty="0">
              <a:latin typeface="Consolas" pitchFamily="49" charset="0"/>
            </a:endParaRP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print</a:t>
            </a:r>
            <a:r>
              <a:rPr lang="es-CO" sz="1200" dirty="0">
                <a:latin typeface="Consolas" pitchFamily="49" charset="0"/>
              </a:rPr>
              <a:t>(</a:t>
            </a:r>
            <a:r>
              <a:rPr lang="es-CO" sz="1200" dirty="0" err="1">
                <a:latin typeface="Consolas" pitchFamily="49" charset="0"/>
              </a:rPr>
              <a:t>c.serialMotor</a:t>
            </a:r>
            <a:r>
              <a:rPr lang="es-CO" sz="1200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print</a:t>
            </a:r>
            <a:r>
              <a:rPr lang="es-CO" sz="1200" dirty="0">
                <a:latin typeface="Consolas" pitchFamily="49" charset="0"/>
              </a:rPr>
              <a:t>(c is Camioneta);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  </a:t>
            </a:r>
            <a:r>
              <a:rPr lang="es-CO" sz="1200" dirty="0" err="1">
                <a:latin typeface="Consolas" pitchFamily="49" charset="0"/>
              </a:rPr>
              <a:t>print</a:t>
            </a:r>
            <a:r>
              <a:rPr lang="es-CO" sz="1200" dirty="0">
                <a:latin typeface="Consolas" pitchFamily="49" charset="0"/>
              </a:rPr>
              <a:t>(c is </a:t>
            </a:r>
            <a:r>
              <a:rPr lang="es-CO" sz="1200" dirty="0" err="1">
                <a:latin typeface="Consolas" pitchFamily="49" charset="0"/>
              </a:rPr>
              <a:t>Automovil</a:t>
            </a:r>
            <a:r>
              <a:rPr lang="es-CO" sz="1200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s-CO" sz="1200" dirty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83050"/>
          </a:xfrm>
        </p:spPr>
        <p:txBody>
          <a:bodyPr>
            <a:normAutofit/>
          </a:bodyPr>
          <a:lstStyle/>
          <a:p>
            <a:r>
              <a:rPr lang="es-CO" dirty="0"/>
              <a:t>Cuando una clase solo ayuda a definir elementos comunes de un conjunto de elementos, pero es demasiado general para ser instanciado, se denomina clase </a:t>
            </a:r>
            <a:r>
              <a:rPr lang="es-CO" b="1" dirty="0"/>
              <a:t>Abstracta</a:t>
            </a:r>
          </a:p>
          <a:p>
            <a:pPr lvl="1"/>
            <a:r>
              <a:rPr lang="es-CO" dirty="0"/>
              <a:t>Se considera que una clase abstracta </a:t>
            </a:r>
            <a:r>
              <a:rPr lang="es-CO" u="sng" dirty="0"/>
              <a:t>no es </a:t>
            </a:r>
            <a:r>
              <a:rPr lang="es-CO" u="sng" dirty="0" err="1"/>
              <a:t>instanciable</a:t>
            </a:r>
            <a:r>
              <a:rPr lang="es-CO" u="sng" dirty="0"/>
              <a:t> </a:t>
            </a:r>
            <a:r>
              <a:rPr lang="es-CO" dirty="0"/>
              <a:t>porque no es capaz de modelar un objeto real concreto</a:t>
            </a:r>
          </a:p>
          <a:p>
            <a:r>
              <a:rPr lang="es-CO" dirty="0"/>
              <a:t>Una clase abstracta puede incluir métodos abstractos</a:t>
            </a:r>
          </a:p>
          <a:p>
            <a:pPr lvl="1"/>
            <a:r>
              <a:rPr lang="es-CO" dirty="0"/>
              <a:t>Son métodos que todas las clases hijas deben tener, pero para la cual la clase abstracta no define una implementación</a:t>
            </a:r>
          </a:p>
          <a:p>
            <a:pPr lvl="1"/>
            <a:r>
              <a:rPr lang="es-CO" dirty="0"/>
              <a:t>Al no tener esto métodos implementados, no es posible instanciarlo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Clases en DART – clases abstractas y constructor tipo </a:t>
            </a:r>
            <a:r>
              <a:rPr lang="es-CO" dirty="0" err="1"/>
              <a:t>factory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75862" y="1996751"/>
            <a:ext cx="11495314" cy="4618653"/>
          </a:xfrm>
        </p:spPr>
        <p:txBody>
          <a:bodyPr numCol="3">
            <a:noAutofit/>
          </a:bodyPr>
          <a:lstStyle/>
          <a:p>
            <a:pPr marL="0" indent="0" algn="l">
              <a:buNone/>
            </a:pPr>
            <a:r>
              <a:rPr lang="es-ES" sz="1100" dirty="0" err="1">
                <a:latin typeface="Consolas" pitchFamily="49" charset="0"/>
              </a:rPr>
              <a:t>abstract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class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 {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firstName</a:t>
            </a:r>
            <a:r>
              <a:rPr lang="es-ES" sz="11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lastName</a:t>
            </a:r>
            <a:r>
              <a:rPr lang="es-ES" sz="1100" dirty="0">
                <a:latin typeface="Consolas" pitchFamily="49" charset="0"/>
              </a:rPr>
              <a:t>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([</a:t>
            </a:r>
            <a:r>
              <a:rPr lang="es-ES" sz="1100" dirty="0" err="1">
                <a:latin typeface="Consolas" pitchFamily="49" charset="0"/>
              </a:rPr>
              <a:t>this.firstName</a:t>
            </a:r>
            <a:r>
              <a:rPr lang="es-ES" sz="1100" dirty="0">
                <a:latin typeface="Consolas" pitchFamily="49" charset="0"/>
              </a:rPr>
              <a:t>, </a:t>
            </a:r>
            <a:r>
              <a:rPr lang="es-ES" sz="1100" dirty="0" err="1">
                <a:latin typeface="Consolas" pitchFamily="49" charset="0"/>
              </a:rPr>
              <a:t>this.lastName</a:t>
            </a:r>
            <a:r>
              <a:rPr lang="es-ES" sz="1100" dirty="0">
                <a:latin typeface="Consolas" pitchFamily="49" charset="0"/>
              </a:rPr>
              <a:t>]); //Constructor resumido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//Fábrica de objetos con base en tipos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factory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Person.fromType</a:t>
            </a:r>
            <a:r>
              <a:rPr lang="es-ES" sz="1100" dirty="0">
                <a:latin typeface="Consolas" pitchFamily="49" charset="0"/>
              </a:rPr>
              <a:t>([</a:t>
            </a:r>
            <a:r>
              <a:rPr lang="es-ES" sz="1100" dirty="0" err="1">
                <a:latin typeface="Consolas" pitchFamily="49" charset="0"/>
              </a:rPr>
              <a:t>PersonType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type</a:t>
            </a:r>
            <a:r>
              <a:rPr lang="es-ES" sz="1100" dirty="0">
                <a:latin typeface="Consolas" pitchFamily="49" charset="0"/>
              </a:rPr>
              <a:t>]) { 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</a:t>
            </a:r>
            <a:r>
              <a:rPr lang="es-ES" sz="1100" dirty="0" err="1">
                <a:latin typeface="Consolas" pitchFamily="49" charset="0"/>
              </a:rPr>
              <a:t>switch</a:t>
            </a:r>
            <a:r>
              <a:rPr lang="es-ES" sz="1100" dirty="0">
                <a:latin typeface="Consolas" pitchFamily="49" charset="0"/>
              </a:rPr>
              <a:t> (</a:t>
            </a:r>
            <a:r>
              <a:rPr lang="es-ES" sz="1100" dirty="0" err="1">
                <a:latin typeface="Consolas" pitchFamily="49" charset="0"/>
              </a:rPr>
              <a:t>type</a:t>
            </a:r>
            <a:r>
              <a:rPr lang="es-ES" sz="1100" dirty="0">
                <a:latin typeface="Consolas" pitchFamily="49" charset="0"/>
              </a:rPr>
              <a:t>) {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  case </a:t>
            </a:r>
            <a:r>
              <a:rPr lang="es-ES" sz="1100" dirty="0" err="1">
                <a:latin typeface="Consolas" pitchFamily="49" charset="0"/>
              </a:rPr>
              <a:t>PersonType.employee</a:t>
            </a:r>
            <a:r>
              <a:rPr lang="es-ES" sz="1100" dirty="0">
                <a:latin typeface="Consolas" pitchFamily="49" charset="0"/>
              </a:rPr>
              <a:t>: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    </a:t>
            </a:r>
            <a:r>
              <a:rPr lang="es-ES" sz="1100" dirty="0" err="1">
                <a:latin typeface="Consolas" pitchFamily="49" charset="0"/>
              </a:rPr>
              <a:t>return</a:t>
            </a:r>
            <a:r>
              <a:rPr lang="es-ES" sz="1100" dirty="0">
                <a:latin typeface="Consolas" pitchFamily="49" charset="0"/>
              </a:rPr>
              <a:t> new </a:t>
            </a:r>
            <a:r>
              <a:rPr lang="es-ES" sz="1100" dirty="0" err="1">
                <a:latin typeface="Consolas" pitchFamily="49" charset="0"/>
              </a:rPr>
              <a:t>Employee</a:t>
            </a:r>
            <a:r>
              <a:rPr lang="es-ES" sz="1100" dirty="0">
                <a:latin typeface="Consolas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  case </a:t>
            </a:r>
            <a:r>
              <a:rPr lang="es-ES" sz="1100" dirty="0" err="1">
                <a:latin typeface="Consolas" pitchFamily="49" charset="0"/>
              </a:rPr>
              <a:t>PersonType.student</a:t>
            </a:r>
            <a:r>
              <a:rPr lang="es-ES" sz="1100" dirty="0">
                <a:latin typeface="Consolas" pitchFamily="49" charset="0"/>
              </a:rPr>
              <a:t>: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    </a:t>
            </a:r>
            <a:r>
              <a:rPr lang="es-ES" sz="1100" dirty="0" err="1">
                <a:latin typeface="Consolas" pitchFamily="49" charset="0"/>
              </a:rPr>
              <a:t>return</a:t>
            </a:r>
            <a:r>
              <a:rPr lang="es-ES" sz="1100" dirty="0">
                <a:latin typeface="Consolas" pitchFamily="49" charset="0"/>
              </a:rPr>
              <a:t> new </a:t>
            </a:r>
            <a:r>
              <a:rPr lang="es-ES" sz="1100" dirty="0" err="1">
                <a:latin typeface="Consolas" pitchFamily="49" charset="0"/>
              </a:rPr>
              <a:t>Student</a:t>
            </a:r>
            <a:r>
              <a:rPr lang="es-ES" sz="1100" dirty="0">
                <a:latin typeface="Consolas" pitchFamily="49" charset="0"/>
              </a:rPr>
              <a:t>();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}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</a:t>
            </a:r>
            <a:r>
              <a:rPr lang="es-ES" sz="1100" dirty="0" err="1">
                <a:latin typeface="Consolas" pitchFamily="49" charset="0"/>
              </a:rPr>
              <a:t>return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Student</a:t>
            </a:r>
            <a:r>
              <a:rPr lang="es-ES" sz="1100" dirty="0">
                <a:latin typeface="Consolas" pitchFamily="49" charset="0"/>
              </a:rPr>
              <a:t>();//Constructor por defecto, si un tipo no es definido. No puede retornar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().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}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getFullName</a:t>
            </a:r>
            <a:r>
              <a:rPr lang="es-ES" sz="1100" dirty="0">
                <a:latin typeface="Consolas" pitchFamily="49" charset="0"/>
              </a:rPr>
              <a:t>() =&gt; "$</a:t>
            </a:r>
            <a:r>
              <a:rPr lang="es-ES" sz="1100" dirty="0" err="1">
                <a:latin typeface="Consolas" pitchFamily="49" charset="0"/>
              </a:rPr>
              <a:t>firstName</a:t>
            </a:r>
            <a:r>
              <a:rPr lang="es-ES" sz="1100" dirty="0">
                <a:latin typeface="Consolas" pitchFamily="49" charset="0"/>
              </a:rPr>
              <a:t> $</a:t>
            </a:r>
            <a:r>
              <a:rPr lang="es-ES" sz="1100" dirty="0" err="1">
                <a:latin typeface="Consolas" pitchFamily="49" charset="0"/>
              </a:rPr>
              <a:t>lastName</a:t>
            </a:r>
            <a:r>
              <a:rPr lang="es-ES" sz="1100" dirty="0">
                <a:latin typeface="Consolas" pitchFamily="49" charset="0"/>
              </a:rPr>
              <a:t>";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getNickname</a:t>
            </a:r>
            <a:r>
              <a:rPr lang="es-ES" sz="1100" dirty="0">
                <a:latin typeface="Consolas" pitchFamily="49" charset="0"/>
              </a:rPr>
              <a:t>(); //Método abstracto, declarado mas no implementado.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}</a:t>
            </a: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100" dirty="0" err="1">
                <a:latin typeface="Consolas" pitchFamily="49" charset="0"/>
              </a:rPr>
              <a:t>enum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PersonType</a:t>
            </a:r>
            <a:r>
              <a:rPr lang="es-ES" sz="1100" dirty="0">
                <a:latin typeface="Consolas" pitchFamily="49" charset="0"/>
              </a:rPr>
              <a:t> { </a:t>
            </a:r>
            <a:r>
              <a:rPr lang="es-ES" sz="1100" dirty="0" err="1">
                <a:latin typeface="Consolas" pitchFamily="49" charset="0"/>
              </a:rPr>
              <a:t>student</a:t>
            </a:r>
            <a:r>
              <a:rPr lang="es-ES" sz="1100" dirty="0">
                <a:latin typeface="Consolas" pitchFamily="49" charset="0"/>
              </a:rPr>
              <a:t>, </a:t>
            </a:r>
            <a:r>
              <a:rPr lang="es-ES" sz="1100" dirty="0" err="1">
                <a:latin typeface="Consolas" pitchFamily="49" charset="0"/>
              </a:rPr>
              <a:t>employee</a:t>
            </a:r>
            <a:r>
              <a:rPr lang="es-ES" sz="1100" dirty="0">
                <a:latin typeface="Consolas" pitchFamily="49" charset="0"/>
              </a:rPr>
              <a:t> }</a:t>
            </a: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class Employee extends Person {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@override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String </a:t>
            </a:r>
            <a:r>
              <a:rPr lang="en-US" sz="1100" dirty="0" err="1">
                <a:latin typeface="Consolas" pitchFamily="49" charset="0"/>
              </a:rPr>
              <a:t>getNickname</a:t>
            </a:r>
            <a:r>
              <a:rPr lang="en-US" sz="1100" dirty="0">
                <a:latin typeface="Consolas" pitchFamily="49" charset="0"/>
              </a:rPr>
              <a:t>() =&gt; 'The only ' + </a:t>
            </a:r>
            <a:r>
              <a:rPr lang="en-US" sz="1100" dirty="0" err="1">
                <a:latin typeface="Consolas" pitchFamily="49" charset="0"/>
              </a:rPr>
              <a:t>getFullName</a:t>
            </a:r>
            <a:r>
              <a:rPr lang="en-US" sz="1100" dirty="0">
                <a:latin typeface="Consolas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}</a:t>
            </a:r>
          </a:p>
          <a:p>
            <a:pPr marL="0" indent="0" algn="l">
              <a:buNone/>
            </a:pPr>
            <a:endParaRPr lang="en-U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class Student extends Person {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Student() {} //Constructor por </a:t>
            </a:r>
            <a:r>
              <a:rPr lang="en-US" sz="1100" dirty="0" err="1">
                <a:latin typeface="Consolas" pitchFamily="49" charset="0"/>
              </a:rPr>
              <a:t>defecto</a:t>
            </a:r>
            <a:endParaRPr lang="en-U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</a:t>
            </a:r>
            <a:r>
              <a:rPr lang="en-US" sz="1100" dirty="0" err="1">
                <a:latin typeface="Consolas" pitchFamily="49" charset="0"/>
              </a:rPr>
              <a:t>Student.names</a:t>
            </a:r>
            <a:r>
              <a:rPr lang="en-US" sz="1100" dirty="0">
                <a:latin typeface="Consolas" pitchFamily="49" charset="0"/>
              </a:rPr>
              <a:t>(String </a:t>
            </a:r>
            <a:r>
              <a:rPr lang="en-US" sz="1100" dirty="0" err="1">
                <a:latin typeface="Consolas" pitchFamily="49" charset="0"/>
              </a:rPr>
              <a:t>firstName</a:t>
            </a:r>
            <a:r>
              <a:rPr lang="en-US" sz="1100" dirty="0">
                <a:latin typeface="Consolas" pitchFamily="49" charset="0"/>
              </a:rPr>
              <a:t>, String </a:t>
            </a:r>
            <a:r>
              <a:rPr lang="en-US" sz="1100" dirty="0" err="1">
                <a:latin typeface="Consolas" pitchFamily="49" charset="0"/>
              </a:rPr>
              <a:t>lastName</a:t>
            </a:r>
            <a:r>
              <a:rPr lang="en-US" sz="1100" dirty="0">
                <a:latin typeface="Consolas" pitchFamily="49" charset="0"/>
              </a:rPr>
              <a:t>) : super(</a:t>
            </a:r>
            <a:r>
              <a:rPr lang="en-US" sz="1100" dirty="0" err="1">
                <a:latin typeface="Consolas" pitchFamily="49" charset="0"/>
              </a:rPr>
              <a:t>firstName</a:t>
            </a:r>
            <a:r>
              <a:rPr lang="en-US" sz="1100" dirty="0">
                <a:latin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</a:rPr>
              <a:t>lastName</a:t>
            </a:r>
            <a:r>
              <a:rPr lang="en-US" sz="1100" dirty="0">
                <a:latin typeface="Consolas" pitchFamily="49" charset="0"/>
              </a:rPr>
              <a:t>); //Constructor que </a:t>
            </a:r>
            <a:r>
              <a:rPr lang="en-US" sz="1100" dirty="0" err="1">
                <a:latin typeface="Consolas" pitchFamily="49" charset="0"/>
              </a:rPr>
              <a:t>recibe</a:t>
            </a:r>
            <a:r>
              <a:rPr lang="en-US" sz="1100" dirty="0">
                <a:latin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</a:rPr>
              <a:t>nombres</a:t>
            </a:r>
            <a:endParaRPr lang="en-U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@override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  String </a:t>
            </a:r>
            <a:r>
              <a:rPr lang="en-US" sz="1100" dirty="0" err="1">
                <a:latin typeface="Consolas" pitchFamily="49" charset="0"/>
              </a:rPr>
              <a:t>getNickname</a:t>
            </a:r>
            <a:r>
              <a:rPr lang="en-US" sz="1100" dirty="0">
                <a:latin typeface="Consolas" pitchFamily="49" charset="0"/>
              </a:rPr>
              <a:t>() =&gt; 'The one and only ' + </a:t>
            </a:r>
            <a:r>
              <a:rPr lang="en-US" sz="1100" dirty="0" err="1">
                <a:latin typeface="Consolas" pitchFamily="49" charset="0"/>
              </a:rPr>
              <a:t>getFullName</a:t>
            </a:r>
            <a:r>
              <a:rPr lang="en-US" sz="1100" dirty="0">
                <a:latin typeface="Consolas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100" dirty="0">
                <a:latin typeface="Consolas" pitchFamily="49" charset="0"/>
              </a:rPr>
              <a:t>}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6CB0-F268-472B-8EC1-FD827574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s-CO"/>
              <a:t>Agradecimientos</a:t>
            </a:r>
            <a:endParaRPr lang="es-CO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94D1-358D-4785-8BCB-62618FC8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2" y="2274827"/>
            <a:ext cx="3703320" cy="3975776"/>
          </a:xfrm>
        </p:spPr>
        <p:txBody>
          <a:bodyPr>
            <a:normAutofit fontScale="92500"/>
          </a:bodyPr>
          <a:lstStyle/>
          <a:p>
            <a:r>
              <a:rPr lang="es-CO" dirty="0"/>
              <a:t>Este material está basado en los libros '</a:t>
            </a:r>
            <a:r>
              <a:rPr lang="es-CO" dirty="0" err="1"/>
              <a:t>Flutter</a:t>
            </a:r>
            <a:r>
              <a:rPr lang="es-CO" dirty="0"/>
              <a:t> for </a:t>
            </a:r>
            <a:r>
              <a:rPr lang="es-CO" dirty="0" err="1"/>
              <a:t>Beginners</a:t>
            </a:r>
            <a:r>
              <a:rPr lang="es-CO" dirty="0"/>
              <a:t>' de Alessandro </a:t>
            </a:r>
            <a:r>
              <a:rPr lang="es-CO" dirty="0" err="1"/>
              <a:t>Biessek</a:t>
            </a:r>
            <a:r>
              <a:rPr lang="es-CO" dirty="0"/>
              <a:t>, 'Google </a:t>
            </a:r>
            <a:r>
              <a:rPr lang="es-CO" dirty="0" err="1"/>
              <a:t>Flutter</a:t>
            </a:r>
            <a:r>
              <a:rPr lang="es-CO" dirty="0"/>
              <a:t> 2 </a:t>
            </a:r>
            <a:r>
              <a:rPr lang="es-CO" dirty="0" err="1"/>
              <a:t>Cookbook</a:t>
            </a:r>
            <a:r>
              <a:rPr lang="es-CO" dirty="0"/>
              <a:t>' de Simone Alessandria y Brian </a:t>
            </a:r>
            <a:r>
              <a:rPr lang="es-CO" dirty="0" err="1"/>
              <a:t>Kayfitz</a:t>
            </a:r>
            <a:r>
              <a:rPr lang="es-CO" dirty="0"/>
              <a:t> y la documentación oficial de Dart (https://dart.dev/guides/)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7C5BF-04EC-4B39-8E7D-A997EBB8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50" y="1298005"/>
            <a:ext cx="3604409" cy="4435658"/>
          </a:xfrm>
          <a:prstGeom prst="rect">
            <a:avLst/>
          </a:prstGeom>
        </p:spPr>
      </p:pic>
      <p:pic>
        <p:nvPicPr>
          <p:cNvPr id="1026" name="Picture 2" descr="Google Flutter 2 Cookbook">
            <a:extLst>
              <a:ext uri="{FF2B5EF4-FFF2-40B4-BE49-F238E27FC236}">
                <a16:creationId xmlns:a16="http://schemas.microsoft.com/office/drawing/2014/main" id="{15BF0323-9AE2-4651-A178-904CE25F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2993" y="1308045"/>
            <a:ext cx="3572473" cy="44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B12D-E65D-410A-B14B-911BF12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5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Clases en DART – clases abstractas y constructor tipo </a:t>
            </a:r>
            <a:r>
              <a:rPr lang="es-CO" dirty="0" err="1"/>
              <a:t>factory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75862" y="1717991"/>
            <a:ext cx="11495314" cy="4897414"/>
          </a:xfrm>
        </p:spPr>
        <p:txBody>
          <a:bodyPr numCol="1">
            <a:noAutofit/>
          </a:bodyPr>
          <a:lstStyle/>
          <a:p>
            <a:pPr marL="0" indent="0" algn="l">
              <a:buNone/>
            </a:pPr>
            <a:r>
              <a:rPr lang="es-ES" sz="1100" dirty="0" err="1">
                <a:latin typeface="Consolas" pitchFamily="49" charset="0"/>
              </a:rPr>
              <a:t>main</a:t>
            </a:r>
            <a:r>
              <a:rPr lang="es-ES" sz="1100" dirty="0">
                <a:latin typeface="Consolas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/*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somePerson</a:t>
            </a:r>
            <a:r>
              <a:rPr lang="es-ES" sz="1100" dirty="0">
                <a:latin typeface="Consolas" pitchFamily="49" charset="0"/>
              </a:rPr>
              <a:t> = new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(); Esto no compilaría pues no se incluyeron los parámetros obligatorios del constructor*/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/*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somePerson</a:t>
            </a:r>
            <a:r>
              <a:rPr lang="es-ES" sz="1100" dirty="0">
                <a:latin typeface="Consolas" pitchFamily="49" charset="0"/>
              </a:rPr>
              <a:t> = new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("James", "Bond"); Esto no compila pues no se puede instanciar una clase abstracta*/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n-US" sz="1100" dirty="0">
                <a:latin typeface="Consolas" pitchFamily="49" charset="0"/>
              </a:rPr>
              <a:t>Student </a:t>
            </a:r>
            <a:r>
              <a:rPr lang="en-US" sz="1100" dirty="0" err="1">
                <a:latin typeface="Consolas" pitchFamily="49" charset="0"/>
              </a:rPr>
              <a:t>somePerson</a:t>
            </a:r>
            <a:r>
              <a:rPr lang="en-US" sz="1100" dirty="0">
                <a:latin typeface="Consolas" pitchFamily="49" charset="0"/>
              </a:rPr>
              <a:t> = new </a:t>
            </a:r>
            <a:r>
              <a:rPr lang="en-US" sz="1100" dirty="0" err="1">
                <a:latin typeface="Consolas" pitchFamily="49" charset="0"/>
              </a:rPr>
              <a:t>Student.names</a:t>
            </a:r>
            <a:r>
              <a:rPr lang="en-US" sz="1100" dirty="0">
                <a:latin typeface="Consolas" pitchFamily="49" charset="0"/>
              </a:rPr>
              <a:t>("James", "Bond");</a:t>
            </a: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somePerson.lastName</a:t>
            </a:r>
            <a:r>
              <a:rPr lang="es-ES" sz="1100" dirty="0">
                <a:latin typeface="Consolas" pitchFamily="49" charset="0"/>
              </a:rPr>
              <a:t>);	     //Imprime Bond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somePerson.getFullName</a:t>
            </a:r>
            <a:r>
              <a:rPr lang="es-ES" sz="1100" dirty="0">
                <a:latin typeface="Consolas" pitchFamily="49" charset="0"/>
              </a:rPr>
              <a:t>()); //Imprime James Bond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somePerson.getNickname</a:t>
            </a:r>
            <a:r>
              <a:rPr lang="es-ES" sz="1100" dirty="0">
                <a:latin typeface="Consolas" pitchFamily="49" charset="0"/>
              </a:rPr>
              <a:t>()); //Imprime The </a:t>
            </a:r>
            <a:r>
              <a:rPr lang="es-ES" sz="1100" dirty="0" err="1">
                <a:latin typeface="Consolas" pitchFamily="49" charset="0"/>
              </a:rPr>
              <a:t>one</a:t>
            </a:r>
            <a:r>
              <a:rPr lang="es-ES" sz="1100" dirty="0">
                <a:latin typeface="Consolas" pitchFamily="49" charset="0"/>
              </a:rPr>
              <a:t> and </a:t>
            </a:r>
            <a:r>
              <a:rPr lang="es-ES" sz="1100" dirty="0" err="1">
                <a:latin typeface="Consolas" pitchFamily="49" charset="0"/>
              </a:rPr>
              <a:t>only</a:t>
            </a:r>
            <a:r>
              <a:rPr lang="es-ES" sz="1100" dirty="0">
                <a:latin typeface="Consolas" pitchFamily="49" charset="0"/>
              </a:rPr>
              <a:t> James Bond</a:t>
            </a: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var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someStudent</a:t>
            </a:r>
            <a:r>
              <a:rPr lang="es-ES" sz="1100" dirty="0">
                <a:latin typeface="Consolas" pitchFamily="49" charset="0"/>
              </a:rPr>
              <a:t> = new </a:t>
            </a:r>
            <a:r>
              <a:rPr lang="es-ES" sz="1100" dirty="0" err="1">
                <a:latin typeface="Consolas" pitchFamily="49" charset="0"/>
              </a:rPr>
              <a:t>Person.fromType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PersonType.employee</a:t>
            </a:r>
            <a:r>
              <a:rPr lang="es-ES" sz="1100" dirty="0">
                <a:latin typeface="Consolas" pitchFamily="49" charset="0"/>
              </a:rPr>
              <a:t>)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..</a:t>
            </a:r>
            <a:r>
              <a:rPr lang="es-ES" sz="1100" dirty="0" err="1">
                <a:latin typeface="Consolas" pitchFamily="49" charset="0"/>
              </a:rPr>
              <a:t>firstName</a:t>
            </a:r>
            <a:r>
              <a:rPr lang="es-ES" sz="1100" dirty="0">
                <a:latin typeface="Consolas" pitchFamily="49" charset="0"/>
              </a:rPr>
              <a:t> = "Pedro"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  ..</a:t>
            </a:r>
            <a:r>
              <a:rPr lang="es-ES" sz="1100" dirty="0" err="1">
                <a:latin typeface="Consolas" pitchFamily="49" charset="0"/>
              </a:rPr>
              <a:t>lastName</a:t>
            </a:r>
            <a:r>
              <a:rPr lang="es-ES" sz="1100" dirty="0">
                <a:latin typeface="Consolas" pitchFamily="49" charset="0"/>
              </a:rPr>
              <a:t> = "Picapiedra";</a:t>
            </a:r>
          </a:p>
          <a:p>
            <a:pPr marL="0" indent="0" algn="l">
              <a:buNone/>
            </a:pPr>
            <a:endParaRPr lang="es-ES" sz="1100" dirty="0">
              <a:latin typeface="Consolas" pitchFamily="49" charset="0"/>
            </a:endParaRP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someStudent.lastName</a:t>
            </a:r>
            <a:r>
              <a:rPr lang="es-ES" sz="1100" dirty="0">
                <a:latin typeface="Consolas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someStudent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is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Person</a:t>
            </a:r>
            <a:r>
              <a:rPr lang="es-ES" sz="1100" dirty="0">
                <a:latin typeface="Consolas" pitchFamily="49" charset="0"/>
              </a:rPr>
              <a:t>); // </a:t>
            </a:r>
            <a:r>
              <a:rPr lang="es-ES" sz="1100" dirty="0" err="1">
                <a:latin typeface="Consolas" pitchFamily="49" charset="0"/>
              </a:rPr>
              <a:t>prints</a:t>
            </a:r>
            <a:r>
              <a:rPr lang="es-ES" sz="1100" dirty="0">
                <a:latin typeface="Consolas" pitchFamily="49" charset="0"/>
              </a:rPr>
              <a:t> true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someStudent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is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Student</a:t>
            </a:r>
            <a:r>
              <a:rPr lang="es-ES" sz="1100" dirty="0">
                <a:latin typeface="Consolas" pitchFamily="49" charset="0"/>
              </a:rPr>
              <a:t>); // </a:t>
            </a:r>
            <a:r>
              <a:rPr lang="es-ES" sz="1100" dirty="0" err="1">
                <a:latin typeface="Consolas" pitchFamily="49" charset="0"/>
              </a:rPr>
              <a:t>prints</a:t>
            </a:r>
            <a:r>
              <a:rPr lang="es-ES" sz="1100" dirty="0">
                <a:latin typeface="Consolas" pitchFamily="49" charset="0"/>
              </a:rPr>
              <a:t> false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  </a:t>
            </a:r>
            <a:r>
              <a:rPr lang="es-ES" sz="1100" dirty="0" err="1">
                <a:latin typeface="Consolas" pitchFamily="49" charset="0"/>
              </a:rPr>
              <a:t>print</a:t>
            </a:r>
            <a:r>
              <a:rPr lang="es-ES" sz="1100" dirty="0">
                <a:latin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</a:rPr>
              <a:t>someStudent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is</a:t>
            </a:r>
            <a:r>
              <a:rPr lang="es-ES" sz="1100" dirty="0">
                <a:latin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</a:rPr>
              <a:t>Employee</a:t>
            </a:r>
            <a:r>
              <a:rPr lang="es-ES" sz="1100" dirty="0">
                <a:latin typeface="Consolas" pitchFamily="49" charset="0"/>
              </a:rPr>
              <a:t>); // </a:t>
            </a:r>
            <a:r>
              <a:rPr lang="es-ES" sz="1100" dirty="0" err="1">
                <a:latin typeface="Consolas" pitchFamily="49" charset="0"/>
              </a:rPr>
              <a:t>prints</a:t>
            </a:r>
            <a:r>
              <a:rPr lang="es-ES" sz="1100" dirty="0">
                <a:latin typeface="Consolas" pitchFamily="49" charset="0"/>
              </a:rPr>
              <a:t> true</a:t>
            </a:r>
          </a:p>
          <a:p>
            <a:pPr marL="0" indent="0" algn="l">
              <a:buNone/>
            </a:pPr>
            <a:r>
              <a:rPr lang="es-ES" sz="1100" dirty="0">
                <a:latin typeface="Consolas" pitchFamily="49" charset="0"/>
              </a:rPr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37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08305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¿Qué sucede si una clase necesita heredar de varias clases?</a:t>
            </a:r>
          </a:p>
          <a:p>
            <a:pPr lvl="1"/>
            <a:r>
              <a:rPr lang="es-CO" dirty="0"/>
              <a:t>En Java y en Dart una clase sólo puede tener una clase padre oficial</a:t>
            </a:r>
          </a:p>
          <a:p>
            <a:pPr lvl="1"/>
            <a:r>
              <a:rPr lang="es-CO" dirty="0"/>
              <a:t>En C++ no existe esta restricción</a:t>
            </a:r>
          </a:p>
          <a:p>
            <a:endParaRPr lang="es-CO" dirty="0"/>
          </a:p>
          <a:p>
            <a:r>
              <a:rPr lang="es-CO" dirty="0"/>
              <a:t>Existen problemas con la múltiple herencia</a:t>
            </a:r>
          </a:p>
          <a:p>
            <a:pPr lvl="1"/>
            <a:r>
              <a:rPr lang="es-CO" dirty="0"/>
              <a:t>Una clase A hereda de clases B y C</a:t>
            </a:r>
          </a:p>
          <a:p>
            <a:pPr lvl="1"/>
            <a:r>
              <a:rPr lang="es-CO" dirty="0"/>
              <a:t>Ambos B y C implementan métodos </a:t>
            </a:r>
            <a:r>
              <a:rPr lang="es-CO" dirty="0" err="1"/>
              <a:t>met</a:t>
            </a:r>
            <a:r>
              <a:rPr lang="es-CO" dirty="0"/>
              <a:t>(){} con diferente funcionalidad</a:t>
            </a:r>
          </a:p>
          <a:p>
            <a:pPr lvl="1"/>
            <a:r>
              <a:rPr lang="es-CO" dirty="0"/>
              <a:t>¿Cuál de los dos métodos es ejecutado si una instancia de la clase A invoca ese método?</a:t>
            </a:r>
          </a:p>
          <a:p>
            <a:pPr lvl="2"/>
            <a:r>
              <a:rPr lang="es-ES" dirty="0"/>
              <a:t>En C++ depende del orden en que se defina la herencia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83050"/>
          </a:xfrm>
        </p:spPr>
        <p:txBody>
          <a:bodyPr>
            <a:normAutofit/>
          </a:bodyPr>
          <a:lstStyle/>
          <a:p>
            <a:r>
              <a:rPr lang="es-CO" dirty="0"/>
              <a:t>Dart soluciona este problema de dos maneras: Interfaces y </a:t>
            </a:r>
            <a:r>
              <a:rPr lang="es-CO" dirty="0" err="1"/>
              <a:t>Mixins</a:t>
            </a:r>
            <a:endParaRPr lang="es-CO" dirty="0"/>
          </a:p>
          <a:p>
            <a:pPr lvl="1"/>
            <a:r>
              <a:rPr lang="es-CO" dirty="0"/>
              <a:t>Las interfaces se usan para estandarizar funcionalidades en clases disímiles</a:t>
            </a:r>
          </a:p>
          <a:p>
            <a:pPr lvl="1"/>
            <a:r>
              <a:rPr lang="es-CO" dirty="0"/>
              <a:t>Todas las clases en Dart pueden ser usadas como interfaces, usando </a:t>
            </a:r>
            <a:r>
              <a:rPr lang="es-CO" i="1" dirty="0" err="1"/>
              <a:t>implements</a:t>
            </a:r>
            <a:r>
              <a:rPr lang="es-CO" i="1" dirty="0"/>
              <a:t> </a:t>
            </a:r>
            <a:r>
              <a:rPr lang="es-CO" dirty="0"/>
              <a:t>en lugar de </a:t>
            </a:r>
            <a:r>
              <a:rPr lang="es-CO" i="1" dirty="0" err="1"/>
              <a:t>extends</a:t>
            </a:r>
            <a:endParaRPr lang="es-CO" i="1" dirty="0"/>
          </a:p>
          <a:p>
            <a:pPr lvl="1"/>
            <a:r>
              <a:rPr lang="es-CO" dirty="0"/>
              <a:t>En general, una interface contiene una enumeración de métodos abstractos</a:t>
            </a:r>
          </a:p>
          <a:p>
            <a:pPr lvl="2"/>
            <a:r>
              <a:rPr lang="es-CO" dirty="0"/>
              <a:t>En el caso de que se use una clase regular, la clase que implementa debe definir todos los métodos que tenía la clase padre, incluso su están definidos en esta</a:t>
            </a:r>
          </a:p>
          <a:p>
            <a:pPr lvl="2"/>
            <a:r>
              <a:rPr lang="es-CO" dirty="0"/>
              <a:t>Si se desea crear una interfaz pura, se debe declara una clase abstracta que solo contenga métodos abstractos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04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408" y="1802835"/>
            <a:ext cx="10944808" cy="470912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s-CO" sz="1200" dirty="0" err="1"/>
              <a:t>class</a:t>
            </a:r>
            <a:r>
              <a:rPr lang="es-CO" sz="1200" dirty="0"/>
              <a:t> </a:t>
            </a:r>
            <a:r>
              <a:rPr lang="es-CO" sz="1200" dirty="0" err="1"/>
              <a:t>Professor</a:t>
            </a:r>
            <a:r>
              <a:rPr lang="es-CO" sz="1200" dirty="0"/>
              <a:t> </a:t>
            </a:r>
            <a:r>
              <a:rPr lang="es-CO" sz="1200" dirty="0" err="1"/>
              <a:t>implements</a:t>
            </a:r>
            <a:r>
              <a:rPr lang="es-CO" sz="1200" dirty="0"/>
              <a:t> </a:t>
            </a:r>
            <a:r>
              <a:rPr lang="es-CO" sz="1200" dirty="0" err="1"/>
              <a:t>Person</a:t>
            </a:r>
            <a:r>
              <a:rPr lang="es-CO" sz="1200" dirty="0"/>
              <a:t>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nickName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age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lastName</a:t>
            </a:r>
            <a:r>
              <a:rPr lang="es-CO" sz="1200" dirty="0"/>
              <a:t>; //Definir las variables, crea los métodos </a:t>
            </a:r>
            <a:r>
              <a:rPr lang="es-CO" sz="1200" dirty="0" err="1"/>
              <a:t>getters</a:t>
            </a:r>
            <a:r>
              <a:rPr lang="es-CO" sz="1200" dirty="0"/>
              <a:t> y </a:t>
            </a:r>
            <a:r>
              <a:rPr lang="es-CO" sz="1200" dirty="0" err="1"/>
              <a:t>setters</a:t>
            </a: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firstName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getAge</a:t>
            </a:r>
            <a:r>
              <a:rPr lang="es-CO" sz="1200" dirty="0"/>
              <a:t>() =&gt; </a:t>
            </a:r>
            <a:r>
              <a:rPr lang="es-CO" sz="1200" dirty="0" err="1"/>
              <a:t>age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Professor</a:t>
            </a:r>
            <a:r>
              <a:rPr lang="es-CO" sz="1200" dirty="0"/>
              <a:t>(</a:t>
            </a:r>
            <a:r>
              <a:rPr lang="es-CO" sz="1200" dirty="0" err="1"/>
              <a:t>this.firstName</a:t>
            </a:r>
            <a:r>
              <a:rPr lang="es-CO" sz="1200" dirty="0"/>
              <a:t>, </a:t>
            </a:r>
            <a:r>
              <a:rPr lang="es-CO" sz="1200" dirty="0" err="1"/>
              <a:t>this.lastName</a:t>
            </a:r>
            <a:r>
              <a:rPr lang="es-CO" sz="1200" dirty="0"/>
              <a:t>, </a:t>
            </a:r>
            <a:r>
              <a:rPr lang="es-CO" sz="1200" dirty="0" err="1"/>
              <a:t>this.nickName</a:t>
            </a:r>
            <a:r>
              <a:rPr lang="es-CO" sz="1200" dirty="0"/>
              <a:t>);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getFullName</a:t>
            </a:r>
            <a:r>
              <a:rPr lang="es-CO" sz="1200" dirty="0"/>
              <a:t>() =&gt; 'Prof. $</a:t>
            </a:r>
            <a:r>
              <a:rPr lang="es-CO" sz="1200" dirty="0" err="1"/>
              <a:t>firstName</a:t>
            </a:r>
            <a:r>
              <a:rPr lang="es-CO" sz="1200" dirty="0"/>
              <a:t> $</a:t>
            </a:r>
            <a:r>
              <a:rPr lang="es-CO" sz="1200" dirty="0" err="1"/>
              <a:t>lastName</a:t>
            </a:r>
            <a:r>
              <a:rPr lang="es-CO" sz="1200" dirty="0"/>
              <a:t>';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getNickname</a:t>
            </a:r>
            <a:r>
              <a:rPr lang="es-CO" sz="1200" dirty="0"/>
              <a:t>() =&gt; </a:t>
            </a:r>
            <a:r>
              <a:rPr lang="es-CO" sz="1200" dirty="0" err="1"/>
              <a:t>this.nickName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toString</a:t>
            </a:r>
            <a:r>
              <a:rPr lang="es-CO" sz="1200" dirty="0"/>
              <a:t>() =&gt; </a:t>
            </a:r>
            <a:r>
              <a:rPr lang="es-CO" sz="1200" dirty="0" err="1"/>
              <a:t>getFullName</a:t>
            </a:r>
            <a:r>
              <a:rPr lang="es-CO" sz="1200" dirty="0"/>
              <a:t>() + ', also known as $</a:t>
            </a:r>
            <a:r>
              <a:rPr lang="es-CO" sz="1200" dirty="0" err="1"/>
              <a:t>nickName</a:t>
            </a:r>
            <a:r>
              <a:rPr lang="es-CO" sz="1200" dirty="0"/>
              <a:t>';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 err="1"/>
              <a:t>main</a:t>
            </a:r>
            <a:r>
              <a:rPr lang="es-CO" sz="1200" dirty="0"/>
              <a:t>()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Professor</a:t>
            </a:r>
            <a:r>
              <a:rPr lang="es-CO" sz="1200" dirty="0"/>
              <a:t> p = new </a:t>
            </a:r>
            <a:r>
              <a:rPr lang="es-CO" sz="1200" dirty="0" err="1"/>
              <a:t>Professor</a:t>
            </a:r>
            <a:r>
              <a:rPr lang="es-CO" sz="1200" dirty="0"/>
              <a:t>('Ian', 'Malcolm', 'Jeff </a:t>
            </a:r>
            <a:r>
              <a:rPr lang="es-CO" sz="1200" dirty="0" err="1"/>
              <a:t>Goldblum</a:t>
            </a:r>
            <a:r>
              <a:rPr lang="es-CO" sz="1200" dirty="0"/>
              <a:t>');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print</a:t>
            </a:r>
            <a:r>
              <a:rPr lang="es-CO" sz="1200" dirty="0"/>
              <a:t>(p);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Dart soluciona este problema de dos maneras: Interfaces y </a:t>
            </a:r>
            <a:r>
              <a:rPr lang="es-CO" dirty="0" err="1"/>
              <a:t>Mixins</a:t>
            </a:r>
            <a:endParaRPr lang="es-CO" dirty="0"/>
          </a:p>
          <a:p>
            <a:pPr lvl="1"/>
            <a:r>
              <a:rPr lang="es-CO" dirty="0"/>
              <a:t>Los </a:t>
            </a:r>
            <a:r>
              <a:rPr lang="es-CO" dirty="0" err="1"/>
              <a:t>mixins</a:t>
            </a:r>
            <a:r>
              <a:rPr lang="es-CO" dirty="0"/>
              <a:t> se usan para definir funcionalidades implementadas comunes entre múltiples clases</a:t>
            </a:r>
          </a:p>
          <a:p>
            <a:pPr lvl="1"/>
            <a:r>
              <a:rPr lang="es-CO" dirty="0"/>
              <a:t>Deben ser clases o </a:t>
            </a:r>
            <a:r>
              <a:rPr lang="es-CO" dirty="0" err="1"/>
              <a:t>mixins</a:t>
            </a:r>
            <a:r>
              <a:rPr lang="es-CO" dirty="0"/>
              <a:t> explícitos, sin constructor y que hereden directamente de </a:t>
            </a:r>
            <a:r>
              <a:rPr lang="es-CO" dirty="0" err="1"/>
              <a:t>Object</a:t>
            </a:r>
            <a:r>
              <a:rPr lang="es-CO" dirty="0"/>
              <a:t> (no heredan de ninguna otra clase)</a:t>
            </a:r>
          </a:p>
          <a:p>
            <a:pPr lvl="2"/>
            <a:r>
              <a:rPr lang="es-CO" dirty="0"/>
              <a:t>Se usa la palabra clase </a:t>
            </a:r>
            <a:r>
              <a:rPr lang="es-CO" i="1" dirty="0"/>
              <a:t>with</a:t>
            </a:r>
            <a:r>
              <a:rPr lang="es-CO" dirty="0"/>
              <a:t> para identificar las clases o </a:t>
            </a:r>
            <a:r>
              <a:rPr lang="es-CO" dirty="0" err="1"/>
              <a:t>mixins</a:t>
            </a:r>
            <a:r>
              <a:rPr lang="es-CO" dirty="0"/>
              <a:t> que definen las funcionalidades</a:t>
            </a:r>
          </a:p>
          <a:p>
            <a:pPr lvl="1"/>
            <a:r>
              <a:rPr lang="es-CO" dirty="0"/>
              <a:t>Se puede limitar que ciertas funcionalidades solo le apliquen a un grupo de clases</a:t>
            </a:r>
          </a:p>
          <a:p>
            <a:pPr lvl="2"/>
            <a:r>
              <a:rPr lang="es-CO" dirty="0"/>
              <a:t>Se aplica a loas clases hijas de la clase definida con la palabra clase </a:t>
            </a:r>
            <a:r>
              <a:rPr lang="es-CO" i="1" dirty="0"/>
              <a:t>on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192" y="496882"/>
            <a:ext cx="11029616" cy="1188720"/>
          </a:xfrm>
        </p:spPr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8539" y="1802835"/>
            <a:ext cx="11672596" cy="470912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s-CO" sz="1200" dirty="0" err="1"/>
              <a:t>class</a:t>
            </a:r>
            <a:r>
              <a:rPr lang="es-CO" sz="1200" dirty="0"/>
              <a:t> </a:t>
            </a:r>
            <a:r>
              <a:rPr lang="es-CO" sz="1200" dirty="0" err="1"/>
              <a:t>Professor</a:t>
            </a:r>
            <a:r>
              <a:rPr lang="es-CO" sz="1200" dirty="0"/>
              <a:t> with </a:t>
            </a:r>
            <a:r>
              <a:rPr lang="es-CO" sz="1200" dirty="0" err="1"/>
              <a:t>habilidadEstudio</a:t>
            </a:r>
            <a:r>
              <a:rPr lang="es-CO" sz="1200" dirty="0"/>
              <a:t> </a:t>
            </a:r>
            <a:r>
              <a:rPr lang="es-CO" sz="1200" dirty="0" err="1"/>
              <a:t>implements</a:t>
            </a:r>
            <a:r>
              <a:rPr lang="es-CO" sz="1200" dirty="0"/>
              <a:t> </a:t>
            </a:r>
            <a:r>
              <a:rPr lang="es-CO" sz="1200" dirty="0" err="1"/>
              <a:t>Person</a:t>
            </a:r>
            <a:r>
              <a:rPr lang="es-CO" sz="1200" dirty="0"/>
              <a:t>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nickName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age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lastName</a:t>
            </a:r>
            <a:r>
              <a:rPr lang="es-CO" sz="1200" dirty="0"/>
              <a:t>; //Definir las variables, crea los métodos </a:t>
            </a:r>
            <a:r>
              <a:rPr lang="es-CO" sz="1200" dirty="0" err="1"/>
              <a:t>getters</a:t>
            </a:r>
            <a:r>
              <a:rPr lang="es-CO" sz="1200" dirty="0"/>
              <a:t> y </a:t>
            </a:r>
            <a:r>
              <a:rPr lang="es-CO" sz="1200" dirty="0" err="1"/>
              <a:t>setters</a:t>
            </a: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firstName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int</a:t>
            </a:r>
            <a:r>
              <a:rPr lang="es-CO" sz="1200" dirty="0"/>
              <a:t> </a:t>
            </a:r>
            <a:r>
              <a:rPr lang="es-CO" sz="1200" dirty="0" err="1"/>
              <a:t>getAge</a:t>
            </a:r>
            <a:r>
              <a:rPr lang="es-CO" sz="1200" dirty="0"/>
              <a:t>() =&gt; </a:t>
            </a:r>
            <a:r>
              <a:rPr lang="es-CO" sz="1200" dirty="0" err="1"/>
              <a:t>age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Professor</a:t>
            </a:r>
            <a:r>
              <a:rPr lang="es-CO" sz="1200" dirty="0"/>
              <a:t>() {}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Professor.names</a:t>
            </a:r>
            <a:r>
              <a:rPr lang="es-CO" sz="1200" dirty="0"/>
              <a:t>(</a:t>
            </a:r>
            <a:r>
              <a:rPr lang="es-CO" sz="1200" dirty="0" err="1"/>
              <a:t>this.firstName</a:t>
            </a:r>
            <a:r>
              <a:rPr lang="es-CO" sz="1200" dirty="0"/>
              <a:t>, </a:t>
            </a:r>
            <a:r>
              <a:rPr lang="es-CO" sz="1200" dirty="0" err="1"/>
              <a:t>this.lastName</a:t>
            </a:r>
            <a:r>
              <a:rPr lang="es-CO" sz="1200" dirty="0"/>
              <a:t>, </a:t>
            </a:r>
            <a:r>
              <a:rPr lang="es-CO" sz="1200" dirty="0" err="1"/>
              <a:t>this.nickName</a:t>
            </a:r>
            <a:r>
              <a:rPr lang="es-CO" sz="1200" dirty="0"/>
              <a:t>);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getFullName</a:t>
            </a:r>
            <a:r>
              <a:rPr lang="es-CO" sz="1200" dirty="0"/>
              <a:t>() =&gt; 'Prof. $</a:t>
            </a:r>
            <a:r>
              <a:rPr lang="es-CO" sz="1200" dirty="0" err="1"/>
              <a:t>firstName</a:t>
            </a:r>
            <a:r>
              <a:rPr lang="es-CO" sz="1200" dirty="0"/>
              <a:t> $</a:t>
            </a:r>
            <a:r>
              <a:rPr lang="es-CO" sz="1200" dirty="0" err="1"/>
              <a:t>lastName</a:t>
            </a:r>
            <a:r>
              <a:rPr lang="es-CO" sz="1200" dirty="0"/>
              <a:t>';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getNickname</a:t>
            </a:r>
            <a:r>
              <a:rPr lang="es-CO" sz="1200" dirty="0"/>
              <a:t>() =&gt; </a:t>
            </a:r>
            <a:r>
              <a:rPr lang="es-CO" sz="1200" dirty="0" err="1"/>
              <a:t>this.nickName</a:t>
            </a:r>
            <a:r>
              <a:rPr lang="es-CO" sz="1200" dirty="0"/>
              <a:t>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@override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toString</a:t>
            </a:r>
            <a:r>
              <a:rPr lang="es-CO" sz="1200" dirty="0"/>
              <a:t>() =&gt; </a:t>
            </a:r>
            <a:r>
              <a:rPr lang="es-CO" sz="1200" dirty="0" err="1"/>
              <a:t>getFullName</a:t>
            </a:r>
            <a:r>
              <a:rPr lang="es-CO" sz="1200" dirty="0"/>
              <a:t>() + ', also known as $</a:t>
            </a:r>
            <a:r>
              <a:rPr lang="es-CO" sz="1200" dirty="0" err="1"/>
              <a:t>nickName</a:t>
            </a:r>
            <a:r>
              <a:rPr lang="es-CO" sz="1200" dirty="0"/>
              <a:t>';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 err="1"/>
              <a:t>class</a:t>
            </a:r>
            <a:r>
              <a:rPr lang="es-CO" sz="1200" dirty="0"/>
              <a:t> Investigador </a:t>
            </a:r>
            <a:r>
              <a:rPr lang="es-CO" sz="1200" dirty="0" err="1"/>
              <a:t>extends</a:t>
            </a:r>
            <a:r>
              <a:rPr lang="es-CO" sz="1200" dirty="0"/>
              <a:t> </a:t>
            </a:r>
            <a:r>
              <a:rPr lang="es-CO" sz="1200" dirty="0" err="1"/>
              <a:t>Professor</a:t>
            </a:r>
            <a:r>
              <a:rPr lang="es-CO" sz="1200" dirty="0"/>
              <a:t> with </a:t>
            </a:r>
            <a:r>
              <a:rPr lang="es-CO" sz="1200" dirty="0" err="1"/>
              <a:t>habilidadEstudio</a:t>
            </a:r>
            <a:r>
              <a:rPr lang="es-CO" sz="1200" dirty="0"/>
              <a:t>, </a:t>
            </a:r>
            <a:r>
              <a:rPr lang="es-CO" sz="1200" dirty="0" err="1"/>
              <a:t>habilidadEnsenhar</a:t>
            </a:r>
            <a:r>
              <a:rPr lang="es-CO" sz="1200" dirty="0"/>
              <a:t> {}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 err="1"/>
              <a:t>class</a:t>
            </a:r>
            <a:r>
              <a:rPr lang="es-CO" sz="1200" dirty="0"/>
              <a:t> </a:t>
            </a:r>
            <a:r>
              <a:rPr lang="es-CO" sz="1200" dirty="0" err="1"/>
              <a:t>InvestigadorSenior</a:t>
            </a:r>
            <a:r>
              <a:rPr lang="es-CO" sz="1200" dirty="0"/>
              <a:t> </a:t>
            </a:r>
            <a:r>
              <a:rPr lang="es-CO" sz="1200" dirty="0" err="1"/>
              <a:t>extends</a:t>
            </a:r>
            <a:r>
              <a:rPr lang="es-CO" sz="1200" dirty="0"/>
              <a:t> Investigador</a:t>
            </a:r>
          </a:p>
          <a:p>
            <a:pPr marL="0" indent="0">
              <a:buNone/>
            </a:pPr>
            <a:r>
              <a:rPr lang="es-CO" sz="1200" dirty="0"/>
              <a:t>    with </a:t>
            </a:r>
            <a:r>
              <a:rPr lang="es-CO" sz="1200" dirty="0" err="1"/>
              <a:t>habilidadEstudio</a:t>
            </a:r>
            <a:r>
              <a:rPr lang="es-CO" sz="1200" dirty="0"/>
              <a:t>, </a:t>
            </a:r>
            <a:r>
              <a:rPr lang="es-CO" sz="1200" dirty="0" err="1"/>
              <a:t>habilidadEnsenhar</a:t>
            </a:r>
            <a:r>
              <a:rPr lang="es-CO" sz="1200" dirty="0"/>
              <a:t>, </a:t>
            </a:r>
            <a:r>
              <a:rPr lang="es-CO" sz="1200" dirty="0" err="1"/>
              <a:t>habilidadInvestigar</a:t>
            </a:r>
            <a:r>
              <a:rPr lang="es-CO" sz="1200" dirty="0"/>
              <a:t> {}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 err="1"/>
              <a:t>class</a:t>
            </a:r>
            <a:r>
              <a:rPr lang="es-CO" sz="1200" dirty="0"/>
              <a:t> </a:t>
            </a:r>
            <a:r>
              <a:rPr lang="es-CO" sz="1200" dirty="0" err="1"/>
              <a:t>habilidadEstudio</a:t>
            </a:r>
            <a:r>
              <a:rPr lang="es-CO" sz="1200" dirty="0"/>
              <a:t> { //</a:t>
            </a:r>
            <a:r>
              <a:rPr lang="es-CO" sz="1200" dirty="0" err="1"/>
              <a:t>Mixin</a:t>
            </a:r>
            <a:r>
              <a:rPr lang="es-CO" sz="1200" dirty="0"/>
              <a:t> como clase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estudiar() =&gt; 'Estudiar bastante...';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//</a:t>
            </a:r>
            <a:r>
              <a:rPr lang="es-CO" sz="1200" dirty="0" err="1"/>
              <a:t>Mixins</a:t>
            </a:r>
            <a:r>
              <a:rPr lang="es-CO" sz="1200" dirty="0"/>
              <a:t> específicos</a:t>
            </a:r>
          </a:p>
          <a:p>
            <a:pPr marL="0" indent="0">
              <a:buNone/>
            </a:pPr>
            <a:r>
              <a:rPr lang="es-CO" sz="1200" dirty="0" err="1"/>
              <a:t>mixin</a:t>
            </a:r>
            <a:r>
              <a:rPr lang="es-CO" sz="1200" dirty="0"/>
              <a:t> </a:t>
            </a:r>
            <a:r>
              <a:rPr lang="es-CO" sz="1200" dirty="0" err="1"/>
              <a:t>habilidadEnsenhar</a:t>
            </a:r>
            <a:r>
              <a:rPr lang="es-CO" sz="1200" dirty="0"/>
              <a:t> on </a:t>
            </a:r>
            <a:r>
              <a:rPr lang="es-CO" sz="1200" dirty="0" err="1"/>
              <a:t>Professor</a:t>
            </a:r>
            <a:r>
              <a:rPr lang="es-CO" sz="1200" dirty="0"/>
              <a:t>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</a:t>
            </a:r>
            <a:r>
              <a:rPr lang="es-CO" sz="1200" dirty="0" err="1"/>
              <a:t>ensenhar</a:t>
            </a:r>
            <a:r>
              <a:rPr lang="es-CO" sz="1200" dirty="0"/>
              <a:t>() =&gt; 'Enseñar bien...';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 err="1"/>
              <a:t>mixin</a:t>
            </a:r>
            <a:r>
              <a:rPr lang="es-CO" sz="1200" dirty="0"/>
              <a:t> </a:t>
            </a:r>
            <a:r>
              <a:rPr lang="es-CO" sz="1200" dirty="0" err="1"/>
              <a:t>habilidadInvestigar</a:t>
            </a:r>
            <a:r>
              <a:rPr lang="es-CO" sz="1200" dirty="0"/>
              <a:t> on Investigador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String</a:t>
            </a:r>
            <a:r>
              <a:rPr lang="es-CO" sz="1200" dirty="0"/>
              <a:t> investigar() =&gt; 'Investigar bien...';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  <a:p>
            <a:pPr marL="0" indent="0">
              <a:buNone/>
            </a:pPr>
            <a:endParaRPr lang="es-CO" sz="12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06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408" y="1802835"/>
            <a:ext cx="10944808" cy="470912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s-CO" sz="1200" dirty="0" err="1"/>
              <a:t>main</a:t>
            </a:r>
            <a:r>
              <a:rPr lang="es-CO" sz="1200" dirty="0"/>
              <a:t>() {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Professor</a:t>
            </a:r>
            <a:r>
              <a:rPr lang="es-CO" sz="1200" dirty="0"/>
              <a:t> p = new </a:t>
            </a:r>
            <a:r>
              <a:rPr lang="es-CO" sz="1200" dirty="0" err="1"/>
              <a:t>Professor.names</a:t>
            </a:r>
            <a:r>
              <a:rPr lang="es-CO" sz="1200" dirty="0"/>
              <a:t>('Ian', 'Malcolm', 'Jeff </a:t>
            </a:r>
            <a:r>
              <a:rPr lang="es-CO" sz="1200" dirty="0" err="1"/>
              <a:t>Goldblum</a:t>
            </a:r>
            <a:r>
              <a:rPr lang="es-CO" sz="1200" dirty="0"/>
              <a:t>');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p.estudiar</a:t>
            </a:r>
            <a:r>
              <a:rPr lang="es-CO" sz="1200" dirty="0"/>
              <a:t>();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Investigador i = new Investigador();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i.estudiar</a:t>
            </a:r>
            <a:r>
              <a:rPr lang="es-CO" sz="1200" dirty="0"/>
              <a:t>();</a:t>
            </a:r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i.ensenhar</a:t>
            </a:r>
            <a:r>
              <a:rPr lang="es-CO" sz="1200" dirty="0"/>
              <a:t>();</a:t>
            </a:r>
          </a:p>
          <a:p>
            <a:pPr marL="0" indent="0">
              <a:buNone/>
            </a:pPr>
            <a:endParaRPr lang="es-CO" sz="1200" dirty="0"/>
          </a:p>
          <a:p>
            <a:pPr marL="0" indent="0">
              <a:buNone/>
            </a:pPr>
            <a:r>
              <a:rPr lang="es-CO" sz="1200" dirty="0"/>
              <a:t>  </a:t>
            </a:r>
            <a:r>
              <a:rPr lang="es-CO" sz="1200" dirty="0" err="1"/>
              <a:t>InvestigadorSenior</a:t>
            </a:r>
            <a:r>
              <a:rPr lang="es-CO" sz="1200" dirty="0"/>
              <a:t> i2 = new </a:t>
            </a:r>
            <a:r>
              <a:rPr lang="es-CO" sz="1200" dirty="0" err="1"/>
              <a:t>InvestigadorSenior</a:t>
            </a:r>
            <a:r>
              <a:rPr lang="es-CO" sz="1200" dirty="0"/>
              <a:t>();</a:t>
            </a:r>
          </a:p>
          <a:p>
            <a:pPr marL="0" indent="0">
              <a:buNone/>
            </a:pPr>
            <a:r>
              <a:rPr lang="es-CO" sz="1200" dirty="0"/>
              <a:t>  i2.investigar();</a:t>
            </a:r>
          </a:p>
          <a:p>
            <a:pPr marL="0" indent="0">
              <a:buNone/>
            </a:pPr>
            <a:r>
              <a:rPr lang="es-CO" sz="1200" dirty="0"/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594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Modificadores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Otros modificadores importantes</a:t>
            </a:r>
          </a:p>
          <a:p>
            <a:pPr lvl="1"/>
            <a:r>
              <a:rPr lang="es-CO" dirty="0" err="1"/>
              <a:t>static</a:t>
            </a:r>
            <a:endParaRPr lang="es-CO" dirty="0"/>
          </a:p>
          <a:p>
            <a:pPr lvl="2"/>
            <a:r>
              <a:rPr lang="es-CO" dirty="0"/>
              <a:t>Este modificador se usa para definir que el método o atributo no depende de una instancia, sino de la clase</a:t>
            </a:r>
          </a:p>
          <a:p>
            <a:pPr lvl="2"/>
            <a:r>
              <a:rPr lang="es-CO" dirty="0"/>
              <a:t>Puede ser invocada sin necesidad de una instancia</a:t>
            </a:r>
          </a:p>
          <a:p>
            <a:pPr lvl="3"/>
            <a:r>
              <a:rPr lang="es-CO" dirty="0"/>
              <a:t>En caso de los atributos, existe solo una instancia de la variable</a:t>
            </a:r>
          </a:p>
          <a:p>
            <a:pPr lvl="2">
              <a:buNone/>
            </a:pP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Modificadores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lvl="2">
              <a:buNone/>
            </a:pPr>
            <a:r>
              <a:rPr lang="es-CO" dirty="0" err="1"/>
              <a:t>import</a:t>
            </a:r>
            <a:r>
              <a:rPr lang="es-CO" dirty="0"/>
              <a:t> '</a:t>
            </a:r>
            <a:r>
              <a:rPr lang="es-CO" dirty="0" err="1"/>
              <a:t>dart:math</a:t>
            </a:r>
            <a:r>
              <a:rPr lang="es-CO" dirty="0"/>
              <a:t>';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 err="1"/>
              <a:t>class</a:t>
            </a:r>
            <a:r>
              <a:rPr lang="es-CO" dirty="0"/>
              <a:t> Point {</a:t>
            </a:r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double</a:t>
            </a:r>
            <a:r>
              <a:rPr lang="es-CO" dirty="0"/>
              <a:t> x;</a:t>
            </a:r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double</a:t>
            </a:r>
            <a:r>
              <a:rPr lang="es-CO" dirty="0"/>
              <a:t> y;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Point.origin</a:t>
            </a:r>
            <a:r>
              <a:rPr lang="es-CO" dirty="0"/>
              <a:t>() {</a:t>
            </a:r>
          </a:p>
          <a:p>
            <a:pPr lvl="2">
              <a:buNone/>
            </a:pPr>
            <a:r>
              <a:rPr lang="es-CO" dirty="0"/>
              <a:t>    x = 0;</a:t>
            </a:r>
          </a:p>
          <a:p>
            <a:pPr lvl="2">
              <a:buNone/>
            </a:pPr>
            <a:r>
              <a:rPr lang="es-CO" dirty="0"/>
              <a:t>    y = 0;</a:t>
            </a:r>
          </a:p>
          <a:p>
            <a:pPr lvl="2">
              <a:buNone/>
            </a:pPr>
            <a:r>
              <a:rPr lang="es-CO" dirty="0"/>
              <a:t>  }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/>
              <a:t>  Point([</a:t>
            </a:r>
            <a:r>
              <a:rPr lang="es-CO" dirty="0" err="1"/>
              <a:t>this.x</a:t>
            </a:r>
            <a:r>
              <a:rPr lang="es-CO" dirty="0"/>
              <a:t>, </a:t>
            </a:r>
            <a:r>
              <a:rPr lang="es-CO" dirty="0" err="1"/>
              <a:t>this.y</a:t>
            </a:r>
            <a:r>
              <a:rPr lang="es-CO" dirty="0"/>
              <a:t>]);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dimension</a:t>
            </a:r>
            <a:r>
              <a:rPr lang="es-CO" dirty="0"/>
              <a:t> = 2;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double</a:t>
            </a:r>
            <a:r>
              <a:rPr lang="es-CO" dirty="0"/>
              <a:t> </a:t>
            </a:r>
            <a:r>
              <a:rPr lang="es-CO" dirty="0" err="1"/>
              <a:t>distanceToPoint</a:t>
            </a:r>
            <a:r>
              <a:rPr lang="es-CO" dirty="0"/>
              <a:t>(Point p) {</a:t>
            </a:r>
          </a:p>
          <a:p>
            <a:pPr lvl="2">
              <a:buNone/>
            </a:pPr>
            <a:r>
              <a:rPr lang="es-CO" dirty="0"/>
              <a:t>    </a:t>
            </a:r>
            <a:r>
              <a:rPr lang="es-CO" dirty="0" err="1"/>
              <a:t>return</a:t>
            </a:r>
            <a:r>
              <a:rPr lang="es-CO" dirty="0"/>
              <a:t> </a:t>
            </a:r>
            <a:r>
              <a:rPr lang="es-CO" dirty="0" err="1"/>
              <a:t>sqrt</a:t>
            </a:r>
            <a:r>
              <a:rPr lang="es-CO" dirty="0"/>
              <a:t>(</a:t>
            </a:r>
            <a:r>
              <a:rPr lang="es-CO" dirty="0" err="1"/>
              <a:t>pow</a:t>
            </a:r>
            <a:r>
              <a:rPr lang="es-CO" dirty="0"/>
              <a:t>(</a:t>
            </a:r>
            <a:r>
              <a:rPr lang="es-CO" dirty="0" err="1"/>
              <a:t>p.x</a:t>
            </a:r>
            <a:r>
              <a:rPr lang="es-CO" dirty="0"/>
              <a:t> - </a:t>
            </a:r>
            <a:r>
              <a:rPr lang="es-CO" dirty="0" err="1"/>
              <a:t>this.x</a:t>
            </a:r>
            <a:r>
              <a:rPr lang="es-CO" dirty="0"/>
              <a:t>, 2) + </a:t>
            </a:r>
            <a:r>
              <a:rPr lang="es-CO" dirty="0" err="1"/>
              <a:t>pow</a:t>
            </a:r>
            <a:r>
              <a:rPr lang="es-CO" dirty="0"/>
              <a:t>(</a:t>
            </a:r>
            <a:r>
              <a:rPr lang="es-CO" dirty="0" err="1"/>
              <a:t>p.y</a:t>
            </a:r>
            <a:r>
              <a:rPr lang="es-CO" dirty="0"/>
              <a:t> - </a:t>
            </a:r>
            <a:r>
              <a:rPr lang="es-CO" dirty="0" err="1"/>
              <a:t>this.y</a:t>
            </a:r>
            <a:r>
              <a:rPr lang="es-CO" dirty="0"/>
              <a:t>, 2));</a:t>
            </a:r>
          </a:p>
          <a:p>
            <a:pPr lvl="2">
              <a:buNone/>
            </a:pPr>
            <a:r>
              <a:rPr lang="es-CO" dirty="0"/>
              <a:t>  }</a:t>
            </a:r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r>
              <a:rPr lang="es-CO" dirty="0"/>
              <a:t>  </a:t>
            </a:r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double</a:t>
            </a:r>
            <a:r>
              <a:rPr lang="es-CO" dirty="0"/>
              <a:t> </a:t>
            </a:r>
            <a:r>
              <a:rPr lang="es-CO" dirty="0" err="1"/>
              <a:t>distanceBetweenPoints</a:t>
            </a:r>
            <a:r>
              <a:rPr lang="es-CO" dirty="0"/>
              <a:t>(Point p, Point p2) {</a:t>
            </a:r>
          </a:p>
          <a:p>
            <a:pPr lvl="2">
              <a:buNone/>
            </a:pPr>
            <a:r>
              <a:rPr lang="es-CO" dirty="0"/>
              <a:t>    </a:t>
            </a:r>
            <a:r>
              <a:rPr lang="es-CO" dirty="0" err="1"/>
              <a:t>return</a:t>
            </a:r>
            <a:r>
              <a:rPr lang="es-CO" dirty="0"/>
              <a:t> </a:t>
            </a:r>
            <a:r>
              <a:rPr lang="es-CO" dirty="0" err="1"/>
              <a:t>sqrt</a:t>
            </a:r>
            <a:r>
              <a:rPr lang="es-CO" dirty="0"/>
              <a:t>(</a:t>
            </a:r>
            <a:r>
              <a:rPr lang="es-CO" dirty="0" err="1"/>
              <a:t>pow</a:t>
            </a:r>
            <a:r>
              <a:rPr lang="es-CO" dirty="0"/>
              <a:t>(</a:t>
            </a:r>
            <a:r>
              <a:rPr lang="es-CO" dirty="0" err="1"/>
              <a:t>p.x</a:t>
            </a:r>
            <a:r>
              <a:rPr lang="es-CO" dirty="0"/>
              <a:t> - p2.x, 2) + </a:t>
            </a:r>
            <a:r>
              <a:rPr lang="es-CO" dirty="0" err="1"/>
              <a:t>pow</a:t>
            </a:r>
            <a:r>
              <a:rPr lang="es-CO" dirty="0"/>
              <a:t>(</a:t>
            </a:r>
            <a:r>
              <a:rPr lang="es-CO" dirty="0" err="1"/>
              <a:t>p.y</a:t>
            </a:r>
            <a:r>
              <a:rPr lang="es-CO" dirty="0"/>
              <a:t> - p2.y, 2));</a:t>
            </a:r>
          </a:p>
          <a:p>
            <a:pPr lvl="2">
              <a:buNone/>
            </a:pPr>
            <a:r>
              <a:rPr lang="es-CO" dirty="0"/>
              <a:t>  }</a:t>
            </a:r>
          </a:p>
          <a:p>
            <a:pPr lvl="2">
              <a:buNone/>
            </a:pPr>
            <a:r>
              <a:rPr lang="es-CO" dirty="0"/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25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Modificadores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Otros modificadores importantes</a:t>
            </a:r>
          </a:p>
          <a:p>
            <a:pPr lvl="1"/>
            <a:r>
              <a:rPr lang="es-CO" dirty="0"/>
              <a:t>final</a:t>
            </a:r>
          </a:p>
          <a:p>
            <a:pPr lvl="2"/>
            <a:r>
              <a:rPr lang="es-CO" dirty="0"/>
              <a:t>Este modificador se usa para definir que el valor del atributo no va a cambiar después de ser inicializado (se convierte en constante)</a:t>
            </a:r>
          </a:p>
          <a:p>
            <a:pPr lvl="2"/>
            <a:r>
              <a:rPr lang="es-CO" dirty="0"/>
              <a:t>Ejemplo para la clase Point, la dimensión podría ser cambiada desde cualquier parte, pero esta clase solo define un punto bidimensional, por lo que debe ser constante</a:t>
            </a:r>
          </a:p>
          <a:p>
            <a:pPr lvl="3"/>
            <a:r>
              <a:rPr lang="es-CO" dirty="0" err="1"/>
              <a:t>static</a:t>
            </a:r>
            <a:r>
              <a:rPr lang="es-CO" dirty="0"/>
              <a:t> final 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dimension</a:t>
            </a:r>
            <a:r>
              <a:rPr lang="es-CO" dirty="0"/>
              <a:t> = 2;</a:t>
            </a:r>
          </a:p>
          <a:p>
            <a:pPr lvl="3"/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Programación orientada a objetos</a:t>
            </a:r>
          </a:p>
          <a:p>
            <a:pPr lvl="1"/>
            <a:r>
              <a:rPr lang="es-CO" dirty="0"/>
              <a:t>Paradigma de programación</a:t>
            </a:r>
          </a:p>
          <a:p>
            <a:pPr lvl="1"/>
            <a:r>
              <a:rPr lang="es-CO" dirty="0"/>
              <a:t>Abstracción de la realidad</a:t>
            </a:r>
          </a:p>
          <a:p>
            <a:pPr lvl="2"/>
            <a:r>
              <a:rPr lang="es-CO" dirty="0"/>
              <a:t>Va más allá que la programación procedimental: variables globales, subrutinas</a:t>
            </a:r>
          </a:p>
          <a:p>
            <a:pPr lvl="1"/>
            <a:r>
              <a:rPr lang="es-CO" dirty="0"/>
              <a:t>Formalización de los TAD (Tipos Abstractos de Datos)</a:t>
            </a:r>
          </a:p>
          <a:p>
            <a:pPr lvl="1"/>
            <a:r>
              <a:rPr lang="es-CO" dirty="0"/>
              <a:t>Gran parte de los lenguajes actuales de programación lo soportan</a:t>
            </a:r>
          </a:p>
          <a:p>
            <a:pPr lvl="2"/>
            <a:r>
              <a:rPr lang="es-CO" dirty="0"/>
              <a:t>C++, Java, C#, Ruby, Python, Dart…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192" y="496882"/>
            <a:ext cx="11029616" cy="1188720"/>
          </a:xfrm>
        </p:spPr>
        <p:txBody>
          <a:bodyPr/>
          <a:lstStyle/>
          <a:p>
            <a:r>
              <a:rPr lang="es-CO" dirty="0"/>
              <a:t>Modificadores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108719"/>
            <a:ext cx="11029615" cy="4581330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Otros modificadores importantes</a:t>
            </a:r>
          </a:p>
          <a:p>
            <a:pPr lvl="1"/>
            <a:r>
              <a:rPr lang="es-CO" dirty="0"/>
              <a:t>final</a:t>
            </a:r>
          </a:p>
          <a:p>
            <a:pPr lvl="2"/>
            <a:r>
              <a:rPr lang="es-CO" dirty="0"/>
              <a:t>En otros lenguajes de programación, este modificador se usa para definir que una clase no puede tener clases hijas</a:t>
            </a:r>
          </a:p>
          <a:p>
            <a:pPr lvl="3"/>
            <a:r>
              <a:rPr lang="es-CO" dirty="0"/>
              <a:t>No hay más derivaciones de esta clase</a:t>
            </a:r>
          </a:p>
          <a:p>
            <a:pPr lvl="3"/>
            <a:r>
              <a:rPr lang="es-CO" u="sng" dirty="0"/>
              <a:t>En Dart, este modificador no se puede usar así – Todas las clases pueden ser extendidas</a:t>
            </a:r>
          </a:p>
          <a:p>
            <a:pPr lvl="2"/>
            <a:r>
              <a:rPr lang="es-CO" dirty="0"/>
              <a:t>Ejemplo:</a:t>
            </a:r>
          </a:p>
          <a:p>
            <a:pPr lvl="2">
              <a:buNone/>
            </a:pPr>
            <a:r>
              <a:rPr lang="es-CO" sz="1600" dirty="0" err="1">
                <a:latin typeface="Consolas" pitchFamily="49" charset="0"/>
              </a:rPr>
              <a:t>public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b="1" dirty="0">
                <a:latin typeface="Consolas" pitchFamily="49" charset="0"/>
              </a:rPr>
              <a:t>final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class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extends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Automovil</a:t>
            </a:r>
            <a:r>
              <a:rPr lang="es-CO" sz="1600" dirty="0">
                <a:latin typeface="Consolas" pitchFamily="49" charset="0"/>
              </a:rPr>
              <a:t>{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	//Definición de atributos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	</a:t>
            </a:r>
            <a:r>
              <a:rPr lang="es-CO" sz="1600" dirty="0" err="1">
                <a:latin typeface="Consolas" pitchFamily="49" charset="0"/>
              </a:rPr>
              <a:t>public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b="1" dirty="0" err="1">
                <a:latin typeface="Consolas" pitchFamily="49" charset="0"/>
              </a:rPr>
              <a:t>static</a:t>
            </a:r>
            <a:r>
              <a:rPr lang="es-CO" sz="1600" b="1" dirty="0">
                <a:latin typeface="Consolas" pitchFamily="49" charset="0"/>
              </a:rPr>
              <a:t> final </a:t>
            </a:r>
            <a:r>
              <a:rPr lang="es-CO" sz="1600" b="1" dirty="0" err="1">
                <a:latin typeface="Consolas" pitchFamily="49" charset="0"/>
              </a:rPr>
              <a:t>int</a:t>
            </a:r>
            <a:r>
              <a:rPr lang="es-CO" sz="1600" b="1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numPuertas</a:t>
            </a:r>
            <a:r>
              <a:rPr lang="es-CO" sz="1600" dirty="0">
                <a:latin typeface="Consolas" pitchFamily="49" charset="0"/>
              </a:rPr>
              <a:t> = 4;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	//Este atributo se convierte en una constante para todos los </a:t>
            </a:r>
            <a:r>
              <a:rPr lang="es-CO" sz="1600" dirty="0" err="1">
                <a:latin typeface="Consolas" pitchFamily="49" charset="0"/>
              </a:rPr>
              <a:t>AutoSedan</a:t>
            </a:r>
            <a:endParaRPr lang="es-CO" sz="1600" dirty="0">
              <a:latin typeface="Consolas" pitchFamily="49" charset="0"/>
            </a:endParaRP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}</a:t>
            </a:r>
          </a:p>
          <a:p>
            <a:pPr lvl="3"/>
            <a:r>
              <a:rPr lang="es-CO" dirty="0"/>
              <a:t>No se puede definir una clase AutoSedan2 que herede de </a:t>
            </a:r>
            <a:r>
              <a:rPr lang="es-CO" dirty="0" err="1"/>
              <a:t>AutoSedan</a:t>
            </a:r>
            <a:endParaRPr lang="es-CO" dirty="0"/>
          </a:p>
          <a:p>
            <a:pPr lvl="2">
              <a:buNone/>
            </a:pPr>
            <a:r>
              <a:rPr lang="es-CO" sz="1600" strike="sngStrike" dirty="0" err="1">
                <a:latin typeface="Consolas" pitchFamily="49" charset="0"/>
              </a:rPr>
              <a:t>public</a:t>
            </a:r>
            <a:r>
              <a:rPr lang="es-CO" sz="1600" strike="sngStrike" dirty="0">
                <a:latin typeface="Consolas" pitchFamily="49" charset="0"/>
              </a:rPr>
              <a:t> </a:t>
            </a:r>
            <a:r>
              <a:rPr lang="es-CO" sz="1600" b="1" strike="sngStrike" dirty="0">
                <a:latin typeface="Consolas" pitchFamily="49" charset="0"/>
              </a:rPr>
              <a:t>final</a:t>
            </a:r>
            <a:r>
              <a:rPr lang="es-CO" sz="1600" strike="sngStrike" dirty="0">
                <a:latin typeface="Consolas" pitchFamily="49" charset="0"/>
              </a:rPr>
              <a:t> </a:t>
            </a:r>
            <a:r>
              <a:rPr lang="es-CO" sz="1600" strike="sngStrike" dirty="0" err="1">
                <a:latin typeface="Consolas" pitchFamily="49" charset="0"/>
              </a:rPr>
              <a:t>class</a:t>
            </a:r>
            <a:r>
              <a:rPr lang="es-CO" sz="1600" strike="sngStrike" dirty="0">
                <a:latin typeface="Consolas" pitchFamily="49" charset="0"/>
              </a:rPr>
              <a:t> AutoSedan2 </a:t>
            </a:r>
            <a:r>
              <a:rPr lang="es-CO" sz="1600" strike="sngStrike" dirty="0" err="1">
                <a:latin typeface="Consolas" pitchFamily="49" charset="0"/>
              </a:rPr>
              <a:t>extends</a:t>
            </a:r>
            <a:r>
              <a:rPr lang="es-CO" sz="1600" strike="sngStrike" dirty="0">
                <a:latin typeface="Consolas" pitchFamily="49" charset="0"/>
              </a:rPr>
              <a:t> </a:t>
            </a:r>
            <a:r>
              <a:rPr lang="es-CO" sz="1600" strike="sngStrike" dirty="0" err="1">
                <a:latin typeface="Consolas" pitchFamily="49" charset="0"/>
              </a:rPr>
              <a:t>AutoSedan</a:t>
            </a:r>
            <a:r>
              <a:rPr lang="es-CO" sz="1600" strike="sngStrike" dirty="0">
                <a:latin typeface="Consolas" pitchFamily="49" charset="0"/>
              </a:rPr>
              <a:t>{}</a:t>
            </a:r>
            <a:endParaRPr lang="es-CO" sz="1600" strike="sngStrike" dirty="0"/>
          </a:p>
          <a:p>
            <a:pPr lvl="2">
              <a:buNone/>
            </a:pPr>
            <a:endParaRPr lang="es-CO" dirty="0"/>
          </a:p>
          <a:p>
            <a:pPr lvl="2">
              <a:buNone/>
            </a:pP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Otro gran aporte de POO: Poder asumir varias formas!</a:t>
            </a:r>
          </a:p>
          <a:p>
            <a:r>
              <a:rPr lang="es-CO" dirty="0"/>
              <a:t>Varias tipos de polimorfismo</a:t>
            </a:r>
          </a:p>
          <a:p>
            <a:pPr lvl="1"/>
            <a:r>
              <a:rPr lang="es-CO" dirty="0"/>
              <a:t>Interno</a:t>
            </a:r>
          </a:p>
          <a:p>
            <a:pPr lvl="2"/>
            <a:r>
              <a:rPr lang="es-CO" dirty="0"/>
              <a:t>Sobrecarga de métodos</a:t>
            </a:r>
          </a:p>
          <a:p>
            <a:pPr lvl="1"/>
            <a:r>
              <a:rPr lang="es-CO" dirty="0"/>
              <a:t>Externo</a:t>
            </a:r>
          </a:p>
          <a:p>
            <a:pPr lvl="2"/>
            <a:r>
              <a:rPr lang="es-CO" dirty="0"/>
              <a:t>Sobre-escritura de métodos</a:t>
            </a:r>
          </a:p>
          <a:p>
            <a:pPr lvl="2"/>
            <a:r>
              <a:rPr lang="es-CO" dirty="0"/>
              <a:t>Múltiple referencia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03952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Sobrecarga de métodos</a:t>
            </a:r>
          </a:p>
          <a:p>
            <a:pPr lvl="1"/>
            <a:r>
              <a:rPr lang="es-CO" dirty="0"/>
              <a:t>Dentro de una clase, se pueden tener varios métodos con el mismo nombre</a:t>
            </a:r>
          </a:p>
          <a:p>
            <a:pPr lvl="1"/>
            <a:r>
              <a:rPr lang="es-CO" dirty="0"/>
              <a:t>Cómo se distinguen?</a:t>
            </a:r>
          </a:p>
          <a:p>
            <a:pPr lvl="2"/>
            <a:r>
              <a:rPr lang="es-CO" dirty="0"/>
              <a:t>Diferente conjunto o permutación de parámetros de entrada, en cuanto a tipo de datos!</a:t>
            </a:r>
          </a:p>
          <a:p>
            <a:pPr lvl="1"/>
            <a:r>
              <a:rPr lang="es-CO" dirty="0"/>
              <a:t>Ejemplo: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//Obtiene el último</a:t>
            </a:r>
          </a:p>
          <a:p>
            <a:pPr lvl="2">
              <a:buNone/>
            </a:pPr>
            <a:r>
              <a:rPr lang="es-CO" sz="1600" dirty="0" err="1">
                <a:latin typeface="Consolas" pitchFamily="49" charset="0"/>
              </a:rPr>
              <a:t>public</a:t>
            </a:r>
            <a:r>
              <a:rPr lang="es-CO" sz="1600" dirty="0">
                <a:latin typeface="Consolas" pitchFamily="49" charset="0"/>
              </a:rPr>
              <a:t> Pago </a:t>
            </a:r>
            <a:r>
              <a:rPr lang="es-CO" sz="1600" dirty="0" err="1">
                <a:latin typeface="Consolas" pitchFamily="49" charset="0"/>
              </a:rPr>
              <a:t>getPagoImpuesto</a:t>
            </a:r>
            <a:r>
              <a:rPr lang="es-CO" sz="1600" dirty="0">
                <a:latin typeface="Consolas" pitchFamily="49" charset="0"/>
              </a:rPr>
              <a:t>(){…}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//Obtiene el pago de un año específico</a:t>
            </a:r>
          </a:p>
          <a:p>
            <a:pPr lvl="2">
              <a:buNone/>
            </a:pPr>
            <a:r>
              <a:rPr lang="es-CO" sz="1600" dirty="0" err="1">
                <a:latin typeface="Consolas" pitchFamily="49" charset="0"/>
              </a:rPr>
              <a:t>public</a:t>
            </a:r>
            <a:r>
              <a:rPr lang="es-CO" sz="1600" dirty="0">
                <a:latin typeface="Consolas" pitchFamily="49" charset="0"/>
              </a:rPr>
              <a:t> Pago </a:t>
            </a:r>
            <a:r>
              <a:rPr lang="es-CO" sz="1600" dirty="0" err="1">
                <a:latin typeface="Consolas" pitchFamily="49" charset="0"/>
              </a:rPr>
              <a:t>getPagoImpuesto</a:t>
            </a:r>
            <a:r>
              <a:rPr lang="es-CO" sz="1600" dirty="0">
                <a:latin typeface="Consolas" pitchFamily="49" charset="0"/>
              </a:rPr>
              <a:t>(</a:t>
            </a:r>
            <a:r>
              <a:rPr lang="es-CO" sz="1600" dirty="0" err="1">
                <a:latin typeface="Consolas" pitchFamily="49" charset="0"/>
              </a:rPr>
              <a:t>int</a:t>
            </a:r>
            <a:r>
              <a:rPr lang="es-CO" sz="1600" dirty="0">
                <a:latin typeface="Consolas" pitchFamily="49" charset="0"/>
              </a:rPr>
              <a:t> año){…}</a:t>
            </a:r>
          </a:p>
          <a:p>
            <a:pPr lvl="2">
              <a:buNone/>
            </a:pPr>
            <a:r>
              <a:rPr lang="es-CO" sz="1600" dirty="0">
                <a:latin typeface="Consolas" pitchFamily="49" charset="0"/>
              </a:rPr>
              <a:t>// Mayor que una cantidad</a:t>
            </a:r>
          </a:p>
          <a:p>
            <a:pPr lvl="2">
              <a:buNone/>
            </a:pPr>
            <a:r>
              <a:rPr lang="es-CO" sz="1600" strike="sngStrike" dirty="0" err="1">
                <a:latin typeface="Consolas" pitchFamily="49" charset="0"/>
              </a:rPr>
              <a:t>public</a:t>
            </a:r>
            <a:r>
              <a:rPr lang="es-CO" sz="1600" strike="sngStrike" dirty="0">
                <a:latin typeface="Consolas" pitchFamily="49" charset="0"/>
              </a:rPr>
              <a:t> Pago </a:t>
            </a:r>
            <a:r>
              <a:rPr lang="es-CO" sz="1600" strike="sngStrike" dirty="0" err="1">
                <a:latin typeface="Consolas" pitchFamily="49" charset="0"/>
              </a:rPr>
              <a:t>getPagoImpuesto</a:t>
            </a:r>
            <a:r>
              <a:rPr lang="es-CO" sz="1600" strike="sngStrike" dirty="0">
                <a:latin typeface="Consolas" pitchFamily="49" charset="0"/>
              </a:rPr>
              <a:t>(</a:t>
            </a:r>
            <a:r>
              <a:rPr lang="es-CO" sz="1600" strike="sngStrike" dirty="0" err="1">
                <a:latin typeface="Consolas" pitchFamily="49" charset="0"/>
              </a:rPr>
              <a:t>int</a:t>
            </a:r>
            <a:r>
              <a:rPr lang="es-CO" sz="1600" strike="sngStrike" dirty="0">
                <a:latin typeface="Consolas" pitchFamily="49" charset="0"/>
              </a:rPr>
              <a:t> cantidad){…}</a:t>
            </a:r>
          </a:p>
          <a:p>
            <a:pPr lvl="2"/>
            <a:r>
              <a:rPr lang="es-CO" sz="2100" dirty="0"/>
              <a:t>No se puede ya que el segundo y el tercero tienen el mismo tipo… los nombres son irrelevantes!</a:t>
            </a:r>
          </a:p>
          <a:p>
            <a:pPr lvl="1"/>
            <a:r>
              <a:rPr lang="es-CO" sz="2300" u="sng" dirty="0"/>
              <a:t>Dart no soporta sobrecarga de métodos! </a:t>
            </a:r>
            <a:r>
              <a:rPr lang="es-CO" sz="2300" u="sng" dirty="0">
                <a:sym typeface="Wingdings" panose="05000000000000000000" pitchFamily="2" charset="2"/>
              </a:rPr>
              <a:t></a:t>
            </a:r>
            <a:endParaRPr lang="es-CO" sz="2300" u="sng" dirty="0"/>
          </a:p>
          <a:p>
            <a:pPr lvl="2"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89" y="1776670"/>
            <a:ext cx="11029615" cy="4896544"/>
          </a:xfrm>
        </p:spPr>
        <p:txBody>
          <a:bodyPr>
            <a:normAutofit fontScale="85000" lnSpcReduction="20000"/>
          </a:bodyPr>
          <a:lstStyle/>
          <a:p>
            <a:r>
              <a:rPr lang="es-CO" dirty="0" err="1"/>
              <a:t>Sobreescritura</a:t>
            </a:r>
            <a:r>
              <a:rPr lang="es-CO" dirty="0"/>
              <a:t> de métodos</a:t>
            </a:r>
          </a:p>
          <a:p>
            <a:pPr lvl="1"/>
            <a:r>
              <a:rPr lang="es-CO" dirty="0"/>
              <a:t>Cuando una clase hija quiere reescribir el método heredado de su clase padre</a:t>
            </a:r>
          </a:p>
          <a:p>
            <a:pPr lvl="1"/>
            <a:r>
              <a:rPr lang="es-CO" dirty="0"/>
              <a:t>El nombre del método debe ser exactamente igual que el del padre</a:t>
            </a:r>
          </a:p>
          <a:p>
            <a:pPr marL="324000" lvl="1" indent="0">
              <a:buNone/>
            </a:pPr>
            <a:endParaRPr lang="es-CO" dirty="0"/>
          </a:p>
          <a:p>
            <a:pPr marL="324000" lvl="1" indent="0">
              <a:buNone/>
            </a:pPr>
            <a:r>
              <a:rPr lang="es-CO" sz="1700" dirty="0" err="1"/>
              <a:t>class</a:t>
            </a:r>
            <a:r>
              <a:rPr lang="es-CO" sz="1700" dirty="0"/>
              <a:t> </a:t>
            </a:r>
            <a:r>
              <a:rPr lang="es-CO" sz="1700" dirty="0" err="1"/>
              <a:t>Professor</a:t>
            </a:r>
            <a:r>
              <a:rPr lang="es-CO" sz="1700" dirty="0"/>
              <a:t> with </a:t>
            </a:r>
            <a:r>
              <a:rPr lang="es-CO" sz="1700" dirty="0" err="1"/>
              <a:t>habilidadEstudio</a:t>
            </a:r>
            <a:r>
              <a:rPr lang="es-CO" sz="1700" dirty="0"/>
              <a:t> </a:t>
            </a:r>
            <a:r>
              <a:rPr lang="es-CO" sz="1700" dirty="0" err="1"/>
              <a:t>implements</a:t>
            </a:r>
            <a:r>
              <a:rPr lang="es-CO" sz="1700" dirty="0"/>
              <a:t> </a:t>
            </a:r>
            <a:r>
              <a:rPr lang="es-CO" sz="1700" dirty="0" err="1"/>
              <a:t>Person</a:t>
            </a:r>
            <a:r>
              <a:rPr lang="es-CO" sz="1700" dirty="0"/>
              <a:t> {</a:t>
            </a:r>
          </a:p>
          <a:p>
            <a:pPr marL="324000" lvl="1" indent="0">
              <a:buNone/>
            </a:pPr>
            <a:r>
              <a:rPr lang="es-CO" sz="1700" dirty="0"/>
              <a:t>…</a:t>
            </a:r>
          </a:p>
          <a:p>
            <a:pPr marL="324000" lvl="1" indent="0">
              <a:buNone/>
            </a:pPr>
            <a:r>
              <a:rPr lang="es-CO" sz="1700" dirty="0"/>
              <a:t>@override</a:t>
            </a:r>
          </a:p>
          <a:p>
            <a:pPr marL="324000" lvl="1" indent="0">
              <a:buNone/>
            </a:pPr>
            <a:r>
              <a:rPr lang="es-CO" sz="1700" dirty="0" err="1"/>
              <a:t>String</a:t>
            </a:r>
            <a:r>
              <a:rPr lang="es-CO" sz="1700" dirty="0"/>
              <a:t> </a:t>
            </a:r>
            <a:r>
              <a:rPr lang="es-CO" sz="1700" dirty="0" err="1"/>
              <a:t>getFullName</a:t>
            </a:r>
            <a:r>
              <a:rPr lang="es-CO" sz="1700" dirty="0"/>
              <a:t>() =&gt; 'Prof. $</a:t>
            </a:r>
            <a:r>
              <a:rPr lang="es-CO" sz="1700" dirty="0" err="1"/>
              <a:t>firstName</a:t>
            </a:r>
            <a:r>
              <a:rPr lang="es-CO" sz="1700" dirty="0"/>
              <a:t> $</a:t>
            </a:r>
            <a:r>
              <a:rPr lang="es-CO" sz="1700" dirty="0" err="1"/>
              <a:t>lastName</a:t>
            </a:r>
            <a:r>
              <a:rPr lang="es-CO" sz="1700" dirty="0"/>
              <a:t>’; //Método del padre, redefinido por la clase hija para añadir “Prof. ”, pero no tiene acceso al método de su padre por referenciarlo como Interfaz</a:t>
            </a:r>
          </a:p>
          <a:p>
            <a:pPr marL="324000" lvl="1" indent="0">
              <a:buNone/>
            </a:pPr>
            <a:r>
              <a:rPr lang="es-CO" sz="1700" dirty="0"/>
              <a:t>}</a:t>
            </a:r>
          </a:p>
          <a:p>
            <a:pPr marL="324000" lvl="1" indent="0">
              <a:buNone/>
            </a:pPr>
            <a:endParaRPr lang="es-CO" sz="1700" dirty="0"/>
          </a:p>
          <a:p>
            <a:pPr marL="324000" lvl="1" indent="0">
              <a:buNone/>
            </a:pPr>
            <a:r>
              <a:rPr lang="es-CO" sz="1700" dirty="0" err="1"/>
              <a:t>class</a:t>
            </a:r>
            <a:r>
              <a:rPr lang="es-CO" sz="1700" dirty="0"/>
              <a:t> Investigador </a:t>
            </a:r>
            <a:r>
              <a:rPr lang="es-CO" sz="1700" dirty="0" err="1"/>
              <a:t>extends</a:t>
            </a:r>
            <a:r>
              <a:rPr lang="es-CO" sz="1700" dirty="0"/>
              <a:t> </a:t>
            </a:r>
            <a:r>
              <a:rPr lang="es-CO" sz="1700" dirty="0" err="1"/>
              <a:t>Professor</a:t>
            </a:r>
            <a:r>
              <a:rPr lang="es-CO" sz="1700" dirty="0"/>
              <a:t> with </a:t>
            </a:r>
            <a:r>
              <a:rPr lang="es-CO" sz="1700" dirty="0" err="1"/>
              <a:t>habilidadEstudio</a:t>
            </a:r>
            <a:r>
              <a:rPr lang="es-CO" sz="1700" dirty="0"/>
              <a:t>, </a:t>
            </a:r>
            <a:r>
              <a:rPr lang="es-CO" sz="1700" dirty="0" err="1"/>
              <a:t>habilidadEnsenhar</a:t>
            </a:r>
            <a:r>
              <a:rPr lang="es-CO" sz="1700" dirty="0"/>
              <a:t> {</a:t>
            </a:r>
          </a:p>
          <a:p>
            <a:pPr marL="324000" lvl="1" indent="0">
              <a:buNone/>
            </a:pPr>
            <a:r>
              <a:rPr lang="es-CO" sz="1700" dirty="0"/>
              <a:t>  @override</a:t>
            </a:r>
          </a:p>
          <a:p>
            <a:pPr marL="324000" lvl="1" indent="0">
              <a:buNone/>
            </a:pPr>
            <a:r>
              <a:rPr lang="es-CO" sz="1700" dirty="0"/>
              <a:t>  </a:t>
            </a:r>
            <a:r>
              <a:rPr lang="es-CO" sz="1700" dirty="0" err="1"/>
              <a:t>String</a:t>
            </a:r>
            <a:r>
              <a:rPr lang="es-CO" sz="1700" dirty="0"/>
              <a:t> </a:t>
            </a:r>
            <a:r>
              <a:rPr lang="es-CO" sz="1700" dirty="0" err="1"/>
              <a:t>getFullName</a:t>
            </a:r>
            <a:r>
              <a:rPr lang="es-CO" sz="1700" dirty="0"/>
              <a:t>() =&gt; 'Inv. ' + </a:t>
            </a:r>
            <a:r>
              <a:rPr lang="es-CO" sz="1700" dirty="0" err="1"/>
              <a:t>super.getFullName</a:t>
            </a:r>
            <a:r>
              <a:rPr lang="es-CO" sz="1700" dirty="0"/>
              <a:t>(); //Método del padre, redefinido por la clase hija para añadir “Inv. ”, usando el método de su padre</a:t>
            </a:r>
          </a:p>
          <a:p>
            <a:pPr marL="324000" lvl="1" indent="0">
              <a:buNone/>
            </a:pPr>
            <a:r>
              <a:rPr lang="es-CO" sz="1700" dirty="0"/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83050"/>
          </a:xfrm>
        </p:spPr>
        <p:txBody>
          <a:bodyPr numCol="2">
            <a:normAutofit/>
          </a:bodyPr>
          <a:lstStyle/>
          <a:p>
            <a:r>
              <a:rPr lang="es-CO" dirty="0"/>
              <a:t>Múltiples Referencias</a:t>
            </a:r>
          </a:p>
          <a:p>
            <a:pPr lvl="1"/>
            <a:r>
              <a:rPr lang="es-CO" dirty="0"/>
              <a:t>Un objeto puede ser referenciado de múltiples maneras</a:t>
            </a:r>
          </a:p>
          <a:p>
            <a:pPr lvl="2"/>
            <a:r>
              <a:rPr lang="es-CO" dirty="0" err="1"/>
              <a:t>Object</a:t>
            </a:r>
            <a:endParaRPr lang="es-CO" dirty="0"/>
          </a:p>
          <a:p>
            <a:pPr lvl="2"/>
            <a:r>
              <a:rPr lang="es-CO" dirty="0"/>
              <a:t>Su clase</a:t>
            </a:r>
          </a:p>
          <a:p>
            <a:pPr lvl="2"/>
            <a:r>
              <a:rPr lang="es-CO" dirty="0"/>
              <a:t>Su clase padre</a:t>
            </a:r>
          </a:p>
          <a:p>
            <a:pPr lvl="2"/>
            <a:r>
              <a:rPr lang="es-CO" dirty="0"/>
              <a:t>Sus interfaces</a:t>
            </a:r>
          </a:p>
          <a:p>
            <a:pPr lvl="1"/>
            <a:r>
              <a:rPr lang="es-CO" dirty="0"/>
              <a:t>Ejemplo:</a:t>
            </a:r>
          </a:p>
          <a:p>
            <a:pPr lvl="1">
              <a:buNone/>
            </a:pPr>
            <a:r>
              <a:rPr lang="es-CO" sz="1600" dirty="0">
                <a:latin typeface="Consolas" pitchFamily="49" charset="0"/>
              </a:rPr>
              <a:t>	</a:t>
            </a:r>
            <a:r>
              <a:rPr lang="es-CO" sz="1600" b="1" dirty="0" err="1">
                <a:latin typeface="Consolas" pitchFamily="49" charset="0"/>
              </a:rPr>
              <a:t>Object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tu_carro</a:t>
            </a:r>
            <a:r>
              <a:rPr lang="es-CO" sz="1600" dirty="0">
                <a:latin typeface="Consolas" pitchFamily="49" charset="0"/>
              </a:rPr>
              <a:t> = new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(…);</a:t>
            </a:r>
          </a:p>
          <a:p>
            <a:pPr lvl="1">
              <a:buNone/>
            </a:pPr>
            <a:r>
              <a:rPr lang="es-CO" sz="1600" dirty="0">
                <a:latin typeface="Consolas" pitchFamily="49" charset="0"/>
              </a:rPr>
              <a:t>	</a:t>
            </a:r>
            <a:r>
              <a:rPr lang="es-CO" sz="1600" b="1" dirty="0" err="1">
                <a:latin typeface="Consolas" pitchFamily="49" charset="0"/>
              </a:rPr>
              <a:t>Automovil</a:t>
            </a:r>
            <a:r>
              <a:rPr lang="es-CO" sz="1600" dirty="0">
                <a:latin typeface="Consolas" pitchFamily="49" charset="0"/>
              </a:rPr>
              <a:t> tu_carro1 = new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(…);</a:t>
            </a:r>
          </a:p>
          <a:p>
            <a:pPr lvl="1">
              <a:buNone/>
            </a:pPr>
            <a:r>
              <a:rPr lang="es-CO" sz="1600" dirty="0">
                <a:latin typeface="Consolas" pitchFamily="49" charset="0"/>
              </a:rPr>
              <a:t>	</a:t>
            </a:r>
            <a:r>
              <a:rPr lang="es-CO" sz="1600" b="1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 tu_carro2 = new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(…);</a:t>
            </a:r>
          </a:p>
          <a:p>
            <a:pPr lvl="1">
              <a:buNone/>
            </a:pPr>
            <a:r>
              <a:rPr lang="es-CO" sz="1600" dirty="0">
                <a:latin typeface="Consolas" pitchFamily="49" charset="0"/>
              </a:rPr>
              <a:t>	</a:t>
            </a:r>
            <a:r>
              <a:rPr lang="es-CO" sz="1600" b="1" dirty="0">
                <a:latin typeface="Consolas" pitchFamily="49" charset="0"/>
              </a:rPr>
              <a:t>Depreciable</a:t>
            </a:r>
            <a:r>
              <a:rPr lang="es-CO" sz="1600" dirty="0">
                <a:latin typeface="Consolas" pitchFamily="49" charset="0"/>
              </a:rPr>
              <a:t> tu_carro3 = new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(…);</a:t>
            </a:r>
          </a:p>
          <a:p>
            <a:pPr lvl="1"/>
            <a:endParaRPr lang="es-CO" sz="2100" dirty="0"/>
          </a:p>
          <a:p>
            <a:pPr lvl="1"/>
            <a:r>
              <a:rPr lang="es-CO" sz="2100" dirty="0"/>
              <a:t>Se puede usar el casting para cambiar el la manera cómo se referencia un objeto</a:t>
            </a:r>
          </a:p>
          <a:p>
            <a:pPr lvl="1"/>
            <a:r>
              <a:rPr lang="pt-BR" sz="2100" dirty="0"/>
              <a:t>Ejemplo:</a:t>
            </a:r>
          </a:p>
          <a:p>
            <a:pPr marL="594000" lvl="2" indent="0">
              <a:buNone/>
            </a:pPr>
            <a:r>
              <a:rPr lang="pt-BR" sz="1600" dirty="0"/>
              <a:t>	Object tu_carro = new AutoSedan(…);</a:t>
            </a:r>
          </a:p>
          <a:p>
            <a:pPr marL="594000" lvl="2" indent="0">
              <a:buNone/>
            </a:pPr>
            <a:r>
              <a:rPr lang="pt-BR" sz="1600" dirty="0"/>
              <a:t>	Automovil tu_carro1 = (Automovil) tu_carro;</a:t>
            </a:r>
          </a:p>
          <a:p>
            <a:pPr lvl="1"/>
            <a:endParaRPr lang="es-CO" sz="2100" dirty="0"/>
          </a:p>
          <a:p>
            <a:pPr lvl="1">
              <a:buNone/>
            </a:pPr>
            <a:endParaRPr lang="es-ES" sz="16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3AFA55-88AD-419E-A295-B1F440710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033043"/>
              </p:ext>
            </p:extLst>
          </p:nvPr>
        </p:nvGraphicFramePr>
        <p:xfrm>
          <a:off x="5001207" y="1302608"/>
          <a:ext cx="6926841" cy="468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A5E477-8610-478A-A861-A9B2484168C8}"/>
              </a:ext>
            </a:extLst>
          </p:cNvPr>
          <p:cNvSpPr txBox="1"/>
          <p:nvPr/>
        </p:nvSpPr>
        <p:spPr>
          <a:xfrm>
            <a:off x="136639" y="5073740"/>
            <a:ext cx="5218145" cy="149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O" sz="1600" b="1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 tu_carro2 = new </a:t>
            </a:r>
            <a:r>
              <a:rPr lang="es-CO" sz="1600" dirty="0" err="1">
                <a:latin typeface="Consolas" pitchFamily="49" charset="0"/>
              </a:rPr>
              <a:t>AutoSedan</a:t>
            </a:r>
            <a:r>
              <a:rPr lang="es-CO" sz="1600" dirty="0">
                <a:latin typeface="Consolas" pitchFamily="49" charset="0"/>
              </a:rPr>
              <a:t>(…);</a:t>
            </a:r>
          </a:p>
          <a:p>
            <a:pPr>
              <a:lnSpc>
                <a:spcPct val="200000"/>
              </a:lnSpc>
            </a:pPr>
            <a:r>
              <a:rPr lang="es-CO" sz="1600" b="1" dirty="0" err="1">
                <a:latin typeface="Consolas" pitchFamily="49" charset="0"/>
              </a:rPr>
              <a:t>Automovil</a:t>
            </a:r>
            <a:r>
              <a:rPr lang="es-CO" sz="1600" dirty="0">
                <a:latin typeface="Consolas" pitchFamily="49" charset="0"/>
              </a:rPr>
              <a:t> tu_carro1 = (</a:t>
            </a:r>
            <a:r>
              <a:rPr lang="es-CO" sz="1600" dirty="0" err="1">
                <a:latin typeface="Consolas" pitchFamily="49" charset="0"/>
              </a:rPr>
              <a:t>Automovil</a:t>
            </a:r>
            <a:r>
              <a:rPr lang="es-CO" sz="1600" dirty="0">
                <a:latin typeface="Consolas" pitchFamily="49" charset="0"/>
              </a:rPr>
              <a:t>) tu_carro2;</a:t>
            </a:r>
            <a:endParaRPr lang="es-CO" sz="1600" b="1" dirty="0">
              <a:latin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s-CO" sz="1600" b="1" dirty="0" err="1">
                <a:latin typeface="Consolas" pitchFamily="49" charset="0"/>
              </a:rPr>
              <a:t>Object</a:t>
            </a:r>
            <a:r>
              <a:rPr lang="es-CO" sz="1600" dirty="0">
                <a:latin typeface="Consolas" pitchFamily="49" charset="0"/>
              </a:rPr>
              <a:t> </a:t>
            </a:r>
            <a:r>
              <a:rPr lang="es-CO" sz="1600" dirty="0" err="1">
                <a:latin typeface="Consolas" pitchFamily="49" charset="0"/>
              </a:rPr>
              <a:t>tu_carro</a:t>
            </a:r>
            <a:r>
              <a:rPr lang="es-CO" sz="1600" dirty="0">
                <a:latin typeface="Consolas" pitchFamily="49" charset="0"/>
              </a:rPr>
              <a:t> = (</a:t>
            </a:r>
            <a:r>
              <a:rPr lang="es-CO" sz="1600" dirty="0" err="1">
                <a:latin typeface="Consolas" pitchFamily="49" charset="0"/>
              </a:rPr>
              <a:t>Object</a:t>
            </a:r>
            <a:r>
              <a:rPr lang="es-CO" sz="1600" dirty="0">
                <a:latin typeface="Consolas" pitchFamily="49" charset="0"/>
              </a:rPr>
              <a:t>) tucarro2;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4E6F4-06F1-4A89-B110-11A984A6DE11}"/>
              </a:ext>
            </a:extLst>
          </p:cNvPr>
          <p:cNvCxnSpPr>
            <a:cxnSpLocks/>
          </p:cNvCxnSpPr>
          <p:nvPr/>
        </p:nvCxnSpPr>
        <p:spPr>
          <a:xfrm flipV="1">
            <a:off x="4450702" y="2987033"/>
            <a:ext cx="1412601" cy="237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819EB-6205-4270-9FE2-8D60F69BC084}"/>
              </a:ext>
            </a:extLst>
          </p:cNvPr>
          <p:cNvCxnSpPr>
            <a:cxnSpLocks/>
          </p:cNvCxnSpPr>
          <p:nvPr/>
        </p:nvCxnSpPr>
        <p:spPr>
          <a:xfrm flipV="1">
            <a:off x="4777273" y="4314234"/>
            <a:ext cx="1436915" cy="150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13C98-0C89-4140-858C-B5398BB6BA34}"/>
              </a:ext>
            </a:extLst>
          </p:cNvPr>
          <p:cNvCxnSpPr>
            <a:cxnSpLocks/>
          </p:cNvCxnSpPr>
          <p:nvPr/>
        </p:nvCxnSpPr>
        <p:spPr>
          <a:xfrm flipV="1">
            <a:off x="4777273" y="4805267"/>
            <a:ext cx="1978090" cy="16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3C0B1B-EB0D-43A1-B403-8406E8393063}"/>
              </a:ext>
            </a:extLst>
          </p:cNvPr>
          <p:cNvSpPr txBox="1"/>
          <p:nvPr/>
        </p:nvSpPr>
        <p:spPr>
          <a:xfrm>
            <a:off x="248607" y="2102867"/>
            <a:ext cx="4752599" cy="27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Solo se pueden acceder a los métodos y atributos definidos en la clase de la variable de acceso</a:t>
            </a:r>
          </a:p>
          <a:p>
            <a:pPr marL="763200" lvl="1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ejemplo, todas las variables apuntas a un único objeto </a:t>
            </a: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AutoSedan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todas pueden alterarlo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41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Polimorfismo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0" y="1776670"/>
            <a:ext cx="10876802" cy="4896544"/>
          </a:xfrm>
        </p:spPr>
        <p:txBody>
          <a:bodyPr>
            <a:normAutofit/>
          </a:bodyPr>
          <a:lstStyle/>
          <a:p>
            <a:r>
              <a:rPr lang="es-CO" dirty="0"/>
              <a:t>Múltiples Referencias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  <a:r>
              <a:rPr lang="es-ES" dirty="0" err="1"/>
              <a:t>Person</a:t>
            </a:r>
            <a:r>
              <a:rPr lang="es-ES" dirty="0"/>
              <a:t> p2 = new </a:t>
            </a:r>
            <a:r>
              <a:rPr lang="es-ES" dirty="0" err="1"/>
              <a:t>Professor.names</a:t>
            </a:r>
            <a:r>
              <a:rPr lang="es-ES" dirty="0"/>
              <a:t>('Ian', 'Malcolm', 'Jeff </a:t>
            </a:r>
            <a:r>
              <a:rPr lang="es-ES" dirty="0" err="1"/>
              <a:t>Goldblum</a:t>
            </a:r>
            <a:r>
              <a:rPr lang="es-ES" dirty="0"/>
              <a:t>');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  <a:r>
              <a:rPr lang="es-ES" dirty="0" err="1"/>
              <a:t>Professor</a:t>
            </a:r>
            <a:r>
              <a:rPr lang="es-ES" dirty="0"/>
              <a:t> p3 = p2 as </a:t>
            </a:r>
            <a:r>
              <a:rPr lang="es-ES" dirty="0" err="1"/>
              <a:t>Professor</a:t>
            </a:r>
            <a:r>
              <a:rPr lang="es-ES" dirty="0"/>
              <a:t>; //Casting del objeto Profesor apuntado por p2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(p3.getFullName()); // Imprime Prof. Ian Malcolm</a:t>
            </a:r>
          </a:p>
          <a:p>
            <a:pPr marL="324000" lvl="1" indent="0">
              <a:buNone/>
            </a:pPr>
            <a:r>
              <a:rPr lang="es-ES" dirty="0"/>
              <a:t>  p3.firstName = "Jacob"; //Cambia el nombre del objeto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(p2.getFullName()); //Imprime Prof. Jacob Malcolm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(p3.estudiar()); // Imprime Estudiar bastante...</a:t>
            </a:r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23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funcionalidades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0" y="1776670"/>
            <a:ext cx="4681275" cy="4896544"/>
          </a:xfrm>
        </p:spPr>
        <p:txBody>
          <a:bodyPr>
            <a:normAutofit/>
          </a:bodyPr>
          <a:lstStyle/>
          <a:p>
            <a:r>
              <a:rPr lang="es-CO" dirty="0"/>
              <a:t>Clases </a:t>
            </a:r>
            <a:r>
              <a:rPr lang="es-CO" dirty="0" err="1"/>
              <a:t>llamables</a:t>
            </a:r>
            <a:endParaRPr lang="es-CO" dirty="0"/>
          </a:p>
          <a:p>
            <a:pPr lvl="1"/>
            <a:r>
              <a:rPr lang="es-ES" dirty="0"/>
              <a:t>Si una clase define el método </a:t>
            </a:r>
            <a:r>
              <a:rPr lang="es-ES" i="1" dirty="0" err="1"/>
              <a:t>call</a:t>
            </a:r>
            <a:r>
              <a:rPr lang="es-ES" dirty="0"/>
              <a:t>, puede ser invocada como un método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24DE-2B9C-4668-8311-19FED1ACE2D9}"/>
              </a:ext>
            </a:extLst>
          </p:cNvPr>
          <p:cNvSpPr txBox="1"/>
          <p:nvPr/>
        </p:nvSpPr>
        <p:spPr>
          <a:xfrm>
            <a:off x="5268951" y="1077531"/>
            <a:ext cx="69230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FreeMono"/>
              </a:rPr>
              <a:t>class </a:t>
            </a:r>
            <a:r>
              <a:rPr lang="en-US" sz="1800" b="0" i="0" u="none" strike="noStrike" baseline="0" dirty="0" err="1">
                <a:latin typeface="FreeMono"/>
              </a:rPr>
              <a:t>ShouldWriteAProgram</a:t>
            </a:r>
            <a:r>
              <a:rPr lang="en-US" sz="1800" b="0" i="0" u="none" strike="noStrike" baseline="0" dirty="0">
                <a:latin typeface="FreeMono"/>
              </a:rPr>
              <a:t> { // this is simple class</a:t>
            </a:r>
          </a:p>
          <a:p>
            <a:pPr algn="l"/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language</a:t>
            </a:r>
            <a:r>
              <a:rPr lang="es-CO" sz="1800" b="0" i="0" u="none" strike="noStrike" baseline="0" dirty="0">
                <a:latin typeface="FreeMono"/>
              </a:rPr>
              <a:t>;</a:t>
            </a:r>
          </a:p>
          <a:p>
            <a:pPr algn="l"/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platform</a:t>
            </a:r>
            <a:r>
              <a:rPr lang="es-CO" sz="1800" b="0" i="0" u="none" strike="noStrike" baseline="0" dirty="0">
                <a:latin typeface="FreeMono"/>
              </a:rPr>
              <a:t>;</a:t>
            </a:r>
          </a:p>
          <a:p>
            <a:pPr algn="l"/>
            <a:r>
              <a:rPr lang="en-US" sz="1800" b="0" i="0" u="none" strike="noStrike" baseline="0" dirty="0" err="1">
                <a:latin typeface="FreeMono"/>
              </a:rPr>
              <a:t>ShouldWriteAProgram</a:t>
            </a:r>
            <a:r>
              <a:rPr lang="en-US" sz="1800" b="0" i="0" u="none" strike="noStrike" baseline="0" dirty="0">
                <a:latin typeface="FreeMono"/>
              </a:rPr>
              <a:t>(</a:t>
            </a:r>
            <a:r>
              <a:rPr lang="en-US" sz="1800" b="0" i="0" u="none" strike="noStrike" baseline="0" dirty="0" err="1">
                <a:latin typeface="FreeMono"/>
              </a:rPr>
              <a:t>this.language</a:t>
            </a:r>
            <a:r>
              <a:rPr lang="en-US" sz="1800" b="0" i="0" u="none" strike="noStrike" baseline="0" dirty="0">
                <a:latin typeface="FreeMono"/>
              </a:rPr>
              <a:t>, </a:t>
            </a:r>
            <a:r>
              <a:rPr lang="en-US" sz="1800" b="0" i="0" u="none" strike="noStrike" baseline="0" dirty="0" err="1">
                <a:latin typeface="FreeMono"/>
              </a:rPr>
              <a:t>this.platform</a:t>
            </a:r>
            <a:r>
              <a:rPr lang="en-US" sz="1800" b="0" i="0" u="none" strike="noStrike" baseline="0" dirty="0">
                <a:latin typeface="FreeMono"/>
              </a:rPr>
              <a:t>);</a:t>
            </a:r>
          </a:p>
          <a:p>
            <a:pPr algn="l"/>
            <a:endParaRPr lang="en-US" sz="1800" b="0" i="0" u="none" strike="noStrike" baseline="0" dirty="0">
              <a:latin typeface="FreeMono"/>
            </a:endParaRP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// this special method named 'call' makes the class behave as a function</a:t>
            </a:r>
          </a:p>
          <a:p>
            <a:pPr algn="l"/>
            <a:r>
              <a:rPr lang="es-CO" sz="1800" b="0" i="0" u="none" strike="noStrike" baseline="0" dirty="0" err="1">
                <a:latin typeface="FreeMono"/>
              </a:rPr>
              <a:t>bool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call</a:t>
            </a:r>
            <a:r>
              <a:rPr lang="es-CO" sz="1800" b="0" i="0" u="none" strike="noStrike" baseline="0" dirty="0">
                <a:latin typeface="FreeMono"/>
              </a:rPr>
              <a:t>(</a:t>
            </a:r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category</a:t>
            </a:r>
            <a:r>
              <a:rPr lang="es-CO" sz="1800" b="0" i="0" u="none" strike="noStrike" baseline="0" dirty="0">
                <a:latin typeface="FreeMono"/>
              </a:rPr>
              <a:t>) {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  </a:t>
            </a:r>
            <a:r>
              <a:rPr lang="es-CO" sz="1800" b="0" i="0" u="none" strike="noStrike" baseline="0" dirty="0" err="1">
                <a:latin typeface="FreeMono"/>
              </a:rPr>
              <a:t>if</a:t>
            </a:r>
            <a:r>
              <a:rPr lang="es-CO" sz="1800" b="0" i="0" u="none" strike="noStrike" baseline="0" dirty="0">
                <a:latin typeface="FreeMono"/>
              </a:rPr>
              <a:t>(</a:t>
            </a:r>
            <a:r>
              <a:rPr lang="es-CO" sz="1800" b="0" i="0" u="none" strike="noStrike" baseline="0" dirty="0" err="1">
                <a:latin typeface="FreeMono"/>
              </a:rPr>
              <a:t>language</a:t>
            </a:r>
            <a:r>
              <a:rPr lang="es-CO" sz="1800" b="0" i="0" u="none" strike="noStrike" baseline="0" dirty="0">
                <a:latin typeface="FreeMono"/>
              </a:rPr>
              <a:t> == "Dart" &amp;&amp; </a:t>
            </a:r>
            <a:r>
              <a:rPr lang="es-CO" sz="1800" b="0" i="0" u="none" strike="noStrike" baseline="0" dirty="0" err="1">
                <a:latin typeface="FreeMono"/>
              </a:rPr>
              <a:t>platform</a:t>
            </a:r>
            <a:r>
              <a:rPr lang="es-CO" sz="1800" b="0" i="0" u="none" strike="noStrike" baseline="0" dirty="0">
                <a:latin typeface="FreeMono"/>
              </a:rPr>
              <a:t> == "</a:t>
            </a:r>
            <a:r>
              <a:rPr lang="es-CO" sz="1800" b="0" i="0" u="none" strike="noStrike" baseline="0" dirty="0" err="1">
                <a:latin typeface="FreeMono"/>
              </a:rPr>
              <a:t>Flutter</a:t>
            </a:r>
            <a:r>
              <a:rPr lang="es-CO" sz="1800" b="0" i="0" u="none" strike="noStrike" baseline="0" dirty="0">
                <a:latin typeface="FreeMono"/>
              </a:rPr>
              <a:t>") {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    </a:t>
            </a:r>
            <a:r>
              <a:rPr lang="es-CO" sz="1800" b="0" i="0" u="none" strike="noStrike" baseline="0" dirty="0" err="1">
                <a:latin typeface="FreeMono"/>
              </a:rPr>
              <a:t>return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category</a:t>
            </a:r>
            <a:r>
              <a:rPr lang="es-CO" sz="1800" b="0" i="0" u="none" strike="noStrike" baseline="0" dirty="0">
                <a:latin typeface="FreeMono"/>
              </a:rPr>
              <a:t> != "to-do";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  }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  </a:t>
            </a:r>
            <a:r>
              <a:rPr lang="es-CO" sz="1800" b="0" i="0" u="none" strike="noStrike" baseline="0" dirty="0" err="1">
                <a:latin typeface="FreeMono"/>
              </a:rPr>
              <a:t>return</a:t>
            </a:r>
            <a:r>
              <a:rPr lang="es-CO" sz="1800" b="0" i="0" u="none" strike="noStrike" baseline="0" dirty="0">
                <a:latin typeface="FreeMono"/>
              </a:rPr>
              <a:t> false;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}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}</a:t>
            </a:r>
          </a:p>
          <a:p>
            <a:pPr algn="l"/>
            <a:endParaRPr lang="es-CO" sz="1800" b="0" i="0" u="none" strike="noStrike" baseline="0" dirty="0">
              <a:latin typeface="FreeMono"/>
            </a:endParaRPr>
          </a:p>
          <a:p>
            <a:pPr algn="l"/>
            <a:r>
              <a:rPr lang="es-CO" sz="1800" b="0" i="0" u="none" strike="noStrike" baseline="0" dirty="0" err="1">
                <a:latin typeface="FreeMono"/>
              </a:rPr>
              <a:t>main</a:t>
            </a:r>
            <a:r>
              <a:rPr lang="es-CO" sz="1800" b="0" i="0" u="none" strike="noStrike" baseline="0" dirty="0">
                <a:latin typeface="FreeMono"/>
              </a:rPr>
              <a:t>() {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var </a:t>
            </a:r>
            <a:r>
              <a:rPr lang="en-US" sz="1800" b="0" i="0" u="none" strike="noStrike" baseline="0" dirty="0" err="1">
                <a:latin typeface="FreeMono"/>
              </a:rPr>
              <a:t>shouldWrite</a:t>
            </a:r>
            <a:r>
              <a:rPr lang="en-US" sz="1800" b="0" i="0" u="none" strike="noStrike" baseline="0" dirty="0">
                <a:latin typeface="FreeMono"/>
              </a:rPr>
              <a:t> = </a:t>
            </a:r>
            <a:r>
              <a:rPr lang="en-US" sz="1800" b="0" i="0" u="none" strike="noStrike" baseline="0" dirty="0" err="1">
                <a:latin typeface="FreeMono"/>
              </a:rPr>
              <a:t>ShouldWriteAProgram</a:t>
            </a:r>
            <a:r>
              <a:rPr lang="en-US" sz="1800" b="0" i="0" u="none" strike="noStrike" baseline="0" dirty="0">
                <a:latin typeface="FreeMono"/>
              </a:rPr>
              <a:t>("Dart", "Flutter");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print(</a:t>
            </a:r>
            <a:r>
              <a:rPr lang="en-US" sz="1800" b="0" i="0" u="none" strike="noStrike" baseline="0" dirty="0" err="1">
                <a:latin typeface="FreeMono"/>
              </a:rPr>
              <a:t>shouldWrite</a:t>
            </a:r>
            <a:r>
              <a:rPr lang="en-US" sz="1800" b="0" i="0" u="none" strike="noStrike" baseline="0" dirty="0">
                <a:latin typeface="FreeMono"/>
              </a:rPr>
              <a:t>("</a:t>
            </a:r>
            <a:r>
              <a:rPr lang="en-US" sz="1800" b="0" i="0" u="none" strike="noStrike" baseline="0" dirty="0" err="1">
                <a:latin typeface="FreeMono"/>
              </a:rPr>
              <a:t>todo</a:t>
            </a:r>
            <a:r>
              <a:rPr lang="en-US" sz="1800" b="0" i="0" u="none" strike="noStrike" baseline="0" dirty="0">
                <a:latin typeface="FreeMono"/>
              </a:rPr>
              <a:t>")); // prints false.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// this function is invoking the </a:t>
            </a:r>
            <a:r>
              <a:rPr lang="en-US" sz="1800" b="0" i="0" u="none" strike="noStrike" baseline="0" dirty="0" err="1">
                <a:latin typeface="FreeMono"/>
              </a:rPr>
              <a:t>ShouldWriteAProgram</a:t>
            </a:r>
            <a:r>
              <a:rPr lang="en-US" sz="1800" b="0" i="0" u="none" strike="noStrike" baseline="0" dirty="0">
                <a:latin typeface="FreeMono"/>
              </a:rPr>
              <a:t> callable class</a:t>
            </a:r>
          </a:p>
          <a:p>
            <a:pPr algn="l"/>
            <a:r>
              <a:rPr lang="en-US" sz="1800" b="0" i="0" u="none" strike="noStrike" baseline="0" dirty="0">
                <a:latin typeface="FreeMono"/>
              </a:rPr>
              <a:t>// resulting in an implicit call to its "call" method</a:t>
            </a:r>
          </a:p>
          <a:p>
            <a:pPr algn="l"/>
            <a:r>
              <a:rPr lang="es-CO" sz="1800" b="0" i="0" u="none" strike="noStrike" baseline="0" dirty="0">
                <a:latin typeface="FreeMono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2539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funcionalidades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1" y="1776670"/>
            <a:ext cx="3710892" cy="4896544"/>
          </a:xfrm>
        </p:spPr>
        <p:txBody>
          <a:bodyPr>
            <a:normAutofit/>
          </a:bodyPr>
          <a:lstStyle/>
          <a:p>
            <a:r>
              <a:rPr lang="es-CO" dirty="0"/>
              <a:t>Ejecución asincrónica</a:t>
            </a:r>
          </a:p>
          <a:p>
            <a:pPr lvl="1"/>
            <a:r>
              <a:rPr lang="es-ES" dirty="0"/>
              <a:t>Usando la clase Future, se permite la ejecución en desorden de ciertos métodos, con el fin de que no se bloquee la ejecución del hilo principal del programa</a:t>
            </a:r>
          </a:p>
          <a:p>
            <a:pPr marL="324000" lvl="1" indent="0">
              <a:buNone/>
            </a:pPr>
            <a:r>
              <a:rPr lang="es-ES" dirty="0"/>
              <a:t> 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24DE-2B9C-4668-8311-19FED1ACE2D9}"/>
              </a:ext>
            </a:extLst>
          </p:cNvPr>
          <p:cNvSpPr txBox="1"/>
          <p:nvPr/>
        </p:nvSpPr>
        <p:spPr>
          <a:xfrm>
            <a:off x="5007694" y="1142627"/>
            <a:ext cx="6944820" cy="44012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s-CO" sz="1400" dirty="0" err="1"/>
              <a:t>import</a:t>
            </a:r>
            <a:r>
              <a:rPr lang="es-CO" sz="1400" dirty="0"/>
              <a:t> '</a:t>
            </a:r>
            <a:r>
              <a:rPr lang="es-CO" sz="1400" dirty="0" err="1"/>
              <a:t>dart:io</a:t>
            </a:r>
            <a:r>
              <a:rPr lang="es-CO" sz="1400" dirty="0"/>
              <a:t>';</a:t>
            </a:r>
          </a:p>
          <a:p>
            <a:pPr algn="l"/>
            <a:r>
              <a:rPr lang="es-CO" sz="1400" dirty="0" err="1"/>
              <a:t>import</a:t>
            </a:r>
            <a:r>
              <a:rPr lang="es-CO" sz="1400" dirty="0"/>
              <a:t> '</a:t>
            </a:r>
            <a:r>
              <a:rPr lang="es-CO" sz="1400" dirty="0" err="1"/>
              <a:t>dart:async</a:t>
            </a:r>
            <a:r>
              <a:rPr lang="es-CO" sz="1400" dirty="0"/>
              <a:t>';</a:t>
            </a:r>
          </a:p>
          <a:p>
            <a:pPr algn="l"/>
            <a:endParaRPr lang="es-CO" sz="1400" dirty="0"/>
          </a:p>
          <a:p>
            <a:pPr algn="l"/>
            <a:r>
              <a:rPr lang="es-CO" sz="1400" dirty="0"/>
              <a:t>/*</a:t>
            </a:r>
            <a:r>
              <a:rPr lang="es-CO" sz="1400" dirty="0" err="1"/>
              <a:t>void</a:t>
            </a:r>
            <a:r>
              <a:rPr lang="es-CO" sz="1400" dirty="0"/>
              <a:t> </a:t>
            </a:r>
            <a:r>
              <a:rPr lang="es-CO" sz="1400" dirty="0" err="1"/>
              <a:t>longRunningOperation</a:t>
            </a:r>
            <a:r>
              <a:rPr lang="es-CO" sz="1400" dirty="0"/>
              <a:t>() {</a:t>
            </a:r>
          </a:p>
          <a:p>
            <a:pPr algn="l"/>
            <a:r>
              <a:rPr lang="es-CO" sz="1400" dirty="0"/>
              <a:t>  for (</a:t>
            </a:r>
            <a:r>
              <a:rPr lang="es-CO" sz="1400" dirty="0" err="1"/>
              <a:t>int</a:t>
            </a:r>
            <a:r>
              <a:rPr lang="es-CO" sz="1400" dirty="0"/>
              <a:t> i = 0; i &lt; 5; i++) {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sleep</a:t>
            </a:r>
            <a:r>
              <a:rPr lang="es-CO" sz="1400" dirty="0"/>
              <a:t>(</a:t>
            </a:r>
            <a:r>
              <a:rPr lang="es-CO" sz="1400" dirty="0" err="1"/>
              <a:t>Duration</a:t>
            </a:r>
            <a:r>
              <a:rPr lang="es-CO" sz="1400" dirty="0"/>
              <a:t>(</a:t>
            </a:r>
            <a:r>
              <a:rPr lang="es-CO" sz="1400" dirty="0" err="1"/>
              <a:t>seconds</a:t>
            </a:r>
            <a:r>
              <a:rPr lang="es-CO" sz="1400" dirty="0"/>
              <a:t>: 1));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index</a:t>
            </a:r>
            <a:r>
              <a:rPr lang="es-CO" sz="1400" dirty="0"/>
              <a:t>: $i");</a:t>
            </a:r>
          </a:p>
          <a:p>
            <a:pPr algn="l"/>
            <a:r>
              <a:rPr lang="es-CO" sz="1400" dirty="0"/>
              <a:t>  }</a:t>
            </a:r>
          </a:p>
          <a:p>
            <a:pPr algn="l"/>
            <a:r>
              <a:rPr lang="es-CO" sz="1400" dirty="0"/>
              <a:t>}*/</a:t>
            </a:r>
          </a:p>
          <a:p>
            <a:pPr algn="l"/>
            <a:endParaRPr lang="es-CO" sz="1400" dirty="0"/>
          </a:p>
          <a:p>
            <a:pPr algn="l"/>
            <a:r>
              <a:rPr lang="es-CO" sz="1400" dirty="0"/>
              <a:t>Future </a:t>
            </a:r>
            <a:r>
              <a:rPr lang="es-CO" sz="1400" dirty="0" err="1"/>
              <a:t>longRunningOperation</a:t>
            </a:r>
            <a:r>
              <a:rPr lang="es-CO" sz="1400" dirty="0"/>
              <a:t>(</a:t>
            </a:r>
            <a:r>
              <a:rPr lang="es-CO" sz="1400" dirty="0" err="1"/>
              <a:t>int</a:t>
            </a:r>
            <a:r>
              <a:rPr lang="es-CO" sz="1400" dirty="0"/>
              <a:t> n) </a:t>
            </a:r>
            <a:r>
              <a:rPr lang="es-CO" sz="1400" dirty="0" err="1"/>
              <a:t>async</a:t>
            </a:r>
            <a:r>
              <a:rPr lang="es-CO" sz="1400" dirty="0"/>
              <a:t> {</a:t>
            </a:r>
          </a:p>
          <a:p>
            <a:pPr algn="l"/>
            <a:r>
              <a:rPr lang="es-CO" sz="1400" dirty="0"/>
              <a:t>  for (</a:t>
            </a:r>
            <a:r>
              <a:rPr lang="es-CO" sz="1400" dirty="0" err="1"/>
              <a:t>int</a:t>
            </a:r>
            <a:r>
              <a:rPr lang="es-CO" sz="1400" dirty="0"/>
              <a:t> i = n; i &lt; 5 + n; i++) {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await</a:t>
            </a:r>
            <a:r>
              <a:rPr lang="es-CO" sz="1400" dirty="0"/>
              <a:t> </a:t>
            </a:r>
            <a:r>
              <a:rPr lang="es-CO" sz="1400" dirty="0" err="1"/>
              <a:t>Future.delayed</a:t>
            </a:r>
            <a:r>
              <a:rPr lang="es-CO" sz="1400" dirty="0"/>
              <a:t>(</a:t>
            </a:r>
            <a:r>
              <a:rPr lang="es-CO" sz="1400" dirty="0" err="1"/>
              <a:t>Duration</a:t>
            </a:r>
            <a:r>
              <a:rPr lang="es-CO" sz="1400" dirty="0"/>
              <a:t>(</a:t>
            </a:r>
            <a:r>
              <a:rPr lang="es-CO" sz="1400" dirty="0" err="1"/>
              <a:t>seconds</a:t>
            </a:r>
            <a:r>
              <a:rPr lang="es-CO" sz="1400" dirty="0"/>
              <a:t>: 1), </a:t>
            </a:r>
            <a:r>
              <a:rPr lang="es-CO" sz="1400" dirty="0" err="1"/>
              <a:t>printI</a:t>
            </a:r>
            <a:r>
              <a:rPr lang="es-CO" sz="1400" dirty="0"/>
              <a:t>(i));</a:t>
            </a:r>
          </a:p>
          <a:p>
            <a:pPr algn="l"/>
            <a:r>
              <a:rPr lang="es-CO" sz="1400" dirty="0"/>
              <a:t>  }</a:t>
            </a:r>
          </a:p>
          <a:p>
            <a:pPr algn="l"/>
            <a:r>
              <a:rPr lang="es-CO" sz="1400" dirty="0"/>
              <a:t>}</a:t>
            </a:r>
          </a:p>
          <a:p>
            <a:pPr algn="l"/>
            <a:endParaRPr lang="es-CO" sz="1400" dirty="0"/>
          </a:p>
          <a:p>
            <a:pPr algn="l"/>
            <a:r>
              <a:rPr lang="es-CO" sz="1400" dirty="0" err="1"/>
              <a:t>printI</a:t>
            </a:r>
            <a:r>
              <a:rPr lang="es-CO" sz="1400" dirty="0"/>
              <a:t>(</a:t>
            </a:r>
            <a:r>
              <a:rPr lang="es-CO" sz="1400" dirty="0" err="1"/>
              <a:t>int</a:t>
            </a:r>
            <a:r>
              <a:rPr lang="es-CO" sz="1400" dirty="0"/>
              <a:t> i) {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index</a:t>
            </a:r>
            <a:r>
              <a:rPr lang="es-CO" sz="1400" dirty="0"/>
              <a:t>: $i");</a:t>
            </a:r>
          </a:p>
          <a:p>
            <a:pPr algn="l"/>
            <a:r>
              <a:rPr lang="es-CO" sz="1400" dirty="0"/>
              <a:t>}</a:t>
            </a:r>
          </a:p>
          <a:p>
            <a:pPr algn="l"/>
            <a:endParaRPr lang="es-CO" sz="1400" dirty="0"/>
          </a:p>
          <a:p>
            <a:pPr algn="l"/>
            <a:r>
              <a:rPr lang="es-CO" sz="1400" dirty="0" err="1"/>
              <a:t>main</a:t>
            </a:r>
            <a:r>
              <a:rPr lang="es-CO" sz="1400" dirty="0"/>
              <a:t>() {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("start of </a:t>
            </a:r>
            <a:r>
              <a:rPr lang="es-CO" sz="1400" dirty="0" err="1"/>
              <a:t>long</a:t>
            </a:r>
            <a:r>
              <a:rPr lang="es-CO" sz="1400" dirty="0"/>
              <a:t> running </a:t>
            </a:r>
            <a:r>
              <a:rPr lang="es-CO" sz="1400" dirty="0" err="1"/>
              <a:t>operation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longRunningOperation</a:t>
            </a:r>
            <a:r>
              <a:rPr lang="es-CO" sz="1400" dirty="0"/>
              <a:t>(0);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longRunningOperation</a:t>
            </a:r>
            <a:r>
              <a:rPr lang="es-CO" sz="1400" dirty="0"/>
              <a:t>(5);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continuing</a:t>
            </a:r>
            <a:r>
              <a:rPr lang="es-CO" sz="1400" dirty="0"/>
              <a:t> </a:t>
            </a:r>
            <a:r>
              <a:rPr lang="es-CO" sz="1400" dirty="0" err="1"/>
              <a:t>main</a:t>
            </a:r>
            <a:r>
              <a:rPr lang="es-CO" sz="1400" dirty="0"/>
              <a:t> </a:t>
            </a:r>
            <a:r>
              <a:rPr lang="es-CO" sz="1400" dirty="0" err="1"/>
              <a:t>body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  for (</a:t>
            </a:r>
            <a:r>
              <a:rPr lang="es-CO" sz="1400" dirty="0" err="1"/>
              <a:t>int</a:t>
            </a:r>
            <a:r>
              <a:rPr lang="es-CO" sz="1400" dirty="0"/>
              <a:t> i = 10; i &lt; 15; i++) {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sleep</a:t>
            </a:r>
            <a:r>
              <a:rPr lang="es-CO" sz="1400" dirty="0"/>
              <a:t>(</a:t>
            </a:r>
            <a:r>
              <a:rPr lang="es-CO" sz="1400" dirty="0" err="1"/>
              <a:t>Duration</a:t>
            </a:r>
            <a:r>
              <a:rPr lang="es-CO" sz="1400" dirty="0"/>
              <a:t>(</a:t>
            </a:r>
            <a:r>
              <a:rPr lang="es-CO" sz="1400" dirty="0" err="1"/>
              <a:t>seconds</a:t>
            </a:r>
            <a:r>
              <a:rPr lang="es-CO" sz="1400" dirty="0"/>
              <a:t>: 1));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index</a:t>
            </a:r>
            <a:r>
              <a:rPr lang="es-CO" sz="1400" dirty="0"/>
              <a:t> </a:t>
            </a:r>
            <a:r>
              <a:rPr lang="es-CO" sz="1400" dirty="0" err="1"/>
              <a:t>from</a:t>
            </a:r>
            <a:r>
              <a:rPr lang="es-CO" sz="1400" dirty="0"/>
              <a:t> </a:t>
            </a:r>
            <a:r>
              <a:rPr lang="es-CO" sz="1400" dirty="0" err="1"/>
              <a:t>main</a:t>
            </a:r>
            <a:r>
              <a:rPr lang="es-CO" sz="1400" dirty="0"/>
              <a:t>: $i");</a:t>
            </a:r>
          </a:p>
          <a:p>
            <a:pPr algn="l"/>
            <a:r>
              <a:rPr lang="es-CO" sz="1400" dirty="0"/>
              <a:t>  }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end</a:t>
            </a:r>
            <a:r>
              <a:rPr lang="es-CO" sz="1400" dirty="0"/>
              <a:t> of </a:t>
            </a:r>
            <a:r>
              <a:rPr lang="es-CO" sz="1400" dirty="0" err="1"/>
              <a:t>main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}</a:t>
            </a:r>
          </a:p>
          <a:p>
            <a:pPr algn="l"/>
            <a:endParaRPr lang="es-CO" sz="1400" dirty="0"/>
          </a:p>
          <a:p>
            <a:pPr algn="l"/>
            <a:endParaRPr lang="es-CO" sz="1400" dirty="0"/>
          </a:p>
          <a:p>
            <a:pPr algn="l"/>
            <a:endParaRPr lang="es-CO" sz="1400" dirty="0"/>
          </a:p>
          <a:p>
            <a:pPr algn="l"/>
            <a:endParaRPr lang="es-CO" sz="1400" dirty="0"/>
          </a:p>
          <a:p>
            <a:pPr algn="l"/>
            <a:endParaRPr lang="es-CO" sz="1400" dirty="0"/>
          </a:p>
          <a:p>
            <a:pPr algn="l"/>
            <a:endParaRPr lang="es-CO" sz="1400" dirty="0"/>
          </a:p>
          <a:p>
            <a:pPr algn="l"/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36983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funcionalidades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1" y="1776670"/>
            <a:ext cx="3710892" cy="4896544"/>
          </a:xfrm>
        </p:spPr>
        <p:txBody>
          <a:bodyPr>
            <a:normAutofit/>
          </a:bodyPr>
          <a:lstStyle/>
          <a:p>
            <a:r>
              <a:rPr lang="es-CO" dirty="0"/>
              <a:t>Ejecución asincrónica</a:t>
            </a:r>
          </a:p>
          <a:p>
            <a:pPr lvl="1"/>
            <a:r>
              <a:rPr lang="es-ES" dirty="0"/>
              <a:t>Si se quiere que se alterne la ejecución se puede definir el </a:t>
            </a:r>
            <a:r>
              <a:rPr lang="es-ES" dirty="0" err="1"/>
              <a:t>main</a:t>
            </a:r>
            <a:r>
              <a:rPr lang="es-ES" dirty="0"/>
              <a:t>() también como </a:t>
            </a:r>
            <a:r>
              <a:rPr lang="es-ES" dirty="0" err="1"/>
              <a:t>asícrono</a:t>
            </a:r>
            <a:r>
              <a:rPr lang="es-ES" dirty="0"/>
              <a:t> y usar el </a:t>
            </a:r>
            <a:r>
              <a:rPr lang="es-ES" dirty="0" err="1"/>
              <a:t>Future.delayed</a:t>
            </a:r>
            <a:r>
              <a:rPr lang="es-ES" dirty="0"/>
              <a:t>() para darle paso a las operaciones que están en espera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24DE-2B9C-4668-8311-19FED1ACE2D9}"/>
              </a:ext>
            </a:extLst>
          </p:cNvPr>
          <p:cNvSpPr txBox="1"/>
          <p:nvPr/>
        </p:nvSpPr>
        <p:spPr>
          <a:xfrm>
            <a:off x="4858404" y="2420715"/>
            <a:ext cx="694482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endParaRPr lang="es-CO" sz="1400" dirty="0"/>
          </a:p>
          <a:p>
            <a:pPr algn="l"/>
            <a:r>
              <a:rPr lang="es-CO" sz="1400" dirty="0" err="1"/>
              <a:t>main</a:t>
            </a:r>
            <a:r>
              <a:rPr lang="es-CO" sz="1400" dirty="0"/>
              <a:t>() </a:t>
            </a:r>
            <a:r>
              <a:rPr lang="es-CO" sz="1400" dirty="0" err="1"/>
              <a:t>async</a:t>
            </a:r>
            <a:r>
              <a:rPr lang="es-CO" sz="1400" dirty="0"/>
              <a:t> {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("start of </a:t>
            </a:r>
            <a:r>
              <a:rPr lang="es-CO" sz="1400" dirty="0" err="1"/>
              <a:t>long</a:t>
            </a:r>
            <a:r>
              <a:rPr lang="es-CO" sz="1400" dirty="0"/>
              <a:t> running </a:t>
            </a:r>
            <a:r>
              <a:rPr lang="es-CO" sz="1400" dirty="0" err="1"/>
              <a:t>operation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await</a:t>
            </a:r>
            <a:r>
              <a:rPr lang="es-CO" sz="1400" dirty="0"/>
              <a:t> </a:t>
            </a:r>
            <a:r>
              <a:rPr lang="es-CO" sz="1400" dirty="0" err="1"/>
              <a:t>longRunningOperation</a:t>
            </a:r>
            <a:r>
              <a:rPr lang="es-CO" sz="1400" dirty="0"/>
              <a:t>(0); //Se obliga al hilo principal para que espere la ejecución del método, de manera secuencial, incluso si es asíncrono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longRunningOperation</a:t>
            </a:r>
            <a:r>
              <a:rPr lang="es-CO" sz="1400" dirty="0"/>
              <a:t>(5);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continuing</a:t>
            </a:r>
            <a:r>
              <a:rPr lang="es-CO" sz="1400" dirty="0"/>
              <a:t> </a:t>
            </a:r>
            <a:r>
              <a:rPr lang="es-CO" sz="1400" dirty="0" err="1"/>
              <a:t>main</a:t>
            </a:r>
            <a:r>
              <a:rPr lang="es-CO" sz="1400" dirty="0"/>
              <a:t> </a:t>
            </a:r>
            <a:r>
              <a:rPr lang="es-CO" sz="1400" dirty="0" err="1"/>
              <a:t>body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  for (</a:t>
            </a:r>
            <a:r>
              <a:rPr lang="es-CO" sz="1400" dirty="0" err="1"/>
              <a:t>int</a:t>
            </a:r>
            <a:r>
              <a:rPr lang="es-CO" sz="1400" dirty="0"/>
              <a:t> i = 10; i &lt; 15; i++) {</a:t>
            </a:r>
          </a:p>
          <a:p>
            <a:pPr algn="l"/>
            <a:r>
              <a:rPr lang="es-CO" sz="1400" dirty="0"/>
              <a:t>    //</a:t>
            </a:r>
            <a:r>
              <a:rPr lang="es-CO" sz="1400" dirty="0" err="1"/>
              <a:t>sleep</a:t>
            </a:r>
            <a:r>
              <a:rPr lang="es-CO" sz="1400" dirty="0"/>
              <a:t>(</a:t>
            </a:r>
            <a:r>
              <a:rPr lang="es-CO" sz="1400" dirty="0" err="1"/>
              <a:t>Duration</a:t>
            </a:r>
            <a:r>
              <a:rPr lang="es-CO" sz="1400" dirty="0"/>
              <a:t>(</a:t>
            </a:r>
            <a:r>
              <a:rPr lang="es-CO" sz="1400" dirty="0" err="1"/>
              <a:t>seconds</a:t>
            </a:r>
            <a:r>
              <a:rPr lang="es-CO" sz="1400" dirty="0"/>
              <a:t>: 1));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await</a:t>
            </a:r>
            <a:r>
              <a:rPr lang="es-CO" sz="1400" dirty="0"/>
              <a:t> </a:t>
            </a:r>
            <a:r>
              <a:rPr lang="es-CO" sz="1400" dirty="0" err="1"/>
              <a:t>Future.delayed</a:t>
            </a:r>
            <a:r>
              <a:rPr lang="es-CO" sz="1400" dirty="0"/>
              <a:t>(</a:t>
            </a:r>
            <a:r>
              <a:rPr lang="es-CO" sz="1400" dirty="0" err="1"/>
              <a:t>Duration</a:t>
            </a:r>
            <a:r>
              <a:rPr lang="es-CO" sz="1400" dirty="0"/>
              <a:t>(</a:t>
            </a:r>
            <a:r>
              <a:rPr lang="es-CO" sz="1400" dirty="0" err="1"/>
              <a:t>seconds</a:t>
            </a:r>
            <a:r>
              <a:rPr lang="es-CO" sz="1400" dirty="0"/>
              <a:t>: 1));</a:t>
            </a:r>
          </a:p>
          <a:p>
            <a:pPr algn="l"/>
            <a:r>
              <a:rPr lang="es-CO" sz="1400" dirty="0"/>
              <a:t>  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index</a:t>
            </a:r>
            <a:r>
              <a:rPr lang="es-CO" sz="1400" dirty="0"/>
              <a:t> </a:t>
            </a:r>
            <a:r>
              <a:rPr lang="es-CO" sz="1400" dirty="0" err="1"/>
              <a:t>from</a:t>
            </a:r>
            <a:r>
              <a:rPr lang="es-CO" sz="1400" dirty="0"/>
              <a:t> </a:t>
            </a:r>
            <a:r>
              <a:rPr lang="es-CO" sz="1400" dirty="0" err="1"/>
              <a:t>main</a:t>
            </a:r>
            <a:r>
              <a:rPr lang="es-CO" sz="1400" dirty="0"/>
              <a:t>: $i");</a:t>
            </a:r>
          </a:p>
          <a:p>
            <a:pPr algn="l"/>
            <a:r>
              <a:rPr lang="es-CO" sz="1400" dirty="0"/>
              <a:t>  }</a:t>
            </a:r>
          </a:p>
          <a:p>
            <a:pPr algn="l"/>
            <a:r>
              <a:rPr lang="es-CO" sz="1400" dirty="0"/>
              <a:t>  </a:t>
            </a:r>
            <a:r>
              <a:rPr lang="es-CO" sz="1400" dirty="0" err="1"/>
              <a:t>print</a:t>
            </a:r>
            <a:r>
              <a:rPr lang="es-CO" sz="1400" dirty="0"/>
              <a:t>("</a:t>
            </a:r>
            <a:r>
              <a:rPr lang="es-CO" sz="1400" dirty="0" err="1"/>
              <a:t>end</a:t>
            </a:r>
            <a:r>
              <a:rPr lang="es-CO" sz="1400" dirty="0"/>
              <a:t> of </a:t>
            </a:r>
            <a:r>
              <a:rPr lang="es-CO" sz="1400" dirty="0" err="1"/>
              <a:t>main</a:t>
            </a:r>
            <a:r>
              <a:rPr lang="es-CO" sz="1400" dirty="0"/>
              <a:t>");</a:t>
            </a:r>
          </a:p>
          <a:p>
            <a:pPr algn="l"/>
            <a:r>
              <a:rPr lang="es-CO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0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Archivos de programa\Microsoft Office\MEDIA\CAGCAT10\j009038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484" y="801336"/>
            <a:ext cx="1944216" cy="166383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7812" y="1695530"/>
            <a:ext cx="3538736" cy="4525963"/>
          </a:xfrm>
        </p:spPr>
        <p:txBody>
          <a:bodyPr/>
          <a:lstStyle/>
          <a:p>
            <a:r>
              <a:rPr lang="es-CO" dirty="0"/>
              <a:t>¿Qué es un objeto?</a:t>
            </a:r>
          </a:p>
          <a:p>
            <a:pPr lvl="1"/>
            <a:r>
              <a:rPr lang="es-CO" dirty="0"/>
              <a:t>La representación de algo real que se relaciona con el problema en cuestión</a:t>
            </a:r>
          </a:p>
          <a:p>
            <a:r>
              <a:rPr lang="es-CO" dirty="0"/>
              <a:t>¿Qué  cosas pueden ser una clase?</a:t>
            </a:r>
          </a:p>
          <a:p>
            <a:pPr lvl="1"/>
            <a:r>
              <a:rPr lang="es-CO" dirty="0"/>
              <a:t>Cualquier cosa!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026" name="Picture 2" descr="C:\Documents and Settings\pwightman\Configuración local\Archivos temporales de Internet\Content.IE5\D0670LJS\MP900438719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802"/>
          <a:stretch>
            <a:fillRect/>
          </a:stretch>
        </p:blipFill>
        <p:spPr bwMode="auto">
          <a:xfrm>
            <a:off x="4551236" y="1619099"/>
            <a:ext cx="2646040" cy="2016224"/>
          </a:xfrm>
          <a:prstGeom prst="rect">
            <a:avLst/>
          </a:prstGeom>
          <a:noFill/>
        </p:spPr>
      </p:pic>
      <p:pic>
        <p:nvPicPr>
          <p:cNvPr id="1028" name="Picture 4" descr="C:\Archivos de programa\Microsoft Office\MEDIA\CAGCAT10\j0240719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4301" y="3045025"/>
            <a:ext cx="1164031" cy="1826971"/>
          </a:xfrm>
          <a:prstGeom prst="rect">
            <a:avLst/>
          </a:prstGeom>
          <a:noFill/>
        </p:spPr>
      </p:pic>
      <p:pic>
        <p:nvPicPr>
          <p:cNvPr id="1031" name="Picture 7" descr="C:\Documents and Settings\pwightman\Configuración local\Archivos temporales de Internet\Content.IE5\D0670LJS\MP900405250[1]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26" r="35290"/>
          <a:stretch>
            <a:fillRect/>
          </a:stretch>
        </p:blipFill>
        <p:spPr bwMode="auto">
          <a:xfrm>
            <a:off x="8219728" y="1340769"/>
            <a:ext cx="2412776" cy="3186545"/>
          </a:xfrm>
          <a:prstGeom prst="rect">
            <a:avLst/>
          </a:prstGeom>
          <a:noFill/>
        </p:spPr>
      </p:pic>
      <p:pic>
        <p:nvPicPr>
          <p:cNvPr id="1029" name="Picture 5" descr="C:\Documents and Settings\pwightman\Configuración local\Archivos temporales de Internet\Content.IE5\D5Y8J622\MC900441456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6246" y="2411640"/>
            <a:ext cx="1806753" cy="1806753"/>
          </a:xfrm>
          <a:prstGeom prst="rect">
            <a:avLst/>
          </a:prstGeom>
          <a:noFill/>
        </p:spPr>
      </p:pic>
      <p:pic>
        <p:nvPicPr>
          <p:cNvPr id="1027" name="Picture 3" descr="C:\Archivos de programa\Microsoft Office\MEDIA\CAGCAT10\j0252349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7969" y="4725144"/>
            <a:ext cx="1826971" cy="1110996"/>
          </a:xfrm>
          <a:prstGeom prst="rect">
            <a:avLst/>
          </a:prstGeom>
          <a:noFill/>
        </p:spPr>
      </p:pic>
      <p:pic>
        <p:nvPicPr>
          <p:cNvPr id="6" name="Picture 2" descr="C:\Documents and Settings\pwightman\Configuración local\Archivos temporales de Internet\Content.IE5\D0670LJS\MC900432645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76120" y="4437112"/>
            <a:ext cx="1714500" cy="1714500"/>
          </a:xfrm>
          <a:prstGeom prst="rect">
            <a:avLst/>
          </a:prstGeom>
          <a:noFill/>
        </p:spPr>
      </p:pic>
      <p:pic>
        <p:nvPicPr>
          <p:cNvPr id="7" name="Picture 3" descr="C:\Documents and Settings\pwightman\Configuración local\Archivos temporales de Internet\Content.IE5\TOOCWVM0\MC900441407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6280" y="4437113"/>
            <a:ext cx="1816100" cy="860425"/>
          </a:xfrm>
          <a:prstGeom prst="rect">
            <a:avLst/>
          </a:prstGeom>
          <a:noFill/>
        </p:spPr>
      </p:pic>
      <p:pic>
        <p:nvPicPr>
          <p:cNvPr id="10" name="Picture 6" descr="C:\Archivos de programa\Microsoft Office\MEDIA\CAGCAT10\j0234131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3123" y="3619568"/>
            <a:ext cx="904258" cy="961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Lenguaje Unificado de Modelación</a:t>
            </a:r>
          </a:p>
          <a:p>
            <a:pPr lvl="1"/>
            <a:r>
              <a:rPr lang="es-CO" dirty="0"/>
              <a:t>Usado para describir modelos de sistemas</a:t>
            </a:r>
          </a:p>
          <a:p>
            <a:endParaRPr lang="es-CO" dirty="0"/>
          </a:p>
          <a:p>
            <a:r>
              <a:rPr lang="es-CO" dirty="0"/>
              <a:t>En POO, uno de los diagramas más usados son los Diagramas de Clase</a:t>
            </a:r>
          </a:p>
          <a:p>
            <a:pPr lvl="1"/>
            <a:r>
              <a:rPr lang="es-CO" dirty="0"/>
              <a:t>Clases, Atributos y Métodos</a:t>
            </a:r>
          </a:p>
          <a:p>
            <a:pPr lvl="1"/>
            <a:r>
              <a:rPr lang="es-CO" dirty="0"/>
              <a:t>Relaciones entre clases</a:t>
            </a:r>
          </a:p>
          <a:p>
            <a:pPr lvl="2"/>
            <a:r>
              <a:rPr lang="es-CO" dirty="0"/>
              <a:t>Herencia</a:t>
            </a:r>
          </a:p>
          <a:p>
            <a:pPr lvl="2"/>
            <a:r>
              <a:rPr lang="es-CO" dirty="0"/>
              <a:t>Asociación</a:t>
            </a:r>
          </a:p>
          <a:p>
            <a:pPr lvl="2"/>
            <a:r>
              <a:rPr lang="es-CO" dirty="0"/>
              <a:t>Agregación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Ejemplo tomado de curso de UML en IBM </a:t>
            </a:r>
            <a:r>
              <a:rPr lang="es-ES" dirty="0">
                <a:hlinkClick r:id="rId2"/>
              </a:rPr>
              <a:t>http://www.ibm.com/developerworks/rational/library/content/RationalEdge/sep04/bell/</a:t>
            </a:r>
            <a:endParaRPr lang="es-ES" dirty="0"/>
          </a:p>
          <a:p>
            <a:endParaRPr lang="es-CO" dirty="0"/>
          </a:p>
          <a:p>
            <a:r>
              <a:rPr lang="es-ES" dirty="0">
                <a:hlinkClick r:id="rId3"/>
              </a:rPr>
              <a:t>http://en.wikipedia.org/wiki/Class_diagram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Interface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  <p:pic>
        <p:nvPicPr>
          <p:cNvPr id="2050" name="Picture 2" descr="Class diagram for the class F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169440"/>
            <a:ext cx="3564393" cy="1584176"/>
          </a:xfrm>
          <a:prstGeom prst="rect">
            <a:avLst/>
          </a:prstGeom>
          <a:noFill/>
        </p:spPr>
      </p:pic>
      <p:sp>
        <p:nvSpPr>
          <p:cNvPr id="7" name="6 Llamada con línea 1"/>
          <p:cNvSpPr/>
          <p:nvPr/>
        </p:nvSpPr>
        <p:spPr>
          <a:xfrm>
            <a:off x="7608168" y="1916832"/>
            <a:ext cx="1872208" cy="612648"/>
          </a:xfrm>
          <a:prstGeom prst="borderCallout1">
            <a:avLst>
              <a:gd name="adj1" fmla="val 18750"/>
              <a:gd name="adj2" fmla="val -8333"/>
              <a:gd name="adj3" fmla="val 79332"/>
              <a:gd name="adj4" fmla="val -660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 la clase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Llamada con línea 1"/>
          <p:cNvSpPr/>
          <p:nvPr/>
        </p:nvSpPr>
        <p:spPr>
          <a:xfrm>
            <a:off x="7608168" y="2708920"/>
            <a:ext cx="1872208" cy="612648"/>
          </a:xfrm>
          <a:prstGeom prst="borderCallout1">
            <a:avLst>
              <a:gd name="adj1" fmla="val 18750"/>
              <a:gd name="adj2" fmla="val -8333"/>
              <a:gd name="adj3" fmla="val 22210"/>
              <a:gd name="adj4" fmla="val -660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Llamada con línea 1"/>
          <p:cNvSpPr/>
          <p:nvPr/>
        </p:nvSpPr>
        <p:spPr>
          <a:xfrm>
            <a:off x="7608168" y="3501008"/>
            <a:ext cx="1872208" cy="612648"/>
          </a:xfrm>
          <a:prstGeom prst="borderCallout1">
            <a:avLst>
              <a:gd name="adj1" fmla="val 18750"/>
              <a:gd name="adj2" fmla="val -8333"/>
              <a:gd name="adj3" fmla="val -7272"/>
              <a:gd name="adj4" fmla="val -660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4223792" y="4653136"/>
            <a:ext cx="1656184" cy="1324812"/>
            <a:chOff x="2699792" y="4653136"/>
            <a:chExt cx="1656184" cy="1324812"/>
          </a:xfrm>
        </p:grpSpPr>
        <p:pic>
          <p:nvPicPr>
            <p:cNvPr id="10" name="Picture 2" descr="Example of a class diagram in which the Professor and Student classes implement the Person interface"/>
            <p:cNvPicPr>
              <a:picLocks noChangeAspect="1" noChangeArrowheads="1"/>
            </p:cNvPicPr>
            <p:nvPr/>
          </p:nvPicPr>
          <p:blipFill>
            <a:blip r:embed="rId3" cstate="print"/>
            <a:srcRect l="33590" r="27782" b="62500"/>
            <a:stretch>
              <a:fillRect/>
            </a:stretch>
          </p:blipFill>
          <p:spPr bwMode="auto">
            <a:xfrm>
              <a:off x="2699792" y="4653136"/>
              <a:ext cx="1656184" cy="1296144"/>
            </a:xfrm>
            <a:prstGeom prst="rect">
              <a:avLst/>
            </a:prstGeom>
            <a:noFill/>
          </p:spPr>
        </p:pic>
        <p:sp>
          <p:nvSpPr>
            <p:cNvPr id="11" name="10 Rectángulo"/>
            <p:cNvSpPr/>
            <p:nvPr/>
          </p:nvSpPr>
          <p:spPr>
            <a:xfrm>
              <a:off x="2771800" y="5905940"/>
              <a:ext cx="1512168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Herencia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/>
          </a:p>
        </p:txBody>
      </p:sp>
      <p:pic>
        <p:nvPicPr>
          <p:cNvPr id="45058" name="Picture 2" descr="Example of inheritance using tree 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9" y="2492896"/>
            <a:ext cx="5362575" cy="3190876"/>
          </a:xfrm>
          <a:prstGeom prst="rect">
            <a:avLst/>
          </a:prstGeom>
          <a:noFill/>
        </p:spPr>
      </p:pic>
      <p:sp>
        <p:nvSpPr>
          <p:cNvPr id="7" name="6 Elipse"/>
          <p:cNvSpPr/>
          <p:nvPr/>
        </p:nvSpPr>
        <p:spPr>
          <a:xfrm>
            <a:off x="5425350" y="3550438"/>
            <a:ext cx="720080" cy="432048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Llamada con línea 1"/>
          <p:cNvSpPr/>
          <p:nvPr/>
        </p:nvSpPr>
        <p:spPr>
          <a:xfrm>
            <a:off x="7392144" y="3284984"/>
            <a:ext cx="2808312" cy="1152128"/>
          </a:xfrm>
          <a:prstGeom prst="borderCallout1">
            <a:avLst>
              <a:gd name="adj1" fmla="val 51084"/>
              <a:gd name="adj2" fmla="val -7529"/>
              <a:gd name="adj3" fmla="val 40943"/>
              <a:gd name="adj4" fmla="val -379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CheckingAccount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SavingsAccount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heredan de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BankAccount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Llamada con línea 1"/>
          <p:cNvSpPr/>
          <p:nvPr/>
        </p:nvSpPr>
        <p:spPr>
          <a:xfrm>
            <a:off x="7536160" y="1628800"/>
            <a:ext cx="2808312" cy="792088"/>
          </a:xfrm>
          <a:prstGeom prst="borderCallout1">
            <a:avLst>
              <a:gd name="adj1" fmla="val 51084"/>
              <a:gd name="adj2" fmla="val -7529"/>
              <a:gd name="adj3" fmla="val 127168"/>
              <a:gd name="adj4" fmla="val -319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en letra cursiva significa clase </a:t>
            </a:r>
            <a:r>
              <a:rPr lang="es-C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abstracta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Llamada con línea 1"/>
          <p:cNvSpPr/>
          <p:nvPr/>
        </p:nvSpPr>
        <p:spPr>
          <a:xfrm>
            <a:off x="1775520" y="2564904"/>
            <a:ext cx="2808312" cy="792088"/>
          </a:xfrm>
          <a:prstGeom prst="borderCallout1">
            <a:avLst>
              <a:gd name="adj1" fmla="val 49659"/>
              <a:gd name="adj2" fmla="val 105428"/>
              <a:gd name="adj3" fmla="val 110066"/>
              <a:gd name="adj4" fmla="val 1204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en letra cursiva significa método </a:t>
            </a:r>
            <a:r>
              <a:rPr lang="es-C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Interfaces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/>
          </a:p>
        </p:txBody>
      </p:sp>
      <p:pic>
        <p:nvPicPr>
          <p:cNvPr id="48130" name="Picture 2" descr="Example of a class diagram in which the Professor and Student classes implement the Person inter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4" y="2204864"/>
            <a:ext cx="4287498" cy="3456384"/>
          </a:xfrm>
          <a:prstGeom prst="rect">
            <a:avLst/>
          </a:prstGeom>
          <a:noFill/>
        </p:spPr>
      </p:pic>
      <p:sp>
        <p:nvSpPr>
          <p:cNvPr id="7" name="6 Llamada con línea 1"/>
          <p:cNvSpPr/>
          <p:nvPr/>
        </p:nvSpPr>
        <p:spPr>
          <a:xfrm>
            <a:off x="7392144" y="1916832"/>
            <a:ext cx="2808312" cy="792088"/>
          </a:xfrm>
          <a:prstGeom prst="borderCallout1">
            <a:avLst>
              <a:gd name="adj1" fmla="val 51084"/>
              <a:gd name="adj2" fmla="val -7529"/>
              <a:gd name="adj3" fmla="val 65884"/>
              <a:gd name="adj4" fmla="val -323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Elipse"/>
          <p:cNvSpPr/>
          <p:nvPr/>
        </p:nvSpPr>
        <p:spPr>
          <a:xfrm>
            <a:off x="4079776" y="3356992"/>
            <a:ext cx="4032448" cy="1656184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600201"/>
            <a:ext cx="8424936" cy="4525963"/>
          </a:xfrm>
        </p:spPr>
        <p:txBody>
          <a:bodyPr/>
          <a:lstStyle/>
          <a:p>
            <a:r>
              <a:rPr lang="es-CO" dirty="0"/>
              <a:t>Asociaciones</a:t>
            </a:r>
          </a:p>
          <a:p>
            <a:pPr lvl="1"/>
            <a:r>
              <a:rPr lang="es-CO" dirty="0"/>
              <a:t>Asociación bidireccional</a:t>
            </a:r>
          </a:p>
          <a:p>
            <a:pPr lvl="2"/>
            <a:r>
              <a:rPr lang="es-CO" dirty="0"/>
              <a:t>Elementos de ambas clases pueden existir de manera independiente</a:t>
            </a:r>
          </a:p>
          <a:p>
            <a:pPr lvl="2"/>
            <a:r>
              <a:rPr lang="es-CO" dirty="0"/>
              <a:t>Elementos de ambas clases son consientes de la relación entre ellos</a:t>
            </a:r>
          </a:p>
          <a:p>
            <a:pPr lvl="3"/>
            <a:r>
              <a:rPr lang="es-CO" dirty="0"/>
              <a:t>El vuelo conoce el avión asignado, y el avión conoce el vuelo asignado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/>
          </a:p>
        </p:txBody>
      </p:sp>
      <p:pic>
        <p:nvPicPr>
          <p:cNvPr id="46082" name="Picture 2" descr="An example of a bi-directional association between a Flight class and a Plane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3376" y="3717032"/>
            <a:ext cx="7671056" cy="1944216"/>
          </a:xfrm>
          <a:prstGeom prst="rect">
            <a:avLst/>
          </a:prstGeom>
          <a:noFill/>
        </p:spPr>
      </p:pic>
      <p:sp>
        <p:nvSpPr>
          <p:cNvPr id="7" name="6 Llamada con línea 1"/>
          <p:cNvSpPr/>
          <p:nvPr/>
        </p:nvSpPr>
        <p:spPr>
          <a:xfrm>
            <a:off x="7464152" y="5229200"/>
            <a:ext cx="1944216" cy="792088"/>
          </a:xfrm>
          <a:prstGeom prst="borderCallout1">
            <a:avLst>
              <a:gd name="adj1" fmla="val -24452"/>
              <a:gd name="adj2" fmla="val 30525"/>
              <a:gd name="adj3" fmla="val -66660"/>
              <a:gd name="adj4" fmla="val 268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Multiplicidad: un vuelo puede tener 0 ó 1 avión asignado</a:t>
            </a:r>
            <a:endParaRPr lang="es-E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Llamada con línea 1"/>
          <p:cNvSpPr/>
          <p:nvPr/>
        </p:nvSpPr>
        <p:spPr>
          <a:xfrm>
            <a:off x="5231904" y="5301208"/>
            <a:ext cx="1944216" cy="792088"/>
          </a:xfrm>
          <a:prstGeom prst="borderCallout1">
            <a:avLst>
              <a:gd name="adj1" fmla="val -24452"/>
              <a:gd name="adj2" fmla="val 30525"/>
              <a:gd name="adj3" fmla="val -109417"/>
              <a:gd name="adj4" fmla="val 157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Multiplicidad: un avión puede ser asignado a 0 ó infinitos vuelos</a:t>
            </a:r>
            <a:endParaRPr lang="es-E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Multiplicidad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295800" y="2564904"/>
          <a:ext cx="3816424" cy="3210836"/>
        </p:xfrm>
        <a:graphic>
          <a:graphicData uri="http://schemas.openxmlformats.org/drawingml/2006/table">
            <a:tbl>
              <a:tblPr/>
              <a:tblGrid>
                <a:gridCol w="12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09">
                <a:tc>
                  <a:txBody>
                    <a:bodyPr/>
                    <a:lstStyle/>
                    <a:p>
                      <a:r>
                        <a:rPr lang="es-ES" sz="1600" b="1"/>
                        <a:t>Indicator</a:t>
                      </a:r>
                      <a:endParaRPr lang="es-ES" sz="1600"/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/>
                        <a:t>Meaning</a:t>
                      </a:r>
                      <a:endParaRPr lang="es-ES" sz="1600"/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41">
                <a:tc>
                  <a:txBody>
                    <a:bodyPr/>
                    <a:lstStyle/>
                    <a:p>
                      <a:r>
                        <a:rPr lang="es-ES" sz="1600"/>
                        <a:t>0..1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Zero or one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41">
                <a:tc>
                  <a:txBody>
                    <a:bodyPr/>
                    <a:lstStyle/>
                    <a:p>
                      <a:r>
                        <a:rPr lang="es-ES" sz="1600"/>
                        <a:t>1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One only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41">
                <a:tc>
                  <a:txBody>
                    <a:bodyPr/>
                    <a:lstStyle/>
                    <a:p>
                      <a:r>
                        <a:rPr lang="es-ES" sz="1600"/>
                        <a:t>0..*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Zero or more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41">
                <a:tc>
                  <a:txBody>
                    <a:bodyPr/>
                    <a:lstStyle/>
                    <a:p>
                      <a:r>
                        <a:rPr lang="es-ES" sz="1600"/>
                        <a:t>1..*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One or more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09">
                <a:tc>
                  <a:txBody>
                    <a:bodyPr/>
                    <a:lstStyle/>
                    <a:p>
                      <a:r>
                        <a:rPr lang="es-ES" sz="1600"/>
                        <a:t>n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Only 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 (where 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 &gt; 1)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869">
                <a:tc>
                  <a:txBody>
                    <a:bodyPr/>
                    <a:lstStyle/>
                    <a:p>
                      <a:r>
                        <a:rPr lang="es-ES" sz="1600"/>
                        <a:t>0..n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Zero to </a:t>
                      </a:r>
                      <a:r>
                        <a:rPr lang="pt-BR" sz="1600" i="1"/>
                        <a:t>n</a:t>
                      </a:r>
                      <a:r>
                        <a:rPr lang="pt-BR" sz="1600"/>
                        <a:t> (where </a:t>
                      </a:r>
                      <a:r>
                        <a:rPr lang="pt-BR" sz="1600" i="1"/>
                        <a:t>n</a:t>
                      </a:r>
                      <a:r>
                        <a:rPr lang="pt-BR" sz="1600"/>
                        <a:t> &gt; 1)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869">
                <a:tc>
                  <a:txBody>
                    <a:bodyPr/>
                    <a:lstStyle/>
                    <a:p>
                      <a:r>
                        <a:rPr lang="es-ES" sz="1600"/>
                        <a:t>1..n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to 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dirty="0"/>
                        <a:t> (where </a:t>
                      </a:r>
                      <a:r>
                        <a:rPr lang="en-US" sz="1600" i="1" dirty="0"/>
                        <a:t>n </a:t>
                      </a:r>
                      <a:r>
                        <a:rPr lang="en-US" sz="1600" dirty="0"/>
                        <a:t>&gt; 1)</a:t>
                      </a:r>
                    </a:p>
                  </a:txBody>
                  <a:tcPr marL="60960" marR="60960" marT="40640" marB="406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423318"/>
            <a:ext cx="8229600" cy="4525963"/>
          </a:xfrm>
        </p:spPr>
        <p:txBody>
          <a:bodyPr/>
          <a:lstStyle/>
          <a:p>
            <a:r>
              <a:rPr lang="es-CO" dirty="0"/>
              <a:t>Clases Asociativas</a:t>
            </a:r>
          </a:p>
          <a:p>
            <a:pPr lvl="1"/>
            <a:r>
              <a:rPr lang="es-CO" dirty="0"/>
              <a:t>A veces la asociación contiene información extra que no cabe en ninguna de las clases relacionadas</a:t>
            </a:r>
          </a:p>
          <a:p>
            <a:pPr lvl="1"/>
            <a:r>
              <a:rPr lang="es-CO" dirty="0"/>
              <a:t>Se crea una clase externa para almacenar esta información</a:t>
            </a:r>
          </a:p>
          <a:p>
            <a:pPr lvl="2"/>
            <a:r>
              <a:rPr lang="es-CO" dirty="0"/>
              <a:t>Cuando exista una relación entre un vuelo y un viajero frecuente, se creará una instancia de la clase </a:t>
            </a:r>
            <a:r>
              <a:rPr lang="es-CO" dirty="0" err="1"/>
              <a:t>MileageCredit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/>
          </a:p>
        </p:txBody>
      </p:sp>
      <p:pic>
        <p:nvPicPr>
          <p:cNvPr id="50178" name="Picture 2" descr="Adding the association class MileageCr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040" y="3861048"/>
            <a:ext cx="7634392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37184" y="1600201"/>
            <a:ext cx="8435280" cy="4525963"/>
          </a:xfrm>
        </p:spPr>
        <p:txBody>
          <a:bodyPr/>
          <a:lstStyle/>
          <a:p>
            <a:r>
              <a:rPr lang="es-CO" dirty="0"/>
              <a:t>Asociaciones </a:t>
            </a:r>
          </a:p>
          <a:p>
            <a:pPr lvl="1"/>
            <a:r>
              <a:rPr lang="es-CO" dirty="0"/>
              <a:t>Asociación Unidireccional</a:t>
            </a:r>
          </a:p>
          <a:p>
            <a:pPr lvl="2"/>
            <a:r>
              <a:rPr lang="es-CO" dirty="0"/>
              <a:t>Elementos de ambas clases pueden existir de manera independiente</a:t>
            </a:r>
          </a:p>
          <a:p>
            <a:pPr lvl="2"/>
            <a:r>
              <a:rPr lang="es-CO" dirty="0"/>
              <a:t>Sólo elementos de una clases son consientes de la relación entre ellos</a:t>
            </a:r>
          </a:p>
          <a:p>
            <a:pPr lvl="3"/>
            <a:r>
              <a:rPr lang="es-CO" dirty="0"/>
              <a:t>El reporte de cuentas en sobregiro conoce las cuentas referenciadas, pero las cuentas no conocen el reporte</a:t>
            </a:r>
          </a:p>
          <a:p>
            <a:pPr lvl="2"/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/>
          </a:p>
        </p:txBody>
      </p:sp>
      <p:pic>
        <p:nvPicPr>
          <p:cNvPr id="47106" name="Picture 2" descr="An example of a uni-directional associ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4365104"/>
            <a:ext cx="7280075" cy="1368152"/>
          </a:xfrm>
          <a:prstGeom prst="rect">
            <a:avLst/>
          </a:prstGeom>
          <a:noFill/>
        </p:spPr>
      </p:pic>
      <p:sp>
        <p:nvSpPr>
          <p:cNvPr id="7" name="6 Llamada con línea 1"/>
          <p:cNvSpPr/>
          <p:nvPr/>
        </p:nvSpPr>
        <p:spPr>
          <a:xfrm>
            <a:off x="4871864" y="5445224"/>
            <a:ext cx="1944216" cy="792088"/>
          </a:xfrm>
          <a:prstGeom prst="borderCallout1">
            <a:avLst>
              <a:gd name="adj1" fmla="val -17326"/>
              <a:gd name="adj2" fmla="val 57815"/>
              <a:gd name="adj3" fmla="val -53833"/>
              <a:gd name="adj4" fmla="val 103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Multiplicidad: un reporte tiene 0 ó más cuentas</a:t>
            </a:r>
            <a:endParaRPr lang="es-E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Asociación Reflexiva</a:t>
            </a:r>
          </a:p>
          <a:p>
            <a:pPr lvl="1"/>
            <a:r>
              <a:rPr lang="es-CO" dirty="0"/>
              <a:t>Una clase puede estar relacionadas con otras instancias del mimo tipo</a:t>
            </a:r>
          </a:p>
          <a:p>
            <a:pPr lvl="2"/>
            <a:r>
              <a:rPr lang="es-CO" dirty="0"/>
              <a:t>Todo empleado tiene un manager, que es también un empleado</a:t>
            </a:r>
          </a:p>
          <a:p>
            <a:pPr lvl="2"/>
            <a:r>
              <a:rPr lang="es-CO" dirty="0"/>
              <a:t>Todo empleado que es un manager cuenta con una lista de los empleados a los que dirige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  <p:pic>
        <p:nvPicPr>
          <p:cNvPr id="53250" name="Picture 2" descr="Example of a reflexive association relationsh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396" y="2170075"/>
            <a:ext cx="2681982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7004" y="1565916"/>
            <a:ext cx="5338936" cy="5040560"/>
          </a:xfrm>
        </p:spPr>
        <p:txBody>
          <a:bodyPr>
            <a:normAutofit/>
          </a:bodyPr>
          <a:lstStyle/>
          <a:p>
            <a:r>
              <a:rPr lang="es-CO" dirty="0"/>
              <a:t>¿Qué define a un objeto?</a:t>
            </a:r>
          </a:p>
          <a:p>
            <a:pPr lvl="1"/>
            <a:r>
              <a:rPr lang="es-CO" dirty="0"/>
              <a:t>Lo que es, sus características</a:t>
            </a:r>
          </a:p>
          <a:p>
            <a:pPr lvl="2"/>
            <a:r>
              <a:rPr lang="es-CO" dirty="0"/>
              <a:t>Color, marca, año, modelo, número de puertas, capacidad de pasajeros,  kilometraje, </a:t>
            </a:r>
            <a:r>
              <a:rPr lang="es-CO" dirty="0" err="1"/>
              <a:t>cilindraje</a:t>
            </a:r>
            <a:r>
              <a:rPr lang="es-CO" dirty="0"/>
              <a:t>, válvulas, tipo de freno, tipo de neumáticos, tipo de luces, peso, dimensiones de los vidrios, …</a:t>
            </a:r>
          </a:p>
          <a:p>
            <a:pPr lvl="1"/>
            <a:r>
              <a:rPr lang="es-CO" dirty="0"/>
              <a:t>Lo que puede hacer o lo que se puede hacer sobre el</a:t>
            </a:r>
          </a:p>
          <a:p>
            <a:pPr lvl="2"/>
            <a:r>
              <a:rPr lang="es-CO" dirty="0"/>
              <a:t>Encender, apagar, frenar, encender luces, abrir puertas, abrir </a:t>
            </a:r>
            <a:r>
              <a:rPr lang="es-CO" dirty="0" err="1"/>
              <a:t>baul</a:t>
            </a:r>
            <a:r>
              <a:rPr lang="es-CO" dirty="0"/>
              <a:t>, leer kilometraje, acelerar, …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1026" name="Picture 2" descr="C:\Documents and Settings\pwightman\Configuración local\Archivos temporales de Internet\Content.IE5\D0670LJS\MP900438719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802"/>
          <a:stretch>
            <a:fillRect/>
          </a:stretch>
        </p:blipFill>
        <p:spPr bwMode="auto">
          <a:xfrm>
            <a:off x="7320137" y="2564904"/>
            <a:ext cx="3118547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Paquetes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/>
          </a:p>
        </p:txBody>
      </p:sp>
      <p:pic>
        <p:nvPicPr>
          <p:cNvPr id="49154" name="Picture 2" descr="An example package element that shows its members inside the package's rectangle boundar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2132857"/>
            <a:ext cx="5486400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Agregación</a:t>
            </a:r>
          </a:p>
          <a:p>
            <a:pPr lvl="1"/>
            <a:r>
              <a:rPr lang="es-CO" dirty="0"/>
              <a:t>Una clase se compone/contiene/posee/se constituye a partir de instancias de la otra clase</a:t>
            </a:r>
          </a:p>
          <a:p>
            <a:pPr lvl="1"/>
            <a:r>
              <a:rPr lang="es-CO" dirty="0"/>
              <a:t>Estas partes hacen parte fundamental de la clase</a:t>
            </a:r>
          </a:p>
          <a:p>
            <a:pPr lvl="2"/>
            <a:r>
              <a:rPr lang="es-CO" dirty="0"/>
              <a:t>La clase Car tiene 4 ruedas. Las ruedas son fundamentales para el carro.</a:t>
            </a:r>
          </a:p>
          <a:p>
            <a:pPr lvl="1"/>
            <a:r>
              <a:rPr lang="es-CO" dirty="0"/>
              <a:t>Las ruedas pueden existir de manera individual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/>
          </a:p>
        </p:txBody>
      </p:sp>
      <p:pic>
        <p:nvPicPr>
          <p:cNvPr id="51202" name="Picture 2" descr="Example of an aggregation associ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398" y="2315046"/>
            <a:ext cx="5472608" cy="921506"/>
          </a:xfrm>
          <a:prstGeom prst="rect">
            <a:avLst/>
          </a:prstGeom>
          <a:noFill/>
        </p:spPr>
      </p:pic>
      <p:sp>
        <p:nvSpPr>
          <p:cNvPr id="7" name="6 Elipse"/>
          <p:cNvSpPr/>
          <p:nvPr/>
        </p:nvSpPr>
        <p:spPr>
          <a:xfrm>
            <a:off x="4499857" y="2482990"/>
            <a:ext cx="720080" cy="720080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clase -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Composición</a:t>
            </a:r>
          </a:p>
          <a:p>
            <a:pPr lvl="1"/>
            <a:r>
              <a:rPr lang="es-CO" dirty="0"/>
              <a:t>Una clase se compone/contiene/posee/se constituye a partir de instancias de la otra clase</a:t>
            </a:r>
          </a:p>
          <a:p>
            <a:pPr lvl="1"/>
            <a:r>
              <a:rPr lang="es-CO" dirty="0"/>
              <a:t>Estas partes hacen parte fundamental de la clase</a:t>
            </a:r>
          </a:p>
          <a:p>
            <a:pPr lvl="2"/>
            <a:r>
              <a:rPr lang="es-CO" dirty="0"/>
              <a:t>La clase </a:t>
            </a:r>
            <a:r>
              <a:rPr lang="es-CO" dirty="0" err="1"/>
              <a:t>Company</a:t>
            </a:r>
            <a:r>
              <a:rPr lang="es-CO" dirty="0"/>
              <a:t> tiene varios departamentos</a:t>
            </a:r>
          </a:p>
          <a:p>
            <a:pPr lvl="1"/>
            <a:r>
              <a:rPr lang="es-CO" dirty="0"/>
              <a:t>Un departamento no puede existir sin una compañía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/>
          </a:p>
        </p:txBody>
      </p:sp>
      <p:pic>
        <p:nvPicPr>
          <p:cNvPr id="52226" name="Picture 2" descr="Example of a composition relationsh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1354" y="2256686"/>
            <a:ext cx="6269292" cy="864096"/>
          </a:xfrm>
          <a:prstGeom prst="rect">
            <a:avLst/>
          </a:prstGeom>
          <a:noFill/>
        </p:spPr>
      </p:pic>
      <p:sp>
        <p:nvSpPr>
          <p:cNvPr id="8" name="7 Elipse"/>
          <p:cNvSpPr/>
          <p:nvPr/>
        </p:nvSpPr>
        <p:spPr>
          <a:xfrm>
            <a:off x="4257498" y="2274626"/>
            <a:ext cx="720080" cy="720080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8BF-819B-4E68-A902-87F26909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en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BC41-446D-4C3D-A01D-1B462FF8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201043" cy="363448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Diseñe un programa de </a:t>
            </a:r>
            <a:r>
              <a:rPr lang="es-CO" dirty="0" err="1"/>
              <a:t>geocercado</a:t>
            </a:r>
            <a:r>
              <a:rPr lang="es-CO" dirty="0"/>
              <a:t> que:</a:t>
            </a:r>
          </a:p>
          <a:p>
            <a:pPr lvl="1"/>
            <a:r>
              <a:rPr lang="es-CO" dirty="0"/>
              <a:t>Dado un punto, genere un recorrido aleatorio de N puntos, donde cada uno esté a máximo 0.0001° de distancia (Calcule la distancia Euclidiana entre el punto y el siguiente)</a:t>
            </a:r>
          </a:p>
          <a:p>
            <a:pPr lvl="1"/>
            <a:r>
              <a:rPr lang="es-CO" dirty="0"/>
              <a:t>Dado un punto, genere un cuadrado con lado 0.001° con el punto en el centro</a:t>
            </a:r>
          </a:p>
          <a:p>
            <a:pPr lvl="1"/>
            <a:r>
              <a:rPr lang="es-CO" dirty="0"/>
              <a:t>Verifique si alguno de los puntos del camino atraviesa el cuadrado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13E8-9E39-41B3-9FAC-F59FF6E2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733231-EBF2-4F55-B7DB-35DF5CA3C386}"/>
              </a:ext>
            </a:extLst>
          </p:cNvPr>
          <p:cNvSpPr/>
          <p:nvPr/>
        </p:nvSpPr>
        <p:spPr>
          <a:xfrm>
            <a:off x="8481747" y="3138325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E08780-6244-4DA6-B33B-CA658F73AFB4}"/>
              </a:ext>
            </a:extLst>
          </p:cNvPr>
          <p:cNvSpPr/>
          <p:nvPr/>
        </p:nvSpPr>
        <p:spPr>
          <a:xfrm>
            <a:off x="9304707" y="396128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87541-D7C8-4DC0-91EA-70441BD75B8A}"/>
              </a:ext>
            </a:extLst>
          </p:cNvPr>
          <p:cNvSpPr txBox="1"/>
          <p:nvPr/>
        </p:nvSpPr>
        <p:spPr>
          <a:xfrm>
            <a:off x="9110652" y="41441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</a:t>
            </a:r>
            <a:r>
              <a:rPr lang="es-CO" dirty="0" err="1"/>
              <a:t>x,y</a:t>
            </a:r>
            <a:r>
              <a:rPr lang="es-CO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45C7C-E2EB-4EA4-A9EA-6C3CD80192CE}"/>
              </a:ext>
            </a:extLst>
          </p:cNvPr>
          <p:cNvSpPr txBox="1"/>
          <p:nvPr/>
        </p:nvSpPr>
        <p:spPr>
          <a:xfrm>
            <a:off x="7379409" y="2702612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(x+0.0005,y+0.0005)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585F-1250-409A-91B7-755D29CD5A5A}"/>
              </a:ext>
            </a:extLst>
          </p:cNvPr>
          <p:cNvSpPr txBox="1"/>
          <p:nvPr/>
        </p:nvSpPr>
        <p:spPr>
          <a:xfrm>
            <a:off x="9159430" y="4967125"/>
            <a:ext cx="21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(x-0.0005,y-0.0005)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6F514-D36C-47EE-A36A-E14E5BA51BB7}"/>
              </a:ext>
            </a:extLst>
          </p:cNvPr>
          <p:cNvSpPr/>
          <p:nvPr/>
        </p:nvSpPr>
        <p:spPr>
          <a:xfrm>
            <a:off x="7391524" y="4348561"/>
            <a:ext cx="134471" cy="1398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256A0-2829-4542-9AB8-B47BFEF10A6C}"/>
              </a:ext>
            </a:extLst>
          </p:cNvPr>
          <p:cNvSpPr txBox="1"/>
          <p:nvPr/>
        </p:nvSpPr>
        <p:spPr>
          <a:xfrm>
            <a:off x="7147616" y="44873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</a:t>
            </a:r>
            <a:r>
              <a:rPr lang="es-CO" dirty="0" err="1"/>
              <a:t>a,b</a:t>
            </a:r>
            <a:r>
              <a:rPr lang="es-CO" dirty="0"/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B1FF1-6547-4ABC-A04B-19F6766C0826}"/>
              </a:ext>
            </a:extLst>
          </p:cNvPr>
          <p:cNvSpPr/>
          <p:nvPr/>
        </p:nvSpPr>
        <p:spPr>
          <a:xfrm>
            <a:off x="6910119" y="3869845"/>
            <a:ext cx="1097280" cy="1097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79EFD3-8C71-4F06-AB53-866AA5728961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flipH="1" flipV="1">
            <a:off x="7070812" y="4030538"/>
            <a:ext cx="340405" cy="33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AE1045-4320-4113-9E17-39323B52DB16}"/>
              </a:ext>
            </a:extLst>
          </p:cNvPr>
          <p:cNvSpPr txBox="1"/>
          <p:nvPr/>
        </p:nvSpPr>
        <p:spPr>
          <a:xfrm>
            <a:off x="6409767" y="4054952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0.0001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0C23D6-6203-4624-9D75-677755B0AE85}"/>
              </a:ext>
            </a:extLst>
          </p:cNvPr>
          <p:cNvSpPr/>
          <p:nvPr/>
        </p:nvSpPr>
        <p:spPr>
          <a:xfrm>
            <a:off x="7749734" y="4167438"/>
            <a:ext cx="134471" cy="1398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C2B4B5-2DFC-412A-BAA0-BE9B90A6CA4E}"/>
              </a:ext>
            </a:extLst>
          </p:cNvPr>
          <p:cNvCxnSpPr>
            <a:stCxn id="10" idx="7"/>
            <a:endCxn id="16" idx="2"/>
          </p:cNvCxnSpPr>
          <p:nvPr/>
        </p:nvCxnSpPr>
        <p:spPr>
          <a:xfrm flipV="1">
            <a:off x="7506302" y="4237363"/>
            <a:ext cx="243432" cy="131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132DA87-8858-4870-94E2-149F7F3BBB93}"/>
              </a:ext>
            </a:extLst>
          </p:cNvPr>
          <p:cNvSpPr/>
          <p:nvPr/>
        </p:nvSpPr>
        <p:spPr>
          <a:xfrm>
            <a:off x="8140571" y="4226750"/>
            <a:ext cx="134471" cy="1398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F30F3F-A105-4A21-AC5F-1FC5D174BE9A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884205" y="4237363"/>
            <a:ext cx="256366" cy="59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A084A99-1376-41F4-8786-5117EA8289FB}"/>
              </a:ext>
            </a:extLst>
          </p:cNvPr>
          <p:cNvSpPr/>
          <p:nvPr/>
        </p:nvSpPr>
        <p:spPr>
          <a:xfrm>
            <a:off x="8553001" y="4088182"/>
            <a:ext cx="134471" cy="1398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77294B-821A-4588-9A72-04EC605F488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8275042" y="4158107"/>
            <a:ext cx="277959" cy="13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7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POO?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0" y="1499388"/>
            <a:ext cx="5338936" cy="5040560"/>
          </a:xfrm>
        </p:spPr>
        <p:txBody>
          <a:bodyPr>
            <a:normAutofit/>
          </a:bodyPr>
          <a:lstStyle/>
          <a:p>
            <a:r>
              <a:rPr lang="es-CO" dirty="0"/>
              <a:t>¿Cuántas características se deben definir para un objeto?</a:t>
            </a:r>
          </a:p>
          <a:p>
            <a:pPr lvl="1"/>
            <a:r>
              <a:rPr lang="es-CO" dirty="0"/>
              <a:t>Un objeto puede tener infinitas características!</a:t>
            </a:r>
          </a:p>
          <a:p>
            <a:pPr lvl="2"/>
            <a:r>
              <a:rPr lang="es-CO" dirty="0"/>
              <a:t>Calibre de tuerca para ajustar la culata del motor, …</a:t>
            </a:r>
          </a:p>
          <a:p>
            <a:pPr lvl="2"/>
            <a:r>
              <a:rPr lang="es-CO" dirty="0"/>
              <a:t>Pero no todas son relevantes para el problema! Ese es el proceso de abstracción</a:t>
            </a:r>
          </a:p>
          <a:p>
            <a:pPr lvl="1"/>
            <a:r>
              <a:rPr lang="es-CO" dirty="0"/>
              <a:t>Un objeto es definido de manera única dependiendo de las necesidades del problema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1026" name="Picture 2" descr="C:\Documents and Settings\pwightman\Configuración local\Archivos temporales de Internet\Content.IE5\D0670LJS\MP900438719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802"/>
          <a:stretch>
            <a:fillRect/>
          </a:stretch>
        </p:blipFill>
        <p:spPr bwMode="auto">
          <a:xfrm>
            <a:off x="7320137" y="2564904"/>
            <a:ext cx="3118547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Clases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59312"/>
              </p:ext>
            </p:extLst>
          </p:nvPr>
        </p:nvGraphicFramePr>
        <p:xfrm>
          <a:off x="5131904" y="1427380"/>
          <a:ext cx="5626968" cy="510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latin typeface="Consolas" pitchFamily="49" charset="0"/>
                        </a:rPr>
                        <a:t>Automóvil</a:t>
                      </a:r>
                      <a:endParaRPr lang="es-ES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67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s-CO" dirty="0">
                          <a:latin typeface="Consolas" pitchFamily="49" charset="0"/>
                        </a:rPr>
                        <a:t> placa</a:t>
                      </a:r>
                      <a:r>
                        <a:rPr lang="es-CO" baseline="0" dirty="0">
                          <a:latin typeface="Consolas" pitchFamily="49" charset="0"/>
                        </a:rPr>
                        <a:t> :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String</a:t>
                      </a:r>
                      <a:endParaRPr lang="es-CO" baseline="0" dirty="0">
                        <a:latin typeface="Consolas" pitchFamily="49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s-CO" baseline="0" dirty="0">
                          <a:latin typeface="Consolas" pitchFamily="49" charset="0"/>
                        </a:rPr>
                        <a:t> marca: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String</a:t>
                      </a:r>
                      <a:endParaRPr lang="es-CO" baseline="0" dirty="0">
                        <a:latin typeface="Consolas" pitchFamily="49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s-CO" baseline="0" dirty="0">
                          <a:latin typeface="Consolas" pitchFamily="49" charset="0"/>
                        </a:rPr>
                        <a:t> modelo: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String</a:t>
                      </a:r>
                      <a:endParaRPr lang="es-CO" baseline="0" dirty="0">
                        <a:latin typeface="Consolas" pitchFamily="49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s-CO" baseline="0" dirty="0">
                          <a:latin typeface="Consolas" pitchFamily="49" charset="0"/>
                        </a:rPr>
                        <a:t> propietario: Persona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s-CO" baseline="0" dirty="0">
                          <a:latin typeface="Consolas" pitchFamily="49" charset="0"/>
                        </a:rPr>
                        <a:t>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serialMotor</a:t>
                      </a:r>
                      <a:r>
                        <a:rPr lang="es-CO" baseline="0" dirty="0">
                          <a:latin typeface="Consolas" pitchFamily="49" charset="0"/>
                        </a:rPr>
                        <a:t>: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String</a:t>
                      </a:r>
                      <a:endParaRPr lang="es-CO" baseline="0" dirty="0">
                        <a:latin typeface="Consolas" pitchFamily="49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s-CO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numPasajeros</a:t>
                      </a:r>
                      <a:r>
                        <a:rPr lang="es-CO" dirty="0">
                          <a:latin typeface="Consolas" pitchFamily="49" charset="0"/>
                        </a:rPr>
                        <a:t>: </a:t>
                      </a:r>
                      <a:r>
                        <a:rPr lang="es-CO" dirty="0" err="1">
                          <a:latin typeface="Consolas" pitchFamily="49" charset="0"/>
                        </a:rPr>
                        <a:t>int</a:t>
                      </a:r>
                      <a:endParaRPr lang="es-CO" dirty="0">
                        <a:latin typeface="Consolas" pitchFamily="49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s-CO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pagoImpuestos</a:t>
                      </a:r>
                      <a:r>
                        <a:rPr lang="es-CO" dirty="0">
                          <a:latin typeface="Consolas" pitchFamily="49" charset="0"/>
                        </a:rPr>
                        <a:t>:</a:t>
                      </a:r>
                      <a:r>
                        <a:rPr lang="es-CO" baseline="0" dirty="0">
                          <a:latin typeface="Consolas" pitchFamily="49" charset="0"/>
                        </a:rPr>
                        <a:t> Pago[]</a:t>
                      </a:r>
                      <a:endParaRPr lang="es-ES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675">
                <a:tc>
                  <a:txBody>
                    <a:bodyPr/>
                    <a:lstStyle/>
                    <a:p>
                      <a:r>
                        <a:rPr lang="es-CO" dirty="0">
                          <a:latin typeface="Consolas" pitchFamily="49" charset="0"/>
                        </a:rPr>
                        <a:t>+ Automóvil(placa: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dirty="0">
                          <a:latin typeface="Consolas" pitchFamily="49" charset="0"/>
                        </a:rPr>
                        <a:t>, marca: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dirty="0">
                          <a:latin typeface="Consolas" pitchFamily="49" charset="0"/>
                        </a:rPr>
                        <a:t>, modelo: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dirty="0">
                          <a:latin typeface="Consolas" pitchFamily="49" charset="0"/>
                        </a:rPr>
                        <a:t>, </a:t>
                      </a:r>
                      <a:r>
                        <a:rPr lang="es-CO" dirty="0" err="1">
                          <a:latin typeface="Consolas" pitchFamily="49" charset="0"/>
                        </a:rPr>
                        <a:t>serialMotor</a:t>
                      </a:r>
                      <a:r>
                        <a:rPr lang="es-CO" dirty="0">
                          <a:latin typeface="Consolas" pitchFamily="49" charset="0"/>
                        </a:rPr>
                        <a:t>: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dirty="0">
                          <a:latin typeface="Consolas" pitchFamily="49" charset="0"/>
                        </a:rPr>
                        <a:t>, </a:t>
                      </a:r>
                      <a:r>
                        <a:rPr lang="es-CO" dirty="0" err="1">
                          <a:latin typeface="Consolas" pitchFamily="49" charset="0"/>
                        </a:rPr>
                        <a:t>numPasajeros</a:t>
                      </a:r>
                      <a:r>
                        <a:rPr lang="es-CO" dirty="0">
                          <a:latin typeface="Consolas" pitchFamily="49" charset="0"/>
                        </a:rPr>
                        <a:t>: </a:t>
                      </a:r>
                      <a:r>
                        <a:rPr lang="es-CO" dirty="0" err="1">
                          <a:latin typeface="Consolas" pitchFamily="49" charset="0"/>
                        </a:rPr>
                        <a:t>int</a:t>
                      </a:r>
                      <a:r>
                        <a:rPr lang="es-CO" dirty="0"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s-CO" dirty="0">
                          <a:latin typeface="Consolas" pitchFamily="49" charset="0"/>
                        </a:rPr>
                        <a:t>+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baseline="0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getPlaca</a:t>
                      </a:r>
                      <a:r>
                        <a:rPr lang="es-CO" dirty="0">
                          <a:latin typeface="Consolas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Consolas" pitchFamily="49" charset="0"/>
                        </a:rPr>
                        <a:t>+ </a:t>
                      </a:r>
                      <a:r>
                        <a:rPr lang="es-CO" dirty="0" err="1">
                          <a:latin typeface="Consolas" pitchFamily="49" charset="0"/>
                        </a:rPr>
                        <a:t>void</a:t>
                      </a:r>
                      <a:r>
                        <a:rPr lang="es-CO" baseline="0" dirty="0">
                          <a:latin typeface="Consolas" pitchFamily="49" charset="0"/>
                        </a:rPr>
                        <a:t> </a:t>
                      </a:r>
                      <a:r>
                        <a:rPr lang="es-CO" baseline="0" dirty="0" err="1">
                          <a:latin typeface="Consolas" pitchFamily="49" charset="0"/>
                        </a:rPr>
                        <a:t>s</a:t>
                      </a:r>
                      <a:r>
                        <a:rPr lang="es-CO" dirty="0" err="1">
                          <a:latin typeface="Consolas" pitchFamily="49" charset="0"/>
                        </a:rPr>
                        <a:t>etPlaca</a:t>
                      </a:r>
                      <a:r>
                        <a:rPr lang="es-CO" dirty="0">
                          <a:latin typeface="Consolas" pitchFamily="49" charset="0"/>
                        </a:rPr>
                        <a:t>(placa: </a:t>
                      </a:r>
                      <a:r>
                        <a:rPr lang="es-CO" dirty="0" err="1">
                          <a:latin typeface="Consolas" pitchFamily="49" charset="0"/>
                        </a:rPr>
                        <a:t>String</a:t>
                      </a:r>
                      <a:r>
                        <a:rPr lang="es-CO" dirty="0">
                          <a:latin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Consolas" pitchFamily="49" charset="0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Consolas" pitchFamily="49" charset="0"/>
                        </a:rPr>
                        <a:t>+ </a:t>
                      </a:r>
                      <a:r>
                        <a:rPr lang="es-CO" dirty="0" err="1">
                          <a:latin typeface="Consolas" pitchFamily="49" charset="0"/>
                        </a:rPr>
                        <a:t>void</a:t>
                      </a:r>
                      <a:r>
                        <a:rPr lang="es-CO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pagarImpuesto</a:t>
                      </a:r>
                      <a:r>
                        <a:rPr lang="es-CO" dirty="0">
                          <a:latin typeface="Consolas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Consolas" pitchFamily="49" charset="0"/>
                        </a:rPr>
                        <a:t>+ </a:t>
                      </a:r>
                      <a:r>
                        <a:rPr lang="es-CO" dirty="0" err="1">
                          <a:latin typeface="Consolas" pitchFamily="49" charset="0"/>
                        </a:rPr>
                        <a:t>float</a:t>
                      </a:r>
                      <a:r>
                        <a:rPr lang="es-CO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calcularImpuesto</a:t>
                      </a:r>
                      <a:r>
                        <a:rPr lang="es-CO" dirty="0">
                          <a:latin typeface="Consolas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>
                          <a:latin typeface="Consolas" pitchFamily="49" charset="0"/>
                        </a:rPr>
                        <a:t>+ </a:t>
                      </a:r>
                      <a:r>
                        <a:rPr lang="es-CO" dirty="0" err="1">
                          <a:latin typeface="Consolas" pitchFamily="49" charset="0"/>
                        </a:rPr>
                        <a:t>void</a:t>
                      </a:r>
                      <a:r>
                        <a:rPr lang="es-CO" dirty="0">
                          <a:latin typeface="Consolas" pitchFamily="49" charset="0"/>
                        </a:rPr>
                        <a:t> </a:t>
                      </a:r>
                      <a:r>
                        <a:rPr lang="es-CO" dirty="0" err="1">
                          <a:latin typeface="Consolas" pitchFamily="49" charset="0"/>
                        </a:rPr>
                        <a:t>crearPagoImpuesto</a:t>
                      </a:r>
                      <a:r>
                        <a:rPr lang="es-CO" dirty="0">
                          <a:latin typeface="Consolas" pitchFamily="49" charset="0"/>
                        </a:rPr>
                        <a:t>(año:  </a:t>
                      </a:r>
                      <a:r>
                        <a:rPr lang="es-CO" dirty="0" err="1">
                          <a:latin typeface="Consolas" pitchFamily="49" charset="0"/>
                        </a:rPr>
                        <a:t>int</a:t>
                      </a:r>
                      <a:r>
                        <a:rPr lang="es-CO" dirty="0">
                          <a:latin typeface="Consolas" pitchFamily="49" charset="0"/>
                        </a:rPr>
                        <a:t>)</a:t>
                      </a:r>
                      <a:endParaRPr lang="es-ES" dirty="0">
                        <a:latin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" name="6 Llamada con línea 1"/>
          <p:cNvSpPr/>
          <p:nvPr/>
        </p:nvSpPr>
        <p:spPr>
          <a:xfrm>
            <a:off x="1154225" y="3825912"/>
            <a:ext cx="2160240" cy="612648"/>
          </a:xfrm>
          <a:prstGeom prst="borderCallout1">
            <a:avLst>
              <a:gd name="adj1" fmla="val 17227"/>
              <a:gd name="adj2" fmla="val 107423"/>
              <a:gd name="adj3" fmla="val -118544"/>
              <a:gd name="adj4" fmla="val 187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Atributos</a:t>
            </a:r>
          </a:p>
          <a:p>
            <a:pPr algn="ctr"/>
            <a:r>
              <a:rPr lang="es-CO" dirty="0"/>
              <a:t>(lo que es)</a:t>
            </a:r>
            <a:endParaRPr lang="es-ES" dirty="0"/>
          </a:p>
        </p:txBody>
      </p:sp>
      <p:sp>
        <p:nvSpPr>
          <p:cNvPr id="8" name="7 Llamada con línea 1"/>
          <p:cNvSpPr/>
          <p:nvPr/>
        </p:nvSpPr>
        <p:spPr>
          <a:xfrm>
            <a:off x="1154225" y="5033054"/>
            <a:ext cx="2160240" cy="612648"/>
          </a:xfrm>
          <a:prstGeom prst="borderCallout1">
            <a:avLst>
              <a:gd name="adj1" fmla="val 46164"/>
              <a:gd name="adj2" fmla="val 105263"/>
              <a:gd name="adj3" fmla="val 12433"/>
              <a:gd name="adj4" fmla="val 187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Métodos</a:t>
            </a:r>
          </a:p>
          <a:p>
            <a:pPr algn="ctr"/>
            <a:r>
              <a:rPr lang="es-CO" dirty="0"/>
              <a:t>(lo que hace)</a:t>
            </a:r>
            <a:endParaRPr lang="es-ES" dirty="0"/>
          </a:p>
        </p:txBody>
      </p:sp>
      <p:sp>
        <p:nvSpPr>
          <p:cNvPr id="9" name="8 Llamada con línea 1"/>
          <p:cNvSpPr/>
          <p:nvPr/>
        </p:nvSpPr>
        <p:spPr>
          <a:xfrm>
            <a:off x="1154225" y="2705232"/>
            <a:ext cx="2160240" cy="612648"/>
          </a:xfrm>
          <a:prstGeom prst="borderCallout1">
            <a:avLst>
              <a:gd name="adj1" fmla="val 23319"/>
              <a:gd name="adj2" fmla="val 104399"/>
              <a:gd name="adj3" fmla="val -176099"/>
              <a:gd name="adj4" fmla="val 200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¿¿Clases u Objetos??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1952" y="1813993"/>
            <a:ext cx="6920611" cy="4801411"/>
          </a:xfrm>
        </p:spPr>
        <p:txBody>
          <a:bodyPr>
            <a:normAutofit/>
          </a:bodyPr>
          <a:lstStyle/>
          <a:p>
            <a:r>
              <a:rPr lang="es-CO" dirty="0"/>
              <a:t>Una clase es la descripción de las características y capacidades que definen a un objeto cualquiera</a:t>
            </a:r>
          </a:p>
          <a:p>
            <a:pPr lvl="1"/>
            <a:r>
              <a:rPr lang="es-CO" dirty="0"/>
              <a:t>Modelo, no representa a una entidad individual</a:t>
            </a:r>
          </a:p>
          <a:p>
            <a:pPr lvl="1"/>
            <a:r>
              <a:rPr lang="es-CO" dirty="0"/>
              <a:t>El molde de galletas no es una galleta, pero ayuda a definirla!</a:t>
            </a:r>
          </a:p>
          <a:p>
            <a:r>
              <a:rPr lang="es-CO" dirty="0"/>
              <a:t>Un objeto es una instancia única de una clase</a:t>
            </a:r>
          </a:p>
          <a:p>
            <a:pPr lvl="1"/>
            <a:r>
              <a:rPr lang="es-CO" dirty="0"/>
              <a:t>Concreta, representa a una entidad individual del conjunto de elementos que la clase define</a:t>
            </a:r>
          </a:p>
          <a:p>
            <a:pPr lvl="1"/>
            <a:r>
              <a:rPr lang="es-CO" dirty="0"/>
              <a:t>Un objeto galleta es único y representa a una galleta real, independiente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2051" name="Picture 3" descr="C:\Documents and Settings\pwightman\Configuración local\Archivos temporales de Internet\Content.IE5\TOOCWVM0\MP90044661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7403406" y="2720976"/>
            <a:ext cx="4305896" cy="2872839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 flipV="1">
            <a:off x="7399853" y="2508502"/>
            <a:ext cx="1800200" cy="36004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471861" y="5316814"/>
            <a:ext cx="1584176" cy="28803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523122"/>
            <a:ext cx="8229600" cy="1143000"/>
          </a:xfrm>
        </p:spPr>
        <p:txBody>
          <a:bodyPr/>
          <a:lstStyle/>
          <a:p>
            <a:r>
              <a:rPr lang="es-CO" dirty="0"/>
              <a:t>Definición de Clases en DART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69232" y="2478900"/>
            <a:ext cx="8229600" cy="3669974"/>
          </a:xfrm>
        </p:spPr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class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Person</a:t>
            </a:r>
            <a:r>
              <a:rPr lang="es-CO" sz="1800" b="0" i="0" u="none" strike="noStrike" baseline="0" dirty="0">
                <a:latin typeface="FreeMono"/>
              </a:rPr>
              <a:t> {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firstName</a:t>
            </a:r>
            <a:r>
              <a:rPr lang="es-CO" sz="1800" b="0" i="0" u="none" strike="noStrike" baseline="0" dirty="0">
                <a:latin typeface="FreeMono"/>
              </a:rPr>
              <a:t>;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lastName</a:t>
            </a:r>
            <a:r>
              <a:rPr lang="es-CO" sz="1800" b="0" i="0" u="none" strike="noStrike" baseline="0" dirty="0">
                <a:latin typeface="FreeMono"/>
              </a:rPr>
              <a:t>;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String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getFullName</a:t>
            </a:r>
            <a:r>
              <a:rPr lang="es-CO" sz="1800" b="0" i="0" u="none" strike="noStrike" baseline="0" dirty="0">
                <a:latin typeface="FreeMono"/>
              </a:rPr>
              <a:t>() =&gt; "$</a:t>
            </a:r>
            <a:r>
              <a:rPr lang="es-CO" sz="1800" b="0" i="0" u="none" strike="noStrike" baseline="0" dirty="0" err="1">
                <a:latin typeface="FreeMono"/>
              </a:rPr>
              <a:t>firstName</a:t>
            </a:r>
            <a:r>
              <a:rPr lang="es-CO" sz="1800" b="0" i="0" u="none" strike="noStrike" baseline="0" dirty="0">
                <a:latin typeface="FreeMono"/>
              </a:rPr>
              <a:t> $</a:t>
            </a:r>
            <a:r>
              <a:rPr lang="es-CO" sz="1800" b="0" i="0" u="none" strike="noStrike" baseline="0" dirty="0" err="1">
                <a:latin typeface="FreeMono"/>
              </a:rPr>
              <a:t>lastName</a:t>
            </a:r>
            <a:r>
              <a:rPr lang="es-CO" sz="1800" b="0" i="0" u="none" strike="noStrike" baseline="0" dirty="0">
                <a:latin typeface="FreeMono"/>
              </a:rPr>
              <a:t>";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FreeMono"/>
              </a:rPr>
              <a:t>}</a:t>
            </a:r>
          </a:p>
          <a:p>
            <a:pPr marL="0" indent="0" algn="l">
              <a:buNone/>
            </a:pPr>
            <a:endParaRPr lang="es-CO" sz="1800" dirty="0">
              <a:latin typeface="FreeMono"/>
            </a:endParaRPr>
          </a:p>
          <a:p>
            <a:pPr marL="0" indent="0" algn="l">
              <a:buNone/>
            </a:pPr>
            <a:endParaRPr lang="es-CO" sz="1800" b="0" i="0" u="none" strike="noStrike" baseline="0" dirty="0">
              <a:latin typeface="FreeMono"/>
            </a:endParaRP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main</a:t>
            </a:r>
            <a:r>
              <a:rPr lang="es-CO" sz="1800" b="0" i="0" u="none" strike="noStrike" baseline="0" dirty="0">
                <a:latin typeface="FreeMono"/>
              </a:rPr>
              <a:t>() {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Person</a:t>
            </a:r>
            <a:r>
              <a:rPr lang="es-CO" sz="1800" b="0" i="0" u="none" strike="noStrike" baseline="0" dirty="0">
                <a:latin typeface="FreeMono"/>
              </a:rPr>
              <a:t> </a:t>
            </a:r>
            <a:r>
              <a:rPr lang="es-CO" sz="1800" b="0" i="0" u="none" strike="noStrike" baseline="0" dirty="0" err="1">
                <a:latin typeface="FreeMono"/>
              </a:rPr>
              <a:t>somePerson</a:t>
            </a:r>
            <a:r>
              <a:rPr lang="es-CO" sz="1800" b="0" i="0" u="none" strike="noStrike" baseline="0" dirty="0">
                <a:latin typeface="FreeMono"/>
              </a:rPr>
              <a:t> = new </a:t>
            </a:r>
            <a:r>
              <a:rPr lang="es-CO" sz="1800" b="0" i="0" u="none" strike="noStrike" baseline="0" dirty="0" err="1">
                <a:latin typeface="FreeMono"/>
              </a:rPr>
              <a:t>Person</a:t>
            </a:r>
            <a:r>
              <a:rPr lang="es-CO" sz="1800" b="0" i="0" u="none" strike="noStrike" baseline="0" dirty="0">
                <a:latin typeface="FreeMono"/>
              </a:rPr>
              <a:t>();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somePerson.firstName</a:t>
            </a:r>
            <a:r>
              <a:rPr lang="es-CO" sz="1800" b="0" i="0" u="none" strike="noStrike" baseline="0" dirty="0">
                <a:latin typeface="FreeMono"/>
              </a:rPr>
              <a:t> = "Clark";</a:t>
            </a:r>
          </a:p>
          <a:p>
            <a:pPr marL="0" indent="0" algn="l">
              <a:buNone/>
            </a:pPr>
            <a:r>
              <a:rPr lang="es-CO" sz="1800" b="0" i="0" u="none" strike="noStrike" baseline="0" dirty="0" err="1">
                <a:latin typeface="FreeMono"/>
              </a:rPr>
              <a:t>somePerson.lastName</a:t>
            </a:r>
            <a:r>
              <a:rPr lang="es-CO" sz="1800" b="0" i="0" u="none" strike="noStrike" baseline="0" dirty="0">
                <a:latin typeface="FreeMono"/>
              </a:rPr>
              <a:t> = "Kent";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</a:rPr>
              <a:t>print(</a:t>
            </a:r>
            <a:r>
              <a:rPr lang="en-US" sz="1800" b="0" i="0" u="none" strike="noStrike" baseline="0" dirty="0" err="1">
                <a:latin typeface="FreeMono"/>
              </a:rPr>
              <a:t>somePerson.getFullName</a:t>
            </a:r>
            <a:r>
              <a:rPr lang="en-US" sz="1800" b="0" i="0" u="none" strike="noStrike" baseline="0" dirty="0">
                <a:latin typeface="FreeMono"/>
              </a:rPr>
              <a:t>()); // prints Clark Kent</a:t>
            </a:r>
          </a:p>
          <a:p>
            <a:pPr marL="0" indent="0" algn="l">
              <a:buNone/>
            </a:pPr>
            <a:r>
              <a:rPr lang="es-CO" sz="1800" b="0" i="0" u="none" strike="noStrike" baseline="0" dirty="0">
                <a:latin typeface="FreeMono"/>
              </a:rPr>
              <a:t>}</a:t>
            </a:r>
            <a:endParaRPr lang="es-ES" sz="900" dirty="0"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{20EDBAC2-2EFE-4EE4-8BE8-A903EF92CB13}tf33552983_win32</Template>
  <TotalTime>7334</TotalTime>
  <Words>4504</Words>
  <Application>Microsoft Office PowerPoint</Application>
  <PresentationFormat>Widescreen</PresentationFormat>
  <Paragraphs>741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Franklin Gothic Book</vt:lpstr>
      <vt:lpstr>Franklin Gothic Demi</vt:lpstr>
      <vt:lpstr>FreeMono</vt:lpstr>
      <vt:lpstr>Wingdings 2</vt:lpstr>
      <vt:lpstr>DividendVTI</vt:lpstr>
      <vt:lpstr>Desarrollo móvil  Clase 2 – introducción a Programación orientada a objetos COn dart</vt:lpstr>
      <vt:lpstr>Agradecimientos</vt:lpstr>
      <vt:lpstr>¿Qué es POO?</vt:lpstr>
      <vt:lpstr>¿Qué es POO?</vt:lpstr>
      <vt:lpstr>¿Qué es POO?</vt:lpstr>
      <vt:lpstr>¿Qué es POO?</vt:lpstr>
      <vt:lpstr>Definición de Clases</vt:lpstr>
      <vt:lpstr>¿¿Clases u Objetos??</vt:lpstr>
      <vt:lpstr>Definición de Clases en DART</vt:lpstr>
      <vt:lpstr>Definición de Clases en DART – con constructor</vt:lpstr>
      <vt:lpstr>Encapsulamiento</vt:lpstr>
      <vt:lpstr>Encapsulamiento</vt:lpstr>
      <vt:lpstr>Encapsulamiento en dart</vt:lpstr>
      <vt:lpstr>Encapsulamiento</vt:lpstr>
      <vt:lpstr>Herencia</vt:lpstr>
      <vt:lpstr>Herencia</vt:lpstr>
      <vt:lpstr>Herencia</vt:lpstr>
      <vt:lpstr>Herencia</vt:lpstr>
      <vt:lpstr>Definición de Clases en DART – clases abstractas y constructor tipo factory</vt:lpstr>
      <vt:lpstr>Definición de Clases en DART – clases abstractas y constructor tipo factory</vt:lpstr>
      <vt:lpstr>Herencia</vt:lpstr>
      <vt:lpstr>Herencia</vt:lpstr>
      <vt:lpstr>Herencia</vt:lpstr>
      <vt:lpstr>Herencia</vt:lpstr>
      <vt:lpstr>Herencia</vt:lpstr>
      <vt:lpstr>Herencia</vt:lpstr>
      <vt:lpstr>Modificadores</vt:lpstr>
      <vt:lpstr>Modificadores</vt:lpstr>
      <vt:lpstr>Modificadores</vt:lpstr>
      <vt:lpstr>Modificadores</vt:lpstr>
      <vt:lpstr>Polimorfismo</vt:lpstr>
      <vt:lpstr>Polimorfismo</vt:lpstr>
      <vt:lpstr>Polimorfismo</vt:lpstr>
      <vt:lpstr>Polimorfismo</vt:lpstr>
      <vt:lpstr>Polimorfismo</vt:lpstr>
      <vt:lpstr>Polimorfismo</vt:lpstr>
      <vt:lpstr>Otras funcionalidades</vt:lpstr>
      <vt:lpstr>Otras funcionalidades</vt:lpstr>
      <vt:lpstr>Otras funcionalidades</vt:lpstr>
      <vt:lpstr>UML</vt:lpstr>
      <vt:lpstr>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Diagramas de clase - UML</vt:lpstr>
      <vt:lpstr>Ejercicio en DART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 Clase 1 – introducción a dart</dc:title>
  <dc:creator>Pedro Wightman</dc:creator>
  <cp:lastModifiedBy>Pedro Wightman</cp:lastModifiedBy>
  <cp:revision>97</cp:revision>
  <dcterms:created xsi:type="dcterms:W3CDTF">2021-06-17T20:29:21Z</dcterms:created>
  <dcterms:modified xsi:type="dcterms:W3CDTF">2021-08-05T15:55:33Z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