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61" r:id="rId5"/>
    <p:sldId id="268" r:id="rId6"/>
    <p:sldId id="263" r:id="rId7"/>
    <p:sldId id="26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30F66-7524-4A44-8E81-9FF238867006}" v="411" dt="2022-06-14T22:10:07.424"/>
    <p1510:client id="{B470279D-1861-4DD7-832B-1A1F6EB2E391}" v="65" dt="2022-06-14T22:15:2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9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6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9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multi-dimensional-arrays" TargetMode="External"/><Relationship Id="rId2" Type="http://schemas.openxmlformats.org/officeDocument/2006/relationships/hyperlink" Target="https://www.cs.cmu.edu/~mrmiller/15-110/Handouts/arrays2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coding.org/lv/2d-arrays-in-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717" y="1746913"/>
            <a:ext cx="4162567" cy="1883392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ea typeface="Source Sans Pro Light"/>
              </a:rPr>
              <a:t>Divdimensiju</a:t>
            </a:r>
            <a:r>
              <a:rPr lang="en-GB" dirty="0">
                <a:ea typeface="Source Sans Pro Light"/>
              </a:rPr>
              <a:t> </a:t>
            </a:r>
            <a:r>
              <a:rPr lang="en-GB" dirty="0" err="1">
                <a:ea typeface="Source Sans Pro Light"/>
              </a:rPr>
              <a:t>masīvs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75" y="4290867"/>
            <a:ext cx="3217451" cy="1318351"/>
          </a:xfrm>
        </p:spPr>
        <p:txBody>
          <a:bodyPr vert="horz" lIns="0" tIns="0" rIns="91440" bIns="0" rtlCol="0">
            <a:normAutofit/>
          </a:bodyPr>
          <a:lstStyle/>
          <a:p>
            <a:pPr algn="ctr"/>
            <a:r>
              <a:rPr lang="en-GB" err="1">
                <a:ea typeface="Source Sans Pro"/>
              </a:rPr>
              <a:t>Dāvis</a:t>
            </a:r>
            <a:r>
              <a:rPr lang="en-GB">
                <a:ea typeface="Source Sans Pro"/>
              </a:rPr>
              <a:t> Barons 2PT</a:t>
            </a:r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67FB-B189-C8C1-F523-50F34E9E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1" y="651162"/>
            <a:ext cx="9238434" cy="85755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PROGRAMMAS PIEMĒRS</a:t>
            </a:r>
            <a:endParaRPr lang="en-GB" b="0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1F2A-6475-C79F-FCB3-85595DE6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105" y="109056"/>
            <a:ext cx="5234089" cy="67489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public static void main(String[] </a:t>
            </a:r>
            <a:r>
              <a:rPr lang="en-GB" b="1" dirty="0" err="1"/>
              <a:t>args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	Scanner </a:t>
            </a:r>
            <a:r>
              <a:rPr lang="en-GB" b="1" dirty="0" err="1"/>
              <a:t>dati</a:t>
            </a:r>
            <a:r>
              <a:rPr lang="en-GB" b="1" dirty="0"/>
              <a:t> = new Scanner(System.in);</a:t>
            </a:r>
          </a:p>
          <a:p>
            <a:pPr marL="0" indent="0">
              <a:buNone/>
            </a:pPr>
            <a:r>
              <a:rPr lang="en-GB" b="1" dirty="0"/>
              <a:t>		Random rand = new Random();</a:t>
            </a:r>
          </a:p>
          <a:p>
            <a:pPr marL="0" indent="0">
              <a:buNone/>
            </a:pPr>
            <a:r>
              <a:rPr lang="en-GB" b="1" dirty="0"/>
              <a:t>		int n, m;</a:t>
            </a:r>
          </a:p>
          <a:p>
            <a:pPr marL="0" indent="0">
              <a:buNone/>
            </a:pPr>
            <a:r>
              <a:rPr lang="en-GB" b="1" dirty="0"/>
              <a:t>		do{</a:t>
            </a:r>
          </a:p>
          <a:p>
            <a:pPr marL="0" indent="0">
              <a:buNone/>
            </a:pPr>
            <a:r>
              <a:rPr lang="en-GB" b="1" dirty="0"/>
              <a:t>			</a:t>
            </a:r>
            <a:r>
              <a:rPr lang="en-GB" b="1" dirty="0" err="1"/>
              <a:t>System.out.println</a:t>
            </a:r>
            <a:r>
              <a:rPr lang="en-GB" b="1" dirty="0"/>
              <a:t>("</a:t>
            </a:r>
            <a:r>
              <a:rPr lang="en-GB" b="1" dirty="0" err="1"/>
              <a:t>Rindu</a:t>
            </a:r>
            <a:r>
              <a:rPr lang="en-GB" b="1" dirty="0"/>
              <a:t> </a:t>
            </a:r>
            <a:r>
              <a:rPr lang="en-GB" b="1" dirty="0" err="1"/>
              <a:t>skaitu</a:t>
            </a:r>
            <a:r>
              <a:rPr lang="en-GB" b="1" dirty="0"/>
              <a:t>: ");</a:t>
            </a:r>
          </a:p>
          <a:p>
            <a:pPr marL="0" indent="0">
              <a:buNone/>
            </a:pPr>
            <a:r>
              <a:rPr lang="en-GB" b="1" dirty="0"/>
              <a:t>			n = </a:t>
            </a:r>
            <a:r>
              <a:rPr lang="en-GB" b="1" dirty="0" err="1"/>
              <a:t>dati.nextInt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		}while(n&lt;1);</a:t>
            </a:r>
          </a:p>
          <a:p>
            <a:pPr marL="0" indent="0">
              <a:buNone/>
            </a:pPr>
            <a:r>
              <a:rPr lang="en-GB" b="1" dirty="0"/>
              <a:t>		do{</a:t>
            </a:r>
          </a:p>
          <a:p>
            <a:pPr marL="0" indent="0">
              <a:buNone/>
            </a:pPr>
            <a:r>
              <a:rPr lang="en-GB" b="1" dirty="0"/>
              <a:t>			</a:t>
            </a:r>
            <a:r>
              <a:rPr lang="en-GB" b="1" dirty="0" err="1"/>
              <a:t>System.out.println</a:t>
            </a:r>
            <a:r>
              <a:rPr lang="en-GB" b="1" dirty="0"/>
              <a:t>("</a:t>
            </a:r>
            <a:r>
              <a:rPr lang="en-GB" b="1" dirty="0" err="1"/>
              <a:t>Kolonnu</a:t>
            </a:r>
            <a:r>
              <a:rPr lang="en-GB" b="1" dirty="0"/>
              <a:t> </a:t>
            </a:r>
            <a:r>
              <a:rPr lang="en-GB" b="1" dirty="0" err="1"/>
              <a:t>skaitu</a:t>
            </a:r>
            <a:r>
              <a:rPr lang="en-GB" b="1" dirty="0"/>
              <a:t>: ");</a:t>
            </a:r>
          </a:p>
          <a:p>
            <a:pPr marL="0" indent="0">
              <a:buNone/>
            </a:pPr>
            <a:r>
              <a:rPr lang="en-GB" b="1" dirty="0"/>
              <a:t>			m = </a:t>
            </a:r>
            <a:r>
              <a:rPr lang="en-GB" b="1" dirty="0" err="1"/>
              <a:t>dati.nextInt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		}while(m&lt;1);</a:t>
            </a:r>
          </a:p>
          <a:p>
            <a:pPr marL="0" indent="0">
              <a:buNone/>
            </a:pPr>
            <a:r>
              <a:rPr lang="en-GB" b="1" dirty="0"/>
              <a:t>		int b[][] = new int[n][m];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/>
              <a:t>System.out.println</a:t>
            </a:r>
            <a:r>
              <a:rPr lang="en-GB" b="1" dirty="0"/>
              <a:t>("</a:t>
            </a:r>
            <a:r>
              <a:rPr lang="en-GB" b="1" dirty="0" err="1"/>
              <a:t>Masīvs</a:t>
            </a:r>
            <a:r>
              <a:rPr lang="en-GB" b="1" dirty="0"/>
              <a:t> B["+n+"]["+m+"]:\n");</a:t>
            </a:r>
          </a:p>
          <a:p>
            <a:pPr marL="0" indent="0">
              <a:buNone/>
            </a:pPr>
            <a:r>
              <a:rPr lang="en-GB" b="1" dirty="0"/>
              <a:t>		  for(int </a:t>
            </a:r>
            <a:r>
              <a:rPr lang="en-GB" b="1" dirty="0" err="1"/>
              <a:t>i</a:t>
            </a:r>
            <a:r>
              <a:rPr lang="en-GB" b="1" dirty="0"/>
              <a:t>=0; </a:t>
            </a:r>
            <a:r>
              <a:rPr lang="en-GB" b="1" dirty="0" err="1"/>
              <a:t>i</a:t>
            </a:r>
            <a:r>
              <a:rPr lang="en-GB" b="1" dirty="0"/>
              <a:t>&lt;n; </a:t>
            </a:r>
            <a:r>
              <a:rPr lang="en-GB" b="1" dirty="0" err="1"/>
              <a:t>i</a:t>
            </a:r>
            <a:r>
              <a:rPr lang="en-GB" b="1" dirty="0"/>
              <a:t>++){</a:t>
            </a:r>
          </a:p>
          <a:p>
            <a:pPr marL="0" indent="0">
              <a:buNone/>
            </a:pPr>
            <a:r>
              <a:rPr lang="en-GB" b="1" dirty="0"/>
              <a:t>		    for(int j=0; j&lt;m; </a:t>
            </a:r>
            <a:r>
              <a:rPr lang="en-GB" b="1" dirty="0" err="1"/>
              <a:t>j++</a:t>
            </a:r>
            <a:r>
              <a:rPr lang="en-GB" b="1" dirty="0"/>
              <a:t>){</a:t>
            </a:r>
          </a:p>
          <a:p>
            <a:pPr marL="0" indent="0">
              <a:buNone/>
            </a:pPr>
            <a:r>
              <a:rPr lang="en-GB" b="1" dirty="0"/>
              <a:t>		      b[</a:t>
            </a:r>
            <a:r>
              <a:rPr lang="en-GB" b="1" dirty="0" err="1"/>
              <a:t>i</a:t>
            </a:r>
            <a:r>
              <a:rPr lang="en-GB" b="1" dirty="0"/>
              <a:t>][j]=</a:t>
            </a:r>
            <a:r>
              <a:rPr lang="en-GB" b="1" dirty="0" err="1"/>
              <a:t>rand.nextInt</a:t>
            </a:r>
            <a:r>
              <a:rPr lang="en-GB" b="1" dirty="0"/>
              <a:t>(20)+1;</a:t>
            </a:r>
          </a:p>
          <a:p>
            <a:pPr marL="0" indent="0">
              <a:buNone/>
            </a:pPr>
            <a:r>
              <a:rPr lang="en-GB" b="1" dirty="0"/>
              <a:t>		      </a:t>
            </a:r>
            <a:r>
              <a:rPr lang="en-GB" b="1" dirty="0" err="1"/>
              <a:t>System.out.print</a:t>
            </a:r>
            <a:r>
              <a:rPr lang="en-GB" b="1" dirty="0"/>
              <a:t>(b[</a:t>
            </a:r>
            <a:r>
              <a:rPr lang="en-GB" b="1" dirty="0" err="1"/>
              <a:t>i</a:t>
            </a:r>
            <a:r>
              <a:rPr lang="en-GB" b="1" dirty="0"/>
              <a:t>][j]+"\t");</a:t>
            </a:r>
          </a:p>
          <a:p>
            <a:pPr marL="0" indent="0">
              <a:buNone/>
            </a:pPr>
            <a:r>
              <a:rPr lang="en-GB" b="1" dirty="0"/>
              <a:t>		    }</a:t>
            </a:r>
          </a:p>
          <a:p>
            <a:pPr marL="0" indent="0">
              <a:buNone/>
            </a:pPr>
            <a:r>
              <a:rPr lang="en-GB" b="1" dirty="0"/>
              <a:t>		    </a:t>
            </a:r>
            <a:r>
              <a:rPr lang="en-GB" b="1" dirty="0" err="1"/>
              <a:t>System.out.println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		  }</a:t>
            </a:r>
          </a:p>
          <a:p>
            <a:pPr marL="0" indent="0">
              <a:buNone/>
            </a:pPr>
            <a:r>
              <a:rPr lang="en-GB" b="1" dirty="0"/>
              <a:t>		  </a:t>
            </a:r>
            <a:r>
              <a:rPr lang="en-GB" b="1" dirty="0" err="1"/>
              <a:t>dati.close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	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837C6-4872-8D8F-EC25-0D5C30A90F9F}"/>
              </a:ext>
            </a:extLst>
          </p:cNvPr>
          <p:cNvSpPr txBox="1">
            <a:spLocks/>
          </p:cNvSpPr>
          <p:nvPr/>
        </p:nvSpPr>
        <p:spPr>
          <a:xfrm>
            <a:off x="1184887" y="1079941"/>
            <a:ext cx="5234089" cy="674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CE1B04-2D0D-81F4-F3BF-ADF7C20A5720}"/>
              </a:ext>
            </a:extLst>
          </p:cNvPr>
          <p:cNvSpPr txBox="1">
            <a:spLocks/>
          </p:cNvSpPr>
          <p:nvPr/>
        </p:nvSpPr>
        <p:spPr>
          <a:xfrm>
            <a:off x="966016" y="1294331"/>
            <a:ext cx="5234089" cy="44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</a:t>
            </a:r>
            <a:r>
              <a:rPr lang="lv-LV" dirty="0"/>
              <a:t>zvada ekrānā masīvu A[n][m], kura vērtības ir nejauši skaitļi intervālā [10;20]. N un m ievada lietotājs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3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C98-2426-1065-D37B-772673E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>
                <a:ea typeface="+mj-lt"/>
                <a:cs typeface="+mj-lt"/>
              </a:rPr>
              <a:t>informācijas</a:t>
            </a:r>
            <a:r>
              <a:rPr lang="en-GB" b="0" dirty="0">
                <a:ea typeface="+mj-lt"/>
                <a:cs typeface="+mj-lt"/>
              </a:rPr>
              <a:t> </a:t>
            </a:r>
            <a:r>
              <a:rPr lang="en-GB" b="0" dirty="0" err="1">
                <a:ea typeface="+mj-lt"/>
                <a:cs typeface="+mj-lt"/>
              </a:rPr>
              <a:t>avoti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B2703-7FD7-D3F3-7162-E43597C4F19A}"/>
              </a:ext>
            </a:extLst>
          </p:cNvPr>
          <p:cNvSpPr txBox="1"/>
          <p:nvPr/>
        </p:nvSpPr>
        <p:spPr>
          <a:xfrm>
            <a:off x="1428307" y="2225749"/>
            <a:ext cx="8839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https://www.cs.cmu.edu/~mrmiller/15-110/Handouts/arrays2D.pdf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https://www.programiz.com/c-programming/c-multi-dimensional-arrays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https://gocoding.org/lv/2d-arrays-in-c/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4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256A-9764-049F-E3BB-98531BC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4827799" cy="103421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Divdimensiju Masīvs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336B-73F7-17D3-309E-45BF6F0C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662484"/>
            <a:ext cx="4666434" cy="2998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lv-LV" sz="1500" dirty="0">
                <a:solidFill>
                  <a:schemeClr val="bg1"/>
                </a:solidFill>
                <a:ea typeface="+mn-lt"/>
                <a:cs typeface="+mn-lt"/>
              </a:rPr>
              <a:t>Ja masīva elementam ir vairāk nekā viens indekss, to sauc par daudzdimensiju masīvu.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lv-LV" sz="1500" dirty="0">
                <a:solidFill>
                  <a:schemeClr val="bg1"/>
                </a:solidFill>
                <a:ea typeface="+mn-lt"/>
                <a:cs typeface="+mn-lt"/>
              </a:rPr>
              <a:t> Divu indeksu gadījumā masīvu sauc par </a:t>
            </a:r>
            <a:r>
              <a:rPr lang="lv-LV" sz="1500" dirty="0" err="1">
                <a:solidFill>
                  <a:schemeClr val="bg1"/>
                </a:solidFill>
                <a:ea typeface="+mn-lt"/>
                <a:cs typeface="+mn-lt"/>
              </a:rPr>
              <a:t>divdimensiju</a:t>
            </a:r>
            <a:r>
              <a:rPr lang="lv-LV" sz="1500" dirty="0">
                <a:solidFill>
                  <a:schemeClr val="bg1"/>
                </a:solidFill>
                <a:ea typeface="+mn-lt"/>
                <a:cs typeface="+mn-lt"/>
              </a:rPr>
              <a:t> masīvu.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lv-LV" sz="1500" dirty="0">
                <a:solidFill>
                  <a:schemeClr val="bg1"/>
                </a:solidFill>
                <a:ea typeface="+mn-lt"/>
                <a:cs typeface="+mn-lt"/>
              </a:rPr>
              <a:t> Katrs programmā lietotais masīvs ir jādefinē, piešķirot datu tipu, dimensiju skaitu, nosaukumu un ja masīvam definēšanas brīdī netiek piešķirtas vērtības, tad uzglabājamo elementu skaitu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D0EFD6A-7FAE-AC63-62E9-04197899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50513"/>
            <a:ext cx="3824845" cy="21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D90B4-C549-0D16-EA83-931D8024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Indeksi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86A9E-06FD-E417-0350-C0AFDAF4276E}"/>
              </a:ext>
            </a:extLst>
          </p:cNvPr>
          <p:cNvSpPr txBox="1"/>
          <p:nvPr/>
        </p:nvSpPr>
        <p:spPr>
          <a:xfrm>
            <a:off x="1429566" y="2662484"/>
            <a:ext cx="4666434" cy="27748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Tāpat kā viendimensiju masīva gadījumā, arī pie divdimensiju masīva elementa vēršas, norādot tā indeksu. 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Divdimensiju masīva elementa indekss sastāv no rindas un kolonnas numura, kurā elements atrodas. 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0DC2708-D3F8-0F2C-1CA8-0DE465D3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82734"/>
            <a:ext cx="3824845" cy="20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6798F-BE8E-21B1-A783-F7B31B04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GB" dirty="0" err="1"/>
              <a:t>Vēl</a:t>
            </a:r>
            <a:r>
              <a:rPr lang="en-GB" dirty="0"/>
              <a:t> par 2D </a:t>
            </a:r>
            <a:r>
              <a:rPr lang="en-GB" dirty="0" err="1"/>
              <a:t>masīviem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94A5-D9C3-CA33-AA70-25A0AC5C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2D </a:t>
            </a:r>
            <a:r>
              <a:rPr lang="en-GB" dirty="0" err="1">
                <a:ea typeface="+mn-lt"/>
                <a:cs typeface="+mn-lt"/>
              </a:rPr>
              <a:t>masīvu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inicializācija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tiek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veikta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rindu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secībā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 2D </a:t>
            </a:r>
            <a:r>
              <a:rPr lang="en-GB" dirty="0" err="1">
                <a:ea typeface="+mn-lt"/>
                <a:cs typeface="+mn-lt"/>
              </a:rPr>
              <a:t>masīvi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labi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darbojas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  </a:t>
            </a:r>
            <a:r>
              <a:rPr lang="en-GB" dirty="0" err="1">
                <a:ea typeface="+mn-lt"/>
                <a:cs typeface="+mn-lt"/>
              </a:rPr>
              <a:t>cilpām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Tomēr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lai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piekļūtu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visiem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elementiem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parasti</a:t>
            </a:r>
            <a:r>
              <a:rPr lang="en-GB" dirty="0">
                <a:ea typeface="+mn-lt"/>
                <a:cs typeface="+mn-lt"/>
              </a:rPr>
              <a:t> 2D </a:t>
            </a:r>
            <a:r>
              <a:rPr lang="en-GB" dirty="0" err="1">
                <a:ea typeface="+mn-lt"/>
                <a:cs typeface="+mn-lt"/>
              </a:rPr>
              <a:t>masīviem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nepieciešamas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ligzdotas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cilpas</a:t>
            </a:r>
            <a:endParaRPr lang="en-GB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85289D-BB42-EA96-6237-09F5B46F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507682"/>
            <a:ext cx="4577976" cy="18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510-C5EE-FE97-0262-27073F12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380" y="372050"/>
            <a:ext cx="9238434" cy="857559"/>
          </a:xfrm>
        </p:spPr>
        <p:txBody>
          <a:bodyPr/>
          <a:lstStyle/>
          <a:p>
            <a:r>
              <a:rPr lang="en-GB" dirty="0"/>
              <a:t>Rindas un </a:t>
            </a:r>
            <a:r>
              <a:rPr lang="en-GB" dirty="0" err="1"/>
              <a:t>kollonas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AEC5-9E4B-2A90-D235-783EA699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17" y="1444256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Rindu un </a:t>
            </a:r>
            <a:r>
              <a:rPr lang="en-GB" dirty="0" err="1">
                <a:ea typeface="+mn-lt"/>
                <a:cs typeface="+mn-lt"/>
              </a:rPr>
              <a:t>kolonnu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vērtības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vienmēr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sākas</a:t>
            </a:r>
            <a:r>
              <a:rPr lang="en-GB" dirty="0">
                <a:ea typeface="+mn-lt"/>
                <a:cs typeface="+mn-lt"/>
              </a:rPr>
              <a:t> no 0. Tas </a:t>
            </a:r>
            <a:r>
              <a:rPr lang="en-GB" dirty="0" err="1">
                <a:ea typeface="+mn-lt"/>
                <a:cs typeface="+mn-lt"/>
              </a:rPr>
              <a:t>nozīmē</a:t>
            </a:r>
            <a:r>
              <a:rPr lang="en-GB" dirty="0">
                <a:ea typeface="+mn-lt"/>
                <a:cs typeface="+mn-lt"/>
              </a:rPr>
              <a:t>, ka 2 </a:t>
            </a:r>
            <a:r>
              <a:rPr lang="en-GB" dirty="0" err="1">
                <a:ea typeface="+mn-lt"/>
                <a:cs typeface="+mn-lt"/>
              </a:rPr>
              <a:t>rindām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norādīto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rindu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nosaukumi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"Rinda 0" un "Rinda 1". </a:t>
            </a:r>
            <a:r>
              <a:rPr lang="en-GB" dirty="0" err="1">
                <a:ea typeface="+mn-lt"/>
                <a:cs typeface="+mn-lt"/>
              </a:rPr>
              <a:t>Līdzīgi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arī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kolonnām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 err="1">
                <a:ea typeface="+mn-lt"/>
                <a:cs typeface="+mn-lt"/>
              </a:rPr>
              <a:t>Katrs</a:t>
            </a:r>
            <a:r>
              <a:rPr lang="en-GB" dirty="0">
                <a:ea typeface="+mn-lt"/>
                <a:cs typeface="+mn-lt"/>
              </a:rPr>
              <a:t> elements </a:t>
            </a:r>
            <a:r>
              <a:rPr lang="en-GB" dirty="0" err="1">
                <a:ea typeface="+mn-lt"/>
                <a:cs typeface="+mn-lt"/>
              </a:rPr>
              <a:t>vispirms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uzrakstīts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rindas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numuru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pēc</a:t>
            </a:r>
            <a:r>
              <a:rPr lang="en-GB" dirty="0">
                <a:ea typeface="+mn-lt"/>
                <a:cs typeface="+mn-lt"/>
              </a:rPr>
              <a:t> tam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kolonnas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numuru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“A[0][0]” </a:t>
            </a:r>
            <a:r>
              <a:rPr lang="en-GB" dirty="0" err="1">
                <a:ea typeface="+mn-lt"/>
                <a:cs typeface="+mn-lt"/>
              </a:rPr>
              <a:t>norāda</a:t>
            </a:r>
            <a:r>
              <a:rPr lang="en-GB" dirty="0">
                <a:ea typeface="+mn-lt"/>
                <a:cs typeface="+mn-lt"/>
              </a:rPr>
              <a:t>, ka </a:t>
            </a:r>
            <a:r>
              <a:rPr lang="en-GB" dirty="0" err="1">
                <a:ea typeface="+mn-lt"/>
                <a:cs typeface="+mn-lt"/>
              </a:rPr>
              <a:t>tas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0 </a:t>
            </a:r>
            <a:r>
              <a:rPr lang="en-GB" dirty="0" err="1">
                <a:ea typeface="+mn-lt"/>
                <a:cs typeface="+mn-lt"/>
              </a:rPr>
              <a:t>elements</a:t>
            </a:r>
            <a:r>
              <a:rPr lang="en-GB" baseline="30000" dirty="0" err="1">
                <a:ea typeface="+mn-lt"/>
                <a:cs typeface="+mn-lt"/>
              </a:rPr>
              <a:t>th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rinda</a:t>
            </a:r>
            <a:r>
              <a:rPr lang="en-GB" dirty="0">
                <a:ea typeface="+mn-lt"/>
                <a:cs typeface="+mn-lt"/>
              </a:rPr>
              <a:t> un 0</a:t>
            </a:r>
            <a:r>
              <a:rPr lang="en-GB" baseline="30000" dirty="0">
                <a:ea typeface="+mn-lt"/>
                <a:cs typeface="+mn-lt"/>
              </a:rPr>
              <a:t>th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kolonna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“A[0][1]” </a:t>
            </a:r>
            <a:r>
              <a:rPr lang="en-GB" dirty="0" err="1">
                <a:ea typeface="+mn-lt"/>
                <a:cs typeface="+mn-lt"/>
              </a:rPr>
              <a:t>pieder</a:t>
            </a:r>
            <a:r>
              <a:rPr lang="en-GB" dirty="0">
                <a:ea typeface="+mn-lt"/>
                <a:cs typeface="+mn-lt"/>
              </a:rPr>
              <a:t> pie 0</a:t>
            </a:r>
            <a:r>
              <a:rPr lang="en-GB" baseline="30000" dirty="0">
                <a:ea typeface="+mn-lt"/>
                <a:cs typeface="+mn-lt"/>
              </a:rPr>
              <a:t>th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rinda</a:t>
            </a:r>
            <a:r>
              <a:rPr lang="en-GB" dirty="0">
                <a:ea typeface="+mn-lt"/>
                <a:cs typeface="+mn-lt"/>
              </a:rPr>
              <a:t> un 1</a:t>
            </a:r>
            <a:r>
              <a:rPr lang="en-GB" baseline="30000" dirty="0">
                <a:ea typeface="+mn-lt"/>
                <a:cs typeface="+mn-lt"/>
              </a:rPr>
              <a:t>st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kolonna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tā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tālāk</a:t>
            </a:r>
            <a:r>
              <a:rPr lang="en-GB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64E1D5A-1F1F-74B2-B9E3-F41BAEB3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4014455"/>
            <a:ext cx="10172700" cy="21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92F-605B-7B1F-F10B-7A8AAA62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PROGRAMMAS PIEMĒRS</a:t>
            </a:r>
            <a:endParaRPr lang="en-GB" b="0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BCE0-8286-9704-8482-35882C28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42" y="2185332"/>
            <a:ext cx="5734632" cy="381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public class masivs2d1 {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	public static void main(String[] </a:t>
            </a:r>
            <a:r>
              <a:rPr lang="en-GB" b="1" dirty="0" err="1"/>
              <a:t>args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	int[][] </a:t>
            </a:r>
            <a:r>
              <a:rPr lang="en-GB" b="1" dirty="0" err="1"/>
              <a:t>cipari</a:t>
            </a:r>
            <a:r>
              <a:rPr lang="en-GB" b="1" dirty="0"/>
              <a:t> = { {1, 2, 3, 4}, {5, 6, 7} };</a:t>
            </a:r>
          </a:p>
          <a:p>
            <a:pPr marL="0" indent="0">
              <a:buNone/>
            </a:pPr>
            <a:r>
              <a:rPr lang="en-GB" b="1" dirty="0"/>
              <a:t>	    int </a:t>
            </a:r>
            <a:r>
              <a:rPr lang="en-GB" b="1" dirty="0" err="1"/>
              <a:t>izvadit</a:t>
            </a:r>
            <a:r>
              <a:rPr lang="en-GB" b="1" dirty="0"/>
              <a:t> = </a:t>
            </a:r>
            <a:r>
              <a:rPr lang="en-GB" b="1" dirty="0" err="1"/>
              <a:t>cipari</a:t>
            </a:r>
            <a:r>
              <a:rPr lang="en-GB" b="1" dirty="0"/>
              <a:t>[0][2];</a:t>
            </a:r>
          </a:p>
          <a:p>
            <a:pPr marL="0" indent="0">
              <a:buNone/>
            </a:pPr>
            <a:r>
              <a:rPr lang="en-GB" b="1" dirty="0"/>
              <a:t>	    </a:t>
            </a:r>
            <a:r>
              <a:rPr lang="en-GB" b="1" dirty="0" err="1"/>
              <a:t>System.out.println</a:t>
            </a:r>
            <a:r>
              <a:rPr lang="en-GB" b="1" dirty="0"/>
              <a:t>(</a:t>
            </a:r>
            <a:r>
              <a:rPr lang="en-GB" b="1" dirty="0" err="1"/>
              <a:t>izvadit</a:t>
            </a:r>
            <a:r>
              <a:rPr lang="en-GB" b="1" dirty="0"/>
              <a:t>);  </a:t>
            </a:r>
          </a:p>
          <a:p>
            <a:pPr marL="0" indent="0">
              <a:buNone/>
            </a:pPr>
            <a:r>
              <a:rPr lang="en-GB" b="1" dirty="0"/>
              <a:t>	}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B90854-A613-1B89-97F9-B4542BC54CF2}"/>
              </a:ext>
            </a:extLst>
          </p:cNvPr>
          <p:cNvSpPr txBox="1">
            <a:spLocks/>
          </p:cNvSpPr>
          <p:nvPr/>
        </p:nvSpPr>
        <p:spPr>
          <a:xfrm>
            <a:off x="898905" y="2007395"/>
            <a:ext cx="4470050" cy="44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Divdimensij</a:t>
            </a:r>
            <a:r>
              <a:rPr lang="lv-LV" sz="2000" dirty="0"/>
              <a:t>u</a:t>
            </a:r>
            <a:r>
              <a:rPr lang="en-US" sz="2000" dirty="0"/>
              <a:t> mas</a:t>
            </a:r>
            <a:r>
              <a:rPr lang="lv-LV" sz="2000" dirty="0"/>
              <a:t>īva izveide un vienas vērtības izvade.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65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92F-605B-7B1F-F10B-7A8AAA62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PROGRAMMAS PIEMĒRS</a:t>
            </a:r>
            <a:endParaRPr lang="en-GB" b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BCE0-8286-9704-8482-35882C28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518" y="1652631"/>
            <a:ext cx="4666434" cy="44853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public static void main(String[] </a:t>
            </a:r>
            <a:r>
              <a:rPr lang="en-GB" b="1" dirty="0" err="1"/>
              <a:t>args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	int[][] </a:t>
            </a:r>
            <a:r>
              <a:rPr lang="en-GB" b="1" dirty="0" err="1"/>
              <a:t>cipari</a:t>
            </a:r>
            <a:r>
              <a:rPr lang="en-GB" b="1" dirty="0"/>
              <a:t> = new int[3][1];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/>
              <a:t>cipari</a:t>
            </a:r>
            <a:r>
              <a:rPr lang="en-GB" b="1" dirty="0"/>
              <a:t>[0][0] = 1;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/>
              <a:t>cipari</a:t>
            </a:r>
            <a:r>
              <a:rPr lang="en-GB" b="1" dirty="0"/>
              <a:t>[1][0] = 2;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/>
              <a:t>cipari</a:t>
            </a:r>
            <a:r>
              <a:rPr lang="en-GB" b="1" dirty="0"/>
              <a:t>[2][0] = 3;</a:t>
            </a:r>
          </a:p>
          <a:p>
            <a:pPr marL="0" indent="0">
              <a:buNone/>
            </a:pPr>
            <a:r>
              <a:rPr lang="en-GB" b="1" dirty="0"/>
              <a:t>	    for (int </a:t>
            </a:r>
            <a:r>
              <a:rPr lang="en-GB" b="1" dirty="0" err="1"/>
              <a:t>i</a:t>
            </a:r>
            <a:r>
              <a:rPr lang="en-GB" b="1" dirty="0"/>
              <a:t> = 0; </a:t>
            </a:r>
            <a:r>
              <a:rPr lang="en-GB" b="1" dirty="0" err="1"/>
              <a:t>i</a:t>
            </a:r>
            <a:r>
              <a:rPr lang="en-GB" b="1" dirty="0"/>
              <a:t> &lt; </a:t>
            </a:r>
            <a:r>
              <a:rPr lang="en-GB" b="1" dirty="0" err="1"/>
              <a:t>cipari.length</a:t>
            </a:r>
            <a:r>
              <a:rPr lang="en-GB" b="1" dirty="0"/>
              <a:t>; ++</a:t>
            </a:r>
            <a:r>
              <a:rPr lang="en-GB" b="1" dirty="0" err="1"/>
              <a:t>i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      for(int j = 0; j &lt; </a:t>
            </a:r>
            <a:r>
              <a:rPr lang="en-GB" b="1" dirty="0" err="1"/>
              <a:t>cipari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].length; ++j) {</a:t>
            </a:r>
          </a:p>
          <a:p>
            <a:pPr marL="0" indent="0">
              <a:buNone/>
            </a:pPr>
            <a:r>
              <a:rPr lang="en-GB" b="1" dirty="0"/>
              <a:t>	        </a:t>
            </a:r>
            <a:r>
              <a:rPr lang="en-GB" b="1" dirty="0" err="1"/>
              <a:t>System.out.println</a:t>
            </a:r>
            <a:r>
              <a:rPr lang="en-GB" b="1" dirty="0"/>
              <a:t>(</a:t>
            </a:r>
            <a:r>
              <a:rPr lang="en-GB" b="1" dirty="0" err="1"/>
              <a:t>cipari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][j]);</a:t>
            </a:r>
          </a:p>
          <a:p>
            <a:pPr marL="0" indent="0">
              <a:buNone/>
            </a:pPr>
            <a:r>
              <a:rPr lang="en-GB" b="1" dirty="0"/>
              <a:t>	      	}</a:t>
            </a:r>
          </a:p>
          <a:p>
            <a:pPr marL="0" indent="0">
              <a:buNone/>
            </a:pPr>
            <a:r>
              <a:rPr lang="en-GB" b="1" dirty="0"/>
              <a:t>	    }</a:t>
            </a:r>
          </a:p>
          <a:p>
            <a:pPr marL="0" indent="0">
              <a:buNone/>
            </a:pPr>
            <a:r>
              <a:rPr lang="en-GB" b="1" dirty="0"/>
              <a:t>	}</a:t>
            </a:r>
          </a:p>
          <a:p>
            <a:pPr marL="0" indent="0">
              <a:buNone/>
            </a:pPr>
            <a:r>
              <a:rPr lang="en-GB" b="1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09D523-E744-D0EE-6EB9-928FBA812F22}"/>
              </a:ext>
            </a:extLst>
          </p:cNvPr>
          <p:cNvSpPr txBox="1">
            <a:spLocks/>
          </p:cNvSpPr>
          <p:nvPr/>
        </p:nvSpPr>
        <p:spPr>
          <a:xfrm>
            <a:off x="898905" y="2007395"/>
            <a:ext cx="4470050" cy="44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sz="2000" dirty="0"/>
              <a:t>Idividuāla vērtību ievietošana masīvā un to visu izvade pēc kārtas.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95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BE2C-4C03-7D1D-6FC6-FA9A312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PROGRAMMAS PIEMĒRS</a:t>
            </a:r>
            <a:endParaRPr lang="en-GB" b="0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2718-71F1-F0FE-2BB9-60E5B00C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509" y="1774271"/>
            <a:ext cx="5810133" cy="3810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	int[][] </a:t>
            </a:r>
            <a:r>
              <a:rPr lang="en-GB" dirty="0" err="1"/>
              <a:t>cipari</a:t>
            </a:r>
            <a:r>
              <a:rPr lang="en-GB" dirty="0"/>
              <a:t> = { {1, 2, 3, 4}, {5, 6, 7} };</a:t>
            </a:r>
          </a:p>
          <a:p>
            <a:pPr marL="0" indent="0">
              <a:buNone/>
            </a:pPr>
            <a:r>
              <a:rPr lang="en-GB" dirty="0"/>
              <a:t>	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cipari.length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      for(int j = 0; j &lt; </a:t>
            </a:r>
            <a:r>
              <a:rPr lang="en-GB" dirty="0" err="1"/>
              <a:t>cipari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].length; ++j) {</a:t>
            </a:r>
          </a:p>
          <a:p>
            <a:pPr marL="0" indent="0">
              <a:buNone/>
            </a:pPr>
            <a:r>
              <a:rPr lang="en-GB" dirty="0"/>
              <a:t>	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cipari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0" indent="0">
              <a:buNone/>
            </a:pPr>
            <a:r>
              <a:rPr lang="en-GB" dirty="0"/>
              <a:t>	      	}</a:t>
            </a:r>
          </a:p>
          <a:p>
            <a:pPr marL="0" indent="0">
              <a:buNone/>
            </a:pPr>
            <a:r>
              <a:rPr lang="en-GB" dirty="0"/>
              <a:t>	    }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D6F2CF-9D75-E5F0-1B67-6F5F4F1BD426}"/>
              </a:ext>
            </a:extLst>
          </p:cNvPr>
          <p:cNvSpPr txBox="1">
            <a:spLocks/>
          </p:cNvSpPr>
          <p:nvPr/>
        </p:nvSpPr>
        <p:spPr>
          <a:xfrm>
            <a:off x="898905" y="2007395"/>
            <a:ext cx="4470050" cy="44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sz="2000" dirty="0"/>
              <a:t>Masīva izveida ar vērtībām un vērtību izvade.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22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8E37-2CEB-D43E-1218-6A5F83F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PROGRAMMAS PIEMĒRS</a:t>
            </a:r>
            <a:endParaRPr lang="en-GB" b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457D-F005-92BD-896D-07C237B0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6765"/>
            <a:ext cx="6279917" cy="55682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public static void main(String[] </a:t>
            </a:r>
            <a:r>
              <a:rPr lang="en-GB" b="1" dirty="0" err="1"/>
              <a:t>args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	String </a:t>
            </a:r>
            <a:r>
              <a:rPr lang="en-GB" b="1" dirty="0" err="1"/>
              <a:t>masinas</a:t>
            </a:r>
            <a:r>
              <a:rPr lang="en-GB" b="1" dirty="0"/>
              <a:t>[][] = {{"</a:t>
            </a:r>
            <a:r>
              <a:rPr lang="en-GB" b="1" dirty="0" err="1"/>
              <a:t>audi</a:t>
            </a:r>
            <a:r>
              <a:rPr lang="en-GB" b="1" dirty="0"/>
              <a:t>","</a:t>
            </a:r>
            <a:r>
              <a:rPr lang="en-GB" b="1" dirty="0" err="1"/>
              <a:t>toyota</a:t>
            </a:r>
            <a:r>
              <a:rPr lang="en-GB" b="1" dirty="0"/>
              <a:t>"},{"</a:t>
            </a:r>
            <a:r>
              <a:rPr lang="en-GB" b="1" dirty="0" err="1"/>
              <a:t>bmw</a:t>
            </a:r>
            <a:r>
              <a:rPr lang="en-GB" b="1" dirty="0"/>
              <a:t>","</a:t>
            </a:r>
            <a:r>
              <a:rPr lang="en-GB" b="1" dirty="0" err="1"/>
              <a:t>nissan</a:t>
            </a:r>
            <a:r>
              <a:rPr lang="en-GB" b="1" dirty="0"/>
              <a:t>"}};</a:t>
            </a:r>
          </a:p>
          <a:p>
            <a:pPr marL="0" indent="0">
              <a:buNone/>
            </a:pPr>
            <a:r>
              <a:rPr lang="en-GB" b="1" dirty="0"/>
              <a:t>		int </a:t>
            </a:r>
            <a:r>
              <a:rPr lang="en-GB" b="1" dirty="0" err="1"/>
              <a:t>cipari</a:t>
            </a:r>
            <a:r>
              <a:rPr lang="en-GB" b="1" dirty="0"/>
              <a:t>[][] = {{4,1,},{3,5,}};</a:t>
            </a:r>
          </a:p>
          <a:p>
            <a:pPr marL="0" indent="0">
              <a:buNone/>
            </a:pPr>
            <a:r>
              <a:rPr lang="en-GB" b="1" dirty="0"/>
              <a:t>		char </a:t>
            </a:r>
            <a:r>
              <a:rPr lang="en-GB" b="1" dirty="0" err="1"/>
              <a:t>burti</a:t>
            </a:r>
            <a:r>
              <a:rPr lang="en-GB" b="1" dirty="0"/>
              <a:t>[][] = {{'A','B'},{'C','D'}};</a:t>
            </a:r>
          </a:p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r>
              <a:rPr lang="en-GB" b="1" dirty="0"/>
              <a:t>		for (int </a:t>
            </a:r>
            <a:r>
              <a:rPr lang="en-GB" b="1" dirty="0" err="1"/>
              <a:t>i</a:t>
            </a:r>
            <a:r>
              <a:rPr lang="en-GB" b="1" dirty="0"/>
              <a:t> = 0; </a:t>
            </a:r>
            <a:r>
              <a:rPr lang="en-GB" b="1" dirty="0" err="1"/>
              <a:t>i</a:t>
            </a:r>
            <a:r>
              <a:rPr lang="en-GB" b="1" dirty="0"/>
              <a:t> &lt; </a:t>
            </a:r>
            <a:r>
              <a:rPr lang="en-GB" b="1" dirty="0" err="1"/>
              <a:t>cipari.length</a:t>
            </a:r>
            <a:r>
              <a:rPr lang="en-GB" b="1" dirty="0"/>
              <a:t>; ++</a:t>
            </a:r>
            <a:r>
              <a:rPr lang="en-GB" b="1" dirty="0" err="1"/>
              <a:t>i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		      for(int j = 0; j &lt; </a:t>
            </a:r>
            <a:r>
              <a:rPr lang="en-GB" b="1" dirty="0" err="1"/>
              <a:t>cipari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].length; ++j) {</a:t>
            </a:r>
          </a:p>
          <a:p>
            <a:pPr marL="0" indent="0">
              <a:buNone/>
            </a:pPr>
            <a:r>
              <a:rPr lang="en-GB" b="1" dirty="0"/>
              <a:t>		        </a:t>
            </a:r>
            <a:r>
              <a:rPr lang="en-GB" b="1" dirty="0" err="1"/>
              <a:t>System.out.println</a:t>
            </a:r>
            <a:r>
              <a:rPr lang="en-GB" b="1" dirty="0"/>
              <a:t>("</a:t>
            </a:r>
            <a:r>
              <a:rPr lang="en-GB" b="1" dirty="0" err="1"/>
              <a:t>masina</a:t>
            </a:r>
            <a:r>
              <a:rPr lang="en-GB" b="1" dirty="0"/>
              <a:t>:"+</a:t>
            </a:r>
            <a:r>
              <a:rPr lang="en-GB" b="1" dirty="0" err="1"/>
              <a:t>masinas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][j]</a:t>
            </a:r>
          </a:p>
          <a:p>
            <a:pPr marL="0" indent="0">
              <a:buNone/>
            </a:pPr>
            <a:r>
              <a:rPr lang="en-GB" b="1" dirty="0"/>
              <a:t>				+" </a:t>
            </a:r>
            <a:r>
              <a:rPr lang="en-GB" b="1" dirty="0" err="1"/>
              <a:t>cipars</a:t>
            </a:r>
            <a:r>
              <a:rPr lang="en-GB" b="1" dirty="0"/>
              <a:t>:"+</a:t>
            </a:r>
            <a:r>
              <a:rPr lang="en-GB" b="1" dirty="0" err="1"/>
              <a:t>cipari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][j]</a:t>
            </a:r>
          </a:p>
          <a:p>
            <a:pPr marL="0" indent="0">
              <a:buNone/>
            </a:pPr>
            <a:r>
              <a:rPr lang="en-GB" b="1" dirty="0"/>
              <a:t>				+" </a:t>
            </a:r>
            <a:r>
              <a:rPr lang="en-GB" b="1" dirty="0" err="1"/>
              <a:t>burts</a:t>
            </a:r>
            <a:r>
              <a:rPr lang="en-GB" b="1" dirty="0"/>
              <a:t>:"+</a:t>
            </a:r>
            <a:r>
              <a:rPr lang="en-GB" b="1" dirty="0" err="1"/>
              <a:t>burti</a:t>
            </a:r>
            <a:r>
              <a:rPr lang="en-GB" b="1" dirty="0"/>
              <a:t>[</a:t>
            </a:r>
            <a:r>
              <a:rPr lang="en-GB" b="1" dirty="0" err="1"/>
              <a:t>i</a:t>
            </a:r>
            <a:r>
              <a:rPr lang="en-GB" b="1" dirty="0"/>
              <a:t>][j]);</a:t>
            </a:r>
          </a:p>
          <a:p>
            <a:pPr marL="0" indent="0">
              <a:buNone/>
            </a:pPr>
            <a:r>
              <a:rPr lang="en-GB" b="1" dirty="0"/>
              <a:t>		        </a:t>
            </a:r>
            <a:r>
              <a:rPr lang="en-GB" b="1" dirty="0" err="1"/>
              <a:t>System.out.println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		      	}</a:t>
            </a:r>
          </a:p>
          <a:p>
            <a:pPr marL="0" indent="0">
              <a:buNone/>
            </a:pPr>
            <a:r>
              <a:rPr lang="en-GB" b="1" dirty="0"/>
              <a:t>		    }</a:t>
            </a:r>
          </a:p>
          <a:p>
            <a:pPr marL="0" indent="0">
              <a:buNone/>
            </a:pPr>
            <a:r>
              <a:rPr lang="en-GB" b="1" dirty="0"/>
              <a:t>	}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A1A63-6C5D-A5A6-FDDA-193481DA50D3}"/>
              </a:ext>
            </a:extLst>
          </p:cNvPr>
          <p:cNvSpPr txBox="1">
            <a:spLocks/>
          </p:cNvSpPr>
          <p:nvPr/>
        </p:nvSpPr>
        <p:spPr>
          <a:xfrm>
            <a:off x="898905" y="2007395"/>
            <a:ext cx="4470050" cy="44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sz="2000" dirty="0"/>
              <a:t>Vairāku datu tipu masīvi un to izvadīšana.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97235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997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Trade Gothic Next Cond</vt:lpstr>
      <vt:lpstr>Trade Gothic Next Light</vt:lpstr>
      <vt:lpstr>PortalVTI</vt:lpstr>
      <vt:lpstr>Divdimensiju masīvs</vt:lpstr>
      <vt:lpstr>Divdimensiju Masīvs</vt:lpstr>
      <vt:lpstr>Indeksi</vt:lpstr>
      <vt:lpstr>Vēl par 2D masīviem</vt:lpstr>
      <vt:lpstr>Rindas un kollonas</vt:lpstr>
      <vt:lpstr>PROGRAMMAS PIEMĒRS </vt:lpstr>
      <vt:lpstr>PROGRAMMAS PIEMĒRS </vt:lpstr>
      <vt:lpstr>PROGRAMMAS PIEMĒRS </vt:lpstr>
      <vt:lpstr>PROGRAMMAS PIEMĒRS </vt:lpstr>
      <vt:lpstr>PROGRAMMAS PIEMĒRS </vt:lpstr>
      <vt:lpstr>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</cp:lastModifiedBy>
  <cp:revision>119</cp:revision>
  <dcterms:created xsi:type="dcterms:W3CDTF">2022-06-14T21:48:46Z</dcterms:created>
  <dcterms:modified xsi:type="dcterms:W3CDTF">2022-06-15T16:54:20Z</dcterms:modified>
</cp:coreProperties>
</file>