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Default Extension="wdp" ContentType="image/vnd.ms-photo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  <p:sldId id="258" r:id="rId4"/>
    <p:sldId id="259" r:id="rId5"/>
    <p:sldId id="268" r:id="rId6"/>
    <p:sldId id="297" r:id="rId7"/>
    <p:sldId id="29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9" r:id="rId17"/>
    <p:sldId id="287" r:id="rId18"/>
    <p:sldId id="288" r:id="rId19"/>
    <p:sldId id="289" r:id="rId20"/>
    <p:sldId id="290" r:id="rId21"/>
    <p:sldId id="291" r:id="rId22"/>
    <p:sldId id="270" r:id="rId23"/>
    <p:sldId id="271" r:id="rId24"/>
    <p:sldId id="272" r:id="rId25"/>
    <p:sldId id="292" r:id="rId26"/>
    <p:sldId id="273" r:id="rId27"/>
    <p:sldId id="274" r:id="rId28"/>
    <p:sldId id="275" r:id="rId29"/>
    <p:sldId id="279" r:id="rId30"/>
    <p:sldId id="276" r:id="rId31"/>
    <p:sldId id="277" r:id="rId32"/>
    <p:sldId id="278" r:id="rId33"/>
    <p:sldId id="293" r:id="rId34"/>
    <p:sldId id="280" r:id="rId35"/>
    <p:sldId id="281" r:id="rId36"/>
    <p:sldId id="282" r:id="rId37"/>
    <p:sldId id="283" r:id="rId38"/>
    <p:sldId id="284" r:id="rId39"/>
    <p:sldId id="285" r:id="rId40"/>
    <p:sldId id="294" r:id="rId41"/>
    <p:sldId id="295" r:id="rId42"/>
    <p:sldId id="296" r:id="rId43"/>
    <p:sldId id="28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-24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pPr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Asset Pricing in Chinese capital market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>
                <a:solidFill>
                  <a:srgbClr val="000000"/>
                </a:solidFill>
              </a:rPr>
              <a:t>Fangzhou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Lu</a:t>
            </a:r>
          </a:p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NYU Stern,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Decemeber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5th, 2012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035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Market Highlight: equity market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内容占位符 3" descr="QQ20121205-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260" b="260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316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Market Highlight: </a:t>
            </a:r>
            <a:r>
              <a:rPr kumimoji="1" lang="en-US" altLang="zh-CN" dirty="0" smtClean="0">
                <a:solidFill>
                  <a:srgbClr val="000000"/>
                </a:solidFill>
              </a:rPr>
              <a:t>bond market</a:t>
            </a:r>
            <a:endParaRPr kumimoji="1" lang="zh-CN" altLang="en-US" dirty="0"/>
          </a:p>
        </p:txBody>
      </p:sp>
      <p:pic>
        <p:nvPicPr>
          <p:cNvPr id="6" name="内容占位符 5" descr="QQ20121205-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2031" r="2031"/>
          <a:stretch>
            <a:fillRect/>
          </a:stretch>
        </p:blipFill>
        <p:spPr>
          <a:xfrm>
            <a:off x="459111" y="1650999"/>
            <a:ext cx="8199514" cy="4550833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875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Third largest equity markets around the world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8" name="内容占位符 7" descr="QQ20121205-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9554" b="9554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317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sz="2800" dirty="0">
                <a:solidFill>
                  <a:srgbClr val="000000"/>
                </a:solidFill>
              </a:rPr>
              <a:t>Largest equity markets around the world</a:t>
            </a:r>
            <a:endParaRPr kumimoji="1" lang="zh-CN" altLang="en-US" sz="2800" dirty="0"/>
          </a:p>
        </p:txBody>
      </p:sp>
      <p:pic>
        <p:nvPicPr>
          <p:cNvPr id="4" name="内容占位符 3" descr="QQ20121205-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4829" r="4829"/>
          <a:stretch>
            <a:fillRect/>
          </a:stretch>
        </p:blipFill>
        <p:spPr>
          <a:xfrm>
            <a:off x="552195" y="1828800"/>
            <a:ext cx="8128267" cy="4208930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8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 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Hottest Asset Pricing puzzles in China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Underperformance puzzle of the Chinese equity market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Equity pricing puzzle in segmented market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Stock Synchronicity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Housing asset bubbles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Ownership and agency problem in non-tradable shares unlock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Bond market and derivatives market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421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 Key differences we should notice when studying asset pricing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Historical reason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Market establishment time and theory establishment time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Capital inflow control and other controls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Unique economic and political position</a:t>
            </a:r>
          </a:p>
          <a:p>
            <a:endParaRPr kumimoji="1" lang="en-US" altLang="zh-CN" dirty="0" smtClean="0">
              <a:solidFill>
                <a:srgbClr val="000000"/>
              </a:solidFill>
            </a:endParaRPr>
          </a:p>
          <a:p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579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   Key input into the formula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Information asymmetry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Legal </a:t>
            </a:r>
            <a:r>
              <a:rPr kumimoji="1" lang="en-US" altLang="zh-CN" dirty="0">
                <a:solidFill>
                  <a:srgbClr val="000000"/>
                </a:solidFill>
              </a:rPr>
              <a:t>s</a:t>
            </a:r>
            <a:r>
              <a:rPr kumimoji="1" lang="en-US" altLang="zh-CN" dirty="0" smtClean="0">
                <a:solidFill>
                  <a:srgbClr val="000000"/>
                </a:solidFill>
              </a:rPr>
              <a:t>ystem incompleteness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Political system’s influence on economic efficiency and asset pricing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Financial </a:t>
            </a:r>
            <a:r>
              <a:rPr kumimoji="1" lang="en-US" altLang="zh-CN" dirty="0">
                <a:solidFill>
                  <a:srgbClr val="000000"/>
                </a:solidFill>
              </a:rPr>
              <a:t>m</a:t>
            </a:r>
            <a:r>
              <a:rPr kumimoji="1" lang="en-US" altLang="zh-CN" dirty="0" smtClean="0">
                <a:solidFill>
                  <a:srgbClr val="000000"/>
                </a:solidFill>
              </a:rPr>
              <a:t>arket incompleteness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738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tx1"/>
                </a:solidFill>
              </a:rPr>
              <a:t>Information asymmetry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sz="2800" dirty="0" smtClean="0">
                <a:solidFill>
                  <a:schemeClr val="tx1"/>
                </a:solidFill>
              </a:rPr>
              <a:t>at what level?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More serious in emerging markets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Between SOEs and private companies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Between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ajority shareholders and minority shareholders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Between Institutional investors and retail investors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Between Domestic and foreign investors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1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Legal System incompleteness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Inside trading and stock price manipulation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llegal manipulations of financial statements in listed sector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Lack of protection for retail investors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     Problems come from CSRC!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767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Political System’s influence on economic efficiency and asset pricing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influence is ambiguous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Pros: SOEs are superior because their operations with be more compatible with government’s economic goal for the nation which will be beneficial for the country in the long run. (Ex: industrial structure reform)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Government settle down fiscal policies much faster.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SOEs create great inefficiency. No democracy.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65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Why we may be interested?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2400" dirty="0" smtClean="0">
              <a:solidFill>
                <a:schemeClr val="tx1"/>
              </a:solidFill>
            </a:endParaRP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China is the second biggest economy in the world in terms of GDP.</a:t>
            </a:r>
          </a:p>
          <a:p>
            <a:r>
              <a:rPr kumimoji="1" lang="en-US" altLang="zh-CN" sz="2400" dirty="0" smtClean="0">
                <a:solidFill>
                  <a:schemeClr val="tx1"/>
                </a:solidFill>
              </a:rPr>
              <a:t>Some people are guessing that China’s total GDP will surpass the US’s total GDP very soon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874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Political System’s influence on economic efficiency and asset pricing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What do public and hedge managers think?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dirty="0" smtClean="0">
                <a:solidFill>
                  <a:srgbClr val="C00000"/>
                </a:solidFill>
              </a:rPr>
              <a:t>Yes, the communist party’s market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图片 9" descr="QQ20121205-20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89269" y="3538891"/>
            <a:ext cx="2978783" cy="24988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8920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    Financial market incompleteness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New Innovations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Stock index future, short sales permission, </a:t>
            </a:r>
            <a:r>
              <a:rPr lang="en-US" dirty="0" err="1" smtClean="0">
                <a:solidFill>
                  <a:schemeClr val="tx1"/>
                </a:solidFill>
              </a:rPr>
              <a:t>ChiNext</a:t>
            </a:r>
            <a:r>
              <a:rPr lang="en-US" dirty="0" smtClean="0">
                <a:solidFill>
                  <a:schemeClr val="tx1"/>
                </a:solidFill>
              </a:rPr>
              <a:t> board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On its way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Full short sales permission, Global board, (</a:t>
            </a:r>
            <a:r>
              <a:rPr lang="en-US" dirty="0" err="1" smtClean="0">
                <a:solidFill>
                  <a:schemeClr val="tx1"/>
                </a:solidFill>
              </a:rPr>
              <a:t>ChiNext</a:t>
            </a:r>
            <a:r>
              <a:rPr lang="en-US" dirty="0" smtClean="0">
                <a:solidFill>
                  <a:schemeClr val="tx1"/>
                </a:solidFill>
              </a:rPr>
              <a:t>)^2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19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  Underperformance puzzle of the equity market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4" name="内容占位符 3" descr="QQ20121205-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4788" r="4788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312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   Underperformance </a:t>
            </a:r>
            <a:r>
              <a:rPr kumimoji="1" lang="en-US" altLang="zh-CN" sz="2400" dirty="0">
                <a:solidFill>
                  <a:srgbClr val="000000"/>
                </a:solidFill>
              </a:rPr>
              <a:t>puzzle of the equity market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The overcorrection of asset price due to the permission of short sales of stock market index(a reason derived from financial market incompleteness and its development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The depression of the asset price by the central </a:t>
            </a:r>
            <a:r>
              <a:rPr lang="en-US" altLang="zh-CN" dirty="0" smtClean="0">
                <a:solidFill>
                  <a:srgbClr val="000000"/>
                </a:solidFill>
              </a:rPr>
              <a:t>government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The poor asset and dividends claim rights held by small shareholders due to </a:t>
            </a:r>
            <a:r>
              <a:rPr lang="en-US" altLang="zh-CN" dirty="0" smtClean="0">
                <a:solidFill>
                  <a:srgbClr val="000000"/>
                </a:solidFill>
              </a:rPr>
              <a:t>the legal </a:t>
            </a:r>
            <a:r>
              <a:rPr lang="en-US" altLang="zh-CN" dirty="0">
                <a:solidFill>
                  <a:srgbClr val="000000"/>
                </a:solidFill>
              </a:rPr>
              <a:t>system incompleteness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6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    Underperformance </a:t>
            </a:r>
            <a:r>
              <a:rPr kumimoji="1" lang="en-US" altLang="zh-CN" sz="2400" dirty="0">
                <a:solidFill>
                  <a:srgbClr val="000000"/>
                </a:solidFill>
              </a:rPr>
              <a:t>puzzle of the equity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market</a:t>
            </a:r>
            <a:br>
              <a:rPr kumimoji="1" lang="en-US" altLang="zh-CN" sz="2400" dirty="0" smtClean="0">
                <a:solidFill>
                  <a:srgbClr val="000000"/>
                </a:solidFill>
              </a:rPr>
            </a:br>
            <a:r>
              <a:rPr kumimoji="1" lang="en-US" altLang="zh-CN" sz="2400" dirty="0" smtClean="0">
                <a:solidFill>
                  <a:srgbClr val="000000"/>
                </a:solidFill>
              </a:rPr>
              <a:t>               short sales depress equity prices</a:t>
            </a:r>
            <a:endParaRPr kumimoji="1" lang="zh-CN" altLang="en-US" sz="2400" dirty="0"/>
          </a:p>
        </p:txBody>
      </p:sp>
      <p:pic>
        <p:nvPicPr>
          <p:cNvPr id="4" name="内容占位符 3" descr="QQ20121205-17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5271" b="5271"/>
          <a:stretch>
            <a:fillRect/>
          </a:stretch>
        </p:blipFill>
        <p:spPr>
          <a:xfrm>
            <a:off x="897316" y="2022800"/>
            <a:ext cx="7250491" cy="4024113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2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           Short sales permission and liberalization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Supporters: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Decrease cost of capital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Decrease upside minus downside R square measurement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</a:t>
            </a:r>
            <a:r>
              <a:rPr lang="en-US" dirty="0" smtClean="0">
                <a:solidFill>
                  <a:srgbClr val="C00000"/>
                </a:solidFill>
              </a:rPr>
              <a:t>Timing is the key!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Opponents: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Strong negative stock returns and negative skewness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Exaggerate stock drops during a Recession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92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   Underperformance </a:t>
            </a:r>
            <a:r>
              <a:rPr kumimoji="1" lang="en-US" altLang="zh-CN" sz="2400" dirty="0">
                <a:solidFill>
                  <a:srgbClr val="000000"/>
                </a:solidFill>
              </a:rPr>
              <a:t>puzzle of the equity market</a:t>
            </a:r>
            <a:br>
              <a:rPr kumimoji="1" lang="en-US" altLang="zh-CN" sz="2400" dirty="0">
                <a:solidFill>
                  <a:srgbClr val="000000"/>
                </a:solidFill>
              </a:rPr>
            </a:br>
            <a:r>
              <a:rPr kumimoji="1" lang="en-US" altLang="zh-CN" sz="2400" dirty="0">
                <a:solidFill>
                  <a:srgbClr val="000000"/>
                </a:solidFill>
              </a:rPr>
              <a:t>           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       government intervention</a:t>
            </a:r>
            <a:endParaRPr kumimoji="1" lang="zh-CN" altLang="en-US" sz="2400" dirty="0"/>
          </a:p>
        </p:txBody>
      </p:sp>
      <p:pic>
        <p:nvPicPr>
          <p:cNvPr id="5" name="内容占位符 4" descr="QQ20121205-18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8990" b="8990"/>
          <a:stretch>
            <a:fillRect/>
          </a:stretch>
        </p:blipFill>
        <p:spPr>
          <a:xfrm>
            <a:off x="544781" y="2988482"/>
            <a:ext cx="3720923" cy="2065159"/>
          </a:xfrm>
        </p:spPr>
      </p:pic>
      <p:sp>
        <p:nvSpPr>
          <p:cNvPr id="7" name="文本框 6"/>
          <p:cNvSpPr txBox="1"/>
          <p:nvPr/>
        </p:nvSpPr>
        <p:spPr>
          <a:xfrm>
            <a:off x="1697998" y="2410813"/>
            <a:ext cx="158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High inflation</a:t>
            </a:r>
            <a:endParaRPr kumimoji="1" lang="zh-CN" altLang="en-US" dirty="0"/>
          </a:p>
        </p:txBody>
      </p:sp>
      <p:pic>
        <p:nvPicPr>
          <p:cNvPr id="8" name="图片 7" descr="QQ20121205-1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417557" y="3014377"/>
            <a:ext cx="3603072" cy="20392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14875" y="2410813"/>
            <a:ext cx="208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High housing price</a:t>
            </a:r>
            <a:endParaRPr kumimoji="1" lang="zh-CN" altLang="en-US" dirty="0"/>
          </a:p>
        </p:txBody>
      </p:sp>
      <p:pic>
        <p:nvPicPr>
          <p:cNvPr id="10" name="图片 9" descr="QQ20121205-20.png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928165" y="2780145"/>
            <a:ext cx="2978783" cy="249883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48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   Underperformance </a:t>
            </a:r>
            <a:r>
              <a:rPr kumimoji="1" lang="en-US" altLang="zh-CN" sz="2400" dirty="0">
                <a:solidFill>
                  <a:srgbClr val="000000"/>
                </a:solidFill>
              </a:rPr>
              <a:t>puzzle of the equity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market</a:t>
            </a:r>
            <a:br>
              <a:rPr kumimoji="1" lang="en-US" altLang="zh-CN" sz="2400" dirty="0" smtClean="0">
                <a:solidFill>
                  <a:srgbClr val="000000"/>
                </a:solidFill>
              </a:rPr>
            </a:b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                     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Poor asset claim right</a:t>
            </a:r>
            <a:endParaRPr kumimoji="1" lang="zh-CN" altLang="en-US" sz="2400" dirty="0"/>
          </a:p>
        </p:txBody>
      </p:sp>
      <p:pic>
        <p:nvPicPr>
          <p:cNvPr id="4" name="内容占位符 3" descr="QQ20121205-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8069" b="8069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94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 Equity pricing puzzle in segmented market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47275510"/>
              </p:ext>
            </p:extLst>
          </p:nvPr>
        </p:nvGraphicFramePr>
        <p:xfrm>
          <a:off x="779463" y="2850425"/>
          <a:ext cx="7583490" cy="340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Regulator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Investor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Trading Currency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Company</a:t>
                      </a:r>
                      <a:r>
                        <a:rPr lang="en-US" altLang="zh-CN" baseline="0" dirty="0" smtClean="0"/>
                        <a:t> traded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Overall Market</a:t>
                      </a:r>
                      <a:r>
                        <a:rPr lang="en-US" altLang="zh-CN" baseline="0" dirty="0" smtClean="0"/>
                        <a:t> Cap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Mainland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 kinds of firms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0" dirty="0" smtClean="0"/>
                        <a:t> 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Foreigners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USD(SZ),HKD(SH)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Middle-cap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Trivial</a:t>
                      </a:r>
                      <a:r>
                        <a:rPr lang="en-US" altLang="zh-CN" baseline="0" dirty="0" smtClean="0"/>
                        <a:t> compare to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 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HKSI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Foreigners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HKD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en-US" altLang="zh-CN" baseline="0" dirty="0" smtClean="0"/>
                        <a:t> blue-chip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Trivial</a:t>
                      </a:r>
                      <a:r>
                        <a:rPr lang="en-US" altLang="zh-CN" baseline="0" dirty="0" smtClean="0"/>
                        <a:t> compare to 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28757" y="2010446"/>
            <a:ext cx="13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751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  Equity </a:t>
            </a:r>
            <a:r>
              <a:rPr kumimoji="1" lang="en-US" altLang="zh-CN" sz="2800" dirty="0">
                <a:solidFill>
                  <a:srgbClr val="000000"/>
                </a:solidFill>
              </a:rPr>
              <a:t>pricing puzzle in segmented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market</a:t>
            </a:r>
            <a:br>
              <a:rPr kumimoji="1" lang="en-US" altLang="zh-CN" sz="2800" dirty="0" smtClean="0">
                <a:solidFill>
                  <a:srgbClr val="000000"/>
                </a:solidFill>
              </a:rPr>
            </a:br>
            <a:r>
              <a:rPr kumimoji="1" lang="en-US" altLang="zh-CN" sz="2800" dirty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                    What is unusual?</a:t>
            </a:r>
            <a:endParaRPr kumimoji="1" lang="zh-CN" altLang="en-US" sz="2800" dirty="0"/>
          </a:p>
        </p:txBody>
      </p:sp>
      <p:pic>
        <p:nvPicPr>
          <p:cNvPr id="4" name="内容占位符 3" descr="QQ20121205-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2580" r="2580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68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China versus US’s GDP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12" name="内容占位符 11" descr="QQ20121205-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4392" b="14392"/>
          <a:stretch>
            <a:fillRect/>
          </a:stretch>
        </p:blipFill>
        <p:spPr>
          <a:xfrm>
            <a:off x="550334" y="1679388"/>
            <a:ext cx="8043379" cy="4464176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481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  Equity </a:t>
            </a:r>
            <a:r>
              <a:rPr kumimoji="1" lang="en-US" altLang="zh-CN" sz="2800" dirty="0">
                <a:solidFill>
                  <a:srgbClr val="000000"/>
                </a:solidFill>
              </a:rPr>
              <a:t>pricing puzzle in segmented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market</a:t>
            </a:r>
            <a:br>
              <a:rPr kumimoji="1" lang="en-US" altLang="zh-CN" sz="2800" dirty="0" smtClean="0">
                <a:solidFill>
                  <a:srgbClr val="000000"/>
                </a:solidFill>
              </a:rPr>
            </a:br>
            <a:r>
              <a:rPr kumimoji="1" lang="en-US" altLang="zh-CN" sz="2800" dirty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                         Hypothesis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Differential demand hypothesis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Liquidity preference hypothesis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Differential risk hypothesis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Information asymmetry hypothesis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Short sale constraint hypothesis (for H)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Currency preference hypothesis 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35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000000"/>
                </a:solidFill>
              </a:rPr>
              <a:t>Equity pricing puzzle in segmented market</a:t>
            </a:r>
            <a:br>
              <a:rPr kumimoji="1" lang="en-US" altLang="zh-CN" sz="2800" dirty="0">
                <a:solidFill>
                  <a:srgbClr val="000000"/>
                </a:solidFill>
              </a:rPr>
            </a:br>
            <a:r>
              <a:rPr kumimoji="1" lang="en-US" altLang="zh-CN" sz="2800" dirty="0">
                <a:solidFill>
                  <a:srgbClr val="000000"/>
                </a:solidFill>
              </a:rPr>
              <a:t>                  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 Recent development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Domestic investors are qualified to invest in B-share market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Alternative investment channels: QDII and QFII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72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             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Stock synchronicity</a:t>
            </a:r>
            <a:endParaRPr kumimoji="1"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High internal synchronicity and low external correlation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For developing countries, a single corporation’s bad news or good news can turn out to be widely influential and will arise general fear or </a:t>
            </a:r>
            <a:r>
              <a:rPr lang="en-US" altLang="zh-CN" b="1" dirty="0" smtClean="0">
                <a:solidFill>
                  <a:srgbClr val="000000"/>
                </a:solidFill>
              </a:rPr>
              <a:t>optimism </a:t>
            </a:r>
            <a:r>
              <a:rPr lang="en-US" altLang="zh-CN" b="1" dirty="0">
                <a:solidFill>
                  <a:srgbClr val="000000"/>
                </a:solidFill>
              </a:rPr>
              <a:t>because of other corporations’ information opacity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5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             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Stock synchronicity</a:t>
            </a:r>
            <a:endParaRPr kumimoji="1"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Heavily depend on export (Lack of diversity)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0000"/>
                </a:solidFill>
              </a:rPr>
              <a:t>    (Brazil)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Less information in the market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Government ownership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0000"/>
                </a:solidFill>
              </a:rPr>
              <a:t>Does not correlate with world market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357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/>
              <a:t>               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  Housing asset bubbles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Analogy between US housing market crash and China housing market crash?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QQ20121205-2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670249" y="2544019"/>
            <a:ext cx="5784380" cy="391361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525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              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Housing </a:t>
            </a:r>
            <a:r>
              <a:rPr kumimoji="1" lang="en-US" altLang="zh-CN" sz="3200" dirty="0">
                <a:solidFill>
                  <a:srgbClr val="000000"/>
                </a:solidFill>
              </a:rPr>
              <a:t>asset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bubbles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2800" dirty="0" smtClean="0">
                <a:solidFill>
                  <a:srgbClr val="000000"/>
                </a:solidFill>
              </a:rPr>
            </a:br>
            <a:r>
              <a:rPr kumimoji="1" lang="en-US" altLang="zh-CN" sz="2800" dirty="0" smtClean="0">
                <a:solidFill>
                  <a:srgbClr val="000000"/>
                </a:solidFill>
              </a:rPr>
              <a:t>                         Hypothesis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Government 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intervention to get revenue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</a:rPr>
              <a:t>Political reason and GDP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</a:rPr>
              <a:t>Lack of Alternative investment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</a:rPr>
              <a:t>Rigid demand created by fear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</a:rPr>
              <a:t>Success in marriage market, promote social status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601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000000"/>
                </a:solidFill>
              </a:rPr>
              <a:t>Ownership and agency problem in non-tradable shares unlock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内容占位符 3" descr="QQ20121205-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482" b="482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33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000000"/>
                </a:solidFill>
              </a:rPr>
              <a:t>Ownership and agency problem in non-tradable shares unlock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rgbClr val="000000"/>
                </a:solidFill>
              </a:rPr>
              <a:t>Supply and Demand?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Information </a:t>
            </a:r>
            <a:r>
              <a:rPr kumimoji="1" lang="en-US" altLang="zh-CN" dirty="0" smtClean="0">
                <a:solidFill>
                  <a:srgbClr val="000000"/>
                </a:solidFill>
              </a:rPr>
              <a:t>asymmetry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Efficiency gain?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Similarity to other problem: Majority shareholder and Minority shareholder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IPO unlock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382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Conclusion and Outlook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Information asymmetry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Legal system incompleteness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Political system’s influence on economic efficiency and asset pricing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Financial market incompleteness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7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       Conclusion </a:t>
            </a:r>
            <a:r>
              <a:rPr kumimoji="1" lang="en-US" altLang="zh-CN" dirty="0">
                <a:solidFill>
                  <a:srgbClr val="000000"/>
                </a:solidFill>
              </a:rPr>
              <a:t>and Outlook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Derivative pricing in an in complete market framework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The construction of a more complete bond market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Robert </a:t>
            </a:r>
            <a:r>
              <a:rPr kumimoji="1" lang="en-US" altLang="zh-CN" dirty="0" err="1">
                <a:solidFill>
                  <a:srgbClr val="000000"/>
                </a:solidFill>
              </a:rPr>
              <a:t>Mundell’s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</a:rPr>
              <a:t>EuroZone</a:t>
            </a:r>
            <a:r>
              <a:rPr kumimoji="1" lang="en-US" altLang="zh-CN" dirty="0">
                <a:solidFill>
                  <a:srgbClr val="000000"/>
                </a:solidFill>
              </a:rPr>
              <a:t> experience: A good theory may instruct the development of a new financial system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Question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What is China’s capital market like? 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What’s the history of Chinese equity market?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What is its difference from mature market?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What make the study of asset pricing particularly interesting in Chinese capital market’s framework?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78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    Banking lending and size of bond market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student\Desktop\Unnamed (1)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99003" y="1828800"/>
            <a:ext cx="3934206" cy="414810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955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     Signals that need a more complete bond market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Stressed by governor of China Central bank Zhou </a:t>
            </a:r>
            <a:r>
              <a:rPr lang="en-US" dirty="0" err="1" smtClean="0">
                <a:solidFill>
                  <a:schemeClr val="tx1"/>
                </a:solidFill>
              </a:rPr>
              <a:t>Xiaochuan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Many high quality private companies cannot be well funded because SOEs take all the fund away from national gigantic banks in China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Gigantic banks are issuing “special financial product” which has its essence as mortgage-back securities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220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Problems with construction of fix income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Lack of sound rating agencies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CSRC’s ignorance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SOEs lack the motivation to help with the construction the market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881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        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Thank you !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</a:rPr>
              <a:t>                       Much to be searched there</a:t>
            </a:r>
            <a:r>
              <a:rPr kumimoji="1" lang="en-US" altLang="zh-CN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70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Asset pricing vocabulary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CSRC(Chinese securities regulatory commission)=US SEC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SOEs(State-own Enterprise)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SMEs(Small and medium Enterprise)</a:t>
            </a:r>
          </a:p>
          <a:p>
            <a:r>
              <a:rPr kumimoji="1" lang="en-US" altLang="zh-CN" dirty="0" err="1" smtClean="0">
                <a:solidFill>
                  <a:srgbClr val="000000"/>
                </a:solidFill>
              </a:rPr>
              <a:t>ChiNext</a:t>
            </a:r>
            <a:r>
              <a:rPr kumimoji="1" lang="en-US" altLang="zh-CN" dirty="0" smtClean="0">
                <a:solidFill>
                  <a:srgbClr val="000000"/>
                </a:solidFill>
              </a:rPr>
              <a:t>=Chinese “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Nasdaq</a:t>
            </a:r>
            <a:r>
              <a:rPr kumimoji="1" lang="en-US" altLang="zh-CN" dirty="0" smtClean="0">
                <a:solidFill>
                  <a:srgbClr val="000000"/>
                </a:solidFill>
              </a:rPr>
              <a:t>”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QFII and QDII: Qualified foreign/domestic institutional investors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901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</a:t>
            </a:r>
            <a:r>
              <a:rPr lang="en-US" sz="3600" dirty="0" smtClean="0">
                <a:solidFill>
                  <a:schemeClr val="tx1"/>
                </a:solidFill>
              </a:rPr>
              <a:t>Capital market origins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79927" y="2361236"/>
            <a:ext cx="2945734" cy="255800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744827" y="2185254"/>
            <a:ext cx="2805642" cy="3555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308" y="1644662"/>
            <a:ext cx="705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Deng:Market</a:t>
            </a:r>
            <a:r>
              <a:rPr lang="en-US" dirty="0" smtClean="0">
                <a:solidFill>
                  <a:srgbClr val="FF0000"/>
                </a:solidFill>
              </a:rPr>
              <a:t> Economy within socialism and one party’s framework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5812" y="5452205"/>
            <a:ext cx="320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Jeffery Sachs: Shock Therapy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32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 key difference?</a:t>
            </a:r>
            <a:endParaRPr lang="en-US" dirty="0"/>
          </a:p>
        </p:txBody>
      </p:sp>
      <p:pic>
        <p:nvPicPr>
          <p:cNvPr id="4" name="Content Placeholder 3" descr="40EBB39D-E263-44C0-A881-0E6A158F2D2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63" y="1688947"/>
            <a:ext cx="4364235" cy="2648129"/>
          </a:xfrm>
        </p:spPr>
      </p:pic>
      <p:pic>
        <p:nvPicPr>
          <p:cNvPr id="5" name="Picture 4" descr="B874E347-F48A-4EE5-B46D-FD55958A486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98" y="2905508"/>
            <a:ext cx="3898931" cy="3393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 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History of Capital markets in China</a:t>
            </a:r>
            <a:endParaRPr kumimoji="1"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Phase I: Establishment of China’s Capital Markets, 1978-1992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 Shenzhen stock exchange (1990) Shanghai stock exchange (1990)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图片 4" descr="QQ20121205-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23332" y="3620705"/>
            <a:ext cx="4106335" cy="2564280"/>
          </a:xfrm>
          <a:prstGeom prst="rect">
            <a:avLst/>
          </a:prstGeom>
        </p:spPr>
      </p:pic>
      <p:pic>
        <p:nvPicPr>
          <p:cNvPr id="6" name="图片 5" descr="QQ20121205-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692651" y="3620704"/>
            <a:ext cx="4112683" cy="25642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06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>
                <a:solidFill>
                  <a:srgbClr val="000000"/>
                </a:solidFill>
              </a:rPr>
              <a:t>  History </a:t>
            </a:r>
            <a:r>
              <a:rPr kumimoji="1" lang="en-US" altLang="zh-CN" sz="3200" dirty="0">
                <a:solidFill>
                  <a:srgbClr val="000000"/>
                </a:solidFill>
              </a:rPr>
              <a:t>of Capital markets in China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Phase II: Creation of an integrated, uniformly regulated capital market in China (establishment of CSRC in 1992), 1993-1998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Phase III: New securities Law and non-tradable share unlock. SME Board in Shenzhen, commercial paper in bond market. QFII and QDII. 1999-2008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Phase IV Post-financial crisis: Stock index future, short sale and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ChiNext</a:t>
            </a:r>
            <a:r>
              <a:rPr kumimoji="1" lang="en-US" altLang="zh-CN" dirty="0" smtClean="0">
                <a:solidFill>
                  <a:srgbClr val="000000"/>
                </a:solidFill>
              </a:rPr>
              <a:t>(China’s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Nasdaq</a:t>
            </a:r>
            <a:r>
              <a:rPr kumimoji="1" lang="en-US" altLang="zh-CN" dirty="0" smtClean="0">
                <a:solidFill>
                  <a:srgbClr val="000000"/>
                </a:solidFill>
              </a:rPr>
              <a:t>) 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461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旋转体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1203</Words>
  <Application>Microsoft Office PowerPoint</Application>
  <PresentationFormat>On-screen Show (4:3)</PresentationFormat>
  <Paragraphs>186</Paragraphs>
  <Slides>43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旋转体</vt:lpstr>
      <vt:lpstr>Asset Pricing in Chinese capital market</vt:lpstr>
      <vt:lpstr>Why we may be interested?</vt:lpstr>
      <vt:lpstr>China versus US’s GDP</vt:lpstr>
      <vt:lpstr>Question</vt:lpstr>
      <vt:lpstr>     Asset pricing vocabulary</vt:lpstr>
      <vt:lpstr>        Capital market origins</vt:lpstr>
      <vt:lpstr>What makes the key difference?</vt:lpstr>
      <vt:lpstr>  History of Capital markets in China</vt:lpstr>
      <vt:lpstr>  History of Capital markets in China</vt:lpstr>
      <vt:lpstr> Market Highlight: equity market</vt:lpstr>
      <vt:lpstr>Market Highlight: bond market</vt:lpstr>
      <vt:lpstr>   Third largest equity markets around the world</vt:lpstr>
      <vt:lpstr> Largest equity markets around the world</vt:lpstr>
      <vt:lpstr>   Hottest Asset Pricing puzzles in China</vt:lpstr>
      <vt:lpstr>  Key differences we should notice when studying asset pricing</vt:lpstr>
      <vt:lpstr>   Key input into the formula</vt:lpstr>
      <vt:lpstr>      Information asymmetry                  at what level?</vt:lpstr>
      <vt:lpstr>      Legal System incompleteness</vt:lpstr>
      <vt:lpstr>Political System’s influence on economic efficiency and asset pricing</vt:lpstr>
      <vt:lpstr>Political System’s influence on economic efficiency and asset pricing</vt:lpstr>
      <vt:lpstr>    Financial market incompleteness</vt:lpstr>
      <vt:lpstr>  Underperformance puzzle of the equity market</vt:lpstr>
      <vt:lpstr>   Underperformance puzzle of the equity market</vt:lpstr>
      <vt:lpstr>    Underperformance puzzle of the equity market                short sales depress equity prices</vt:lpstr>
      <vt:lpstr>           Short sales permission and liberalization </vt:lpstr>
      <vt:lpstr>   Underperformance puzzle of the equity market                     government intervention</vt:lpstr>
      <vt:lpstr>   Underperformance puzzle of the equity market                          Poor asset claim right</vt:lpstr>
      <vt:lpstr> Equity pricing puzzle in segmented market</vt:lpstr>
      <vt:lpstr>  Equity pricing puzzle in segmented market                      What is unusual?</vt:lpstr>
      <vt:lpstr>  Equity pricing puzzle in segmented market                           Hypothesis</vt:lpstr>
      <vt:lpstr>Equity pricing puzzle in segmented market                     Recent development</vt:lpstr>
      <vt:lpstr>               Stock synchronicity</vt:lpstr>
      <vt:lpstr>               Stock synchronicity</vt:lpstr>
      <vt:lpstr>                  Housing asset bubbles</vt:lpstr>
      <vt:lpstr>               Housing asset bubbles                          Hypothesis</vt:lpstr>
      <vt:lpstr>Ownership and agency problem in non-tradable shares unlock</vt:lpstr>
      <vt:lpstr>Ownership and agency problem in non-tradable shares unlock</vt:lpstr>
      <vt:lpstr>      Conclusion and Outlook</vt:lpstr>
      <vt:lpstr>       Conclusion and Outlook</vt:lpstr>
      <vt:lpstr>    Banking lending and size of bond market</vt:lpstr>
      <vt:lpstr>     Signals that need a more complete bond market</vt:lpstr>
      <vt:lpstr> Problems with construction of fix income market</vt:lpstr>
      <vt:lpstr>                Thank you !</vt:lpstr>
    </vt:vector>
  </TitlesOfParts>
  <Company>michael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Pricing in Chinese Capital market</dc:title>
  <dc:creator>michael</dc:creator>
  <cp:lastModifiedBy>michael</cp:lastModifiedBy>
  <cp:revision>53</cp:revision>
  <dcterms:created xsi:type="dcterms:W3CDTF">2012-12-12T08:24:43Z</dcterms:created>
  <dcterms:modified xsi:type="dcterms:W3CDTF">2012-12-12T08:29:14Z</dcterms:modified>
</cp:coreProperties>
</file>