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33.xml" ContentType="application/vnd.openxmlformats-officedocument.presentationml.slide+xml"/>
  <Override PartName="/ppt/slides/slide87.xml" ContentType="application/vnd.openxmlformats-officedocument.presentationml.slide+xml"/>
  <Default Extension="bin" ContentType="application/vnd.openxmlformats-officedocument.presentationml.printerSettings"/>
  <Override PartName="/ppt/charts/chart7.xml" ContentType="application/vnd.openxmlformats-officedocument.drawingml.chart+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75.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drawings/drawing2.xml" ContentType="application/vnd.openxmlformats-officedocument.drawingml.chartshapes+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80.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9.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65.xml" ContentType="application/vnd.openxmlformats-officedocument.presentationml.slide+xml"/>
  <Override PartName="/ppt/slides/slide84.xml" ContentType="application/vnd.openxmlformats-officedocument.presentationml.slide+xml"/>
  <Override PartName="/ppt/slides/slide46.xml" ContentType="application/vnd.openxmlformats-officedocument.presentationml.slide+xml"/>
  <Override PartName="/ppt/charts/chart4.xml" ContentType="application/vnd.openxmlformats-officedocument.drawingml.chart+xml"/>
  <Override PartName="/ppt/notesSlides/notesSlide8.xml" ContentType="application/vnd.openxmlformats-officedocument.presentationml.notesSlide+xml"/>
  <Override PartName="/ppt/slides/slide70.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slides/slide88.xml" ContentType="application/vnd.openxmlformats-officedocument.presentationml.slide+xml"/>
  <Override PartName="/ppt/slides/slide72.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notesSlides/notesSlide3.xml" ContentType="application/vnd.openxmlformats-officedocument.presentationml.notesSlide+xml"/>
  <Override PartName="/ppt/slides/slide19.xml" ContentType="application/vnd.openxmlformats-officedocument.presentationml.slide+xml"/>
  <Default Extension="xls" ContentType="application/vnd.ms-excel"/>
  <Override PartName="/ppt/slides/slide57.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38.xml" ContentType="application/vnd.openxmlformats-officedocument.presentationml.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charts/chart1.xml" ContentType="application/vnd.openxmlformats-officedocument.drawingml.chart+xml"/>
  <Override PartName="/ppt/slides/slide81.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ppt/notesSlides/notesSlide7.xml" ContentType="application/vnd.openxmlformats-officedocument.presentationml.notesSlide+xml"/>
  <Default Extension="jpeg" ContentType="image/jpeg"/>
  <Default Extension="vml" ContentType="application/vnd.openxmlformats-officedocument.vmlDrawing"/>
  <Override PartName="/ppt/slides/slide8.xml" ContentType="application/vnd.openxmlformats-officedocument.presentationml.slide+xml"/>
  <Override PartName="/ppt/slideLayouts/slideLayout6.xml" ContentType="application/vnd.openxmlformats-officedocument.presentationml.slideLayout+xml"/>
  <Override PartName="/ppt/slides/slide12.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charts/chart5.xml" ContentType="application/vnd.openxmlformats-officedocument.drawingml.chart+xml"/>
  <Override PartName="/ppt/slides/slide71.xml" ContentType="application/vnd.openxmlformats-officedocument.presentationml.slide+xml"/>
  <Default Extension="emf" ContentType="image/x-emf"/>
  <Override PartName="/ppt/notesSlides/notesSlide11.xml" ContentType="application/vnd.openxmlformats-officedocument.presentationml.notes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slides/slide7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charts/chart2.xml" ContentType="application/vnd.openxmlformats-officedocument.drawingml.chart+xml"/>
  <Override PartName="/ppt/slides/slide82.xml" ContentType="application/vnd.openxmlformats-officedocument.presentationml.slide+xml"/>
  <Override PartName="/ppt/slides/slide63.xml" ContentType="application/vnd.openxmlformats-officedocument.presentationml.slide+xml"/>
  <Override PartName="/ppt/theme/themeOverride2.xml" ContentType="application/vnd.openxmlformats-officedocument.themeOverr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67.xml" ContentType="application/vnd.openxmlformats-officedocument.presentationml.slide+xml"/>
  <Override PartName="/ppt/slides/slide48.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viewProps.xml" ContentType="application/vnd.openxmlformats-officedocument.presentationml.viewProps+xml"/>
  <Override PartName="/ppt/slides/slide29.xml" ContentType="application/vnd.openxmlformats-officedocument.presentationml.slide+xml"/>
  <Override PartName="/ppt/slides/slide86.xml" ContentType="application/vnd.openxmlformats-officedocument.presentationml.slide+xml"/>
  <Override PartName="/ppt/notesSlides/notesSlide10.xml" ContentType="application/vnd.openxmlformats-officedocument.presentationml.notesSlide+xml"/>
  <Override PartName="/ppt/charts/chart6.xml" ContentType="application/vnd.openxmlformats-officedocument.drawingml.chart+xml"/>
  <Override PartName="/ppt/notesMasters/notesMaster1.xml" ContentType="application/vnd.openxmlformats-officedocument.presentationml.notesMaster+xml"/>
  <Override PartName="/docProps/app.xml" ContentType="application/vnd.openxmlformats-officedocument.extended-properties+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drawings/drawing1.xml" ContentType="application/vnd.openxmlformats-officedocument.drawingml.chartshapes+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5.xml" ContentType="application/vnd.openxmlformats-officedocument.presentationml.notesSlide+xml"/>
  <Override PartName="/ppt/slides/slide59.xml" ContentType="application/vnd.openxmlformats-officedocument.presentationml.slide+xml"/>
  <Override PartName="/ppt/slides/slide78.xml" ContentType="application/vnd.openxmlformats-officedocument.presentationml.slide+xml"/>
  <Default Extension="pict" ContentType="image/pict"/>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4.xml" ContentType="application/vnd.openxmlformats-officedocument.presentationml.slide+xml"/>
  <Override PartName="/ppt/slides/slide83.xml" ContentType="application/vnd.openxmlformats-officedocument.presentationml.slide+xml"/>
  <Override PartName="/ppt/slides/slide6.xml" ContentType="application/vnd.openxmlformats-officedocument.presentationml.slide+xml"/>
  <Override PartName="/ppt/charts/chart3.xml" ContentType="application/vnd.openxmlformats-officedocument.drawingml.char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90"/>
  </p:notesMasterIdLst>
  <p:sldIdLst>
    <p:sldId id="258" r:id="rId2"/>
    <p:sldId id="259" r:id="rId3"/>
    <p:sldId id="352" r:id="rId4"/>
    <p:sldId id="260" r:id="rId5"/>
    <p:sldId id="353" r:id="rId6"/>
    <p:sldId id="261" r:id="rId7"/>
    <p:sldId id="354"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55"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59" r:id="rId43"/>
    <p:sldId id="360" r:id="rId44"/>
    <p:sldId id="361" r:id="rId45"/>
    <p:sldId id="362"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42" r:id="rId78"/>
    <p:sldId id="343" r:id="rId79"/>
    <p:sldId id="339" r:id="rId80"/>
    <p:sldId id="340" r:id="rId81"/>
    <p:sldId id="338" r:id="rId82"/>
    <p:sldId id="341" r:id="rId83"/>
    <p:sldId id="344" r:id="rId84"/>
    <p:sldId id="345" r:id="rId85"/>
    <p:sldId id="356" r:id="rId86"/>
    <p:sldId id="357" r:id="rId87"/>
    <p:sldId id="358" r:id="rId88"/>
    <p:sldId id="347"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2" d="100"/>
          <a:sy n="112" d="100"/>
        </p:scale>
        <p:origin x="-96" y="-4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kermitschoenholtz:Documents:B30.2343%20Class%20Materials%20Fall%202010:FRB_H8%20Cash%20Ratio.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kermitschoenholtz:Documents:Excel%20Files:Moody'sBaaSpread.xls"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kermitschoenholtz:Documents:USMPF:IMF%20Wholesale%20Funding%20Shares%20GFSR%201010%20Figure1_19_withchart.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kermitschoenholtz:Documents:Primary%20Dealer%20Repo.xls" TargetMode="External"/><Relationship Id="rId2"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kermitschoenholtz:Documents:B30.2190%20Class%20Materials%20Spring%202010:Hackethal%20graph.xls" TargetMode="External"/><Relationship Id="rId3"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kermitschoenholtz:Documents:Great%20Depression%20Basic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kermitschoenholtz:Documents:B30.2343%20Fall%202011:Powerpoints:Cleveland%20FRB%20Balance%20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lineChart>
        <c:grouping val="stacked"/>
        <c:ser>
          <c:idx val="0"/>
          <c:order val="0"/>
          <c:tx>
            <c:strRef>
              <c:f>Sheet1!$B$7</c:f>
              <c:strCache>
                <c:ptCount val="1"/>
                <c:pt idx="0">
                  <c:v>Cash Ratio</c:v>
                </c:pt>
              </c:strCache>
            </c:strRef>
          </c:tx>
          <c:spPr>
            <a:ln>
              <a:solidFill>
                <a:srgbClr val="000000"/>
              </a:solidFill>
            </a:ln>
          </c:spPr>
          <c:marker>
            <c:symbol val="none"/>
          </c:marker>
          <c:cat>
            <c:strRef>
              <c:f>Sheet1!$A$8:$A$488</c:f>
              <c:strCache>
                <c:ptCount val="481"/>
                <c:pt idx="0">
                  <c:v>1973</c:v>
                </c:pt>
                <c:pt idx="1">
                  <c:v>1973-02</c:v>
                </c:pt>
                <c:pt idx="2">
                  <c:v>1973-03</c:v>
                </c:pt>
                <c:pt idx="3">
                  <c:v>1973-04</c:v>
                </c:pt>
                <c:pt idx="4">
                  <c:v>1973-05</c:v>
                </c:pt>
                <c:pt idx="5">
                  <c:v>1973-06</c:v>
                </c:pt>
                <c:pt idx="6">
                  <c:v>1973-07</c:v>
                </c:pt>
                <c:pt idx="7">
                  <c:v>1973-08</c:v>
                </c:pt>
                <c:pt idx="8">
                  <c:v>1973-09</c:v>
                </c:pt>
                <c:pt idx="9">
                  <c:v>1973-10</c:v>
                </c:pt>
                <c:pt idx="10">
                  <c:v>1973-11</c:v>
                </c:pt>
                <c:pt idx="11">
                  <c:v>1973-12</c:v>
                </c:pt>
                <c:pt idx="12">
                  <c:v>1974-01</c:v>
                </c:pt>
                <c:pt idx="13">
                  <c:v>1974-02</c:v>
                </c:pt>
                <c:pt idx="14">
                  <c:v>1974-03</c:v>
                </c:pt>
                <c:pt idx="15">
                  <c:v>1974-04</c:v>
                </c:pt>
                <c:pt idx="16">
                  <c:v>1974-05</c:v>
                </c:pt>
                <c:pt idx="17">
                  <c:v>1974-06</c:v>
                </c:pt>
                <c:pt idx="18">
                  <c:v>1974-07</c:v>
                </c:pt>
                <c:pt idx="19">
                  <c:v>1974-08</c:v>
                </c:pt>
                <c:pt idx="20">
                  <c:v>1974-09</c:v>
                </c:pt>
                <c:pt idx="21">
                  <c:v>1974-10</c:v>
                </c:pt>
                <c:pt idx="22">
                  <c:v>1974-11</c:v>
                </c:pt>
                <c:pt idx="23">
                  <c:v>1974-12</c:v>
                </c:pt>
                <c:pt idx="24">
                  <c:v>1975-01</c:v>
                </c:pt>
                <c:pt idx="25">
                  <c:v>1975-02</c:v>
                </c:pt>
                <c:pt idx="26">
                  <c:v>1975-03</c:v>
                </c:pt>
                <c:pt idx="27">
                  <c:v>1975-04</c:v>
                </c:pt>
                <c:pt idx="28">
                  <c:v>1975-05</c:v>
                </c:pt>
                <c:pt idx="29">
                  <c:v>1975-06</c:v>
                </c:pt>
                <c:pt idx="30">
                  <c:v>1975-07</c:v>
                </c:pt>
                <c:pt idx="31">
                  <c:v>1975-08</c:v>
                </c:pt>
                <c:pt idx="32">
                  <c:v>1975-09</c:v>
                </c:pt>
                <c:pt idx="33">
                  <c:v>1975-10</c:v>
                </c:pt>
                <c:pt idx="34">
                  <c:v>1975-11</c:v>
                </c:pt>
                <c:pt idx="35">
                  <c:v>1975-12</c:v>
                </c:pt>
                <c:pt idx="36">
                  <c:v>1976-01</c:v>
                </c:pt>
                <c:pt idx="37">
                  <c:v>1976-02</c:v>
                </c:pt>
                <c:pt idx="38">
                  <c:v>1976-03</c:v>
                </c:pt>
                <c:pt idx="39">
                  <c:v>1976-04</c:v>
                </c:pt>
                <c:pt idx="40">
                  <c:v>1976-05</c:v>
                </c:pt>
                <c:pt idx="41">
                  <c:v>1976-06</c:v>
                </c:pt>
                <c:pt idx="42">
                  <c:v>1976-07</c:v>
                </c:pt>
                <c:pt idx="43">
                  <c:v>1976-08</c:v>
                </c:pt>
                <c:pt idx="44">
                  <c:v>1976-09</c:v>
                </c:pt>
                <c:pt idx="45">
                  <c:v>1976-10</c:v>
                </c:pt>
                <c:pt idx="46">
                  <c:v>1976-11</c:v>
                </c:pt>
                <c:pt idx="47">
                  <c:v>1976-12</c:v>
                </c:pt>
                <c:pt idx="48">
                  <c:v>1977</c:v>
                </c:pt>
                <c:pt idx="49">
                  <c:v>1977-02</c:v>
                </c:pt>
                <c:pt idx="50">
                  <c:v>1977-03</c:v>
                </c:pt>
                <c:pt idx="51">
                  <c:v>1977-04</c:v>
                </c:pt>
                <c:pt idx="52">
                  <c:v>1977-05</c:v>
                </c:pt>
                <c:pt idx="53">
                  <c:v>1977-06</c:v>
                </c:pt>
                <c:pt idx="54">
                  <c:v>1977-07</c:v>
                </c:pt>
                <c:pt idx="55">
                  <c:v>1977-08</c:v>
                </c:pt>
                <c:pt idx="56">
                  <c:v>1977-09</c:v>
                </c:pt>
                <c:pt idx="57">
                  <c:v>1977-10</c:v>
                </c:pt>
                <c:pt idx="58">
                  <c:v>1977-11</c:v>
                </c:pt>
                <c:pt idx="59">
                  <c:v>1977-12</c:v>
                </c:pt>
                <c:pt idx="60">
                  <c:v>1978-01</c:v>
                </c:pt>
                <c:pt idx="61">
                  <c:v>1978-02</c:v>
                </c:pt>
                <c:pt idx="62">
                  <c:v>1978-03</c:v>
                </c:pt>
                <c:pt idx="63">
                  <c:v>1978-04</c:v>
                </c:pt>
                <c:pt idx="64">
                  <c:v>1978-05</c:v>
                </c:pt>
                <c:pt idx="65">
                  <c:v>1978-06</c:v>
                </c:pt>
                <c:pt idx="66">
                  <c:v>1978-07</c:v>
                </c:pt>
                <c:pt idx="67">
                  <c:v>1978-08</c:v>
                </c:pt>
                <c:pt idx="68">
                  <c:v>1978-09</c:v>
                </c:pt>
                <c:pt idx="69">
                  <c:v>1978-10</c:v>
                </c:pt>
                <c:pt idx="70">
                  <c:v>1978-11</c:v>
                </c:pt>
                <c:pt idx="71">
                  <c:v>1978-12</c:v>
                </c:pt>
                <c:pt idx="72">
                  <c:v>1979-01</c:v>
                </c:pt>
                <c:pt idx="73">
                  <c:v>1979-02</c:v>
                </c:pt>
                <c:pt idx="74">
                  <c:v>1979-03</c:v>
                </c:pt>
                <c:pt idx="75">
                  <c:v>1979-04</c:v>
                </c:pt>
                <c:pt idx="76">
                  <c:v>1979-05</c:v>
                </c:pt>
                <c:pt idx="77">
                  <c:v>1979-06</c:v>
                </c:pt>
                <c:pt idx="78">
                  <c:v>1979-07</c:v>
                </c:pt>
                <c:pt idx="79">
                  <c:v>1979-08</c:v>
                </c:pt>
                <c:pt idx="80">
                  <c:v>1979-09</c:v>
                </c:pt>
                <c:pt idx="81">
                  <c:v>1979-10</c:v>
                </c:pt>
                <c:pt idx="82">
                  <c:v>1979-11</c:v>
                </c:pt>
                <c:pt idx="83">
                  <c:v>1979-12</c:v>
                </c:pt>
                <c:pt idx="84">
                  <c:v>1980-01</c:v>
                </c:pt>
                <c:pt idx="85">
                  <c:v>1980-02</c:v>
                </c:pt>
                <c:pt idx="86">
                  <c:v>1980-03</c:v>
                </c:pt>
                <c:pt idx="87">
                  <c:v>1980-04</c:v>
                </c:pt>
                <c:pt idx="88">
                  <c:v>1980-05</c:v>
                </c:pt>
                <c:pt idx="89">
                  <c:v>1980-06</c:v>
                </c:pt>
                <c:pt idx="90">
                  <c:v>1980-07</c:v>
                </c:pt>
                <c:pt idx="91">
                  <c:v>1980-08</c:v>
                </c:pt>
                <c:pt idx="92">
                  <c:v>1980-09</c:v>
                </c:pt>
                <c:pt idx="93">
                  <c:v>1980-10</c:v>
                </c:pt>
                <c:pt idx="94">
                  <c:v>1980-11</c:v>
                </c:pt>
                <c:pt idx="95">
                  <c:v>1980-12</c:v>
                </c:pt>
                <c:pt idx="96">
                  <c:v>1981</c:v>
                </c:pt>
                <c:pt idx="97">
                  <c:v>1981-02</c:v>
                </c:pt>
                <c:pt idx="98">
                  <c:v>1981-03</c:v>
                </c:pt>
                <c:pt idx="99">
                  <c:v>1981-04</c:v>
                </c:pt>
                <c:pt idx="100">
                  <c:v>1981-05</c:v>
                </c:pt>
                <c:pt idx="101">
                  <c:v>1981-06</c:v>
                </c:pt>
                <c:pt idx="102">
                  <c:v>1981-07</c:v>
                </c:pt>
                <c:pt idx="103">
                  <c:v>1981-08</c:v>
                </c:pt>
                <c:pt idx="104">
                  <c:v>1981-09</c:v>
                </c:pt>
                <c:pt idx="105">
                  <c:v>1981-10</c:v>
                </c:pt>
                <c:pt idx="106">
                  <c:v>1981-11</c:v>
                </c:pt>
                <c:pt idx="107">
                  <c:v>1981-12</c:v>
                </c:pt>
                <c:pt idx="108">
                  <c:v>1982-01</c:v>
                </c:pt>
                <c:pt idx="109">
                  <c:v>1982-02</c:v>
                </c:pt>
                <c:pt idx="110">
                  <c:v>1982-03</c:v>
                </c:pt>
                <c:pt idx="111">
                  <c:v>1982-04</c:v>
                </c:pt>
                <c:pt idx="112">
                  <c:v>1982-05</c:v>
                </c:pt>
                <c:pt idx="113">
                  <c:v>1982-06</c:v>
                </c:pt>
                <c:pt idx="114">
                  <c:v>1982-07</c:v>
                </c:pt>
                <c:pt idx="115">
                  <c:v>1982-08</c:v>
                </c:pt>
                <c:pt idx="116">
                  <c:v>1982-09</c:v>
                </c:pt>
                <c:pt idx="117">
                  <c:v>1982-10</c:v>
                </c:pt>
                <c:pt idx="118">
                  <c:v>1982-11</c:v>
                </c:pt>
                <c:pt idx="119">
                  <c:v>1982-12</c:v>
                </c:pt>
                <c:pt idx="120">
                  <c:v>1983-01</c:v>
                </c:pt>
                <c:pt idx="121">
                  <c:v>1983-02</c:v>
                </c:pt>
                <c:pt idx="122">
                  <c:v>1983-03</c:v>
                </c:pt>
                <c:pt idx="123">
                  <c:v>1983-04</c:v>
                </c:pt>
                <c:pt idx="124">
                  <c:v>1983-05</c:v>
                </c:pt>
                <c:pt idx="125">
                  <c:v>1983-06</c:v>
                </c:pt>
                <c:pt idx="126">
                  <c:v>1983-07</c:v>
                </c:pt>
                <c:pt idx="127">
                  <c:v>1983-08</c:v>
                </c:pt>
                <c:pt idx="128">
                  <c:v>1983-09</c:v>
                </c:pt>
                <c:pt idx="129">
                  <c:v>1983-10</c:v>
                </c:pt>
                <c:pt idx="130">
                  <c:v>1983-11</c:v>
                </c:pt>
                <c:pt idx="131">
                  <c:v>1983-12</c:v>
                </c:pt>
                <c:pt idx="132">
                  <c:v>1984-01</c:v>
                </c:pt>
                <c:pt idx="133">
                  <c:v>1984-02</c:v>
                </c:pt>
                <c:pt idx="134">
                  <c:v>1984-03</c:v>
                </c:pt>
                <c:pt idx="135">
                  <c:v>1984-04</c:v>
                </c:pt>
                <c:pt idx="136">
                  <c:v>1984-05</c:v>
                </c:pt>
                <c:pt idx="137">
                  <c:v>1984-06</c:v>
                </c:pt>
                <c:pt idx="138">
                  <c:v>1984-07</c:v>
                </c:pt>
                <c:pt idx="139">
                  <c:v>1984-08</c:v>
                </c:pt>
                <c:pt idx="140">
                  <c:v>1984-09</c:v>
                </c:pt>
                <c:pt idx="141">
                  <c:v>1984-10</c:v>
                </c:pt>
                <c:pt idx="142">
                  <c:v>1984-11</c:v>
                </c:pt>
                <c:pt idx="143">
                  <c:v>1984-12</c:v>
                </c:pt>
                <c:pt idx="144">
                  <c:v>1985</c:v>
                </c:pt>
                <c:pt idx="145">
                  <c:v>1985-02</c:v>
                </c:pt>
                <c:pt idx="146">
                  <c:v>1985-03</c:v>
                </c:pt>
                <c:pt idx="147">
                  <c:v>1985-04</c:v>
                </c:pt>
                <c:pt idx="148">
                  <c:v>1985-05</c:v>
                </c:pt>
                <c:pt idx="149">
                  <c:v>1985-06</c:v>
                </c:pt>
                <c:pt idx="150">
                  <c:v>1985-07</c:v>
                </c:pt>
                <c:pt idx="151">
                  <c:v>1985-08</c:v>
                </c:pt>
                <c:pt idx="152">
                  <c:v>1985-09</c:v>
                </c:pt>
                <c:pt idx="153">
                  <c:v>1985-10</c:v>
                </c:pt>
                <c:pt idx="154">
                  <c:v>1985-11</c:v>
                </c:pt>
                <c:pt idx="155">
                  <c:v>1985-12</c:v>
                </c:pt>
                <c:pt idx="156">
                  <c:v>1986-01</c:v>
                </c:pt>
                <c:pt idx="157">
                  <c:v>1986-02</c:v>
                </c:pt>
                <c:pt idx="158">
                  <c:v>1986-03</c:v>
                </c:pt>
                <c:pt idx="159">
                  <c:v>1986-04</c:v>
                </c:pt>
                <c:pt idx="160">
                  <c:v>1986-05</c:v>
                </c:pt>
                <c:pt idx="161">
                  <c:v>1986-06</c:v>
                </c:pt>
                <c:pt idx="162">
                  <c:v>1986-07</c:v>
                </c:pt>
                <c:pt idx="163">
                  <c:v>1986-08</c:v>
                </c:pt>
                <c:pt idx="164">
                  <c:v>1986-09</c:v>
                </c:pt>
                <c:pt idx="165">
                  <c:v>1986-10</c:v>
                </c:pt>
                <c:pt idx="166">
                  <c:v>1986-11</c:v>
                </c:pt>
                <c:pt idx="167">
                  <c:v>1986-12</c:v>
                </c:pt>
                <c:pt idx="168">
                  <c:v>1987-01</c:v>
                </c:pt>
                <c:pt idx="169">
                  <c:v>1987-02</c:v>
                </c:pt>
                <c:pt idx="170">
                  <c:v>1987-03</c:v>
                </c:pt>
                <c:pt idx="171">
                  <c:v>1987-04</c:v>
                </c:pt>
                <c:pt idx="172">
                  <c:v>1987-05</c:v>
                </c:pt>
                <c:pt idx="173">
                  <c:v>1987-06</c:v>
                </c:pt>
                <c:pt idx="174">
                  <c:v>1987-07</c:v>
                </c:pt>
                <c:pt idx="175">
                  <c:v>1987-08</c:v>
                </c:pt>
                <c:pt idx="176">
                  <c:v>1987-09</c:v>
                </c:pt>
                <c:pt idx="177">
                  <c:v>1987-10</c:v>
                </c:pt>
                <c:pt idx="178">
                  <c:v>1987-11</c:v>
                </c:pt>
                <c:pt idx="179">
                  <c:v>1987-12</c:v>
                </c:pt>
                <c:pt idx="180">
                  <c:v>1988-01</c:v>
                </c:pt>
                <c:pt idx="181">
                  <c:v>1988-02</c:v>
                </c:pt>
                <c:pt idx="182">
                  <c:v>1988-03</c:v>
                </c:pt>
                <c:pt idx="183">
                  <c:v>1988-04</c:v>
                </c:pt>
                <c:pt idx="184">
                  <c:v>1988-05</c:v>
                </c:pt>
                <c:pt idx="185">
                  <c:v>1988-06</c:v>
                </c:pt>
                <c:pt idx="186">
                  <c:v>1988-07</c:v>
                </c:pt>
                <c:pt idx="187">
                  <c:v>1988-08</c:v>
                </c:pt>
                <c:pt idx="188">
                  <c:v>1988-09</c:v>
                </c:pt>
                <c:pt idx="189">
                  <c:v>1988-10</c:v>
                </c:pt>
                <c:pt idx="190">
                  <c:v>1988-11</c:v>
                </c:pt>
                <c:pt idx="191">
                  <c:v>1988-12</c:v>
                </c:pt>
                <c:pt idx="192">
                  <c:v>1989</c:v>
                </c:pt>
                <c:pt idx="193">
                  <c:v>1989-02</c:v>
                </c:pt>
                <c:pt idx="194">
                  <c:v>1989-03</c:v>
                </c:pt>
                <c:pt idx="195">
                  <c:v>1989-04</c:v>
                </c:pt>
                <c:pt idx="196">
                  <c:v>1989-05</c:v>
                </c:pt>
                <c:pt idx="197">
                  <c:v>1989-06</c:v>
                </c:pt>
                <c:pt idx="198">
                  <c:v>1989-07</c:v>
                </c:pt>
                <c:pt idx="199">
                  <c:v>1989-08</c:v>
                </c:pt>
                <c:pt idx="200">
                  <c:v>1989-09</c:v>
                </c:pt>
                <c:pt idx="201">
                  <c:v>1989-10</c:v>
                </c:pt>
                <c:pt idx="202">
                  <c:v>1989-11</c:v>
                </c:pt>
                <c:pt idx="203">
                  <c:v>1989-12</c:v>
                </c:pt>
                <c:pt idx="204">
                  <c:v>1990-01</c:v>
                </c:pt>
                <c:pt idx="205">
                  <c:v>1990-02</c:v>
                </c:pt>
                <c:pt idx="206">
                  <c:v>1990-03</c:v>
                </c:pt>
                <c:pt idx="207">
                  <c:v>1990-04</c:v>
                </c:pt>
                <c:pt idx="208">
                  <c:v>1990-05</c:v>
                </c:pt>
                <c:pt idx="209">
                  <c:v>1990-06</c:v>
                </c:pt>
                <c:pt idx="210">
                  <c:v>1990-07</c:v>
                </c:pt>
                <c:pt idx="211">
                  <c:v>1990-08</c:v>
                </c:pt>
                <c:pt idx="212">
                  <c:v>1990-09</c:v>
                </c:pt>
                <c:pt idx="213">
                  <c:v>1990-10</c:v>
                </c:pt>
                <c:pt idx="214">
                  <c:v>1990-11</c:v>
                </c:pt>
                <c:pt idx="215">
                  <c:v>1990-12</c:v>
                </c:pt>
                <c:pt idx="216">
                  <c:v>1991-01</c:v>
                </c:pt>
                <c:pt idx="217">
                  <c:v>1991-02</c:v>
                </c:pt>
                <c:pt idx="218">
                  <c:v>1991-03</c:v>
                </c:pt>
                <c:pt idx="219">
                  <c:v>1991-04</c:v>
                </c:pt>
                <c:pt idx="220">
                  <c:v>1991-05</c:v>
                </c:pt>
                <c:pt idx="221">
                  <c:v>1991-06</c:v>
                </c:pt>
                <c:pt idx="222">
                  <c:v>1991-07</c:v>
                </c:pt>
                <c:pt idx="223">
                  <c:v>1991-08</c:v>
                </c:pt>
                <c:pt idx="224">
                  <c:v>1991-09</c:v>
                </c:pt>
                <c:pt idx="225">
                  <c:v>1991-10</c:v>
                </c:pt>
                <c:pt idx="226">
                  <c:v>1991-11</c:v>
                </c:pt>
                <c:pt idx="227">
                  <c:v>1991-12</c:v>
                </c:pt>
                <c:pt idx="228">
                  <c:v>1992-01</c:v>
                </c:pt>
                <c:pt idx="229">
                  <c:v>1992-02</c:v>
                </c:pt>
                <c:pt idx="230">
                  <c:v>1992-03</c:v>
                </c:pt>
                <c:pt idx="231">
                  <c:v>1992-04</c:v>
                </c:pt>
                <c:pt idx="232">
                  <c:v>1992-05</c:v>
                </c:pt>
                <c:pt idx="233">
                  <c:v>1992-06</c:v>
                </c:pt>
                <c:pt idx="234">
                  <c:v>1992-07</c:v>
                </c:pt>
                <c:pt idx="235">
                  <c:v>1992-08</c:v>
                </c:pt>
                <c:pt idx="236">
                  <c:v>1992-09</c:v>
                </c:pt>
                <c:pt idx="237">
                  <c:v>1992-10</c:v>
                </c:pt>
                <c:pt idx="238">
                  <c:v>1992-11</c:v>
                </c:pt>
                <c:pt idx="239">
                  <c:v>1992-12</c:v>
                </c:pt>
                <c:pt idx="240">
                  <c:v>1993</c:v>
                </c:pt>
                <c:pt idx="241">
                  <c:v>1993-02</c:v>
                </c:pt>
                <c:pt idx="242">
                  <c:v>1993-03</c:v>
                </c:pt>
                <c:pt idx="243">
                  <c:v>1993-04</c:v>
                </c:pt>
                <c:pt idx="244">
                  <c:v>1993-05</c:v>
                </c:pt>
                <c:pt idx="245">
                  <c:v>1993-06</c:v>
                </c:pt>
                <c:pt idx="246">
                  <c:v>1993-07</c:v>
                </c:pt>
                <c:pt idx="247">
                  <c:v>1993-08</c:v>
                </c:pt>
                <c:pt idx="248">
                  <c:v>1993-09</c:v>
                </c:pt>
                <c:pt idx="249">
                  <c:v>1993-10</c:v>
                </c:pt>
                <c:pt idx="250">
                  <c:v>1993-11</c:v>
                </c:pt>
                <c:pt idx="251">
                  <c:v>1993-12</c:v>
                </c:pt>
                <c:pt idx="252">
                  <c:v>1994-01</c:v>
                </c:pt>
                <c:pt idx="253">
                  <c:v>1994-02</c:v>
                </c:pt>
                <c:pt idx="254">
                  <c:v>1994-03</c:v>
                </c:pt>
                <c:pt idx="255">
                  <c:v>1994-04</c:v>
                </c:pt>
                <c:pt idx="256">
                  <c:v>1994-05</c:v>
                </c:pt>
                <c:pt idx="257">
                  <c:v>1994-06</c:v>
                </c:pt>
                <c:pt idx="258">
                  <c:v>1994-07</c:v>
                </c:pt>
                <c:pt idx="259">
                  <c:v>1994-08</c:v>
                </c:pt>
                <c:pt idx="260">
                  <c:v>1994-09</c:v>
                </c:pt>
                <c:pt idx="261">
                  <c:v>1994-10</c:v>
                </c:pt>
                <c:pt idx="262">
                  <c:v>1994-11</c:v>
                </c:pt>
                <c:pt idx="263">
                  <c:v>1994-12</c:v>
                </c:pt>
                <c:pt idx="264">
                  <c:v>1995-01</c:v>
                </c:pt>
                <c:pt idx="265">
                  <c:v>1995-02</c:v>
                </c:pt>
                <c:pt idx="266">
                  <c:v>1995-03</c:v>
                </c:pt>
                <c:pt idx="267">
                  <c:v>1995-04</c:v>
                </c:pt>
                <c:pt idx="268">
                  <c:v>1995-05</c:v>
                </c:pt>
                <c:pt idx="269">
                  <c:v>1995-06</c:v>
                </c:pt>
                <c:pt idx="270">
                  <c:v>1995-07</c:v>
                </c:pt>
                <c:pt idx="271">
                  <c:v>1995-08</c:v>
                </c:pt>
                <c:pt idx="272">
                  <c:v>1995-09</c:v>
                </c:pt>
                <c:pt idx="273">
                  <c:v>1995-10</c:v>
                </c:pt>
                <c:pt idx="274">
                  <c:v>1995-11</c:v>
                </c:pt>
                <c:pt idx="275">
                  <c:v>1995-12</c:v>
                </c:pt>
                <c:pt idx="276">
                  <c:v>1996-01</c:v>
                </c:pt>
                <c:pt idx="277">
                  <c:v>1996-02</c:v>
                </c:pt>
                <c:pt idx="278">
                  <c:v>1996-03</c:v>
                </c:pt>
                <c:pt idx="279">
                  <c:v>1996-04</c:v>
                </c:pt>
                <c:pt idx="280">
                  <c:v>1996-05</c:v>
                </c:pt>
                <c:pt idx="281">
                  <c:v>1996-06</c:v>
                </c:pt>
                <c:pt idx="282">
                  <c:v>1996-07</c:v>
                </c:pt>
                <c:pt idx="283">
                  <c:v>1996-08</c:v>
                </c:pt>
                <c:pt idx="284">
                  <c:v>1996-09</c:v>
                </c:pt>
                <c:pt idx="285">
                  <c:v>1996-10</c:v>
                </c:pt>
                <c:pt idx="286">
                  <c:v>1996-11</c:v>
                </c:pt>
                <c:pt idx="287">
                  <c:v>1996-12</c:v>
                </c:pt>
                <c:pt idx="288">
                  <c:v>1997</c:v>
                </c:pt>
                <c:pt idx="289">
                  <c:v>1997-02</c:v>
                </c:pt>
                <c:pt idx="290">
                  <c:v>1997-03</c:v>
                </c:pt>
                <c:pt idx="291">
                  <c:v>1997-04</c:v>
                </c:pt>
                <c:pt idx="292">
                  <c:v>1997-05</c:v>
                </c:pt>
                <c:pt idx="293">
                  <c:v>1997-06</c:v>
                </c:pt>
                <c:pt idx="294">
                  <c:v>1997-07</c:v>
                </c:pt>
                <c:pt idx="295">
                  <c:v>1997-08</c:v>
                </c:pt>
                <c:pt idx="296">
                  <c:v>1997-09</c:v>
                </c:pt>
                <c:pt idx="297">
                  <c:v>1997-10</c:v>
                </c:pt>
                <c:pt idx="298">
                  <c:v>1997-11</c:v>
                </c:pt>
                <c:pt idx="299">
                  <c:v>1997-12</c:v>
                </c:pt>
                <c:pt idx="300">
                  <c:v>1998-01</c:v>
                </c:pt>
                <c:pt idx="301">
                  <c:v>1998-02</c:v>
                </c:pt>
                <c:pt idx="302">
                  <c:v>1998-03</c:v>
                </c:pt>
                <c:pt idx="303">
                  <c:v>1998-04</c:v>
                </c:pt>
                <c:pt idx="304">
                  <c:v>1998-05</c:v>
                </c:pt>
                <c:pt idx="305">
                  <c:v>1998-06</c:v>
                </c:pt>
                <c:pt idx="306">
                  <c:v>1998-07</c:v>
                </c:pt>
                <c:pt idx="307">
                  <c:v>1998-08</c:v>
                </c:pt>
                <c:pt idx="308">
                  <c:v>1998-09</c:v>
                </c:pt>
                <c:pt idx="309">
                  <c:v>1998-10</c:v>
                </c:pt>
                <c:pt idx="310">
                  <c:v>1998-11</c:v>
                </c:pt>
                <c:pt idx="311">
                  <c:v>1998-12</c:v>
                </c:pt>
                <c:pt idx="312">
                  <c:v>1999-01</c:v>
                </c:pt>
                <c:pt idx="313">
                  <c:v>1999-02</c:v>
                </c:pt>
                <c:pt idx="314">
                  <c:v>1999-03</c:v>
                </c:pt>
                <c:pt idx="315">
                  <c:v>1999-04</c:v>
                </c:pt>
                <c:pt idx="316">
                  <c:v>1999-05</c:v>
                </c:pt>
                <c:pt idx="317">
                  <c:v>1999-06</c:v>
                </c:pt>
                <c:pt idx="318">
                  <c:v>1999-07</c:v>
                </c:pt>
                <c:pt idx="319">
                  <c:v>1999-08</c:v>
                </c:pt>
                <c:pt idx="320">
                  <c:v>1999-09</c:v>
                </c:pt>
                <c:pt idx="321">
                  <c:v>1999-10</c:v>
                </c:pt>
                <c:pt idx="322">
                  <c:v>1999-11</c:v>
                </c:pt>
                <c:pt idx="323">
                  <c:v>1999-12</c:v>
                </c:pt>
                <c:pt idx="324">
                  <c:v>2000-01</c:v>
                </c:pt>
                <c:pt idx="325">
                  <c:v>2000-02</c:v>
                </c:pt>
                <c:pt idx="326">
                  <c:v>2000-03</c:v>
                </c:pt>
                <c:pt idx="327">
                  <c:v>2000-04</c:v>
                </c:pt>
                <c:pt idx="328">
                  <c:v>2000-05</c:v>
                </c:pt>
                <c:pt idx="329">
                  <c:v>2000-06</c:v>
                </c:pt>
                <c:pt idx="330">
                  <c:v>2000-07</c:v>
                </c:pt>
                <c:pt idx="331">
                  <c:v>2000-08</c:v>
                </c:pt>
                <c:pt idx="332">
                  <c:v>2000-09</c:v>
                </c:pt>
                <c:pt idx="333">
                  <c:v>2000-10</c:v>
                </c:pt>
                <c:pt idx="334">
                  <c:v>2000-11</c:v>
                </c:pt>
                <c:pt idx="335">
                  <c:v>2000-12</c:v>
                </c:pt>
                <c:pt idx="336">
                  <c:v>2001</c:v>
                </c:pt>
                <c:pt idx="337">
                  <c:v>2001-02</c:v>
                </c:pt>
                <c:pt idx="338">
                  <c:v>2001-03</c:v>
                </c:pt>
                <c:pt idx="339">
                  <c:v>2001-04</c:v>
                </c:pt>
                <c:pt idx="340">
                  <c:v>2001-05</c:v>
                </c:pt>
                <c:pt idx="341">
                  <c:v>2001-06</c:v>
                </c:pt>
                <c:pt idx="342">
                  <c:v>2001-07</c:v>
                </c:pt>
                <c:pt idx="343">
                  <c:v>2001-08</c:v>
                </c:pt>
                <c:pt idx="344">
                  <c:v>2001-09</c:v>
                </c:pt>
                <c:pt idx="345">
                  <c:v>2001-10</c:v>
                </c:pt>
                <c:pt idx="346">
                  <c:v>2001-11</c:v>
                </c:pt>
                <c:pt idx="347">
                  <c:v>2001-12</c:v>
                </c:pt>
                <c:pt idx="348">
                  <c:v>2002-01</c:v>
                </c:pt>
                <c:pt idx="349">
                  <c:v>2002-02</c:v>
                </c:pt>
                <c:pt idx="350">
                  <c:v>2002-03</c:v>
                </c:pt>
                <c:pt idx="351">
                  <c:v>2002-04</c:v>
                </c:pt>
                <c:pt idx="352">
                  <c:v>2002-05</c:v>
                </c:pt>
                <c:pt idx="353">
                  <c:v>2002-06</c:v>
                </c:pt>
                <c:pt idx="354">
                  <c:v>2002-07</c:v>
                </c:pt>
                <c:pt idx="355">
                  <c:v>2002-08</c:v>
                </c:pt>
                <c:pt idx="356">
                  <c:v>2002-09</c:v>
                </c:pt>
                <c:pt idx="357">
                  <c:v>2002-10</c:v>
                </c:pt>
                <c:pt idx="358">
                  <c:v>2002-11</c:v>
                </c:pt>
                <c:pt idx="359">
                  <c:v>2002-12</c:v>
                </c:pt>
                <c:pt idx="360">
                  <c:v>2003-01</c:v>
                </c:pt>
                <c:pt idx="361">
                  <c:v>2003-02</c:v>
                </c:pt>
                <c:pt idx="362">
                  <c:v>2003-03</c:v>
                </c:pt>
                <c:pt idx="363">
                  <c:v>2003-04</c:v>
                </c:pt>
                <c:pt idx="364">
                  <c:v>2003-05</c:v>
                </c:pt>
                <c:pt idx="365">
                  <c:v>2003-06</c:v>
                </c:pt>
                <c:pt idx="366">
                  <c:v>2003-07</c:v>
                </c:pt>
                <c:pt idx="367">
                  <c:v>2003-08</c:v>
                </c:pt>
                <c:pt idx="368">
                  <c:v>2003-09</c:v>
                </c:pt>
                <c:pt idx="369">
                  <c:v>2003-10</c:v>
                </c:pt>
                <c:pt idx="370">
                  <c:v>2003-11</c:v>
                </c:pt>
                <c:pt idx="371">
                  <c:v>2003-12</c:v>
                </c:pt>
                <c:pt idx="372">
                  <c:v>2004-01</c:v>
                </c:pt>
                <c:pt idx="373">
                  <c:v>2004-02</c:v>
                </c:pt>
                <c:pt idx="374">
                  <c:v>2004-03</c:v>
                </c:pt>
                <c:pt idx="375">
                  <c:v>2004-04</c:v>
                </c:pt>
                <c:pt idx="376">
                  <c:v>2004-05</c:v>
                </c:pt>
                <c:pt idx="377">
                  <c:v>2004-06</c:v>
                </c:pt>
                <c:pt idx="378">
                  <c:v>2004-07</c:v>
                </c:pt>
                <c:pt idx="379">
                  <c:v>2004-08</c:v>
                </c:pt>
                <c:pt idx="380">
                  <c:v>2004-09</c:v>
                </c:pt>
                <c:pt idx="381">
                  <c:v>2004-10</c:v>
                </c:pt>
                <c:pt idx="382">
                  <c:v>2004-11</c:v>
                </c:pt>
                <c:pt idx="383">
                  <c:v>2004-12</c:v>
                </c:pt>
                <c:pt idx="384">
                  <c:v>2005</c:v>
                </c:pt>
                <c:pt idx="385">
                  <c:v>2005-02</c:v>
                </c:pt>
                <c:pt idx="386">
                  <c:v>2005-03</c:v>
                </c:pt>
                <c:pt idx="387">
                  <c:v>2005-04</c:v>
                </c:pt>
                <c:pt idx="388">
                  <c:v>2005-05</c:v>
                </c:pt>
                <c:pt idx="389">
                  <c:v>2005-06</c:v>
                </c:pt>
                <c:pt idx="390">
                  <c:v>2005-07</c:v>
                </c:pt>
                <c:pt idx="391">
                  <c:v>2005-08</c:v>
                </c:pt>
                <c:pt idx="392">
                  <c:v>2005-09</c:v>
                </c:pt>
                <c:pt idx="393">
                  <c:v>2005-10</c:v>
                </c:pt>
                <c:pt idx="394">
                  <c:v>2005-11</c:v>
                </c:pt>
                <c:pt idx="395">
                  <c:v>2005-12</c:v>
                </c:pt>
                <c:pt idx="396">
                  <c:v>2006-01</c:v>
                </c:pt>
                <c:pt idx="397">
                  <c:v>2006-02</c:v>
                </c:pt>
                <c:pt idx="398">
                  <c:v>2006-03</c:v>
                </c:pt>
                <c:pt idx="399">
                  <c:v>2006-04</c:v>
                </c:pt>
                <c:pt idx="400">
                  <c:v>2006-05</c:v>
                </c:pt>
                <c:pt idx="401">
                  <c:v>2006-06</c:v>
                </c:pt>
                <c:pt idx="402">
                  <c:v>2006-07</c:v>
                </c:pt>
                <c:pt idx="403">
                  <c:v>2006-08</c:v>
                </c:pt>
                <c:pt idx="404">
                  <c:v>2006-09</c:v>
                </c:pt>
                <c:pt idx="405">
                  <c:v>2006-10</c:v>
                </c:pt>
                <c:pt idx="406">
                  <c:v>2006-11</c:v>
                </c:pt>
                <c:pt idx="407">
                  <c:v>2006-12</c:v>
                </c:pt>
                <c:pt idx="408">
                  <c:v>2007-01</c:v>
                </c:pt>
                <c:pt idx="409">
                  <c:v>2007-02</c:v>
                </c:pt>
                <c:pt idx="410">
                  <c:v>2007-03</c:v>
                </c:pt>
                <c:pt idx="411">
                  <c:v>2007-04</c:v>
                </c:pt>
                <c:pt idx="412">
                  <c:v>2007-05</c:v>
                </c:pt>
                <c:pt idx="413">
                  <c:v>2007-06</c:v>
                </c:pt>
                <c:pt idx="414">
                  <c:v>2007-07</c:v>
                </c:pt>
                <c:pt idx="415">
                  <c:v>2007-08</c:v>
                </c:pt>
                <c:pt idx="416">
                  <c:v>2007-09</c:v>
                </c:pt>
                <c:pt idx="417">
                  <c:v>2007-10</c:v>
                </c:pt>
                <c:pt idx="418">
                  <c:v>2007-11</c:v>
                </c:pt>
                <c:pt idx="419">
                  <c:v>2007-12</c:v>
                </c:pt>
                <c:pt idx="420">
                  <c:v>2008-01</c:v>
                </c:pt>
                <c:pt idx="421">
                  <c:v>2008-02</c:v>
                </c:pt>
                <c:pt idx="422">
                  <c:v>2008-03</c:v>
                </c:pt>
                <c:pt idx="423">
                  <c:v>2008-04</c:v>
                </c:pt>
                <c:pt idx="424">
                  <c:v>2008-05</c:v>
                </c:pt>
                <c:pt idx="425">
                  <c:v>2008-06</c:v>
                </c:pt>
                <c:pt idx="426">
                  <c:v>2008-07</c:v>
                </c:pt>
                <c:pt idx="427">
                  <c:v>2008-08</c:v>
                </c:pt>
                <c:pt idx="428">
                  <c:v>2008-09</c:v>
                </c:pt>
                <c:pt idx="429">
                  <c:v>2008-10</c:v>
                </c:pt>
                <c:pt idx="430">
                  <c:v>2008-11</c:v>
                </c:pt>
                <c:pt idx="431">
                  <c:v>2008-12</c:v>
                </c:pt>
                <c:pt idx="432">
                  <c:v>2009</c:v>
                </c:pt>
                <c:pt idx="433">
                  <c:v>2009-02</c:v>
                </c:pt>
                <c:pt idx="434">
                  <c:v>2009-03</c:v>
                </c:pt>
                <c:pt idx="435">
                  <c:v>2009-04</c:v>
                </c:pt>
                <c:pt idx="436">
                  <c:v>2009-05</c:v>
                </c:pt>
                <c:pt idx="437">
                  <c:v>2009-06</c:v>
                </c:pt>
                <c:pt idx="438">
                  <c:v>2009-07</c:v>
                </c:pt>
                <c:pt idx="439">
                  <c:v>2009-08</c:v>
                </c:pt>
                <c:pt idx="440">
                  <c:v>2009-09</c:v>
                </c:pt>
                <c:pt idx="441">
                  <c:v>2009-10</c:v>
                </c:pt>
                <c:pt idx="442">
                  <c:v>2009-11</c:v>
                </c:pt>
                <c:pt idx="443">
                  <c:v>2009-12</c:v>
                </c:pt>
                <c:pt idx="444">
                  <c:v>2010-01</c:v>
                </c:pt>
                <c:pt idx="445">
                  <c:v>2010-02</c:v>
                </c:pt>
                <c:pt idx="446">
                  <c:v>2010-03</c:v>
                </c:pt>
                <c:pt idx="447">
                  <c:v>2010-04</c:v>
                </c:pt>
                <c:pt idx="448">
                  <c:v>2010-05</c:v>
                </c:pt>
                <c:pt idx="449">
                  <c:v>2010-06</c:v>
                </c:pt>
                <c:pt idx="450">
                  <c:v>2010-07</c:v>
                </c:pt>
                <c:pt idx="451">
                  <c:v>2010-08</c:v>
                </c:pt>
                <c:pt idx="452">
                  <c:v>2010-09</c:v>
                </c:pt>
                <c:pt idx="453">
                  <c:v>2010-10</c:v>
                </c:pt>
                <c:pt idx="454">
                  <c:v>2010-11</c:v>
                </c:pt>
                <c:pt idx="455">
                  <c:v>2010-12</c:v>
                </c:pt>
                <c:pt idx="456">
                  <c:v>Jan-11</c:v>
                </c:pt>
                <c:pt idx="457">
                  <c:v>1-Feb</c:v>
                </c:pt>
                <c:pt idx="458">
                  <c:v>Mar-11</c:v>
                </c:pt>
                <c:pt idx="459">
                  <c:v>Apr-11</c:v>
                </c:pt>
                <c:pt idx="460">
                  <c:v>1-May</c:v>
                </c:pt>
                <c:pt idx="461">
                  <c:v>Jun-11</c:v>
                </c:pt>
                <c:pt idx="462">
                  <c:v>Jul-11</c:v>
                </c:pt>
                <c:pt idx="463">
                  <c:v>1-Aug</c:v>
                </c:pt>
                <c:pt idx="464">
                  <c:v>Sep-11</c:v>
                </c:pt>
                <c:pt idx="465">
                  <c:v>Oct-11</c:v>
                </c:pt>
                <c:pt idx="466">
                  <c:v>1-Nov</c:v>
                </c:pt>
                <c:pt idx="467">
                  <c:v>Dec-11</c:v>
                </c:pt>
                <c:pt idx="468">
                  <c:v>Jan-12</c:v>
                </c:pt>
                <c:pt idx="469">
                  <c:v>1-Feb</c:v>
                </c:pt>
                <c:pt idx="470">
                  <c:v>Mar-12</c:v>
                </c:pt>
                <c:pt idx="471">
                  <c:v>Apr-12</c:v>
                </c:pt>
                <c:pt idx="472">
                  <c:v>1-May</c:v>
                </c:pt>
                <c:pt idx="473">
                  <c:v>Jun-12</c:v>
                </c:pt>
                <c:pt idx="474">
                  <c:v>Jul-12</c:v>
                </c:pt>
                <c:pt idx="475">
                  <c:v>1-Aug</c:v>
                </c:pt>
                <c:pt idx="476">
                  <c:v>Sep-12</c:v>
                </c:pt>
                <c:pt idx="477">
                  <c:v>Oct-12</c:v>
                </c:pt>
                <c:pt idx="478">
                  <c:v>1-Nov</c:v>
                </c:pt>
                <c:pt idx="479">
                  <c:v>Dec-12</c:v>
                </c:pt>
                <c:pt idx="480">
                  <c:v>2013</c:v>
                </c:pt>
              </c:strCache>
            </c:strRef>
          </c:cat>
          <c:val>
            <c:numRef>
              <c:f>Sheet1!$B$8:$B$471</c:f>
              <c:numCache>
                <c:formatCode>0.0</c:formatCode>
                <c:ptCount val="464"/>
                <c:pt idx="0">
                  <c:v>12.02711646050198</c:v>
                </c:pt>
                <c:pt idx="1">
                  <c:v>11.76532493522456</c:v>
                </c:pt>
                <c:pt idx="2">
                  <c:v>11.37474753928941</c:v>
                </c:pt>
                <c:pt idx="3">
                  <c:v>11.40738924621243</c:v>
                </c:pt>
                <c:pt idx="4">
                  <c:v>11.43673191047968</c:v>
                </c:pt>
                <c:pt idx="5">
                  <c:v>11.46774348774541</c:v>
                </c:pt>
                <c:pt idx="6">
                  <c:v>11.6398644008412</c:v>
                </c:pt>
                <c:pt idx="7">
                  <c:v>11.3305976912806</c:v>
                </c:pt>
                <c:pt idx="8">
                  <c:v>11.49876203683354</c:v>
                </c:pt>
                <c:pt idx="9">
                  <c:v>11.69432347767064</c:v>
                </c:pt>
                <c:pt idx="10">
                  <c:v>11.69527206000877</c:v>
                </c:pt>
                <c:pt idx="11">
                  <c:v>11.5156954695735</c:v>
                </c:pt>
                <c:pt idx="12">
                  <c:v>11.67633132682878</c:v>
                </c:pt>
                <c:pt idx="13">
                  <c:v>11.7816066150381</c:v>
                </c:pt>
                <c:pt idx="14">
                  <c:v>11.65070134523885</c:v>
                </c:pt>
                <c:pt idx="15">
                  <c:v>11.41304951563943</c:v>
                </c:pt>
                <c:pt idx="16">
                  <c:v>11.55932378099243</c:v>
                </c:pt>
                <c:pt idx="17">
                  <c:v>11.62887893433265</c:v>
                </c:pt>
                <c:pt idx="18">
                  <c:v>11.44522541279101</c:v>
                </c:pt>
                <c:pt idx="19">
                  <c:v>11.09935817588702</c:v>
                </c:pt>
                <c:pt idx="20">
                  <c:v>11.22529888703031</c:v>
                </c:pt>
                <c:pt idx="21">
                  <c:v>11.12014969639485</c:v>
                </c:pt>
                <c:pt idx="22">
                  <c:v>11.31087018338708</c:v>
                </c:pt>
                <c:pt idx="23">
                  <c:v>11.34783039490784</c:v>
                </c:pt>
                <c:pt idx="24">
                  <c:v>11.03200040332387</c:v>
                </c:pt>
                <c:pt idx="25">
                  <c:v>10.88327308739109</c:v>
                </c:pt>
                <c:pt idx="26">
                  <c:v>10.9616265070456</c:v>
                </c:pt>
                <c:pt idx="27">
                  <c:v>11.13467132099383</c:v>
                </c:pt>
                <c:pt idx="28">
                  <c:v>11.03292964253617</c:v>
                </c:pt>
                <c:pt idx="29">
                  <c:v>11.34442180308974</c:v>
                </c:pt>
                <c:pt idx="30">
                  <c:v>11.00741623455278</c:v>
                </c:pt>
                <c:pt idx="31">
                  <c:v>11.05170244442101</c:v>
                </c:pt>
                <c:pt idx="32">
                  <c:v>10.80757432082091</c:v>
                </c:pt>
                <c:pt idx="33">
                  <c:v>10.71585620599995</c:v>
                </c:pt>
                <c:pt idx="34">
                  <c:v>10.98582477405106</c:v>
                </c:pt>
                <c:pt idx="35">
                  <c:v>11.16071884829448</c:v>
                </c:pt>
                <c:pt idx="36">
                  <c:v>11.11248021517522</c:v>
                </c:pt>
                <c:pt idx="37">
                  <c:v>10.97731968706427</c:v>
                </c:pt>
                <c:pt idx="38">
                  <c:v>11.1446975367623</c:v>
                </c:pt>
                <c:pt idx="39">
                  <c:v>11.0263597380188</c:v>
                </c:pt>
                <c:pt idx="40">
                  <c:v>10.91417286364923</c:v>
                </c:pt>
                <c:pt idx="41">
                  <c:v>11.19248884895011</c:v>
                </c:pt>
                <c:pt idx="42">
                  <c:v>11.00180419411604</c:v>
                </c:pt>
                <c:pt idx="43">
                  <c:v>10.92988616101466</c:v>
                </c:pt>
                <c:pt idx="44">
                  <c:v>11.07900662137723</c:v>
                </c:pt>
                <c:pt idx="45">
                  <c:v>11.05597103124462</c:v>
                </c:pt>
                <c:pt idx="46">
                  <c:v>10.88751717861434</c:v>
                </c:pt>
                <c:pt idx="47">
                  <c:v>11.23732681670842</c:v>
                </c:pt>
                <c:pt idx="48">
                  <c:v>10.92823542797927</c:v>
                </c:pt>
                <c:pt idx="49">
                  <c:v>10.46739743163071</c:v>
                </c:pt>
                <c:pt idx="50">
                  <c:v>10.99855069461093</c:v>
                </c:pt>
                <c:pt idx="51">
                  <c:v>10.78859411987636</c:v>
                </c:pt>
                <c:pt idx="52">
                  <c:v>10.77236372193407</c:v>
                </c:pt>
                <c:pt idx="53">
                  <c:v>11.04139324509517</c:v>
                </c:pt>
                <c:pt idx="54">
                  <c:v>11.12152981934405</c:v>
                </c:pt>
                <c:pt idx="55">
                  <c:v>11.022039153017</c:v>
                </c:pt>
                <c:pt idx="56">
                  <c:v>10.95492105432456</c:v>
                </c:pt>
                <c:pt idx="57">
                  <c:v>11.01597308393394</c:v>
                </c:pt>
                <c:pt idx="58">
                  <c:v>10.84125554005749</c:v>
                </c:pt>
                <c:pt idx="59">
                  <c:v>11.00306671231413</c:v>
                </c:pt>
                <c:pt idx="60">
                  <c:v>10.95105048532381</c:v>
                </c:pt>
                <c:pt idx="61">
                  <c:v>10.87494205625162</c:v>
                </c:pt>
                <c:pt idx="62">
                  <c:v>10.79051441865796</c:v>
                </c:pt>
                <c:pt idx="63">
                  <c:v>10.71924676840691</c:v>
                </c:pt>
                <c:pt idx="64">
                  <c:v>11.16046460928387</c:v>
                </c:pt>
                <c:pt idx="65">
                  <c:v>10.93989874188996</c:v>
                </c:pt>
                <c:pt idx="66">
                  <c:v>10.94461799700446</c:v>
                </c:pt>
                <c:pt idx="67">
                  <c:v>10.90447500806135</c:v>
                </c:pt>
                <c:pt idx="68">
                  <c:v>10.94127832170103</c:v>
                </c:pt>
                <c:pt idx="69">
                  <c:v>10.91469086823875</c:v>
                </c:pt>
                <c:pt idx="70">
                  <c:v>10.73370943130596</c:v>
                </c:pt>
                <c:pt idx="71">
                  <c:v>11.1589649304872</c:v>
                </c:pt>
                <c:pt idx="72">
                  <c:v>12.16986227031948</c:v>
                </c:pt>
                <c:pt idx="73">
                  <c:v>12.06216068192307</c:v>
                </c:pt>
                <c:pt idx="74">
                  <c:v>11.80394581190344</c:v>
                </c:pt>
                <c:pt idx="75">
                  <c:v>11.60092004176266</c:v>
                </c:pt>
                <c:pt idx="76">
                  <c:v>11.49811831643503</c:v>
                </c:pt>
                <c:pt idx="77">
                  <c:v>11.56232239100653</c:v>
                </c:pt>
                <c:pt idx="78">
                  <c:v>11.71987270059471</c:v>
                </c:pt>
                <c:pt idx="79">
                  <c:v>11.63103602607104</c:v>
                </c:pt>
                <c:pt idx="80">
                  <c:v>11.80995229132878</c:v>
                </c:pt>
                <c:pt idx="81">
                  <c:v>12.10445699340521</c:v>
                </c:pt>
                <c:pt idx="82">
                  <c:v>11.74073398020066</c:v>
                </c:pt>
                <c:pt idx="83">
                  <c:v>11.44511912216608</c:v>
                </c:pt>
                <c:pt idx="84">
                  <c:v>11.67558960062612</c:v>
                </c:pt>
                <c:pt idx="85">
                  <c:v>11.63557907183006</c:v>
                </c:pt>
                <c:pt idx="86">
                  <c:v>11.61730324009624</c:v>
                </c:pt>
                <c:pt idx="87">
                  <c:v>11.4938968199362</c:v>
                </c:pt>
                <c:pt idx="88">
                  <c:v>11.5254336885387</c:v>
                </c:pt>
                <c:pt idx="89">
                  <c:v>11.3998063164446</c:v>
                </c:pt>
                <c:pt idx="90">
                  <c:v>11.48098072065401</c:v>
                </c:pt>
                <c:pt idx="91">
                  <c:v>11.2935220541981</c:v>
                </c:pt>
                <c:pt idx="92">
                  <c:v>11.30575159703594</c:v>
                </c:pt>
                <c:pt idx="93">
                  <c:v>11.36813954079916</c:v>
                </c:pt>
                <c:pt idx="94">
                  <c:v>11.73927280268843</c:v>
                </c:pt>
                <c:pt idx="95">
                  <c:v>11.29888646433262</c:v>
                </c:pt>
                <c:pt idx="96">
                  <c:v>11.34076816157881</c:v>
                </c:pt>
                <c:pt idx="97">
                  <c:v>11.48707692925366</c:v>
                </c:pt>
                <c:pt idx="98">
                  <c:v>11.78495739183538</c:v>
                </c:pt>
                <c:pt idx="99">
                  <c:v>11.96377263210561</c:v>
                </c:pt>
                <c:pt idx="100">
                  <c:v>12.05468604344976</c:v>
                </c:pt>
                <c:pt idx="101">
                  <c:v>12.4506633620165</c:v>
                </c:pt>
                <c:pt idx="102">
                  <c:v>12.09078196387651</c:v>
                </c:pt>
                <c:pt idx="103">
                  <c:v>12.55988738506135</c:v>
                </c:pt>
                <c:pt idx="104">
                  <c:v>12.5342203938774</c:v>
                </c:pt>
                <c:pt idx="105">
                  <c:v>9.840073170875677</c:v>
                </c:pt>
                <c:pt idx="106">
                  <c:v>10.02274783702531</c:v>
                </c:pt>
                <c:pt idx="107">
                  <c:v>9.97015407810349</c:v>
                </c:pt>
                <c:pt idx="108">
                  <c:v>9.983250025230811</c:v>
                </c:pt>
                <c:pt idx="109">
                  <c:v>9.911025168932394</c:v>
                </c:pt>
                <c:pt idx="110">
                  <c:v>9.83935907808915</c:v>
                </c:pt>
                <c:pt idx="111">
                  <c:v>9.421335304409677</c:v>
                </c:pt>
                <c:pt idx="112">
                  <c:v>9.659814706513033</c:v>
                </c:pt>
                <c:pt idx="113">
                  <c:v>9.630590445706321</c:v>
                </c:pt>
                <c:pt idx="114">
                  <c:v>9.57448687365333</c:v>
                </c:pt>
                <c:pt idx="115">
                  <c:v>9.999203172428765</c:v>
                </c:pt>
                <c:pt idx="116">
                  <c:v>9.814343609550511</c:v>
                </c:pt>
                <c:pt idx="117">
                  <c:v>9.97629980662491</c:v>
                </c:pt>
                <c:pt idx="118">
                  <c:v>9.949222271523117</c:v>
                </c:pt>
                <c:pt idx="119">
                  <c:v>10.19363397476516</c:v>
                </c:pt>
                <c:pt idx="120">
                  <c:v>10.23203157771288</c:v>
                </c:pt>
                <c:pt idx="121">
                  <c:v>10.22520280815001</c:v>
                </c:pt>
                <c:pt idx="122">
                  <c:v>10.1527494205993</c:v>
                </c:pt>
                <c:pt idx="123">
                  <c:v>9.926828734463493</c:v>
                </c:pt>
                <c:pt idx="124">
                  <c:v>10.29599344471556</c:v>
                </c:pt>
                <c:pt idx="125">
                  <c:v>10.17419775717755</c:v>
                </c:pt>
                <c:pt idx="126">
                  <c:v>10.13497638288997</c:v>
                </c:pt>
                <c:pt idx="127">
                  <c:v>10.02700248564082</c:v>
                </c:pt>
                <c:pt idx="128">
                  <c:v>9.717006134251612</c:v>
                </c:pt>
                <c:pt idx="129">
                  <c:v>9.712980774431223</c:v>
                </c:pt>
                <c:pt idx="130">
                  <c:v>9.540861447743849</c:v>
                </c:pt>
                <c:pt idx="131">
                  <c:v>9.49373473074206</c:v>
                </c:pt>
                <c:pt idx="132">
                  <c:v>9.851711615844656</c:v>
                </c:pt>
                <c:pt idx="133">
                  <c:v>9.387050226718066</c:v>
                </c:pt>
                <c:pt idx="134">
                  <c:v>9.39616993229944</c:v>
                </c:pt>
                <c:pt idx="135">
                  <c:v>9.299009701549811</c:v>
                </c:pt>
                <c:pt idx="136">
                  <c:v>9.246097839416158</c:v>
                </c:pt>
                <c:pt idx="137">
                  <c:v>9.200460432851115</c:v>
                </c:pt>
                <c:pt idx="138">
                  <c:v>9.22330408492792</c:v>
                </c:pt>
                <c:pt idx="139">
                  <c:v>8.999421622292768</c:v>
                </c:pt>
                <c:pt idx="140">
                  <c:v>9.014115549275098</c:v>
                </c:pt>
                <c:pt idx="141">
                  <c:v>8.858921202404407</c:v>
                </c:pt>
                <c:pt idx="142">
                  <c:v>8.90591155860759</c:v>
                </c:pt>
                <c:pt idx="143">
                  <c:v>8.826950284816437</c:v>
                </c:pt>
                <c:pt idx="144">
                  <c:v>8.791014164144961</c:v>
                </c:pt>
                <c:pt idx="145">
                  <c:v>8.885465945264582</c:v>
                </c:pt>
                <c:pt idx="146">
                  <c:v>8.81050790371265</c:v>
                </c:pt>
                <c:pt idx="147">
                  <c:v>9.06990781020301</c:v>
                </c:pt>
                <c:pt idx="148">
                  <c:v>9.030467758680996</c:v>
                </c:pt>
                <c:pt idx="149">
                  <c:v>8.972728155742982</c:v>
                </c:pt>
                <c:pt idx="150">
                  <c:v>8.917348185200872</c:v>
                </c:pt>
                <c:pt idx="151">
                  <c:v>9.04917461850998</c:v>
                </c:pt>
                <c:pt idx="152">
                  <c:v>9.089343180523697</c:v>
                </c:pt>
                <c:pt idx="153">
                  <c:v>9.078920442132548</c:v>
                </c:pt>
                <c:pt idx="154">
                  <c:v>9.06254324531085</c:v>
                </c:pt>
                <c:pt idx="155">
                  <c:v>9.132313920611198</c:v>
                </c:pt>
                <c:pt idx="156">
                  <c:v>8.83714800050896</c:v>
                </c:pt>
                <c:pt idx="157">
                  <c:v>8.876334585480476</c:v>
                </c:pt>
                <c:pt idx="158">
                  <c:v>9.031148955195198</c:v>
                </c:pt>
                <c:pt idx="159">
                  <c:v>9.002114343832316</c:v>
                </c:pt>
                <c:pt idx="160">
                  <c:v>9.01270560722586</c:v>
                </c:pt>
                <c:pt idx="161">
                  <c:v>8.99624737800596</c:v>
                </c:pt>
                <c:pt idx="162">
                  <c:v>9.051168784844965</c:v>
                </c:pt>
                <c:pt idx="163">
                  <c:v>9.16654358294977</c:v>
                </c:pt>
                <c:pt idx="164">
                  <c:v>9.028174745649908</c:v>
                </c:pt>
                <c:pt idx="165">
                  <c:v>9.189843760460008</c:v>
                </c:pt>
                <c:pt idx="166">
                  <c:v>9.33688291411864</c:v>
                </c:pt>
                <c:pt idx="167">
                  <c:v>9.267258220895711</c:v>
                </c:pt>
                <c:pt idx="168">
                  <c:v>9.058536162085824</c:v>
                </c:pt>
                <c:pt idx="169">
                  <c:v>9.034094420608703</c:v>
                </c:pt>
                <c:pt idx="170">
                  <c:v>9.074930241745366</c:v>
                </c:pt>
                <c:pt idx="171">
                  <c:v>8.973463363952985</c:v>
                </c:pt>
                <c:pt idx="172">
                  <c:v>8.76313100912169</c:v>
                </c:pt>
                <c:pt idx="173">
                  <c:v>8.895352017412736</c:v>
                </c:pt>
                <c:pt idx="174">
                  <c:v>8.654008322502644</c:v>
                </c:pt>
                <c:pt idx="175">
                  <c:v>8.703026746670822</c:v>
                </c:pt>
                <c:pt idx="176">
                  <c:v>8.679059650294531</c:v>
                </c:pt>
                <c:pt idx="177">
                  <c:v>8.551278693509098</c:v>
                </c:pt>
                <c:pt idx="178">
                  <c:v>8.439590058892274</c:v>
                </c:pt>
                <c:pt idx="179">
                  <c:v>8.38249323849709</c:v>
                </c:pt>
                <c:pt idx="180">
                  <c:v>8.644243862012502</c:v>
                </c:pt>
                <c:pt idx="181">
                  <c:v>8.48643487642578</c:v>
                </c:pt>
                <c:pt idx="182">
                  <c:v>8.356223625356803</c:v>
                </c:pt>
                <c:pt idx="183">
                  <c:v>8.31543753951112</c:v>
                </c:pt>
                <c:pt idx="184">
                  <c:v>8.401276298224505</c:v>
                </c:pt>
                <c:pt idx="185">
                  <c:v>8.3782453959082</c:v>
                </c:pt>
                <c:pt idx="186">
                  <c:v>8.39548762244703</c:v>
                </c:pt>
                <c:pt idx="187">
                  <c:v>8.245112941942191</c:v>
                </c:pt>
                <c:pt idx="188">
                  <c:v>8.30154053129102</c:v>
                </c:pt>
                <c:pt idx="189">
                  <c:v>8.23584297944531</c:v>
                </c:pt>
                <c:pt idx="190">
                  <c:v>8.142583974892891</c:v>
                </c:pt>
                <c:pt idx="191">
                  <c:v>8.118904624634618</c:v>
                </c:pt>
                <c:pt idx="192">
                  <c:v>8.2700718145013</c:v>
                </c:pt>
                <c:pt idx="193">
                  <c:v>8.017397871978375</c:v>
                </c:pt>
                <c:pt idx="194">
                  <c:v>7.868791707126888</c:v>
                </c:pt>
                <c:pt idx="195">
                  <c:v>7.739881052538332</c:v>
                </c:pt>
                <c:pt idx="196">
                  <c:v>7.727694040915805</c:v>
                </c:pt>
                <c:pt idx="197">
                  <c:v>7.535688441767965</c:v>
                </c:pt>
                <c:pt idx="198">
                  <c:v>7.705597836152844</c:v>
                </c:pt>
                <c:pt idx="199">
                  <c:v>7.624524083742994</c:v>
                </c:pt>
                <c:pt idx="200">
                  <c:v>7.666941673444477</c:v>
                </c:pt>
                <c:pt idx="201">
                  <c:v>7.730489601700442</c:v>
                </c:pt>
                <c:pt idx="202">
                  <c:v>7.427434753900978</c:v>
                </c:pt>
                <c:pt idx="203">
                  <c:v>7.644671508902594</c:v>
                </c:pt>
                <c:pt idx="204">
                  <c:v>7.654014702991724</c:v>
                </c:pt>
                <c:pt idx="205">
                  <c:v>7.434658546753526</c:v>
                </c:pt>
                <c:pt idx="206">
                  <c:v>7.41696763380713</c:v>
                </c:pt>
                <c:pt idx="207">
                  <c:v>7.413905776060306</c:v>
                </c:pt>
                <c:pt idx="208">
                  <c:v>7.32684819817461</c:v>
                </c:pt>
                <c:pt idx="209">
                  <c:v>7.333976908780154</c:v>
                </c:pt>
                <c:pt idx="210">
                  <c:v>7.277884172638821</c:v>
                </c:pt>
                <c:pt idx="211">
                  <c:v>7.207875854072675</c:v>
                </c:pt>
                <c:pt idx="212">
                  <c:v>7.01942003454224</c:v>
                </c:pt>
                <c:pt idx="213">
                  <c:v>6.936026701598931</c:v>
                </c:pt>
                <c:pt idx="214">
                  <c:v>6.860406600257987</c:v>
                </c:pt>
                <c:pt idx="215">
                  <c:v>6.794738522764414</c:v>
                </c:pt>
                <c:pt idx="216">
                  <c:v>6.594302811777196</c:v>
                </c:pt>
                <c:pt idx="217">
                  <c:v>6.686118162826939</c:v>
                </c:pt>
                <c:pt idx="218">
                  <c:v>6.825075113238674</c:v>
                </c:pt>
                <c:pt idx="219">
                  <c:v>6.851052465602378</c:v>
                </c:pt>
                <c:pt idx="220">
                  <c:v>6.783591943634714</c:v>
                </c:pt>
                <c:pt idx="221">
                  <c:v>6.763278528588618</c:v>
                </c:pt>
                <c:pt idx="222">
                  <c:v>6.709256021670628</c:v>
                </c:pt>
                <c:pt idx="223">
                  <c:v>6.831414253841661</c:v>
                </c:pt>
                <c:pt idx="224">
                  <c:v>6.798282844336938</c:v>
                </c:pt>
                <c:pt idx="225">
                  <c:v>6.700110152613868</c:v>
                </c:pt>
                <c:pt idx="226">
                  <c:v>6.797920813758226</c:v>
                </c:pt>
                <c:pt idx="227">
                  <c:v>6.704705037737968</c:v>
                </c:pt>
                <c:pt idx="228">
                  <c:v>6.543629646292491</c:v>
                </c:pt>
                <c:pt idx="229">
                  <c:v>6.683528157847457</c:v>
                </c:pt>
                <c:pt idx="230">
                  <c:v>6.881431266331089</c:v>
                </c:pt>
                <c:pt idx="231">
                  <c:v>6.655774579825273</c:v>
                </c:pt>
                <c:pt idx="232">
                  <c:v>6.44924782187137</c:v>
                </c:pt>
                <c:pt idx="233">
                  <c:v>6.59840688031221</c:v>
                </c:pt>
                <c:pt idx="234">
                  <c:v>6.601070965048954</c:v>
                </c:pt>
                <c:pt idx="235">
                  <c:v>6.514164503211942</c:v>
                </c:pt>
                <c:pt idx="236">
                  <c:v>6.568129409922653</c:v>
                </c:pt>
                <c:pt idx="237">
                  <c:v>6.47985514809267</c:v>
                </c:pt>
                <c:pt idx="238">
                  <c:v>6.512057457887812</c:v>
                </c:pt>
                <c:pt idx="239">
                  <c:v>6.546889506334636</c:v>
                </c:pt>
                <c:pt idx="240">
                  <c:v>6.451010734781927</c:v>
                </c:pt>
                <c:pt idx="241">
                  <c:v>6.434692090648915</c:v>
                </c:pt>
                <c:pt idx="242">
                  <c:v>6.40525509385049</c:v>
                </c:pt>
                <c:pt idx="243">
                  <c:v>6.472925282275987</c:v>
                </c:pt>
                <c:pt idx="244">
                  <c:v>6.507492716659915</c:v>
                </c:pt>
                <c:pt idx="245">
                  <c:v>6.49033147485117</c:v>
                </c:pt>
                <c:pt idx="246">
                  <c:v>6.500402142677566</c:v>
                </c:pt>
                <c:pt idx="247">
                  <c:v>6.625898680710787</c:v>
                </c:pt>
                <c:pt idx="248">
                  <c:v>6.75238426984524</c:v>
                </c:pt>
                <c:pt idx="249">
                  <c:v>6.52976107273267</c:v>
                </c:pt>
                <c:pt idx="250">
                  <c:v>6.498640311551551</c:v>
                </c:pt>
                <c:pt idx="251">
                  <c:v>6.427892368890826</c:v>
                </c:pt>
                <c:pt idx="252">
                  <c:v>6.341936947803444</c:v>
                </c:pt>
                <c:pt idx="253">
                  <c:v>6.47951141390769</c:v>
                </c:pt>
                <c:pt idx="254">
                  <c:v>6.400882931317208</c:v>
                </c:pt>
                <c:pt idx="255">
                  <c:v>6.179371777438257</c:v>
                </c:pt>
                <c:pt idx="256">
                  <c:v>6.251097830771115</c:v>
                </c:pt>
                <c:pt idx="257">
                  <c:v>6.20376200072364</c:v>
                </c:pt>
                <c:pt idx="258">
                  <c:v>6.052354669958826</c:v>
                </c:pt>
                <c:pt idx="259">
                  <c:v>5.905430953708707</c:v>
                </c:pt>
                <c:pt idx="260">
                  <c:v>5.847077907419481</c:v>
                </c:pt>
                <c:pt idx="261">
                  <c:v>5.85659671161903</c:v>
                </c:pt>
                <c:pt idx="262">
                  <c:v>5.801471356111108</c:v>
                </c:pt>
                <c:pt idx="263">
                  <c:v>5.785048260790384</c:v>
                </c:pt>
                <c:pt idx="264">
                  <c:v>5.927494813094516</c:v>
                </c:pt>
                <c:pt idx="265">
                  <c:v>5.850986233159225</c:v>
                </c:pt>
                <c:pt idx="266">
                  <c:v>5.761057497899491</c:v>
                </c:pt>
                <c:pt idx="267">
                  <c:v>5.604994502097574</c:v>
                </c:pt>
                <c:pt idx="268">
                  <c:v>5.625987480018645</c:v>
                </c:pt>
                <c:pt idx="269">
                  <c:v>5.654094927415534</c:v>
                </c:pt>
                <c:pt idx="270">
                  <c:v>5.716398350219306</c:v>
                </c:pt>
                <c:pt idx="271">
                  <c:v>5.573870218505724</c:v>
                </c:pt>
                <c:pt idx="272">
                  <c:v>5.641483677028836</c:v>
                </c:pt>
                <c:pt idx="273">
                  <c:v>5.730408889615146</c:v>
                </c:pt>
                <c:pt idx="274">
                  <c:v>5.570660559367949</c:v>
                </c:pt>
                <c:pt idx="275">
                  <c:v>5.690284252496894</c:v>
                </c:pt>
                <c:pt idx="276">
                  <c:v>5.802660740271881</c:v>
                </c:pt>
                <c:pt idx="277">
                  <c:v>5.577435824633036</c:v>
                </c:pt>
                <c:pt idx="278">
                  <c:v>5.491916806833339</c:v>
                </c:pt>
                <c:pt idx="279">
                  <c:v>5.538493346440555</c:v>
                </c:pt>
                <c:pt idx="280">
                  <c:v>5.52974390288384</c:v>
                </c:pt>
                <c:pt idx="281">
                  <c:v>5.509271807409212</c:v>
                </c:pt>
                <c:pt idx="282">
                  <c:v>5.531606754218747</c:v>
                </c:pt>
                <c:pt idx="283">
                  <c:v>5.505291860719908</c:v>
                </c:pt>
                <c:pt idx="284">
                  <c:v>5.56347012834932</c:v>
                </c:pt>
                <c:pt idx="285">
                  <c:v>5.563610418879382</c:v>
                </c:pt>
                <c:pt idx="286">
                  <c:v>5.618204161800651</c:v>
                </c:pt>
                <c:pt idx="287">
                  <c:v>5.595232853053954</c:v>
                </c:pt>
                <c:pt idx="288">
                  <c:v>5.502872522249806</c:v>
                </c:pt>
                <c:pt idx="289">
                  <c:v>5.47572429912262</c:v>
                </c:pt>
                <c:pt idx="290">
                  <c:v>5.56169817450231</c:v>
                </c:pt>
                <c:pt idx="291">
                  <c:v>5.58692918757301</c:v>
                </c:pt>
                <c:pt idx="292">
                  <c:v>5.595174128362338</c:v>
                </c:pt>
                <c:pt idx="293">
                  <c:v>5.688812480367467</c:v>
                </c:pt>
                <c:pt idx="294">
                  <c:v>5.662198796509116</c:v>
                </c:pt>
                <c:pt idx="295">
                  <c:v>5.82672295120329</c:v>
                </c:pt>
                <c:pt idx="296">
                  <c:v>5.740185109573766</c:v>
                </c:pt>
                <c:pt idx="297">
                  <c:v>5.821372512359394</c:v>
                </c:pt>
                <c:pt idx="298">
                  <c:v>5.985998499030507</c:v>
                </c:pt>
                <c:pt idx="299">
                  <c:v>5.706293077966236</c:v>
                </c:pt>
                <c:pt idx="300">
                  <c:v>5.647353447421707</c:v>
                </c:pt>
                <c:pt idx="301">
                  <c:v>5.72005948437281</c:v>
                </c:pt>
                <c:pt idx="302">
                  <c:v>5.855798354152392</c:v>
                </c:pt>
                <c:pt idx="303">
                  <c:v>5.659774431569126</c:v>
                </c:pt>
                <c:pt idx="304">
                  <c:v>5.3766548265803</c:v>
                </c:pt>
                <c:pt idx="305">
                  <c:v>5.367165779385067</c:v>
                </c:pt>
                <c:pt idx="306">
                  <c:v>5.314030269070606</c:v>
                </c:pt>
                <c:pt idx="307">
                  <c:v>5.26132518989825</c:v>
                </c:pt>
                <c:pt idx="308">
                  <c:v>5.246510771770891</c:v>
                </c:pt>
                <c:pt idx="309">
                  <c:v>4.984672090760446</c:v>
                </c:pt>
                <c:pt idx="310">
                  <c:v>5.015468713021963</c:v>
                </c:pt>
                <c:pt idx="311">
                  <c:v>4.980675372566693</c:v>
                </c:pt>
                <c:pt idx="312">
                  <c:v>5.119801346963595</c:v>
                </c:pt>
                <c:pt idx="313">
                  <c:v>5.064786791767725</c:v>
                </c:pt>
                <c:pt idx="314">
                  <c:v>5.178157942093446</c:v>
                </c:pt>
                <c:pt idx="315">
                  <c:v>5.107256191634481</c:v>
                </c:pt>
                <c:pt idx="316">
                  <c:v>5.181947295880172</c:v>
                </c:pt>
                <c:pt idx="317">
                  <c:v>5.181313023691206</c:v>
                </c:pt>
                <c:pt idx="318">
                  <c:v>5.116459869055156</c:v>
                </c:pt>
                <c:pt idx="319">
                  <c:v>4.96370275664263</c:v>
                </c:pt>
                <c:pt idx="320">
                  <c:v>5.123029945931798</c:v>
                </c:pt>
                <c:pt idx="321">
                  <c:v>5.208634952717074</c:v>
                </c:pt>
                <c:pt idx="322">
                  <c:v>5.209906668234255</c:v>
                </c:pt>
                <c:pt idx="323">
                  <c:v>5.293816206572671</c:v>
                </c:pt>
                <c:pt idx="324">
                  <c:v>5.27477938451407</c:v>
                </c:pt>
                <c:pt idx="325">
                  <c:v>5.216833868137433</c:v>
                </c:pt>
                <c:pt idx="326">
                  <c:v>5.07569019698584</c:v>
                </c:pt>
                <c:pt idx="327">
                  <c:v>5.137575295786821</c:v>
                </c:pt>
                <c:pt idx="328">
                  <c:v>5.056286755139303</c:v>
                </c:pt>
                <c:pt idx="329">
                  <c:v>4.97210849639185</c:v>
                </c:pt>
                <c:pt idx="330">
                  <c:v>4.897565518057603</c:v>
                </c:pt>
                <c:pt idx="331">
                  <c:v>4.837438178762225</c:v>
                </c:pt>
                <c:pt idx="332">
                  <c:v>4.722783172867031</c:v>
                </c:pt>
                <c:pt idx="333">
                  <c:v>4.742942281601491</c:v>
                </c:pt>
                <c:pt idx="334">
                  <c:v>4.548516636746887</c:v>
                </c:pt>
                <c:pt idx="335">
                  <c:v>4.690083964321475</c:v>
                </c:pt>
                <c:pt idx="336">
                  <c:v>4.80302806135512</c:v>
                </c:pt>
                <c:pt idx="337">
                  <c:v>4.600377728465864</c:v>
                </c:pt>
                <c:pt idx="338">
                  <c:v>4.562222584481488</c:v>
                </c:pt>
                <c:pt idx="339">
                  <c:v>4.530193410474988</c:v>
                </c:pt>
                <c:pt idx="340">
                  <c:v>4.516580712742905</c:v>
                </c:pt>
                <c:pt idx="341">
                  <c:v>4.43567770404871</c:v>
                </c:pt>
                <c:pt idx="342">
                  <c:v>4.618274247040493</c:v>
                </c:pt>
                <c:pt idx="343">
                  <c:v>4.5512704359087</c:v>
                </c:pt>
                <c:pt idx="344">
                  <c:v>5.088027628598208</c:v>
                </c:pt>
                <c:pt idx="345">
                  <c:v>4.807033923144242</c:v>
                </c:pt>
                <c:pt idx="346">
                  <c:v>4.680551032432036</c:v>
                </c:pt>
                <c:pt idx="347">
                  <c:v>4.678716826385577</c:v>
                </c:pt>
                <c:pt idx="348">
                  <c:v>4.690913617627406</c:v>
                </c:pt>
                <c:pt idx="349">
                  <c:v>4.717327879422908</c:v>
                </c:pt>
                <c:pt idx="350">
                  <c:v>4.711748801469716</c:v>
                </c:pt>
                <c:pt idx="351">
                  <c:v>4.699671266862594</c:v>
                </c:pt>
                <c:pt idx="352">
                  <c:v>4.727032931315213</c:v>
                </c:pt>
                <c:pt idx="353">
                  <c:v>4.72606172814368</c:v>
                </c:pt>
                <c:pt idx="354">
                  <c:v>4.704140808189887</c:v>
                </c:pt>
                <c:pt idx="355">
                  <c:v>4.807364654324105</c:v>
                </c:pt>
                <c:pt idx="356">
                  <c:v>4.724946790598111</c:v>
                </c:pt>
                <c:pt idx="357">
                  <c:v>4.730500345164934</c:v>
                </c:pt>
                <c:pt idx="358">
                  <c:v>4.597928470522556</c:v>
                </c:pt>
                <c:pt idx="359">
                  <c:v>4.57168912420305</c:v>
                </c:pt>
                <c:pt idx="360">
                  <c:v>4.502735577487587</c:v>
                </c:pt>
                <c:pt idx="361">
                  <c:v>4.526402736642969</c:v>
                </c:pt>
                <c:pt idx="362">
                  <c:v>4.595145620959769</c:v>
                </c:pt>
                <c:pt idx="363">
                  <c:v>4.53543450967201</c:v>
                </c:pt>
                <c:pt idx="364">
                  <c:v>4.424845067643607</c:v>
                </c:pt>
                <c:pt idx="365">
                  <c:v>4.480432245662228</c:v>
                </c:pt>
                <c:pt idx="366">
                  <c:v>4.49971343407453</c:v>
                </c:pt>
                <c:pt idx="367">
                  <c:v>4.62624457792281</c:v>
                </c:pt>
                <c:pt idx="368">
                  <c:v>4.45439790520948</c:v>
                </c:pt>
                <c:pt idx="369">
                  <c:v>4.362600368473795</c:v>
                </c:pt>
                <c:pt idx="370">
                  <c:v>4.411155666545127</c:v>
                </c:pt>
                <c:pt idx="371">
                  <c:v>4.24619713973988</c:v>
                </c:pt>
                <c:pt idx="372">
                  <c:v>4.325580259324166</c:v>
                </c:pt>
                <c:pt idx="373">
                  <c:v>4.310165355576307</c:v>
                </c:pt>
                <c:pt idx="374">
                  <c:v>4.296345313866034</c:v>
                </c:pt>
                <c:pt idx="375">
                  <c:v>4.351895063898885</c:v>
                </c:pt>
                <c:pt idx="376">
                  <c:v>4.394195859883509</c:v>
                </c:pt>
                <c:pt idx="377">
                  <c:v>4.310274505036804</c:v>
                </c:pt>
                <c:pt idx="378">
                  <c:v>4.245277072946064</c:v>
                </c:pt>
                <c:pt idx="379">
                  <c:v>4.188229024997213</c:v>
                </c:pt>
                <c:pt idx="380">
                  <c:v>4.129137394145676</c:v>
                </c:pt>
                <c:pt idx="381">
                  <c:v>4.093538079875676</c:v>
                </c:pt>
                <c:pt idx="382">
                  <c:v>4.038124901767727</c:v>
                </c:pt>
                <c:pt idx="383">
                  <c:v>3.970824927193505</c:v>
                </c:pt>
                <c:pt idx="384">
                  <c:v>3.991102465203473</c:v>
                </c:pt>
                <c:pt idx="385">
                  <c:v>3.906025690852668</c:v>
                </c:pt>
                <c:pt idx="386">
                  <c:v>4.04150499578038</c:v>
                </c:pt>
                <c:pt idx="387">
                  <c:v>3.865196027341158</c:v>
                </c:pt>
                <c:pt idx="388">
                  <c:v>3.923131614530407</c:v>
                </c:pt>
                <c:pt idx="389">
                  <c:v>3.915062156212014</c:v>
                </c:pt>
                <c:pt idx="390">
                  <c:v>3.883563172371948</c:v>
                </c:pt>
                <c:pt idx="391">
                  <c:v>3.867527613906171</c:v>
                </c:pt>
                <c:pt idx="392">
                  <c:v>3.833515062362641</c:v>
                </c:pt>
                <c:pt idx="393">
                  <c:v>3.782316763157766</c:v>
                </c:pt>
                <c:pt idx="394">
                  <c:v>3.658446422542917</c:v>
                </c:pt>
                <c:pt idx="395">
                  <c:v>3.711244801159722</c:v>
                </c:pt>
                <c:pt idx="396">
                  <c:v>3.654192454452521</c:v>
                </c:pt>
                <c:pt idx="397">
                  <c:v>3.590486620133951</c:v>
                </c:pt>
                <c:pt idx="398">
                  <c:v>3.558052910188732</c:v>
                </c:pt>
                <c:pt idx="399">
                  <c:v>3.470413869075278</c:v>
                </c:pt>
                <c:pt idx="400">
                  <c:v>3.342144095533206</c:v>
                </c:pt>
                <c:pt idx="401">
                  <c:v>3.355196095625506</c:v>
                </c:pt>
                <c:pt idx="402">
                  <c:v>3.377629088968098</c:v>
                </c:pt>
                <c:pt idx="403">
                  <c:v>3.285345446951261</c:v>
                </c:pt>
                <c:pt idx="404">
                  <c:v>3.17418576720305</c:v>
                </c:pt>
                <c:pt idx="405">
                  <c:v>3.256822566834828</c:v>
                </c:pt>
                <c:pt idx="406">
                  <c:v>3.205825457631117</c:v>
                </c:pt>
                <c:pt idx="407">
                  <c:v>3.230365905227865</c:v>
                </c:pt>
                <c:pt idx="408">
                  <c:v>3.21726255903893</c:v>
                </c:pt>
                <c:pt idx="409">
                  <c:v>3.2342215124555</c:v>
                </c:pt>
                <c:pt idx="410">
                  <c:v>3.154898212817027</c:v>
                </c:pt>
                <c:pt idx="411">
                  <c:v>3.120010515371007</c:v>
                </c:pt>
                <c:pt idx="412">
                  <c:v>3.108172329991429</c:v>
                </c:pt>
                <c:pt idx="413">
                  <c:v>3.077825759436521</c:v>
                </c:pt>
                <c:pt idx="414">
                  <c:v>3.049112015439581</c:v>
                </c:pt>
                <c:pt idx="415">
                  <c:v>3.011644366750267</c:v>
                </c:pt>
                <c:pt idx="416">
                  <c:v>2.979100614409806</c:v>
                </c:pt>
                <c:pt idx="417">
                  <c:v>2.938801344748275</c:v>
                </c:pt>
                <c:pt idx="418">
                  <c:v>2.939781531194737</c:v>
                </c:pt>
                <c:pt idx="419">
                  <c:v>2.887585240456977</c:v>
                </c:pt>
                <c:pt idx="420">
                  <c:v>2.888386169690283</c:v>
                </c:pt>
                <c:pt idx="421">
                  <c:v>2.898267828818191</c:v>
                </c:pt>
                <c:pt idx="422">
                  <c:v>2.879069012779142</c:v>
                </c:pt>
                <c:pt idx="423">
                  <c:v>2.940151682006042</c:v>
                </c:pt>
                <c:pt idx="424">
                  <c:v>2.944545785759463</c:v>
                </c:pt>
                <c:pt idx="425">
                  <c:v>2.939500643749207</c:v>
                </c:pt>
                <c:pt idx="426">
                  <c:v>2.890536035362795</c:v>
                </c:pt>
                <c:pt idx="427">
                  <c:v>2.887400677076651</c:v>
                </c:pt>
                <c:pt idx="428">
                  <c:v>3.431344043543117</c:v>
                </c:pt>
                <c:pt idx="429">
                  <c:v>5.091966824231998</c:v>
                </c:pt>
                <c:pt idx="430">
                  <c:v>7.143383250631111</c:v>
                </c:pt>
                <c:pt idx="431">
                  <c:v>8.017232904577708</c:v>
                </c:pt>
                <c:pt idx="432">
                  <c:v>7.941560771548068</c:v>
                </c:pt>
                <c:pt idx="433">
                  <c:v>6.948966404807794</c:v>
                </c:pt>
                <c:pt idx="434">
                  <c:v>7.651435916788411</c:v>
                </c:pt>
                <c:pt idx="435">
                  <c:v>8.424157619800485</c:v>
                </c:pt>
                <c:pt idx="436">
                  <c:v>8.535599268495577</c:v>
                </c:pt>
                <c:pt idx="437">
                  <c:v>7.842929163085214</c:v>
                </c:pt>
                <c:pt idx="438">
                  <c:v>8.133451331925487</c:v>
                </c:pt>
                <c:pt idx="439">
                  <c:v>8.637889258594817</c:v>
                </c:pt>
                <c:pt idx="440">
                  <c:v>8.95551217750359</c:v>
                </c:pt>
                <c:pt idx="441">
                  <c:v>10.3177337878274</c:v>
                </c:pt>
                <c:pt idx="442">
                  <c:v>10.3735672795916</c:v>
                </c:pt>
                <c:pt idx="443">
                  <c:v>9.92381005402373</c:v>
                </c:pt>
                <c:pt idx="444">
                  <c:v>10.14224756410193</c:v>
                </c:pt>
                <c:pt idx="445">
                  <c:v>11.10486950802782</c:v>
                </c:pt>
                <c:pt idx="446">
                  <c:v>10.81340822003671</c:v>
                </c:pt>
                <c:pt idx="447">
                  <c:v>10.17642609823006</c:v>
                </c:pt>
                <c:pt idx="448">
                  <c:v>10.24253584468341</c:v>
                </c:pt>
                <c:pt idx="449">
                  <c:v>10.112409157053</c:v>
                </c:pt>
                <c:pt idx="450">
                  <c:v>10.36866067632354</c:v>
                </c:pt>
                <c:pt idx="451">
                  <c:v>10.21456352122862</c:v>
                </c:pt>
                <c:pt idx="452">
                  <c:v>10.05460929938475</c:v>
                </c:pt>
                <c:pt idx="453">
                  <c:v>9.426919943227012</c:v>
                </c:pt>
                <c:pt idx="454">
                  <c:v>8.8659987715441</c:v>
                </c:pt>
                <c:pt idx="455">
                  <c:v>9.107711763003797</c:v>
                </c:pt>
                <c:pt idx="456">
                  <c:v>9.48679909666774</c:v>
                </c:pt>
                <c:pt idx="457">
                  <c:v>10.5308270076893</c:v>
                </c:pt>
                <c:pt idx="458">
                  <c:v>11.9925364821645</c:v>
                </c:pt>
                <c:pt idx="459">
                  <c:v>12.8375506013629</c:v>
                </c:pt>
                <c:pt idx="460">
                  <c:v>13.57354094496256</c:v>
                </c:pt>
                <c:pt idx="461">
                  <c:v>15.38681788071561</c:v>
                </c:pt>
                <c:pt idx="462">
                  <c:v>15.71324416774293</c:v>
                </c:pt>
                <c:pt idx="463">
                  <c:v>15.19335363399004</c:v>
                </c:pt>
              </c:numCache>
            </c:numRef>
          </c:val>
        </c:ser>
        <c:marker val="1"/>
        <c:axId val="626397832"/>
        <c:axId val="626099112"/>
      </c:lineChart>
      <c:catAx>
        <c:axId val="626397832"/>
        <c:scaling>
          <c:orientation val="minMax"/>
        </c:scaling>
        <c:axPos val="b"/>
        <c:numFmt formatCode="yy" sourceLinked="0"/>
        <c:majorTickMark val="in"/>
        <c:tickLblPos val="nextTo"/>
        <c:spPr>
          <a:ln w="3175">
            <a:solidFill>
              <a:srgbClr val="808080"/>
            </a:solidFill>
            <a:prstDash val="solid"/>
          </a:ln>
        </c:spPr>
        <c:txPr>
          <a:bodyPr/>
          <a:lstStyle/>
          <a:p>
            <a:pPr>
              <a:defRPr sz="1400"/>
            </a:pPr>
            <a:endParaRPr lang="en-US"/>
          </a:p>
        </c:txPr>
        <c:crossAx val="626099112"/>
        <c:crosses val="autoZero"/>
        <c:auto val="1"/>
        <c:lblAlgn val="ctr"/>
        <c:lblOffset val="100"/>
        <c:tickLblSkip val="48"/>
        <c:tickMarkSkip val="12"/>
      </c:catAx>
      <c:valAx>
        <c:axId val="626099112"/>
        <c:scaling>
          <c:orientation val="minMax"/>
          <c:max val="16.0"/>
          <c:min val="2.0"/>
        </c:scaling>
        <c:axPos val="l"/>
        <c:majorGridlines>
          <c:spPr>
            <a:ln w="3175">
              <a:solidFill>
                <a:srgbClr val="808080"/>
              </a:solidFill>
              <a:prstDash val="solid"/>
            </a:ln>
          </c:spPr>
        </c:majorGridlines>
        <c:numFmt formatCode="0" sourceLinked="0"/>
        <c:majorTickMark val="none"/>
        <c:tickLblPos val="nextTo"/>
        <c:spPr>
          <a:ln w="3175">
            <a:solidFill>
              <a:srgbClr val="808080"/>
            </a:solidFill>
            <a:prstDash val="solid"/>
          </a:ln>
        </c:spPr>
        <c:txPr>
          <a:bodyPr/>
          <a:lstStyle/>
          <a:p>
            <a:pPr>
              <a:defRPr sz="1400" baseline="0"/>
            </a:pPr>
            <a:endParaRPr lang="en-US"/>
          </a:p>
        </c:txPr>
        <c:crossAx val="626397832"/>
        <c:crosses val="autoZero"/>
        <c:crossBetween val="between"/>
      </c:valAx>
      <c:spPr>
        <a:solidFill>
          <a:srgbClr val="FFFFFF"/>
        </a:solidFill>
        <a:ln w="25400">
          <a:noFill/>
        </a:ln>
      </c:spPr>
    </c:plotArea>
    <c:plotVisOnly val="1"/>
    <c:dispBlanksAs val="zero"/>
  </c:chart>
  <c:spPr>
    <a:solidFill>
      <a:srgbClr val="FFFFFF"/>
    </a:solidFill>
    <a:ln w="3175">
      <a:solidFill>
        <a:srgbClr val="808080"/>
      </a:solidFill>
      <a:prstDash val="solid"/>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pieChart>
        <c:varyColors val="1"/>
        <c:ser>
          <c:idx val="0"/>
          <c:order val="0"/>
          <c:spPr>
            <a:ln>
              <a:solidFill>
                <a:srgbClr val="000000"/>
              </a:solidFill>
            </a:ln>
          </c:spPr>
          <c:dPt>
            <c:idx val="0"/>
            <c:spPr>
              <a:solidFill>
                <a:schemeClr val="accent2">
                  <a:lumMod val="50000"/>
                </a:schemeClr>
              </a:solidFill>
              <a:ln>
                <a:solidFill>
                  <a:srgbClr val="000000"/>
                </a:solidFill>
              </a:ln>
            </c:spPr>
          </c:dPt>
          <c:dPt>
            <c:idx val="1"/>
            <c:spPr>
              <a:solidFill>
                <a:schemeClr val="accent2">
                  <a:lumMod val="75000"/>
                </a:schemeClr>
              </a:solidFill>
              <a:ln>
                <a:solidFill>
                  <a:schemeClr val="tx1">
                    <a:lumMod val="50000"/>
                    <a:lumOff val="50000"/>
                  </a:schemeClr>
                </a:solidFill>
              </a:ln>
            </c:spPr>
          </c:dPt>
          <c:dPt>
            <c:idx val="2"/>
            <c:spPr>
              <a:solidFill>
                <a:schemeClr val="accent2"/>
              </a:solidFill>
              <a:ln>
                <a:solidFill>
                  <a:schemeClr val="tx1">
                    <a:lumMod val="50000"/>
                    <a:lumOff val="50000"/>
                  </a:schemeClr>
                </a:solidFill>
              </a:ln>
            </c:spPr>
          </c:dPt>
          <c:dPt>
            <c:idx val="3"/>
            <c:spPr>
              <a:solidFill>
                <a:srgbClr val="3366FF"/>
              </a:solidFill>
              <a:ln>
                <a:solidFill>
                  <a:srgbClr val="000000"/>
                </a:solidFill>
              </a:ln>
            </c:spPr>
          </c:dPt>
          <c:dPt>
            <c:idx val="4"/>
            <c:spPr>
              <a:solidFill>
                <a:schemeClr val="tx2">
                  <a:lumMod val="60000"/>
                  <a:lumOff val="40000"/>
                </a:schemeClr>
              </a:solidFill>
              <a:ln>
                <a:solidFill>
                  <a:srgbClr val="7F7F7F"/>
                </a:solidFill>
              </a:ln>
            </c:spPr>
          </c:dPt>
          <c:dPt>
            <c:idx val="5"/>
            <c:spPr>
              <a:solidFill>
                <a:schemeClr val="tx2">
                  <a:lumMod val="40000"/>
                  <a:lumOff val="60000"/>
                </a:schemeClr>
              </a:solidFill>
              <a:ln>
                <a:solidFill>
                  <a:srgbClr val="7F7F7F"/>
                </a:solidFill>
              </a:ln>
            </c:spPr>
          </c:dPt>
          <c:dPt>
            <c:idx val="6"/>
            <c:spPr>
              <a:solidFill>
                <a:schemeClr val="tx2">
                  <a:lumMod val="20000"/>
                  <a:lumOff val="80000"/>
                </a:schemeClr>
              </a:solidFill>
              <a:ln>
                <a:solidFill>
                  <a:srgbClr val="7F7F7F"/>
                </a:solidFill>
              </a:ln>
            </c:spPr>
          </c:dPt>
          <c:dPt>
            <c:idx val="7"/>
            <c:spPr>
              <a:solidFill>
                <a:srgbClr val="008000"/>
              </a:solidFill>
              <a:ln>
                <a:solidFill>
                  <a:srgbClr val="000000"/>
                </a:solidFill>
              </a:ln>
            </c:spPr>
          </c:dPt>
          <c:dLbls>
            <c:showCatName val="1"/>
            <c:showPercent val="1"/>
          </c:dLbls>
          <c:cat>
            <c:strRef>
              <c:f>Sheet2!$A$4:$A$11</c:f>
              <c:strCache>
                <c:ptCount val="8"/>
                <c:pt idx="0">
                  <c:v>Subprime Mortgage</c:v>
                </c:pt>
                <c:pt idx="1">
                  <c:v>Other Mortgage</c:v>
                </c:pt>
                <c:pt idx="2">
                  <c:v>Consumer Credit</c:v>
                </c:pt>
                <c:pt idx="3">
                  <c:v>Corporate Bonds</c:v>
                </c:pt>
                <c:pt idx="4">
                  <c:v>Commercial Mortgages</c:v>
                </c:pt>
                <c:pt idx="5">
                  <c:v>Bank Loans</c:v>
                </c:pt>
                <c:pt idx="6">
                  <c:v>CP</c:v>
                </c:pt>
                <c:pt idx="7">
                  <c:v>Other Debt</c:v>
                </c:pt>
              </c:strCache>
            </c:strRef>
          </c:cat>
          <c:val>
            <c:numRef>
              <c:f>Sheet2!$B$4:$B$11</c:f>
              <c:numCache>
                <c:formatCode>General</c:formatCode>
                <c:ptCount val="8"/>
                <c:pt idx="0">
                  <c:v>1.3</c:v>
                </c:pt>
                <c:pt idx="1">
                  <c:v>9.8</c:v>
                </c:pt>
                <c:pt idx="2">
                  <c:v>2.6</c:v>
                </c:pt>
                <c:pt idx="3">
                  <c:v>9.4</c:v>
                </c:pt>
                <c:pt idx="4">
                  <c:v>3.3</c:v>
                </c:pt>
                <c:pt idx="5">
                  <c:v>1.9</c:v>
                </c:pt>
                <c:pt idx="6">
                  <c:v>1.8</c:v>
                </c:pt>
                <c:pt idx="7">
                  <c:v>8.1</c:v>
                </c:pt>
              </c:numCache>
            </c:numRef>
          </c:val>
        </c:ser>
        <c:ser>
          <c:idx val="1"/>
          <c:order val="1"/>
          <c:dLbls>
            <c:showCatName val="1"/>
            <c:showPercent val="1"/>
          </c:dLbls>
          <c:cat>
            <c:strRef>
              <c:f>Sheet2!$A$4:$A$11</c:f>
              <c:strCache>
                <c:ptCount val="8"/>
                <c:pt idx="0">
                  <c:v>Subprime Mortgage</c:v>
                </c:pt>
                <c:pt idx="1">
                  <c:v>Other Mortgage</c:v>
                </c:pt>
                <c:pt idx="2">
                  <c:v>Consumer Credit</c:v>
                </c:pt>
                <c:pt idx="3">
                  <c:v>Corporate Bonds</c:v>
                </c:pt>
                <c:pt idx="4">
                  <c:v>Commercial Mortgages</c:v>
                </c:pt>
                <c:pt idx="5">
                  <c:v>Bank Loans</c:v>
                </c:pt>
                <c:pt idx="6">
                  <c:v>CP</c:v>
                </c:pt>
                <c:pt idx="7">
                  <c:v>Other Debt</c:v>
                </c:pt>
              </c:strCache>
            </c:strRef>
          </c:cat>
          <c:val>
            <c:numRef>
              <c:f>Sheet2!$C$4:$C$11</c:f>
              <c:numCache>
                <c:formatCode>0%</c:formatCode>
                <c:ptCount val="8"/>
                <c:pt idx="0">
                  <c:v>0.03</c:v>
                </c:pt>
                <c:pt idx="1">
                  <c:v>0.26</c:v>
                </c:pt>
                <c:pt idx="2">
                  <c:v>0.07</c:v>
                </c:pt>
                <c:pt idx="3">
                  <c:v>0.25</c:v>
                </c:pt>
                <c:pt idx="4">
                  <c:v>0.09</c:v>
                </c:pt>
                <c:pt idx="5">
                  <c:v>0.05</c:v>
                </c:pt>
                <c:pt idx="6">
                  <c:v>0.05</c:v>
                </c:pt>
                <c:pt idx="7">
                  <c:v>0.21</c:v>
                </c:pt>
              </c:numCache>
            </c:numRef>
          </c:val>
        </c:ser>
        <c:dLbls>
          <c:showCatName val="1"/>
          <c:showPercent val="1"/>
        </c:dLbls>
        <c:firstSliceAng val="0"/>
      </c:pieChart>
    </c:plotArea>
    <c:plotVisOnly val="1"/>
  </c:chart>
  <c:spPr>
    <a:ln>
      <a:solidFill>
        <a:schemeClr val="tx1"/>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8"/>
  <c:clrMapOvr bg1="lt1" tx1="dk1" bg2="lt2" tx2="dk2" accent1="accent1" accent2="accent2" accent3="accent3" accent4="accent4" accent5="accent5" accent6="accent6" hlink="hlink" folHlink="folHlink"/>
  <c:chart>
    <c:plotArea>
      <c:layout>
        <c:manualLayout>
          <c:layoutTarget val="inner"/>
          <c:xMode val="edge"/>
          <c:yMode val="edge"/>
          <c:x val="0.0864378911770645"/>
          <c:y val="0.0395128552097429"/>
          <c:w val="0.89593390369473"/>
          <c:h val="0.62214444592731"/>
        </c:manualLayout>
      </c:layout>
      <c:barChart>
        <c:barDir val="col"/>
        <c:grouping val="clustered"/>
        <c:ser>
          <c:idx val="0"/>
          <c:order val="0"/>
          <c:tx>
            <c:strRef>
              <c:f>'figure1_19.csv'!$B$26</c:f>
              <c:strCache>
                <c:ptCount val="1"/>
                <c:pt idx="0">
                  <c:v>Wholesale funding</c:v>
                </c:pt>
              </c:strCache>
            </c:strRef>
          </c:tx>
          <c:spPr>
            <a:solidFill>
              <a:srgbClr val="0000FF"/>
            </a:solidFill>
          </c:spPr>
          <c:dLbls>
            <c:spPr>
              <a:noFill/>
              <a:ln w="25400">
                <a:noFill/>
              </a:ln>
            </c:spPr>
            <c:showVal val="1"/>
          </c:dLbls>
          <c:cat>
            <c:strRef>
              <c:f>'figure1_19.csv'!$A$27:$A$41</c:f>
              <c:strCache>
                <c:ptCount val="15"/>
                <c:pt idx="0">
                  <c:v>Austria</c:v>
                </c:pt>
                <c:pt idx="1">
                  <c:v>France</c:v>
                </c:pt>
                <c:pt idx="2">
                  <c:v>Italy</c:v>
                </c:pt>
                <c:pt idx="3">
                  <c:v>Germany</c:v>
                </c:pt>
                <c:pt idx="4">
                  <c:v>Euro area</c:v>
                </c:pt>
                <c:pt idx="5">
                  <c:v>Portugal</c:v>
                </c:pt>
                <c:pt idx="6">
                  <c:v>Ireland</c:v>
                </c:pt>
                <c:pt idx="7">
                  <c:v>United Kingdom</c:v>
                </c:pt>
                <c:pt idx="8">
                  <c:v>Greece</c:v>
                </c:pt>
                <c:pt idx="9">
                  <c:v>Spain</c:v>
                </c:pt>
                <c:pt idx="10">
                  <c:v>Netherlands</c:v>
                </c:pt>
                <c:pt idx="11">
                  <c:v>Japan</c:v>
                </c:pt>
                <c:pt idx="12">
                  <c:v>United States</c:v>
                </c:pt>
                <c:pt idx="13">
                  <c:v>Belgium</c:v>
                </c:pt>
                <c:pt idx="14">
                  <c:v>Finland</c:v>
                </c:pt>
              </c:strCache>
            </c:strRef>
          </c:cat>
          <c:val>
            <c:numRef>
              <c:f>'figure1_19.csv'!$B$27:$B$41</c:f>
              <c:numCache>
                <c:formatCode>0%</c:formatCode>
                <c:ptCount val="15"/>
                <c:pt idx="0">
                  <c:v>0.49</c:v>
                </c:pt>
                <c:pt idx="1">
                  <c:v>0.42</c:v>
                </c:pt>
                <c:pt idx="2">
                  <c:v>0.41</c:v>
                </c:pt>
                <c:pt idx="3">
                  <c:v>0.41</c:v>
                </c:pt>
                <c:pt idx="4">
                  <c:v>0.37</c:v>
                </c:pt>
                <c:pt idx="5">
                  <c:v>0.34</c:v>
                </c:pt>
                <c:pt idx="6">
                  <c:v>0.32</c:v>
                </c:pt>
                <c:pt idx="7">
                  <c:v>0.29</c:v>
                </c:pt>
                <c:pt idx="8">
                  <c:v>0.29</c:v>
                </c:pt>
                <c:pt idx="9">
                  <c:v>0.28</c:v>
                </c:pt>
                <c:pt idx="10">
                  <c:v>0.26</c:v>
                </c:pt>
                <c:pt idx="11">
                  <c:v>0.25</c:v>
                </c:pt>
                <c:pt idx="12">
                  <c:v>0.24</c:v>
                </c:pt>
                <c:pt idx="13">
                  <c:v>0.21</c:v>
                </c:pt>
                <c:pt idx="14">
                  <c:v>0.19</c:v>
                </c:pt>
              </c:numCache>
            </c:numRef>
          </c:val>
        </c:ser>
        <c:ser>
          <c:idx val="1"/>
          <c:order val="1"/>
          <c:tx>
            <c:strRef>
              <c:f>'figure1_19.csv'!$C$26</c:f>
              <c:strCache>
                <c:ptCount val="1"/>
                <c:pt idx="0">
                  <c:v>Capital</c:v>
                </c:pt>
              </c:strCache>
            </c:strRef>
          </c:tx>
          <c:spPr>
            <a:solidFill>
              <a:srgbClr val="FF0000"/>
            </a:solidFill>
          </c:spPr>
          <c:dLbls>
            <c:spPr>
              <a:noFill/>
              <a:ln w="25400">
                <a:noFill/>
              </a:ln>
            </c:spPr>
            <c:showVal val="1"/>
          </c:dLbls>
          <c:cat>
            <c:strRef>
              <c:f>'figure1_19.csv'!$A$27:$A$41</c:f>
              <c:strCache>
                <c:ptCount val="15"/>
                <c:pt idx="0">
                  <c:v>Austria</c:v>
                </c:pt>
                <c:pt idx="1">
                  <c:v>France</c:v>
                </c:pt>
                <c:pt idx="2">
                  <c:v>Italy</c:v>
                </c:pt>
                <c:pt idx="3">
                  <c:v>Germany</c:v>
                </c:pt>
                <c:pt idx="4">
                  <c:v>Euro area</c:v>
                </c:pt>
                <c:pt idx="5">
                  <c:v>Portugal</c:v>
                </c:pt>
                <c:pt idx="6">
                  <c:v>Ireland</c:v>
                </c:pt>
                <c:pt idx="7">
                  <c:v>United Kingdom</c:v>
                </c:pt>
                <c:pt idx="8">
                  <c:v>Greece</c:v>
                </c:pt>
                <c:pt idx="9">
                  <c:v>Spain</c:v>
                </c:pt>
                <c:pt idx="10">
                  <c:v>Netherlands</c:v>
                </c:pt>
                <c:pt idx="11">
                  <c:v>Japan</c:v>
                </c:pt>
                <c:pt idx="12">
                  <c:v>United States</c:v>
                </c:pt>
                <c:pt idx="13">
                  <c:v>Belgium</c:v>
                </c:pt>
                <c:pt idx="14">
                  <c:v>Finland</c:v>
                </c:pt>
              </c:strCache>
            </c:strRef>
          </c:cat>
          <c:val>
            <c:numRef>
              <c:f>'figure1_19.csv'!$C$27:$C$41</c:f>
              <c:numCache>
                <c:formatCode>0%</c:formatCode>
                <c:ptCount val="15"/>
                <c:pt idx="0">
                  <c:v>0.09</c:v>
                </c:pt>
                <c:pt idx="1">
                  <c:v>0.06</c:v>
                </c:pt>
                <c:pt idx="2">
                  <c:v>0.09</c:v>
                </c:pt>
                <c:pt idx="3">
                  <c:v>0.05</c:v>
                </c:pt>
                <c:pt idx="4">
                  <c:v>0.06</c:v>
                </c:pt>
                <c:pt idx="5">
                  <c:v>0.08</c:v>
                </c:pt>
                <c:pt idx="6">
                  <c:v>0.06</c:v>
                </c:pt>
                <c:pt idx="7">
                  <c:v>0.08</c:v>
                </c:pt>
                <c:pt idx="8">
                  <c:v>0.07</c:v>
                </c:pt>
                <c:pt idx="9">
                  <c:v>0.08</c:v>
                </c:pt>
                <c:pt idx="10">
                  <c:v>0.04</c:v>
                </c:pt>
                <c:pt idx="11">
                  <c:v>0.04</c:v>
                </c:pt>
                <c:pt idx="12">
                  <c:v>0.11</c:v>
                </c:pt>
                <c:pt idx="13">
                  <c:v>0.05</c:v>
                </c:pt>
                <c:pt idx="14">
                  <c:v>0.05</c:v>
                </c:pt>
              </c:numCache>
            </c:numRef>
          </c:val>
        </c:ser>
        <c:axId val="581221912"/>
        <c:axId val="779293992"/>
      </c:barChart>
      <c:catAx>
        <c:axId val="581221912"/>
        <c:scaling>
          <c:orientation val="minMax"/>
        </c:scaling>
        <c:axPos val="b"/>
        <c:numFmt formatCode="General" sourceLinked="1"/>
        <c:tickLblPos val="nextTo"/>
        <c:spPr>
          <a:ln w="3175">
            <a:solidFill>
              <a:srgbClr val="808080"/>
            </a:solidFill>
            <a:prstDash val="solid"/>
          </a:ln>
        </c:spPr>
        <c:txPr>
          <a:bodyPr/>
          <a:lstStyle/>
          <a:p>
            <a:pPr>
              <a:defRPr sz="1200"/>
            </a:pPr>
            <a:endParaRPr lang="en-US"/>
          </a:p>
        </c:txPr>
        <c:crossAx val="779293992"/>
        <c:crosses val="autoZero"/>
        <c:auto val="1"/>
        <c:lblAlgn val="ctr"/>
        <c:lblOffset val="100"/>
      </c:catAx>
      <c:valAx>
        <c:axId val="779293992"/>
        <c:scaling>
          <c:orientation val="minMax"/>
          <c:max val="0.5"/>
        </c:scaling>
        <c:axPos val="l"/>
        <c:majorGridlines>
          <c:spPr>
            <a:ln w="3175">
              <a:solidFill>
                <a:srgbClr val="808080"/>
              </a:solidFill>
              <a:prstDash val="solid"/>
            </a:ln>
          </c:spPr>
        </c:majorGridlines>
        <c:numFmt formatCode="0%" sourceLinked="1"/>
        <c:tickLblPos val="nextTo"/>
        <c:spPr>
          <a:ln w="3175">
            <a:solidFill>
              <a:srgbClr val="808080"/>
            </a:solidFill>
            <a:prstDash val="solid"/>
          </a:ln>
        </c:spPr>
        <c:txPr>
          <a:bodyPr/>
          <a:lstStyle/>
          <a:p>
            <a:pPr>
              <a:defRPr sz="1600"/>
            </a:pPr>
            <a:endParaRPr lang="en-US"/>
          </a:p>
        </c:txPr>
        <c:crossAx val="581221912"/>
        <c:crosses val="autoZero"/>
        <c:crossBetween val="between"/>
        <c:majorUnit val="0.1"/>
      </c:valAx>
      <c:spPr>
        <a:solidFill>
          <a:srgbClr val="FFFFFF"/>
        </a:solidFill>
        <a:ln w="25400">
          <a:noFill/>
        </a:ln>
      </c:spPr>
    </c:plotArea>
    <c:legend>
      <c:legendPos val="b"/>
      <c:layout/>
      <c:spPr>
        <a:noFill/>
        <a:ln w="25400">
          <a:noFill/>
        </a:ln>
      </c:spPr>
      <c:txPr>
        <a:bodyPr/>
        <a:lstStyle/>
        <a:p>
          <a:pPr>
            <a:defRPr sz="1800"/>
          </a:pPr>
          <a:endParaRPr lang="en-US"/>
        </a:p>
      </c:txPr>
    </c:legend>
    <c:plotVisOnly val="1"/>
    <c:dispBlanksAs val="gap"/>
  </c:chart>
  <c:spPr>
    <a:solidFill>
      <a:srgbClr val="FFFFFF"/>
    </a:solidFill>
    <a:ln w="3175">
      <a:solidFill>
        <a:srgbClr val="808080"/>
      </a:solidFill>
      <a:prstDash val="solid"/>
    </a:ln>
  </c:sp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080084999311493"/>
          <c:y val="0.0281210036521071"/>
          <c:w val="0.902426924376901"/>
          <c:h val="0.713016409070181"/>
        </c:manualLayout>
      </c:layout>
      <c:lineChart>
        <c:grouping val="standard"/>
        <c:ser>
          <c:idx val="0"/>
          <c:order val="0"/>
          <c:spPr>
            <a:ln>
              <a:solidFill>
                <a:schemeClr val="tx1"/>
              </a:solidFill>
            </a:ln>
          </c:spPr>
          <c:marker>
            <c:symbol val="none"/>
          </c:marker>
          <c:cat>
            <c:numRef>
              <c:f>Sheet1!$A$10:$A$435</c:f>
              <c:numCache>
                <c:formatCode>m/d/yy</c:formatCode>
                <c:ptCount val="426"/>
                <c:pt idx="0">
                  <c:v>35614.0</c:v>
                </c:pt>
                <c:pt idx="1">
                  <c:v>35621.0</c:v>
                </c:pt>
                <c:pt idx="2">
                  <c:v>35628.0</c:v>
                </c:pt>
                <c:pt idx="3">
                  <c:v>35635.0</c:v>
                </c:pt>
                <c:pt idx="4">
                  <c:v>35642.0</c:v>
                </c:pt>
                <c:pt idx="5">
                  <c:v>35649.0</c:v>
                </c:pt>
                <c:pt idx="6">
                  <c:v>35656.0</c:v>
                </c:pt>
                <c:pt idx="7">
                  <c:v>35663.0</c:v>
                </c:pt>
                <c:pt idx="8">
                  <c:v>35670.0</c:v>
                </c:pt>
                <c:pt idx="9">
                  <c:v>35677.0</c:v>
                </c:pt>
                <c:pt idx="10">
                  <c:v>35684.0</c:v>
                </c:pt>
                <c:pt idx="11">
                  <c:v>35691.0</c:v>
                </c:pt>
                <c:pt idx="12">
                  <c:v>35698.0</c:v>
                </c:pt>
                <c:pt idx="13">
                  <c:v>35705.0</c:v>
                </c:pt>
                <c:pt idx="14">
                  <c:v>35712.0</c:v>
                </c:pt>
                <c:pt idx="15">
                  <c:v>35719.0</c:v>
                </c:pt>
                <c:pt idx="16">
                  <c:v>35726.0</c:v>
                </c:pt>
                <c:pt idx="17">
                  <c:v>35733.0</c:v>
                </c:pt>
                <c:pt idx="18">
                  <c:v>35740.0</c:v>
                </c:pt>
                <c:pt idx="19">
                  <c:v>35747.0</c:v>
                </c:pt>
                <c:pt idx="20">
                  <c:v>35754.0</c:v>
                </c:pt>
                <c:pt idx="21">
                  <c:v>35761.0</c:v>
                </c:pt>
                <c:pt idx="22">
                  <c:v>35768.0</c:v>
                </c:pt>
                <c:pt idx="23">
                  <c:v>35775.0</c:v>
                </c:pt>
                <c:pt idx="24">
                  <c:v>35782.0</c:v>
                </c:pt>
                <c:pt idx="25">
                  <c:v>35789.0</c:v>
                </c:pt>
                <c:pt idx="26">
                  <c:v>35796.0</c:v>
                </c:pt>
                <c:pt idx="27">
                  <c:v>35803.0</c:v>
                </c:pt>
                <c:pt idx="28">
                  <c:v>35810.0</c:v>
                </c:pt>
                <c:pt idx="29">
                  <c:v>35817.0</c:v>
                </c:pt>
                <c:pt idx="30">
                  <c:v>35824.0</c:v>
                </c:pt>
                <c:pt idx="31">
                  <c:v>35831.0</c:v>
                </c:pt>
                <c:pt idx="32">
                  <c:v>35838.0</c:v>
                </c:pt>
                <c:pt idx="33">
                  <c:v>35845.0</c:v>
                </c:pt>
                <c:pt idx="34">
                  <c:v>35852.0</c:v>
                </c:pt>
                <c:pt idx="35">
                  <c:v>35859.0</c:v>
                </c:pt>
                <c:pt idx="36">
                  <c:v>35866.0</c:v>
                </c:pt>
                <c:pt idx="37">
                  <c:v>35873.0</c:v>
                </c:pt>
                <c:pt idx="38">
                  <c:v>35880.0</c:v>
                </c:pt>
                <c:pt idx="39">
                  <c:v>35887.0</c:v>
                </c:pt>
                <c:pt idx="40">
                  <c:v>35894.0</c:v>
                </c:pt>
                <c:pt idx="41">
                  <c:v>35901.0</c:v>
                </c:pt>
                <c:pt idx="42">
                  <c:v>35908.0</c:v>
                </c:pt>
                <c:pt idx="43">
                  <c:v>35915.0</c:v>
                </c:pt>
                <c:pt idx="44">
                  <c:v>35922.0</c:v>
                </c:pt>
                <c:pt idx="45">
                  <c:v>35929.0</c:v>
                </c:pt>
                <c:pt idx="46">
                  <c:v>35936.0</c:v>
                </c:pt>
                <c:pt idx="47">
                  <c:v>35943.0</c:v>
                </c:pt>
                <c:pt idx="48">
                  <c:v>35950.0</c:v>
                </c:pt>
                <c:pt idx="49">
                  <c:v>35957.0</c:v>
                </c:pt>
                <c:pt idx="50">
                  <c:v>35964.0</c:v>
                </c:pt>
                <c:pt idx="51">
                  <c:v>35971.0</c:v>
                </c:pt>
                <c:pt idx="52">
                  <c:v>35978.0</c:v>
                </c:pt>
                <c:pt idx="53">
                  <c:v>35985.0</c:v>
                </c:pt>
                <c:pt idx="54">
                  <c:v>35992.0</c:v>
                </c:pt>
                <c:pt idx="55">
                  <c:v>35999.0</c:v>
                </c:pt>
                <c:pt idx="56">
                  <c:v>36006.0</c:v>
                </c:pt>
                <c:pt idx="57">
                  <c:v>36013.0</c:v>
                </c:pt>
                <c:pt idx="58">
                  <c:v>36020.0</c:v>
                </c:pt>
                <c:pt idx="59">
                  <c:v>36027.0</c:v>
                </c:pt>
                <c:pt idx="60">
                  <c:v>36034.0</c:v>
                </c:pt>
                <c:pt idx="61">
                  <c:v>36041.0</c:v>
                </c:pt>
                <c:pt idx="62">
                  <c:v>36048.0</c:v>
                </c:pt>
                <c:pt idx="63">
                  <c:v>36055.0</c:v>
                </c:pt>
                <c:pt idx="64">
                  <c:v>36062.0</c:v>
                </c:pt>
                <c:pt idx="65">
                  <c:v>36069.0</c:v>
                </c:pt>
                <c:pt idx="66">
                  <c:v>36076.0</c:v>
                </c:pt>
                <c:pt idx="67">
                  <c:v>36083.0</c:v>
                </c:pt>
                <c:pt idx="68">
                  <c:v>36090.0</c:v>
                </c:pt>
                <c:pt idx="69">
                  <c:v>36097.0</c:v>
                </c:pt>
                <c:pt idx="70">
                  <c:v>36104.0</c:v>
                </c:pt>
                <c:pt idx="71">
                  <c:v>36111.0</c:v>
                </c:pt>
                <c:pt idx="72">
                  <c:v>36118.0</c:v>
                </c:pt>
                <c:pt idx="73">
                  <c:v>36125.0</c:v>
                </c:pt>
                <c:pt idx="74">
                  <c:v>36132.0</c:v>
                </c:pt>
                <c:pt idx="75">
                  <c:v>36139.0</c:v>
                </c:pt>
                <c:pt idx="76">
                  <c:v>36146.0</c:v>
                </c:pt>
                <c:pt idx="77">
                  <c:v>36153.0</c:v>
                </c:pt>
                <c:pt idx="78">
                  <c:v>36160.0</c:v>
                </c:pt>
                <c:pt idx="79">
                  <c:v>36167.0</c:v>
                </c:pt>
                <c:pt idx="80">
                  <c:v>36174.0</c:v>
                </c:pt>
                <c:pt idx="81">
                  <c:v>36181.0</c:v>
                </c:pt>
                <c:pt idx="82">
                  <c:v>36188.0</c:v>
                </c:pt>
                <c:pt idx="83">
                  <c:v>36195.0</c:v>
                </c:pt>
                <c:pt idx="84">
                  <c:v>36202.0</c:v>
                </c:pt>
                <c:pt idx="85">
                  <c:v>36209.0</c:v>
                </c:pt>
                <c:pt idx="86">
                  <c:v>36216.0</c:v>
                </c:pt>
                <c:pt idx="87">
                  <c:v>36223.0</c:v>
                </c:pt>
                <c:pt idx="88">
                  <c:v>36230.0</c:v>
                </c:pt>
                <c:pt idx="89">
                  <c:v>36237.0</c:v>
                </c:pt>
                <c:pt idx="90">
                  <c:v>36244.0</c:v>
                </c:pt>
                <c:pt idx="91">
                  <c:v>36251.0</c:v>
                </c:pt>
                <c:pt idx="92">
                  <c:v>36258.0</c:v>
                </c:pt>
                <c:pt idx="93">
                  <c:v>36265.0</c:v>
                </c:pt>
                <c:pt idx="94">
                  <c:v>36272.0</c:v>
                </c:pt>
                <c:pt idx="95">
                  <c:v>36279.0</c:v>
                </c:pt>
                <c:pt idx="96">
                  <c:v>36286.0</c:v>
                </c:pt>
                <c:pt idx="97">
                  <c:v>36293.0</c:v>
                </c:pt>
                <c:pt idx="98">
                  <c:v>36300.0</c:v>
                </c:pt>
                <c:pt idx="99">
                  <c:v>36307.0</c:v>
                </c:pt>
                <c:pt idx="100">
                  <c:v>36314.0</c:v>
                </c:pt>
                <c:pt idx="101">
                  <c:v>36321.0</c:v>
                </c:pt>
                <c:pt idx="102">
                  <c:v>36328.0</c:v>
                </c:pt>
                <c:pt idx="103">
                  <c:v>36335.0</c:v>
                </c:pt>
                <c:pt idx="104">
                  <c:v>36342.0</c:v>
                </c:pt>
                <c:pt idx="105">
                  <c:v>36349.0</c:v>
                </c:pt>
                <c:pt idx="106">
                  <c:v>36356.0</c:v>
                </c:pt>
                <c:pt idx="107">
                  <c:v>36363.0</c:v>
                </c:pt>
                <c:pt idx="108">
                  <c:v>36370.0</c:v>
                </c:pt>
                <c:pt idx="109">
                  <c:v>36377.0</c:v>
                </c:pt>
                <c:pt idx="110">
                  <c:v>36384.0</c:v>
                </c:pt>
                <c:pt idx="111">
                  <c:v>36391.0</c:v>
                </c:pt>
                <c:pt idx="112">
                  <c:v>36398.0</c:v>
                </c:pt>
                <c:pt idx="113">
                  <c:v>36405.0</c:v>
                </c:pt>
                <c:pt idx="114">
                  <c:v>36412.0</c:v>
                </c:pt>
                <c:pt idx="115">
                  <c:v>36419.0</c:v>
                </c:pt>
                <c:pt idx="116">
                  <c:v>36426.0</c:v>
                </c:pt>
                <c:pt idx="117">
                  <c:v>36433.0</c:v>
                </c:pt>
                <c:pt idx="118">
                  <c:v>36440.0</c:v>
                </c:pt>
                <c:pt idx="119">
                  <c:v>36447.0</c:v>
                </c:pt>
                <c:pt idx="120">
                  <c:v>36454.0</c:v>
                </c:pt>
                <c:pt idx="121">
                  <c:v>36461.0</c:v>
                </c:pt>
                <c:pt idx="122">
                  <c:v>36468.0</c:v>
                </c:pt>
                <c:pt idx="123">
                  <c:v>36475.0</c:v>
                </c:pt>
                <c:pt idx="124">
                  <c:v>36482.0</c:v>
                </c:pt>
                <c:pt idx="125">
                  <c:v>36489.0</c:v>
                </c:pt>
                <c:pt idx="126">
                  <c:v>36496.0</c:v>
                </c:pt>
                <c:pt idx="127">
                  <c:v>36503.0</c:v>
                </c:pt>
                <c:pt idx="128">
                  <c:v>36510.0</c:v>
                </c:pt>
                <c:pt idx="129">
                  <c:v>36517.0</c:v>
                </c:pt>
                <c:pt idx="130">
                  <c:v>36524.0</c:v>
                </c:pt>
                <c:pt idx="131">
                  <c:v>36531.0</c:v>
                </c:pt>
                <c:pt idx="132">
                  <c:v>36538.0</c:v>
                </c:pt>
                <c:pt idx="133">
                  <c:v>36545.0</c:v>
                </c:pt>
                <c:pt idx="134">
                  <c:v>36552.0</c:v>
                </c:pt>
                <c:pt idx="135">
                  <c:v>36559.0</c:v>
                </c:pt>
                <c:pt idx="136">
                  <c:v>36566.0</c:v>
                </c:pt>
                <c:pt idx="137">
                  <c:v>36573.0</c:v>
                </c:pt>
                <c:pt idx="138">
                  <c:v>36580.0</c:v>
                </c:pt>
                <c:pt idx="139">
                  <c:v>36587.0</c:v>
                </c:pt>
                <c:pt idx="140">
                  <c:v>36594.0</c:v>
                </c:pt>
                <c:pt idx="141">
                  <c:v>36601.0</c:v>
                </c:pt>
                <c:pt idx="142">
                  <c:v>36608.0</c:v>
                </c:pt>
                <c:pt idx="143">
                  <c:v>36615.0</c:v>
                </c:pt>
                <c:pt idx="144">
                  <c:v>36622.0</c:v>
                </c:pt>
                <c:pt idx="145">
                  <c:v>36629.0</c:v>
                </c:pt>
                <c:pt idx="146">
                  <c:v>36636.0</c:v>
                </c:pt>
                <c:pt idx="147">
                  <c:v>36643.0</c:v>
                </c:pt>
                <c:pt idx="148">
                  <c:v>36650.0</c:v>
                </c:pt>
                <c:pt idx="149">
                  <c:v>36657.0</c:v>
                </c:pt>
                <c:pt idx="150">
                  <c:v>36664.0</c:v>
                </c:pt>
                <c:pt idx="151">
                  <c:v>36671.0</c:v>
                </c:pt>
                <c:pt idx="152">
                  <c:v>36678.0</c:v>
                </c:pt>
                <c:pt idx="153">
                  <c:v>36685.0</c:v>
                </c:pt>
                <c:pt idx="154">
                  <c:v>36692.0</c:v>
                </c:pt>
                <c:pt idx="155">
                  <c:v>36699.0</c:v>
                </c:pt>
                <c:pt idx="156">
                  <c:v>36706.0</c:v>
                </c:pt>
                <c:pt idx="157">
                  <c:v>36713.0</c:v>
                </c:pt>
                <c:pt idx="158">
                  <c:v>36720.0</c:v>
                </c:pt>
                <c:pt idx="159">
                  <c:v>36727.0</c:v>
                </c:pt>
                <c:pt idx="160">
                  <c:v>36734.0</c:v>
                </c:pt>
                <c:pt idx="161">
                  <c:v>36741.0</c:v>
                </c:pt>
                <c:pt idx="162">
                  <c:v>36748.0</c:v>
                </c:pt>
                <c:pt idx="163">
                  <c:v>36755.0</c:v>
                </c:pt>
                <c:pt idx="164">
                  <c:v>36762.0</c:v>
                </c:pt>
                <c:pt idx="165">
                  <c:v>36769.0</c:v>
                </c:pt>
                <c:pt idx="166">
                  <c:v>36776.0</c:v>
                </c:pt>
                <c:pt idx="167">
                  <c:v>36783.0</c:v>
                </c:pt>
                <c:pt idx="168">
                  <c:v>36790.0</c:v>
                </c:pt>
                <c:pt idx="169">
                  <c:v>36797.0</c:v>
                </c:pt>
                <c:pt idx="170">
                  <c:v>36804.0</c:v>
                </c:pt>
                <c:pt idx="171">
                  <c:v>36811.0</c:v>
                </c:pt>
                <c:pt idx="172">
                  <c:v>36818.0</c:v>
                </c:pt>
                <c:pt idx="173">
                  <c:v>36825.0</c:v>
                </c:pt>
                <c:pt idx="174">
                  <c:v>36832.0</c:v>
                </c:pt>
                <c:pt idx="175">
                  <c:v>36839.0</c:v>
                </c:pt>
                <c:pt idx="176">
                  <c:v>36846.0</c:v>
                </c:pt>
                <c:pt idx="177">
                  <c:v>36853.0</c:v>
                </c:pt>
                <c:pt idx="178">
                  <c:v>36860.0</c:v>
                </c:pt>
                <c:pt idx="179">
                  <c:v>36867.0</c:v>
                </c:pt>
                <c:pt idx="180">
                  <c:v>36874.0</c:v>
                </c:pt>
                <c:pt idx="181">
                  <c:v>36881.0</c:v>
                </c:pt>
                <c:pt idx="182">
                  <c:v>36888.0</c:v>
                </c:pt>
                <c:pt idx="183">
                  <c:v>36895.0</c:v>
                </c:pt>
                <c:pt idx="184">
                  <c:v>36902.0</c:v>
                </c:pt>
                <c:pt idx="185">
                  <c:v>36909.0</c:v>
                </c:pt>
                <c:pt idx="186">
                  <c:v>36916.0</c:v>
                </c:pt>
                <c:pt idx="187">
                  <c:v>36923.0</c:v>
                </c:pt>
                <c:pt idx="188">
                  <c:v>36930.0</c:v>
                </c:pt>
                <c:pt idx="189">
                  <c:v>36937.0</c:v>
                </c:pt>
                <c:pt idx="190">
                  <c:v>36944.0</c:v>
                </c:pt>
                <c:pt idx="191">
                  <c:v>36951.0</c:v>
                </c:pt>
                <c:pt idx="192">
                  <c:v>36958.0</c:v>
                </c:pt>
                <c:pt idx="193">
                  <c:v>36965.0</c:v>
                </c:pt>
                <c:pt idx="194">
                  <c:v>36972.0</c:v>
                </c:pt>
                <c:pt idx="195">
                  <c:v>36979.0</c:v>
                </c:pt>
                <c:pt idx="196">
                  <c:v>36986.0</c:v>
                </c:pt>
                <c:pt idx="197">
                  <c:v>36993.0</c:v>
                </c:pt>
                <c:pt idx="198">
                  <c:v>37000.0</c:v>
                </c:pt>
                <c:pt idx="199">
                  <c:v>37007.0</c:v>
                </c:pt>
                <c:pt idx="200">
                  <c:v>37014.0</c:v>
                </c:pt>
                <c:pt idx="201">
                  <c:v>37021.0</c:v>
                </c:pt>
                <c:pt idx="202">
                  <c:v>37028.0</c:v>
                </c:pt>
                <c:pt idx="203">
                  <c:v>37035.0</c:v>
                </c:pt>
                <c:pt idx="204">
                  <c:v>37042.0</c:v>
                </c:pt>
                <c:pt idx="205">
                  <c:v>37049.0</c:v>
                </c:pt>
                <c:pt idx="206">
                  <c:v>37056.0</c:v>
                </c:pt>
                <c:pt idx="207">
                  <c:v>37063.0</c:v>
                </c:pt>
                <c:pt idx="208">
                  <c:v>37070.0</c:v>
                </c:pt>
                <c:pt idx="209">
                  <c:v>37077.0</c:v>
                </c:pt>
                <c:pt idx="210">
                  <c:v>37084.0</c:v>
                </c:pt>
                <c:pt idx="211">
                  <c:v>37091.0</c:v>
                </c:pt>
                <c:pt idx="212">
                  <c:v>37098.0</c:v>
                </c:pt>
                <c:pt idx="213">
                  <c:v>37105.0</c:v>
                </c:pt>
                <c:pt idx="214">
                  <c:v>37112.0</c:v>
                </c:pt>
                <c:pt idx="215">
                  <c:v>37119.0</c:v>
                </c:pt>
                <c:pt idx="216">
                  <c:v>37126.0</c:v>
                </c:pt>
                <c:pt idx="217">
                  <c:v>37133.0</c:v>
                </c:pt>
                <c:pt idx="218">
                  <c:v>37140.0</c:v>
                </c:pt>
                <c:pt idx="219">
                  <c:v>37147.0</c:v>
                </c:pt>
                <c:pt idx="220">
                  <c:v>37154.0</c:v>
                </c:pt>
                <c:pt idx="221">
                  <c:v>37161.0</c:v>
                </c:pt>
                <c:pt idx="222">
                  <c:v>37168.0</c:v>
                </c:pt>
                <c:pt idx="223">
                  <c:v>37175.0</c:v>
                </c:pt>
                <c:pt idx="224">
                  <c:v>37182.0</c:v>
                </c:pt>
                <c:pt idx="225">
                  <c:v>37189.0</c:v>
                </c:pt>
                <c:pt idx="226">
                  <c:v>37196.0</c:v>
                </c:pt>
                <c:pt idx="227">
                  <c:v>37203.0</c:v>
                </c:pt>
                <c:pt idx="228">
                  <c:v>37210.0</c:v>
                </c:pt>
                <c:pt idx="229">
                  <c:v>37217.0</c:v>
                </c:pt>
                <c:pt idx="230">
                  <c:v>37224.0</c:v>
                </c:pt>
                <c:pt idx="231">
                  <c:v>37231.0</c:v>
                </c:pt>
                <c:pt idx="232">
                  <c:v>37238.0</c:v>
                </c:pt>
                <c:pt idx="233">
                  <c:v>37245.0</c:v>
                </c:pt>
                <c:pt idx="234">
                  <c:v>37252.0</c:v>
                </c:pt>
                <c:pt idx="235">
                  <c:v>37259.0</c:v>
                </c:pt>
                <c:pt idx="236">
                  <c:v>37266.0</c:v>
                </c:pt>
                <c:pt idx="237">
                  <c:v>37273.0</c:v>
                </c:pt>
                <c:pt idx="238">
                  <c:v>37280.0</c:v>
                </c:pt>
                <c:pt idx="239">
                  <c:v>37287.0</c:v>
                </c:pt>
                <c:pt idx="240">
                  <c:v>37294.0</c:v>
                </c:pt>
                <c:pt idx="241">
                  <c:v>37301.0</c:v>
                </c:pt>
                <c:pt idx="242">
                  <c:v>37308.0</c:v>
                </c:pt>
                <c:pt idx="243">
                  <c:v>37315.0</c:v>
                </c:pt>
                <c:pt idx="244">
                  <c:v>37322.0</c:v>
                </c:pt>
                <c:pt idx="245">
                  <c:v>37329.0</c:v>
                </c:pt>
                <c:pt idx="246">
                  <c:v>37336.0</c:v>
                </c:pt>
                <c:pt idx="247">
                  <c:v>37343.0</c:v>
                </c:pt>
                <c:pt idx="248">
                  <c:v>37350.0</c:v>
                </c:pt>
                <c:pt idx="249">
                  <c:v>37357.0</c:v>
                </c:pt>
                <c:pt idx="250">
                  <c:v>37364.0</c:v>
                </c:pt>
                <c:pt idx="251">
                  <c:v>37371.0</c:v>
                </c:pt>
                <c:pt idx="252">
                  <c:v>37378.0</c:v>
                </c:pt>
                <c:pt idx="253">
                  <c:v>37385.0</c:v>
                </c:pt>
                <c:pt idx="254">
                  <c:v>37392.0</c:v>
                </c:pt>
                <c:pt idx="255">
                  <c:v>37399.0</c:v>
                </c:pt>
                <c:pt idx="256">
                  <c:v>37406.0</c:v>
                </c:pt>
                <c:pt idx="257">
                  <c:v>37413.0</c:v>
                </c:pt>
                <c:pt idx="258">
                  <c:v>37420.0</c:v>
                </c:pt>
                <c:pt idx="259">
                  <c:v>37427.0</c:v>
                </c:pt>
                <c:pt idx="260">
                  <c:v>37434.0</c:v>
                </c:pt>
                <c:pt idx="261">
                  <c:v>37441.0</c:v>
                </c:pt>
                <c:pt idx="262">
                  <c:v>37448.0</c:v>
                </c:pt>
                <c:pt idx="263">
                  <c:v>37455.0</c:v>
                </c:pt>
                <c:pt idx="264">
                  <c:v>37462.0</c:v>
                </c:pt>
                <c:pt idx="265">
                  <c:v>37469.0</c:v>
                </c:pt>
                <c:pt idx="266">
                  <c:v>37476.0</c:v>
                </c:pt>
                <c:pt idx="267">
                  <c:v>37483.0</c:v>
                </c:pt>
                <c:pt idx="268">
                  <c:v>37490.0</c:v>
                </c:pt>
                <c:pt idx="269">
                  <c:v>37497.0</c:v>
                </c:pt>
                <c:pt idx="270">
                  <c:v>37504.0</c:v>
                </c:pt>
                <c:pt idx="271">
                  <c:v>37511.0</c:v>
                </c:pt>
                <c:pt idx="272">
                  <c:v>37518.0</c:v>
                </c:pt>
                <c:pt idx="273">
                  <c:v>37525.0</c:v>
                </c:pt>
                <c:pt idx="274">
                  <c:v>37532.0</c:v>
                </c:pt>
                <c:pt idx="275">
                  <c:v>37539.0</c:v>
                </c:pt>
                <c:pt idx="276">
                  <c:v>37546.0</c:v>
                </c:pt>
                <c:pt idx="277">
                  <c:v>37553.0</c:v>
                </c:pt>
                <c:pt idx="278">
                  <c:v>37560.0</c:v>
                </c:pt>
                <c:pt idx="279">
                  <c:v>37567.0</c:v>
                </c:pt>
                <c:pt idx="280">
                  <c:v>37574.0</c:v>
                </c:pt>
                <c:pt idx="281">
                  <c:v>37581.0</c:v>
                </c:pt>
                <c:pt idx="282">
                  <c:v>37588.0</c:v>
                </c:pt>
                <c:pt idx="283">
                  <c:v>37595.0</c:v>
                </c:pt>
                <c:pt idx="284">
                  <c:v>37602.0</c:v>
                </c:pt>
                <c:pt idx="285">
                  <c:v>37609.0</c:v>
                </c:pt>
                <c:pt idx="286">
                  <c:v>37616.0</c:v>
                </c:pt>
                <c:pt idx="287">
                  <c:v>37623.0</c:v>
                </c:pt>
                <c:pt idx="288">
                  <c:v>37630.0</c:v>
                </c:pt>
                <c:pt idx="289">
                  <c:v>37637.0</c:v>
                </c:pt>
                <c:pt idx="290">
                  <c:v>37644.0</c:v>
                </c:pt>
                <c:pt idx="291">
                  <c:v>37651.0</c:v>
                </c:pt>
                <c:pt idx="292">
                  <c:v>37658.0</c:v>
                </c:pt>
                <c:pt idx="293">
                  <c:v>37665.0</c:v>
                </c:pt>
                <c:pt idx="294">
                  <c:v>37672.0</c:v>
                </c:pt>
                <c:pt idx="295">
                  <c:v>37679.0</c:v>
                </c:pt>
                <c:pt idx="296">
                  <c:v>37686.0</c:v>
                </c:pt>
                <c:pt idx="297">
                  <c:v>37693.0</c:v>
                </c:pt>
                <c:pt idx="298">
                  <c:v>37700.0</c:v>
                </c:pt>
                <c:pt idx="299">
                  <c:v>37707.0</c:v>
                </c:pt>
                <c:pt idx="300">
                  <c:v>37714.0</c:v>
                </c:pt>
                <c:pt idx="301">
                  <c:v>37721.0</c:v>
                </c:pt>
                <c:pt idx="302">
                  <c:v>37728.0</c:v>
                </c:pt>
                <c:pt idx="303">
                  <c:v>37735.0</c:v>
                </c:pt>
                <c:pt idx="304">
                  <c:v>37742.0</c:v>
                </c:pt>
                <c:pt idx="305">
                  <c:v>37749.0</c:v>
                </c:pt>
                <c:pt idx="306">
                  <c:v>37756.0</c:v>
                </c:pt>
                <c:pt idx="307">
                  <c:v>37763.0</c:v>
                </c:pt>
                <c:pt idx="308">
                  <c:v>37770.0</c:v>
                </c:pt>
                <c:pt idx="309">
                  <c:v>37777.0</c:v>
                </c:pt>
                <c:pt idx="310">
                  <c:v>37784.0</c:v>
                </c:pt>
                <c:pt idx="311">
                  <c:v>37791.0</c:v>
                </c:pt>
                <c:pt idx="312">
                  <c:v>37798.0</c:v>
                </c:pt>
                <c:pt idx="313">
                  <c:v>37805.0</c:v>
                </c:pt>
                <c:pt idx="314">
                  <c:v>37812.0</c:v>
                </c:pt>
                <c:pt idx="315">
                  <c:v>37819.0</c:v>
                </c:pt>
                <c:pt idx="316">
                  <c:v>37826.0</c:v>
                </c:pt>
                <c:pt idx="317">
                  <c:v>37833.0</c:v>
                </c:pt>
                <c:pt idx="318">
                  <c:v>37840.0</c:v>
                </c:pt>
                <c:pt idx="319">
                  <c:v>37847.0</c:v>
                </c:pt>
                <c:pt idx="320">
                  <c:v>37854.0</c:v>
                </c:pt>
                <c:pt idx="321">
                  <c:v>37861.0</c:v>
                </c:pt>
                <c:pt idx="322">
                  <c:v>37868.0</c:v>
                </c:pt>
                <c:pt idx="323">
                  <c:v>37875.0</c:v>
                </c:pt>
                <c:pt idx="324">
                  <c:v>37882.0</c:v>
                </c:pt>
                <c:pt idx="325">
                  <c:v>37889.0</c:v>
                </c:pt>
                <c:pt idx="326">
                  <c:v>37896.0</c:v>
                </c:pt>
                <c:pt idx="327">
                  <c:v>37903.0</c:v>
                </c:pt>
                <c:pt idx="328">
                  <c:v>37910.0</c:v>
                </c:pt>
                <c:pt idx="329">
                  <c:v>37917.0</c:v>
                </c:pt>
                <c:pt idx="330">
                  <c:v>37924.0</c:v>
                </c:pt>
                <c:pt idx="331">
                  <c:v>37931.0</c:v>
                </c:pt>
                <c:pt idx="332">
                  <c:v>37938.0</c:v>
                </c:pt>
                <c:pt idx="333">
                  <c:v>37945.0</c:v>
                </c:pt>
                <c:pt idx="334">
                  <c:v>37952.0</c:v>
                </c:pt>
                <c:pt idx="335">
                  <c:v>37959.0</c:v>
                </c:pt>
                <c:pt idx="336">
                  <c:v>37966.0</c:v>
                </c:pt>
                <c:pt idx="337">
                  <c:v>37973.0</c:v>
                </c:pt>
                <c:pt idx="338">
                  <c:v>37980.0</c:v>
                </c:pt>
                <c:pt idx="339">
                  <c:v>37987.0</c:v>
                </c:pt>
                <c:pt idx="340">
                  <c:v>37994.0</c:v>
                </c:pt>
                <c:pt idx="341">
                  <c:v>38001.0</c:v>
                </c:pt>
                <c:pt idx="342">
                  <c:v>38008.0</c:v>
                </c:pt>
                <c:pt idx="343">
                  <c:v>38015.0</c:v>
                </c:pt>
                <c:pt idx="344">
                  <c:v>38022.0</c:v>
                </c:pt>
                <c:pt idx="345">
                  <c:v>38029.0</c:v>
                </c:pt>
                <c:pt idx="346">
                  <c:v>38036.0</c:v>
                </c:pt>
                <c:pt idx="347">
                  <c:v>38043.0</c:v>
                </c:pt>
                <c:pt idx="348">
                  <c:v>38050.0</c:v>
                </c:pt>
                <c:pt idx="349">
                  <c:v>38057.0</c:v>
                </c:pt>
                <c:pt idx="350">
                  <c:v>38064.0</c:v>
                </c:pt>
                <c:pt idx="351">
                  <c:v>38071.0</c:v>
                </c:pt>
                <c:pt idx="352">
                  <c:v>38078.0</c:v>
                </c:pt>
                <c:pt idx="353">
                  <c:v>38085.0</c:v>
                </c:pt>
                <c:pt idx="354">
                  <c:v>38092.0</c:v>
                </c:pt>
                <c:pt idx="355">
                  <c:v>38099.0</c:v>
                </c:pt>
                <c:pt idx="356">
                  <c:v>38106.0</c:v>
                </c:pt>
                <c:pt idx="357">
                  <c:v>38113.0</c:v>
                </c:pt>
                <c:pt idx="358">
                  <c:v>38120.0</c:v>
                </c:pt>
                <c:pt idx="359">
                  <c:v>38127.0</c:v>
                </c:pt>
                <c:pt idx="360">
                  <c:v>38134.0</c:v>
                </c:pt>
                <c:pt idx="361">
                  <c:v>38141.0</c:v>
                </c:pt>
                <c:pt idx="362">
                  <c:v>38148.0</c:v>
                </c:pt>
                <c:pt idx="363">
                  <c:v>38155.0</c:v>
                </c:pt>
                <c:pt idx="364">
                  <c:v>38162.0</c:v>
                </c:pt>
                <c:pt idx="365">
                  <c:v>38169.0</c:v>
                </c:pt>
                <c:pt idx="366">
                  <c:v>38176.0</c:v>
                </c:pt>
                <c:pt idx="367">
                  <c:v>38183.0</c:v>
                </c:pt>
                <c:pt idx="368">
                  <c:v>38190.0</c:v>
                </c:pt>
                <c:pt idx="369">
                  <c:v>38197.0</c:v>
                </c:pt>
                <c:pt idx="370">
                  <c:v>38204.0</c:v>
                </c:pt>
                <c:pt idx="371">
                  <c:v>38211.0</c:v>
                </c:pt>
                <c:pt idx="372">
                  <c:v>38218.0</c:v>
                </c:pt>
                <c:pt idx="373">
                  <c:v>38225.0</c:v>
                </c:pt>
                <c:pt idx="374">
                  <c:v>38232.0</c:v>
                </c:pt>
                <c:pt idx="375">
                  <c:v>38239.0</c:v>
                </c:pt>
                <c:pt idx="376">
                  <c:v>38246.0</c:v>
                </c:pt>
                <c:pt idx="377">
                  <c:v>38253.0</c:v>
                </c:pt>
                <c:pt idx="378">
                  <c:v>38260.0</c:v>
                </c:pt>
                <c:pt idx="379">
                  <c:v>38267.0</c:v>
                </c:pt>
                <c:pt idx="380">
                  <c:v>38274.0</c:v>
                </c:pt>
                <c:pt idx="381">
                  <c:v>38281.0</c:v>
                </c:pt>
                <c:pt idx="382">
                  <c:v>38288.0</c:v>
                </c:pt>
                <c:pt idx="383">
                  <c:v>38295.0</c:v>
                </c:pt>
                <c:pt idx="384">
                  <c:v>38302.0</c:v>
                </c:pt>
                <c:pt idx="385">
                  <c:v>38309.0</c:v>
                </c:pt>
                <c:pt idx="386">
                  <c:v>38316.0</c:v>
                </c:pt>
                <c:pt idx="387">
                  <c:v>38323.0</c:v>
                </c:pt>
                <c:pt idx="388">
                  <c:v>38330.0</c:v>
                </c:pt>
                <c:pt idx="389">
                  <c:v>38337.0</c:v>
                </c:pt>
                <c:pt idx="390">
                  <c:v>38344.0</c:v>
                </c:pt>
                <c:pt idx="391">
                  <c:v>38351.0</c:v>
                </c:pt>
                <c:pt idx="392">
                  <c:v>38358.0</c:v>
                </c:pt>
                <c:pt idx="393">
                  <c:v>38365.0</c:v>
                </c:pt>
                <c:pt idx="394">
                  <c:v>38372.0</c:v>
                </c:pt>
                <c:pt idx="395">
                  <c:v>38379.0</c:v>
                </c:pt>
                <c:pt idx="396">
                  <c:v>38386.0</c:v>
                </c:pt>
                <c:pt idx="397">
                  <c:v>38393.0</c:v>
                </c:pt>
                <c:pt idx="398">
                  <c:v>38400.0</c:v>
                </c:pt>
                <c:pt idx="399">
                  <c:v>38407.0</c:v>
                </c:pt>
                <c:pt idx="400">
                  <c:v>38414.0</c:v>
                </c:pt>
                <c:pt idx="401">
                  <c:v>38421.0</c:v>
                </c:pt>
                <c:pt idx="402">
                  <c:v>38428.0</c:v>
                </c:pt>
                <c:pt idx="403">
                  <c:v>38435.0</c:v>
                </c:pt>
                <c:pt idx="404">
                  <c:v>38442.0</c:v>
                </c:pt>
                <c:pt idx="405">
                  <c:v>38449.0</c:v>
                </c:pt>
                <c:pt idx="406">
                  <c:v>38456.0</c:v>
                </c:pt>
                <c:pt idx="407">
                  <c:v>38463.0</c:v>
                </c:pt>
                <c:pt idx="408">
                  <c:v>38470.0</c:v>
                </c:pt>
                <c:pt idx="409">
                  <c:v>38477.0</c:v>
                </c:pt>
                <c:pt idx="410">
                  <c:v>38484.0</c:v>
                </c:pt>
                <c:pt idx="411">
                  <c:v>38491.0</c:v>
                </c:pt>
                <c:pt idx="412">
                  <c:v>38498.0</c:v>
                </c:pt>
                <c:pt idx="413">
                  <c:v>38505.0</c:v>
                </c:pt>
                <c:pt idx="414">
                  <c:v>38512.0</c:v>
                </c:pt>
                <c:pt idx="415">
                  <c:v>38519.0</c:v>
                </c:pt>
                <c:pt idx="416">
                  <c:v>38526.0</c:v>
                </c:pt>
                <c:pt idx="417">
                  <c:v>38533.0</c:v>
                </c:pt>
                <c:pt idx="418">
                  <c:v>38540.0</c:v>
                </c:pt>
                <c:pt idx="419">
                  <c:v>38547.0</c:v>
                </c:pt>
                <c:pt idx="420">
                  <c:v>38554.0</c:v>
                </c:pt>
                <c:pt idx="421">
                  <c:v>38561.0</c:v>
                </c:pt>
                <c:pt idx="422">
                  <c:v>38568.0</c:v>
                </c:pt>
                <c:pt idx="423">
                  <c:v>38575.0</c:v>
                </c:pt>
                <c:pt idx="424">
                  <c:v>38582.0</c:v>
                </c:pt>
                <c:pt idx="425">
                  <c:v>38589.0</c:v>
                </c:pt>
              </c:numCache>
            </c:numRef>
          </c:cat>
          <c:val>
            <c:numRef>
              <c:f>Sheet1!$B$10:$B$435</c:f>
              <c:numCache>
                <c:formatCode>"$"#,##0_);[Red]\("$"#,##0\)</c:formatCode>
                <c:ptCount val="426"/>
                <c:pt idx="0">
                  <c:v>1751.205</c:v>
                </c:pt>
                <c:pt idx="1">
                  <c:v>1795.351</c:v>
                </c:pt>
                <c:pt idx="2">
                  <c:v>1851.115</c:v>
                </c:pt>
                <c:pt idx="3">
                  <c:v>1881.692</c:v>
                </c:pt>
                <c:pt idx="4">
                  <c:v>1908.512</c:v>
                </c:pt>
                <c:pt idx="5">
                  <c:v>1940.8</c:v>
                </c:pt>
                <c:pt idx="6">
                  <c:v>1810.605</c:v>
                </c:pt>
                <c:pt idx="7">
                  <c:v>1878.173</c:v>
                </c:pt>
                <c:pt idx="8">
                  <c:v>1871.392</c:v>
                </c:pt>
                <c:pt idx="9">
                  <c:v>1817.442</c:v>
                </c:pt>
                <c:pt idx="10">
                  <c:v>1699.564</c:v>
                </c:pt>
                <c:pt idx="11">
                  <c:v>1805.035</c:v>
                </c:pt>
                <c:pt idx="12">
                  <c:v>1895.814</c:v>
                </c:pt>
                <c:pt idx="13">
                  <c:v>1762.375</c:v>
                </c:pt>
                <c:pt idx="14">
                  <c:v>1774.556</c:v>
                </c:pt>
                <c:pt idx="15">
                  <c:v>1875.185</c:v>
                </c:pt>
                <c:pt idx="16">
                  <c:v>1930.568</c:v>
                </c:pt>
                <c:pt idx="17">
                  <c:v>1911.632</c:v>
                </c:pt>
                <c:pt idx="18">
                  <c:v>1958.436</c:v>
                </c:pt>
                <c:pt idx="19">
                  <c:v>2009.318</c:v>
                </c:pt>
                <c:pt idx="20">
                  <c:v>1962.775</c:v>
                </c:pt>
                <c:pt idx="21">
                  <c:v>1993.309</c:v>
                </c:pt>
                <c:pt idx="22">
                  <c:v>1983.989</c:v>
                </c:pt>
                <c:pt idx="23">
                  <c:v>2015.296</c:v>
                </c:pt>
                <c:pt idx="24">
                  <c:v>2025.897</c:v>
                </c:pt>
                <c:pt idx="25">
                  <c:v>2000.354</c:v>
                </c:pt>
                <c:pt idx="26">
                  <c:v>1676.966</c:v>
                </c:pt>
                <c:pt idx="27">
                  <c:v>1793.456</c:v>
                </c:pt>
                <c:pt idx="28">
                  <c:v>1879.53</c:v>
                </c:pt>
                <c:pt idx="29">
                  <c:v>1915.272</c:v>
                </c:pt>
                <c:pt idx="30">
                  <c:v>1904.555</c:v>
                </c:pt>
                <c:pt idx="31">
                  <c:v>1946.157</c:v>
                </c:pt>
                <c:pt idx="32">
                  <c:v>1953.772</c:v>
                </c:pt>
                <c:pt idx="33">
                  <c:v>1862.268</c:v>
                </c:pt>
                <c:pt idx="34">
                  <c:v>1914.813</c:v>
                </c:pt>
                <c:pt idx="35">
                  <c:v>1873.989</c:v>
                </c:pt>
                <c:pt idx="36">
                  <c:v>1967.602</c:v>
                </c:pt>
                <c:pt idx="37">
                  <c:v>1977.845</c:v>
                </c:pt>
                <c:pt idx="38">
                  <c:v>1960.516</c:v>
                </c:pt>
                <c:pt idx="39">
                  <c:v>1942.781</c:v>
                </c:pt>
                <c:pt idx="40">
                  <c:v>2027.056</c:v>
                </c:pt>
                <c:pt idx="41">
                  <c:v>2103.317</c:v>
                </c:pt>
                <c:pt idx="42">
                  <c:v>2151.55</c:v>
                </c:pt>
                <c:pt idx="43">
                  <c:v>2094.376</c:v>
                </c:pt>
                <c:pt idx="44">
                  <c:v>2166.998</c:v>
                </c:pt>
                <c:pt idx="45">
                  <c:v>2089.347</c:v>
                </c:pt>
                <c:pt idx="46">
                  <c:v>2129.931</c:v>
                </c:pt>
                <c:pt idx="47">
                  <c:v>2119.889</c:v>
                </c:pt>
                <c:pt idx="48">
                  <c:v>2071.76</c:v>
                </c:pt>
                <c:pt idx="49">
                  <c:v>2165.95</c:v>
                </c:pt>
                <c:pt idx="50">
                  <c:v>2161.304</c:v>
                </c:pt>
                <c:pt idx="51">
                  <c:v>2210.851</c:v>
                </c:pt>
                <c:pt idx="52">
                  <c:v>2117.207</c:v>
                </c:pt>
                <c:pt idx="53">
                  <c:v>2117.105</c:v>
                </c:pt>
                <c:pt idx="54">
                  <c:v>2242.185</c:v>
                </c:pt>
                <c:pt idx="55">
                  <c:v>2243.522</c:v>
                </c:pt>
                <c:pt idx="56">
                  <c:v>2229.794</c:v>
                </c:pt>
                <c:pt idx="57">
                  <c:v>2326.323</c:v>
                </c:pt>
                <c:pt idx="58">
                  <c:v>2432.893</c:v>
                </c:pt>
                <c:pt idx="59">
                  <c:v>2264.761</c:v>
                </c:pt>
                <c:pt idx="60">
                  <c:v>2274.918</c:v>
                </c:pt>
                <c:pt idx="61">
                  <c:v>2285.554</c:v>
                </c:pt>
                <c:pt idx="62">
                  <c:v>2363.983</c:v>
                </c:pt>
                <c:pt idx="63">
                  <c:v>2415.822</c:v>
                </c:pt>
                <c:pt idx="64">
                  <c:v>2474.964</c:v>
                </c:pt>
                <c:pt idx="65">
                  <c:v>2283.448</c:v>
                </c:pt>
                <c:pt idx="66">
                  <c:v>2359.718</c:v>
                </c:pt>
                <c:pt idx="67">
                  <c:v>2355.021</c:v>
                </c:pt>
                <c:pt idx="68">
                  <c:v>2392.996</c:v>
                </c:pt>
                <c:pt idx="69">
                  <c:v>2405.062</c:v>
                </c:pt>
                <c:pt idx="70">
                  <c:v>2408.666</c:v>
                </c:pt>
                <c:pt idx="71">
                  <c:v>2471.222</c:v>
                </c:pt>
                <c:pt idx="72">
                  <c:v>2421.137</c:v>
                </c:pt>
                <c:pt idx="73">
                  <c:v>2368.076</c:v>
                </c:pt>
                <c:pt idx="74">
                  <c:v>2371.893</c:v>
                </c:pt>
                <c:pt idx="75">
                  <c:v>2473.12</c:v>
                </c:pt>
                <c:pt idx="76">
                  <c:v>2491.573</c:v>
                </c:pt>
                <c:pt idx="77">
                  <c:v>2474.353</c:v>
                </c:pt>
                <c:pt idx="78">
                  <c:v>1921.373</c:v>
                </c:pt>
                <c:pt idx="79">
                  <c:v>2051.952</c:v>
                </c:pt>
                <c:pt idx="80">
                  <c:v>2095.628</c:v>
                </c:pt>
                <c:pt idx="81">
                  <c:v>2119.781</c:v>
                </c:pt>
                <c:pt idx="82">
                  <c:v>2187.736</c:v>
                </c:pt>
                <c:pt idx="83">
                  <c:v>2160.153</c:v>
                </c:pt>
                <c:pt idx="84">
                  <c:v>2192.95</c:v>
                </c:pt>
                <c:pt idx="85">
                  <c:v>2085.563</c:v>
                </c:pt>
                <c:pt idx="86">
                  <c:v>2110.687</c:v>
                </c:pt>
                <c:pt idx="87">
                  <c:v>2125.802</c:v>
                </c:pt>
                <c:pt idx="88">
                  <c:v>2207.463</c:v>
                </c:pt>
                <c:pt idx="89">
                  <c:v>2280.191</c:v>
                </c:pt>
                <c:pt idx="90">
                  <c:v>2290.106</c:v>
                </c:pt>
                <c:pt idx="91">
                  <c:v>2133.235</c:v>
                </c:pt>
                <c:pt idx="92">
                  <c:v>2181.213</c:v>
                </c:pt>
                <c:pt idx="93">
                  <c:v>2230.775</c:v>
                </c:pt>
                <c:pt idx="94">
                  <c:v>2262.118</c:v>
                </c:pt>
                <c:pt idx="95">
                  <c:v>2210.174</c:v>
                </c:pt>
                <c:pt idx="96">
                  <c:v>2272.119</c:v>
                </c:pt>
                <c:pt idx="97">
                  <c:v>2413.254</c:v>
                </c:pt>
                <c:pt idx="98">
                  <c:v>2386.419</c:v>
                </c:pt>
                <c:pt idx="99">
                  <c:v>2390.642</c:v>
                </c:pt>
                <c:pt idx="100">
                  <c:v>2394.473</c:v>
                </c:pt>
                <c:pt idx="101">
                  <c:v>2500.532</c:v>
                </c:pt>
                <c:pt idx="102">
                  <c:v>2543.088</c:v>
                </c:pt>
                <c:pt idx="103">
                  <c:v>2517.318</c:v>
                </c:pt>
                <c:pt idx="104">
                  <c:v>2309.531</c:v>
                </c:pt>
                <c:pt idx="105">
                  <c:v>2351.399</c:v>
                </c:pt>
                <c:pt idx="106">
                  <c:v>2468.193</c:v>
                </c:pt>
                <c:pt idx="107">
                  <c:v>2486.242</c:v>
                </c:pt>
                <c:pt idx="108">
                  <c:v>2484.391</c:v>
                </c:pt>
                <c:pt idx="109">
                  <c:v>2525.493</c:v>
                </c:pt>
                <c:pt idx="110">
                  <c:v>2530.993</c:v>
                </c:pt>
                <c:pt idx="111">
                  <c:v>2342.361</c:v>
                </c:pt>
                <c:pt idx="112">
                  <c:v>2334.225</c:v>
                </c:pt>
                <c:pt idx="113">
                  <c:v>2305.018</c:v>
                </c:pt>
                <c:pt idx="114">
                  <c:v>2391.635</c:v>
                </c:pt>
                <c:pt idx="115">
                  <c:v>2464.931</c:v>
                </c:pt>
                <c:pt idx="116">
                  <c:v>2480.822</c:v>
                </c:pt>
                <c:pt idx="117">
                  <c:v>2250.086</c:v>
                </c:pt>
                <c:pt idx="118">
                  <c:v>2303.391</c:v>
                </c:pt>
                <c:pt idx="119">
                  <c:v>2354.386</c:v>
                </c:pt>
                <c:pt idx="120">
                  <c:v>2426.494</c:v>
                </c:pt>
                <c:pt idx="121">
                  <c:v>2490.458</c:v>
                </c:pt>
                <c:pt idx="122">
                  <c:v>2427.524</c:v>
                </c:pt>
                <c:pt idx="123">
                  <c:v>2449.642</c:v>
                </c:pt>
                <c:pt idx="124">
                  <c:v>2520.348</c:v>
                </c:pt>
                <c:pt idx="125">
                  <c:v>2528.554</c:v>
                </c:pt>
                <c:pt idx="126">
                  <c:v>2573.224</c:v>
                </c:pt>
                <c:pt idx="127">
                  <c:v>2647.271</c:v>
                </c:pt>
                <c:pt idx="128">
                  <c:v>2715.274</c:v>
                </c:pt>
                <c:pt idx="129">
                  <c:v>2704.728</c:v>
                </c:pt>
                <c:pt idx="130">
                  <c:v>2287.973</c:v>
                </c:pt>
                <c:pt idx="131">
                  <c:v>2364.238</c:v>
                </c:pt>
                <c:pt idx="132">
                  <c:v>2484.919</c:v>
                </c:pt>
                <c:pt idx="133">
                  <c:v>2569.458</c:v>
                </c:pt>
                <c:pt idx="134">
                  <c:v>2617.636</c:v>
                </c:pt>
                <c:pt idx="135">
                  <c:v>2650.667</c:v>
                </c:pt>
                <c:pt idx="136">
                  <c:v>2703.36</c:v>
                </c:pt>
                <c:pt idx="137">
                  <c:v>2591.044</c:v>
                </c:pt>
                <c:pt idx="138">
                  <c:v>2637.846</c:v>
                </c:pt>
                <c:pt idx="139">
                  <c:v>2650.842</c:v>
                </c:pt>
                <c:pt idx="140">
                  <c:v>2728.171</c:v>
                </c:pt>
                <c:pt idx="141">
                  <c:v>2747.47</c:v>
                </c:pt>
                <c:pt idx="142">
                  <c:v>2809.624</c:v>
                </c:pt>
                <c:pt idx="143">
                  <c:v>2501.976</c:v>
                </c:pt>
                <c:pt idx="144">
                  <c:v>2538.031</c:v>
                </c:pt>
                <c:pt idx="145">
                  <c:v>2614.478</c:v>
                </c:pt>
                <c:pt idx="146">
                  <c:v>2665.715</c:v>
                </c:pt>
                <c:pt idx="147">
                  <c:v>2746.625</c:v>
                </c:pt>
                <c:pt idx="148">
                  <c:v>2724.497</c:v>
                </c:pt>
                <c:pt idx="149">
                  <c:v>2820.447</c:v>
                </c:pt>
                <c:pt idx="150">
                  <c:v>2743.094</c:v>
                </c:pt>
                <c:pt idx="151">
                  <c:v>2794.648</c:v>
                </c:pt>
                <c:pt idx="152">
                  <c:v>2874.434</c:v>
                </c:pt>
                <c:pt idx="153">
                  <c:v>2973.879</c:v>
                </c:pt>
                <c:pt idx="154">
                  <c:v>2975.447</c:v>
                </c:pt>
                <c:pt idx="155">
                  <c:v>3057.582</c:v>
                </c:pt>
                <c:pt idx="156">
                  <c:v>2690.551</c:v>
                </c:pt>
                <c:pt idx="157">
                  <c:v>2758.913</c:v>
                </c:pt>
                <c:pt idx="158">
                  <c:v>2839.152</c:v>
                </c:pt>
                <c:pt idx="159">
                  <c:v>2913.679</c:v>
                </c:pt>
                <c:pt idx="160">
                  <c:v>2910.236</c:v>
                </c:pt>
                <c:pt idx="161">
                  <c:v>2896.7</c:v>
                </c:pt>
                <c:pt idx="162">
                  <c:v>2977.261</c:v>
                </c:pt>
                <c:pt idx="163">
                  <c:v>2914.548</c:v>
                </c:pt>
                <c:pt idx="164">
                  <c:v>2919.349</c:v>
                </c:pt>
                <c:pt idx="165">
                  <c:v>2908.801</c:v>
                </c:pt>
                <c:pt idx="166">
                  <c:v>2991.654</c:v>
                </c:pt>
                <c:pt idx="167">
                  <c:v>3107.942</c:v>
                </c:pt>
                <c:pt idx="168">
                  <c:v>3153.588</c:v>
                </c:pt>
                <c:pt idx="169">
                  <c:v>3241.684</c:v>
                </c:pt>
                <c:pt idx="170">
                  <c:v>2921.961</c:v>
                </c:pt>
                <c:pt idx="171">
                  <c:v>2935.981</c:v>
                </c:pt>
                <c:pt idx="172">
                  <c:v>2966.382</c:v>
                </c:pt>
                <c:pt idx="173">
                  <c:v>3064.556</c:v>
                </c:pt>
                <c:pt idx="174">
                  <c:v>3072.457</c:v>
                </c:pt>
                <c:pt idx="175">
                  <c:v>3170.406</c:v>
                </c:pt>
                <c:pt idx="176">
                  <c:v>3026.931</c:v>
                </c:pt>
                <c:pt idx="177">
                  <c:v>3068.225</c:v>
                </c:pt>
                <c:pt idx="178">
                  <c:v>3077.075</c:v>
                </c:pt>
                <c:pt idx="179">
                  <c:v>3168.644</c:v>
                </c:pt>
                <c:pt idx="180">
                  <c:v>3201.576</c:v>
                </c:pt>
                <c:pt idx="181">
                  <c:v>3214.663</c:v>
                </c:pt>
                <c:pt idx="182">
                  <c:v>3224.518</c:v>
                </c:pt>
                <c:pt idx="183">
                  <c:v>2817.098</c:v>
                </c:pt>
                <c:pt idx="184">
                  <c:v>2940.323</c:v>
                </c:pt>
                <c:pt idx="185">
                  <c:v>2952.036</c:v>
                </c:pt>
                <c:pt idx="186">
                  <c:v>3019.116</c:v>
                </c:pt>
                <c:pt idx="187">
                  <c:v>3024.408</c:v>
                </c:pt>
                <c:pt idx="188">
                  <c:v>3086.777</c:v>
                </c:pt>
                <c:pt idx="189">
                  <c:v>3088.185</c:v>
                </c:pt>
                <c:pt idx="190">
                  <c:v>3070.582</c:v>
                </c:pt>
                <c:pt idx="191">
                  <c:v>3039.056</c:v>
                </c:pt>
                <c:pt idx="192">
                  <c:v>3136.08</c:v>
                </c:pt>
                <c:pt idx="193">
                  <c:v>3220.658</c:v>
                </c:pt>
                <c:pt idx="194">
                  <c:v>3278.706</c:v>
                </c:pt>
                <c:pt idx="195">
                  <c:v>3305.513</c:v>
                </c:pt>
                <c:pt idx="196">
                  <c:v>2960.36</c:v>
                </c:pt>
                <c:pt idx="197">
                  <c:v>3070.339</c:v>
                </c:pt>
                <c:pt idx="198">
                  <c:v>3045.37</c:v>
                </c:pt>
                <c:pt idx="199">
                  <c:v>3123.223</c:v>
                </c:pt>
                <c:pt idx="200">
                  <c:v>3230.463</c:v>
                </c:pt>
                <c:pt idx="201">
                  <c:v>3312.919</c:v>
                </c:pt>
                <c:pt idx="202">
                  <c:v>3264.632</c:v>
                </c:pt>
                <c:pt idx="203">
                  <c:v>3338.936</c:v>
                </c:pt>
                <c:pt idx="204">
                  <c:v>3318.696</c:v>
                </c:pt>
                <c:pt idx="205">
                  <c:v>3409.307</c:v>
                </c:pt>
                <c:pt idx="206">
                  <c:v>3477.842</c:v>
                </c:pt>
                <c:pt idx="207">
                  <c:v>3490.954</c:v>
                </c:pt>
                <c:pt idx="208">
                  <c:v>3518.438</c:v>
                </c:pt>
                <c:pt idx="209">
                  <c:v>3116.857</c:v>
                </c:pt>
                <c:pt idx="210">
                  <c:v>3188.116</c:v>
                </c:pt>
                <c:pt idx="211">
                  <c:v>3176.106</c:v>
                </c:pt>
                <c:pt idx="212">
                  <c:v>3241.373</c:v>
                </c:pt>
                <c:pt idx="213">
                  <c:v>3232.593</c:v>
                </c:pt>
                <c:pt idx="214">
                  <c:v>3281.928</c:v>
                </c:pt>
                <c:pt idx="215">
                  <c:v>3231.272</c:v>
                </c:pt>
                <c:pt idx="216">
                  <c:v>3260.592</c:v>
                </c:pt>
                <c:pt idx="217">
                  <c:v>3281.042</c:v>
                </c:pt>
                <c:pt idx="218">
                  <c:v>3429.83</c:v>
                </c:pt>
                <c:pt idx="219">
                  <c:v>3514.863</c:v>
                </c:pt>
                <c:pt idx="220">
                  <c:v>3517.808</c:v>
                </c:pt>
                <c:pt idx="221">
                  <c:v>3539.632</c:v>
                </c:pt>
                <c:pt idx="222">
                  <c:v>3198.942</c:v>
                </c:pt>
                <c:pt idx="223">
                  <c:v>3253.401</c:v>
                </c:pt>
                <c:pt idx="224">
                  <c:v>3310.412</c:v>
                </c:pt>
                <c:pt idx="225">
                  <c:v>3442.048</c:v>
                </c:pt>
                <c:pt idx="226">
                  <c:v>3417.657</c:v>
                </c:pt>
                <c:pt idx="227">
                  <c:v>3597.19</c:v>
                </c:pt>
                <c:pt idx="228">
                  <c:v>3495.531</c:v>
                </c:pt>
                <c:pt idx="229">
                  <c:v>3580.312</c:v>
                </c:pt>
                <c:pt idx="230">
                  <c:v>3534.831</c:v>
                </c:pt>
                <c:pt idx="231">
                  <c:v>3628.76</c:v>
                </c:pt>
                <c:pt idx="232">
                  <c:v>3668.594</c:v>
                </c:pt>
                <c:pt idx="233">
                  <c:v>3649.785</c:v>
                </c:pt>
                <c:pt idx="234">
                  <c:v>3661.678</c:v>
                </c:pt>
                <c:pt idx="235">
                  <c:v>3096.821</c:v>
                </c:pt>
                <c:pt idx="236">
                  <c:v>3163.021</c:v>
                </c:pt>
                <c:pt idx="237">
                  <c:v>3252.875</c:v>
                </c:pt>
                <c:pt idx="238">
                  <c:v>3317.333</c:v>
                </c:pt>
                <c:pt idx="239">
                  <c:v>3300.892</c:v>
                </c:pt>
                <c:pt idx="240">
                  <c:v>3405.077</c:v>
                </c:pt>
                <c:pt idx="241">
                  <c:v>3368.298</c:v>
                </c:pt>
                <c:pt idx="242">
                  <c:v>3439.465</c:v>
                </c:pt>
                <c:pt idx="243">
                  <c:v>3353.877</c:v>
                </c:pt>
                <c:pt idx="244">
                  <c:v>3463.359</c:v>
                </c:pt>
                <c:pt idx="245">
                  <c:v>3500.317</c:v>
                </c:pt>
                <c:pt idx="246">
                  <c:v>3641.603</c:v>
                </c:pt>
                <c:pt idx="247">
                  <c:v>3627.06</c:v>
                </c:pt>
                <c:pt idx="248">
                  <c:v>3265.52</c:v>
                </c:pt>
                <c:pt idx="249">
                  <c:v>3329.608</c:v>
                </c:pt>
                <c:pt idx="250">
                  <c:v>3321.268</c:v>
                </c:pt>
                <c:pt idx="251">
                  <c:v>3368.623</c:v>
                </c:pt>
                <c:pt idx="252">
                  <c:v>3414.992</c:v>
                </c:pt>
                <c:pt idx="253">
                  <c:v>3502.828</c:v>
                </c:pt>
                <c:pt idx="254">
                  <c:v>3418.121</c:v>
                </c:pt>
                <c:pt idx="255">
                  <c:v>3493.243</c:v>
                </c:pt>
                <c:pt idx="256">
                  <c:v>3423.886</c:v>
                </c:pt>
                <c:pt idx="257">
                  <c:v>3498.996</c:v>
                </c:pt>
                <c:pt idx="258">
                  <c:v>3528.954</c:v>
                </c:pt>
                <c:pt idx="259">
                  <c:v>3523.012</c:v>
                </c:pt>
                <c:pt idx="260">
                  <c:v>3524.169</c:v>
                </c:pt>
                <c:pt idx="261">
                  <c:v>3101.087</c:v>
                </c:pt>
                <c:pt idx="262">
                  <c:v>3178.979</c:v>
                </c:pt>
                <c:pt idx="263">
                  <c:v>3288.195</c:v>
                </c:pt>
                <c:pt idx="264">
                  <c:v>3329.103</c:v>
                </c:pt>
                <c:pt idx="265">
                  <c:v>3295.664</c:v>
                </c:pt>
                <c:pt idx="266">
                  <c:v>3325.359</c:v>
                </c:pt>
                <c:pt idx="267">
                  <c:v>3258.442</c:v>
                </c:pt>
                <c:pt idx="268">
                  <c:v>3313.246</c:v>
                </c:pt>
                <c:pt idx="269">
                  <c:v>3389.254</c:v>
                </c:pt>
                <c:pt idx="270">
                  <c:v>3272.356</c:v>
                </c:pt>
                <c:pt idx="271">
                  <c:v>3434.581</c:v>
                </c:pt>
                <c:pt idx="272">
                  <c:v>3345.835</c:v>
                </c:pt>
                <c:pt idx="273">
                  <c:v>3394.396</c:v>
                </c:pt>
                <c:pt idx="274">
                  <c:v>3297.626</c:v>
                </c:pt>
                <c:pt idx="275">
                  <c:v>3363.558</c:v>
                </c:pt>
                <c:pt idx="276">
                  <c:v>3402.002</c:v>
                </c:pt>
                <c:pt idx="277">
                  <c:v>3415.754</c:v>
                </c:pt>
                <c:pt idx="278">
                  <c:v>3455.029</c:v>
                </c:pt>
                <c:pt idx="279">
                  <c:v>3528.432</c:v>
                </c:pt>
                <c:pt idx="280">
                  <c:v>3409.21</c:v>
                </c:pt>
                <c:pt idx="281">
                  <c:v>3473.611</c:v>
                </c:pt>
                <c:pt idx="282">
                  <c:v>3502.942</c:v>
                </c:pt>
                <c:pt idx="283">
                  <c:v>3496.176</c:v>
                </c:pt>
                <c:pt idx="284">
                  <c:v>3482.058</c:v>
                </c:pt>
                <c:pt idx="285">
                  <c:v>3468.216</c:v>
                </c:pt>
                <c:pt idx="286">
                  <c:v>3448.4</c:v>
                </c:pt>
                <c:pt idx="287">
                  <c:v>3292.145</c:v>
                </c:pt>
                <c:pt idx="288">
                  <c:v>3419.615</c:v>
                </c:pt>
                <c:pt idx="289">
                  <c:v>3508.463</c:v>
                </c:pt>
                <c:pt idx="290">
                  <c:v>3538.981</c:v>
                </c:pt>
                <c:pt idx="291">
                  <c:v>3595.492</c:v>
                </c:pt>
                <c:pt idx="292">
                  <c:v>3646.834</c:v>
                </c:pt>
                <c:pt idx="293">
                  <c:v>3734.384</c:v>
                </c:pt>
                <c:pt idx="294">
                  <c:v>3579.581</c:v>
                </c:pt>
                <c:pt idx="295">
                  <c:v>3714.06</c:v>
                </c:pt>
                <c:pt idx="296">
                  <c:v>3735.106</c:v>
                </c:pt>
                <c:pt idx="297">
                  <c:v>3784.811</c:v>
                </c:pt>
                <c:pt idx="298">
                  <c:v>3733.507</c:v>
                </c:pt>
                <c:pt idx="299">
                  <c:v>3765.86</c:v>
                </c:pt>
                <c:pt idx="300">
                  <c:v>3690.18</c:v>
                </c:pt>
                <c:pt idx="301">
                  <c:v>3777.031</c:v>
                </c:pt>
                <c:pt idx="302">
                  <c:v>3831.276</c:v>
                </c:pt>
                <c:pt idx="303">
                  <c:v>3913.167</c:v>
                </c:pt>
                <c:pt idx="304">
                  <c:v>3980.687</c:v>
                </c:pt>
                <c:pt idx="305">
                  <c:v>4040.455</c:v>
                </c:pt>
                <c:pt idx="306">
                  <c:v>3921.375</c:v>
                </c:pt>
                <c:pt idx="307">
                  <c:v>3944.731</c:v>
                </c:pt>
                <c:pt idx="308">
                  <c:v>3908.998</c:v>
                </c:pt>
                <c:pt idx="309">
                  <c:v>3843.928</c:v>
                </c:pt>
                <c:pt idx="310">
                  <c:v>3898.422</c:v>
                </c:pt>
                <c:pt idx="311">
                  <c:v>3903.522</c:v>
                </c:pt>
                <c:pt idx="312">
                  <c:v>3903.731</c:v>
                </c:pt>
                <c:pt idx="313">
                  <c:v>3684.679</c:v>
                </c:pt>
                <c:pt idx="314">
                  <c:v>3731.672</c:v>
                </c:pt>
                <c:pt idx="315">
                  <c:v>3825.001</c:v>
                </c:pt>
                <c:pt idx="316">
                  <c:v>3901.418</c:v>
                </c:pt>
                <c:pt idx="317">
                  <c:v>3923.605</c:v>
                </c:pt>
                <c:pt idx="318">
                  <c:v>4001.896</c:v>
                </c:pt>
                <c:pt idx="319">
                  <c:v>3889.213</c:v>
                </c:pt>
                <c:pt idx="320">
                  <c:v>3944.213</c:v>
                </c:pt>
                <c:pt idx="321">
                  <c:v>3931.234</c:v>
                </c:pt>
                <c:pt idx="322">
                  <c:v>3855.504</c:v>
                </c:pt>
                <c:pt idx="323">
                  <c:v>3962.566</c:v>
                </c:pt>
                <c:pt idx="324">
                  <c:v>3953.325</c:v>
                </c:pt>
                <c:pt idx="325">
                  <c:v>3908.183</c:v>
                </c:pt>
                <c:pt idx="326">
                  <c:v>3862.017</c:v>
                </c:pt>
                <c:pt idx="327">
                  <c:v>3834.95</c:v>
                </c:pt>
                <c:pt idx="328">
                  <c:v>4018.055</c:v>
                </c:pt>
                <c:pt idx="329">
                  <c:v>4148.866</c:v>
                </c:pt>
                <c:pt idx="330">
                  <c:v>4028.379</c:v>
                </c:pt>
                <c:pt idx="331">
                  <c:v>4183.483999999999</c:v>
                </c:pt>
                <c:pt idx="332">
                  <c:v>4261.594</c:v>
                </c:pt>
                <c:pt idx="333">
                  <c:v>4166.258</c:v>
                </c:pt>
                <c:pt idx="334">
                  <c:v>4160.668</c:v>
                </c:pt>
                <c:pt idx="335">
                  <c:v>4159.258</c:v>
                </c:pt>
                <c:pt idx="336">
                  <c:v>4227.406</c:v>
                </c:pt>
                <c:pt idx="337">
                  <c:v>4189.86</c:v>
                </c:pt>
                <c:pt idx="338">
                  <c:v>4132.882</c:v>
                </c:pt>
                <c:pt idx="339">
                  <c:v>3699.381</c:v>
                </c:pt>
                <c:pt idx="340">
                  <c:v>3927.711</c:v>
                </c:pt>
                <c:pt idx="341">
                  <c:v>4167.089</c:v>
                </c:pt>
                <c:pt idx="342">
                  <c:v>4114.982</c:v>
                </c:pt>
                <c:pt idx="343">
                  <c:v>4207.144</c:v>
                </c:pt>
                <c:pt idx="344">
                  <c:v>4247.23</c:v>
                </c:pt>
                <c:pt idx="345">
                  <c:v>4365.153</c:v>
                </c:pt>
                <c:pt idx="346">
                  <c:v>4388.517</c:v>
                </c:pt>
                <c:pt idx="347">
                  <c:v>4425.337</c:v>
                </c:pt>
                <c:pt idx="348">
                  <c:v>4501.868</c:v>
                </c:pt>
                <c:pt idx="349">
                  <c:v>4567.192</c:v>
                </c:pt>
                <c:pt idx="350">
                  <c:v>4563.273</c:v>
                </c:pt>
                <c:pt idx="351">
                  <c:v>4433.581</c:v>
                </c:pt>
                <c:pt idx="352">
                  <c:v>3959.134</c:v>
                </c:pt>
                <c:pt idx="353">
                  <c:v>4089.043</c:v>
                </c:pt>
                <c:pt idx="354">
                  <c:v>4145.814</c:v>
                </c:pt>
                <c:pt idx="355">
                  <c:v>4159.036</c:v>
                </c:pt>
                <c:pt idx="356">
                  <c:v>4135.754</c:v>
                </c:pt>
                <c:pt idx="357">
                  <c:v>4191.799</c:v>
                </c:pt>
                <c:pt idx="358">
                  <c:v>4339.759</c:v>
                </c:pt>
                <c:pt idx="359">
                  <c:v>4341.779</c:v>
                </c:pt>
                <c:pt idx="360">
                  <c:v>4244.942</c:v>
                </c:pt>
                <c:pt idx="361">
                  <c:v>4354.319</c:v>
                </c:pt>
                <c:pt idx="362">
                  <c:v>4297.772</c:v>
                </c:pt>
                <c:pt idx="363">
                  <c:v>4306.89</c:v>
                </c:pt>
                <c:pt idx="364">
                  <c:v>4323.41</c:v>
                </c:pt>
                <c:pt idx="365">
                  <c:v>3758.612</c:v>
                </c:pt>
                <c:pt idx="366">
                  <c:v>3826.81</c:v>
                </c:pt>
                <c:pt idx="367">
                  <c:v>3982.307</c:v>
                </c:pt>
                <c:pt idx="368">
                  <c:v>4067.852</c:v>
                </c:pt>
                <c:pt idx="369">
                  <c:v>3988.933</c:v>
                </c:pt>
                <c:pt idx="370">
                  <c:v>4025.737</c:v>
                </c:pt>
                <c:pt idx="371">
                  <c:v>4057.905</c:v>
                </c:pt>
                <c:pt idx="372">
                  <c:v>4049.974</c:v>
                </c:pt>
                <c:pt idx="373">
                  <c:v>3996.795</c:v>
                </c:pt>
                <c:pt idx="374">
                  <c:v>4002.81</c:v>
                </c:pt>
                <c:pt idx="375">
                  <c:v>4154.995</c:v>
                </c:pt>
                <c:pt idx="376">
                  <c:v>4029.001</c:v>
                </c:pt>
                <c:pt idx="377">
                  <c:v>3916.324</c:v>
                </c:pt>
                <c:pt idx="378">
                  <c:v>3596.991</c:v>
                </c:pt>
                <c:pt idx="379">
                  <c:v>3569.36</c:v>
                </c:pt>
                <c:pt idx="380">
                  <c:v>3391.815</c:v>
                </c:pt>
                <c:pt idx="381">
                  <c:v>3526.854</c:v>
                </c:pt>
                <c:pt idx="382">
                  <c:v>3439.147</c:v>
                </c:pt>
                <c:pt idx="383">
                  <c:v>3353.778</c:v>
                </c:pt>
                <c:pt idx="384">
                  <c:v>3286.213</c:v>
                </c:pt>
                <c:pt idx="385">
                  <c:v>3245.629</c:v>
                </c:pt>
                <c:pt idx="386">
                  <c:v>3172.849</c:v>
                </c:pt>
                <c:pt idx="387">
                  <c:v>3176.599</c:v>
                </c:pt>
                <c:pt idx="388">
                  <c:v>2926.704</c:v>
                </c:pt>
                <c:pt idx="389">
                  <c:v>2987.029</c:v>
                </c:pt>
                <c:pt idx="390">
                  <c:v>2858.63</c:v>
                </c:pt>
                <c:pt idx="391">
                  <c:v>2381.177</c:v>
                </c:pt>
                <c:pt idx="392">
                  <c:v>2585.899</c:v>
                </c:pt>
                <c:pt idx="393">
                  <c:v>2693.147</c:v>
                </c:pt>
                <c:pt idx="394">
                  <c:v>2719.431</c:v>
                </c:pt>
                <c:pt idx="395">
                  <c:v>2712.152</c:v>
                </c:pt>
                <c:pt idx="396">
                  <c:v>2819.787</c:v>
                </c:pt>
                <c:pt idx="397">
                  <c:v>2774.645</c:v>
                </c:pt>
                <c:pt idx="398">
                  <c:v>2693.198</c:v>
                </c:pt>
                <c:pt idx="399">
                  <c:v>2788.558</c:v>
                </c:pt>
                <c:pt idx="400">
                  <c:v>2816.858</c:v>
                </c:pt>
                <c:pt idx="401">
                  <c:v>2858.755</c:v>
                </c:pt>
                <c:pt idx="402">
                  <c:v>2752.067</c:v>
                </c:pt>
                <c:pt idx="403">
                  <c:v>2704.36</c:v>
                </c:pt>
                <c:pt idx="404">
                  <c:v>2463.723</c:v>
                </c:pt>
                <c:pt idx="405">
                  <c:v>2500.063</c:v>
                </c:pt>
                <c:pt idx="406">
                  <c:v>2520.414</c:v>
                </c:pt>
                <c:pt idx="407">
                  <c:v>2560.593</c:v>
                </c:pt>
                <c:pt idx="408">
                  <c:v>2538.98</c:v>
                </c:pt>
                <c:pt idx="409">
                  <c:v>2584.539</c:v>
                </c:pt>
                <c:pt idx="410">
                  <c:v>2630.284</c:v>
                </c:pt>
                <c:pt idx="411">
                  <c:v>2651.311</c:v>
                </c:pt>
                <c:pt idx="412">
                  <c:v>2620.186</c:v>
                </c:pt>
                <c:pt idx="413">
                  <c:v>2598.327</c:v>
                </c:pt>
                <c:pt idx="414">
                  <c:v>2614.652</c:v>
                </c:pt>
                <c:pt idx="415">
                  <c:v>2642.009</c:v>
                </c:pt>
                <c:pt idx="416">
                  <c:v>2641.259</c:v>
                </c:pt>
                <c:pt idx="417">
                  <c:v>2311.205</c:v>
                </c:pt>
                <c:pt idx="418">
                  <c:v>2366.727</c:v>
                </c:pt>
                <c:pt idx="419">
                  <c:v>2474.814</c:v>
                </c:pt>
                <c:pt idx="420">
                  <c:v>2550.974</c:v>
                </c:pt>
                <c:pt idx="421">
                  <c:v>2591.089</c:v>
                </c:pt>
                <c:pt idx="422">
                  <c:v>2509.152</c:v>
                </c:pt>
                <c:pt idx="423">
                  <c:v>2542.459</c:v>
                </c:pt>
                <c:pt idx="424">
                  <c:v>2533.196</c:v>
                </c:pt>
                <c:pt idx="425">
                  <c:v>2618.6</c:v>
                </c:pt>
              </c:numCache>
            </c:numRef>
          </c:val>
        </c:ser>
        <c:marker val="1"/>
        <c:axId val="719852520"/>
        <c:axId val="719855768"/>
      </c:lineChart>
      <c:dateAx>
        <c:axId val="719852520"/>
        <c:scaling>
          <c:orientation val="minMax"/>
        </c:scaling>
        <c:axPos val="b"/>
        <c:numFmt formatCode="[$-409]mmm\-yy;@" sourceLinked="0"/>
        <c:tickLblPos val="nextTo"/>
        <c:txPr>
          <a:bodyPr/>
          <a:lstStyle/>
          <a:p>
            <a:pPr>
              <a:defRPr sz="1100"/>
            </a:pPr>
            <a:endParaRPr lang="en-US"/>
          </a:p>
        </c:txPr>
        <c:crossAx val="719855768"/>
        <c:crosses val="autoZero"/>
        <c:auto val="1"/>
        <c:lblOffset val="100"/>
        <c:majorUnit val="6.0"/>
        <c:majorTimeUnit val="months"/>
      </c:dateAx>
      <c:valAx>
        <c:axId val="719855768"/>
        <c:scaling>
          <c:orientation val="minMax"/>
          <c:min val="1500.0"/>
        </c:scaling>
        <c:axPos val="l"/>
        <c:majorGridlines/>
        <c:numFmt formatCode="&quot;$&quot;#,##0_);[Red]\(&quot;$&quot;#,##0\)" sourceLinked="1"/>
        <c:majorTickMark val="none"/>
        <c:tickLblPos val="nextTo"/>
        <c:txPr>
          <a:bodyPr/>
          <a:lstStyle/>
          <a:p>
            <a:pPr>
              <a:defRPr sz="1200"/>
            </a:pPr>
            <a:endParaRPr lang="en-US"/>
          </a:p>
        </c:txPr>
        <c:crossAx val="719852520"/>
        <c:crosses val="autoZero"/>
        <c:crossBetween val="between"/>
      </c:valAx>
    </c:plotArea>
    <c:plotVisOnly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18"/>
  <c:clrMapOvr bg1="lt1" tx1="dk1" bg2="lt2" tx2="dk2" accent1="accent1" accent2="accent2" accent3="accent3" accent4="accent4" accent5="accent5" accent6="accent6" hlink="hlink" folHlink="folHlink"/>
  <c:chart>
    <c:plotArea>
      <c:layout>
        <c:manualLayout>
          <c:layoutTarget val="inner"/>
          <c:xMode val="edge"/>
          <c:yMode val="edge"/>
          <c:x val="0.119973024205308"/>
          <c:y val="0.0509259259259259"/>
          <c:w val="0.849471420239138"/>
          <c:h val="0.734450277048703"/>
        </c:manualLayout>
      </c:layout>
      <c:barChart>
        <c:barDir val="col"/>
        <c:grouping val="clustered"/>
        <c:ser>
          <c:idx val="0"/>
          <c:order val="0"/>
          <c:tx>
            <c:strRef>
              <c:f>Sheet1!$A$10</c:f>
              <c:strCache>
                <c:ptCount val="1"/>
                <c:pt idx="0">
                  <c:v>Germany</c:v>
                </c:pt>
              </c:strCache>
            </c:strRef>
          </c:tx>
          <c:cat>
            <c:strRef>
              <c:f>Sheet1!$B$9:$E$9</c:f>
              <c:strCache>
                <c:ptCount val="4"/>
                <c:pt idx="0">
                  <c:v>Bank Loans</c:v>
                </c:pt>
                <c:pt idx="1">
                  <c:v>Other Loans</c:v>
                </c:pt>
                <c:pt idx="2">
                  <c:v>Bonds</c:v>
                </c:pt>
                <c:pt idx="3">
                  <c:v>Equity</c:v>
                </c:pt>
              </c:strCache>
            </c:strRef>
          </c:cat>
          <c:val>
            <c:numRef>
              <c:f>Sheet1!$B$10:$E$10</c:f>
              <c:numCache>
                <c:formatCode>General</c:formatCode>
                <c:ptCount val="4"/>
                <c:pt idx="0">
                  <c:v>76.0</c:v>
                </c:pt>
                <c:pt idx="1">
                  <c:v>10.0</c:v>
                </c:pt>
                <c:pt idx="2">
                  <c:v>7.0</c:v>
                </c:pt>
                <c:pt idx="3">
                  <c:v>8.0</c:v>
                </c:pt>
              </c:numCache>
            </c:numRef>
          </c:val>
        </c:ser>
        <c:ser>
          <c:idx val="1"/>
          <c:order val="1"/>
          <c:tx>
            <c:strRef>
              <c:f>Sheet1!$A$11</c:f>
              <c:strCache>
                <c:ptCount val="1"/>
                <c:pt idx="0">
                  <c:v>Japan</c:v>
                </c:pt>
              </c:strCache>
            </c:strRef>
          </c:tx>
          <c:cat>
            <c:strRef>
              <c:f>Sheet1!$B$9:$E$9</c:f>
              <c:strCache>
                <c:ptCount val="4"/>
                <c:pt idx="0">
                  <c:v>Bank Loans</c:v>
                </c:pt>
                <c:pt idx="1">
                  <c:v>Other Loans</c:v>
                </c:pt>
                <c:pt idx="2">
                  <c:v>Bonds</c:v>
                </c:pt>
                <c:pt idx="3">
                  <c:v>Equity</c:v>
                </c:pt>
              </c:strCache>
            </c:strRef>
          </c:cat>
          <c:val>
            <c:numRef>
              <c:f>Sheet1!$B$11:$E$11</c:f>
              <c:numCache>
                <c:formatCode>General</c:formatCode>
                <c:ptCount val="4"/>
                <c:pt idx="0">
                  <c:v>78.0</c:v>
                </c:pt>
                <c:pt idx="1">
                  <c:v>8.0</c:v>
                </c:pt>
                <c:pt idx="2">
                  <c:v>9.0</c:v>
                </c:pt>
                <c:pt idx="3">
                  <c:v>5.0</c:v>
                </c:pt>
              </c:numCache>
            </c:numRef>
          </c:val>
        </c:ser>
        <c:ser>
          <c:idx val="2"/>
          <c:order val="2"/>
          <c:tx>
            <c:strRef>
              <c:f>Sheet1!$A$12</c:f>
              <c:strCache>
                <c:ptCount val="1"/>
                <c:pt idx="0">
                  <c:v>United States</c:v>
                </c:pt>
              </c:strCache>
            </c:strRef>
          </c:tx>
          <c:spPr>
            <a:solidFill>
              <a:srgbClr val="008000"/>
            </a:solidFill>
            <a:ln>
              <a:solidFill>
                <a:srgbClr val="008000"/>
              </a:solidFill>
            </a:ln>
          </c:spPr>
          <c:cat>
            <c:strRef>
              <c:f>Sheet1!$B$9:$E$9</c:f>
              <c:strCache>
                <c:ptCount val="4"/>
                <c:pt idx="0">
                  <c:v>Bank Loans</c:v>
                </c:pt>
                <c:pt idx="1">
                  <c:v>Other Loans</c:v>
                </c:pt>
                <c:pt idx="2">
                  <c:v>Bonds</c:v>
                </c:pt>
                <c:pt idx="3">
                  <c:v>Equity</c:v>
                </c:pt>
              </c:strCache>
            </c:strRef>
          </c:cat>
          <c:val>
            <c:numRef>
              <c:f>Sheet1!$B$12:$E$12</c:f>
              <c:numCache>
                <c:formatCode>General</c:formatCode>
                <c:ptCount val="4"/>
                <c:pt idx="0">
                  <c:v>18.0</c:v>
                </c:pt>
                <c:pt idx="1">
                  <c:v>38.0</c:v>
                </c:pt>
                <c:pt idx="2">
                  <c:v>32.0</c:v>
                </c:pt>
                <c:pt idx="3">
                  <c:v>11.0</c:v>
                </c:pt>
              </c:numCache>
            </c:numRef>
          </c:val>
        </c:ser>
        <c:axId val="823002392"/>
        <c:axId val="779211080"/>
      </c:barChart>
      <c:catAx>
        <c:axId val="823002392"/>
        <c:scaling>
          <c:orientation val="minMax"/>
        </c:scaling>
        <c:axPos val="b"/>
        <c:tickLblPos val="nextTo"/>
        <c:txPr>
          <a:bodyPr/>
          <a:lstStyle/>
          <a:p>
            <a:pPr>
              <a:defRPr sz="2000"/>
            </a:pPr>
            <a:endParaRPr lang="en-US"/>
          </a:p>
        </c:txPr>
        <c:crossAx val="779211080"/>
        <c:crosses val="autoZero"/>
        <c:auto val="1"/>
        <c:lblAlgn val="ctr"/>
        <c:lblOffset val="100"/>
      </c:catAx>
      <c:valAx>
        <c:axId val="779211080"/>
        <c:scaling>
          <c:orientation val="minMax"/>
        </c:scaling>
        <c:axPos val="l"/>
        <c:majorGridlines/>
        <c:numFmt formatCode="General" sourceLinked="1"/>
        <c:tickLblPos val="nextTo"/>
        <c:txPr>
          <a:bodyPr/>
          <a:lstStyle/>
          <a:p>
            <a:pPr>
              <a:defRPr sz="1800"/>
            </a:pPr>
            <a:endParaRPr lang="en-US"/>
          </a:p>
        </c:txPr>
        <c:crossAx val="823002392"/>
        <c:crosses val="autoZero"/>
        <c:crossBetween val="between"/>
      </c:valAx>
    </c:plotArea>
    <c:legend>
      <c:legendPos val="b"/>
      <c:layout/>
      <c:txPr>
        <a:bodyPr/>
        <a:lstStyle/>
        <a:p>
          <a:pPr>
            <a:defRPr sz="2000"/>
          </a:pPr>
          <a:endParaRPr lang="en-US"/>
        </a:p>
      </c:txPr>
    </c:legend>
    <c:plotVisOnly val="1"/>
    <c:dispBlanksAs val="gap"/>
  </c:chart>
  <c:externalData r:id="rId2"/>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lineChart>
        <c:grouping val="standard"/>
        <c:ser>
          <c:idx val="3"/>
          <c:order val="0"/>
          <c:tx>
            <c:strRef>
              <c:f>Sheet1!$Q$25</c:f>
              <c:strCache>
                <c:ptCount val="1"/>
                <c:pt idx="0">
                  <c:v>Banks</c:v>
                </c:pt>
              </c:strCache>
            </c:strRef>
          </c:tx>
          <c:spPr>
            <a:ln>
              <a:solidFill>
                <a:srgbClr val="000000"/>
              </a:solidFill>
            </a:ln>
          </c:spPr>
          <c:marker>
            <c:symbol val="none"/>
          </c:marker>
          <c:cat>
            <c:numRef>
              <c:f>Sheet1!$M$26:$M$36</c:f>
              <c:numCache>
                <c:formatCode>General</c:formatCode>
                <c:ptCount val="11"/>
                <c:pt idx="0">
                  <c:v>29.0</c:v>
                </c:pt>
                <c:pt idx="1">
                  <c:v>30.0</c:v>
                </c:pt>
                <c:pt idx="2">
                  <c:v>31.0</c:v>
                </c:pt>
                <c:pt idx="3">
                  <c:v>32.0</c:v>
                </c:pt>
                <c:pt idx="4">
                  <c:v>33.0</c:v>
                </c:pt>
                <c:pt idx="5">
                  <c:v>34.0</c:v>
                </c:pt>
                <c:pt idx="6">
                  <c:v>35.0</c:v>
                </c:pt>
                <c:pt idx="7">
                  <c:v>36.0</c:v>
                </c:pt>
                <c:pt idx="8">
                  <c:v>37.0</c:v>
                </c:pt>
                <c:pt idx="9">
                  <c:v>38.0</c:v>
                </c:pt>
                <c:pt idx="10">
                  <c:v>39.0</c:v>
                </c:pt>
              </c:numCache>
            </c:numRef>
          </c:cat>
          <c:val>
            <c:numRef>
              <c:f>Sheet1!$Q$26:$Q$36</c:f>
              <c:numCache>
                <c:formatCode>General</c:formatCode>
                <c:ptCount val="11"/>
                <c:pt idx="0">
                  <c:v>25568.0</c:v>
                </c:pt>
                <c:pt idx="1">
                  <c:v>24274.0</c:v>
                </c:pt>
                <c:pt idx="2">
                  <c:v>22242.0</c:v>
                </c:pt>
                <c:pt idx="3">
                  <c:v>19317.0</c:v>
                </c:pt>
                <c:pt idx="4">
                  <c:v>14771.0</c:v>
                </c:pt>
                <c:pt idx="5">
                  <c:v>15913.0</c:v>
                </c:pt>
                <c:pt idx="6">
                  <c:v>16047.0</c:v>
                </c:pt>
                <c:pt idx="7">
                  <c:v>15884.0</c:v>
                </c:pt>
                <c:pt idx="8">
                  <c:v>15646.0</c:v>
                </c:pt>
                <c:pt idx="9">
                  <c:v>15419.0</c:v>
                </c:pt>
                <c:pt idx="10">
                  <c:v>15210.0</c:v>
                </c:pt>
              </c:numCache>
            </c:numRef>
          </c:val>
        </c:ser>
        <c:marker val="1"/>
        <c:axId val="807891528"/>
        <c:axId val="808391640"/>
      </c:lineChart>
      <c:catAx>
        <c:axId val="807891528"/>
        <c:scaling>
          <c:orientation val="minMax"/>
        </c:scaling>
        <c:axPos val="b"/>
        <c:numFmt formatCode="General" sourceLinked="1"/>
        <c:tickLblPos val="nextTo"/>
        <c:txPr>
          <a:bodyPr/>
          <a:lstStyle/>
          <a:p>
            <a:pPr>
              <a:defRPr sz="1600" b="1" i="0"/>
            </a:pPr>
            <a:endParaRPr lang="en-US"/>
          </a:p>
        </c:txPr>
        <c:crossAx val="808391640"/>
        <c:crosses val="autoZero"/>
        <c:auto val="1"/>
        <c:lblAlgn val="ctr"/>
        <c:lblOffset val="100"/>
      </c:catAx>
      <c:valAx>
        <c:axId val="808391640"/>
        <c:scaling>
          <c:orientation val="minMax"/>
          <c:max val="26000.0"/>
          <c:min val="14000.0"/>
        </c:scaling>
        <c:axPos val="l"/>
        <c:majorGridlines/>
        <c:numFmt formatCode="General" sourceLinked="1"/>
        <c:majorTickMark val="none"/>
        <c:tickLblPos val="nextTo"/>
        <c:txPr>
          <a:bodyPr/>
          <a:lstStyle/>
          <a:p>
            <a:pPr>
              <a:defRPr sz="1600" b="1" i="0"/>
            </a:pPr>
            <a:endParaRPr lang="en-US"/>
          </a:p>
        </c:txPr>
        <c:crossAx val="807891528"/>
        <c:crosses val="autoZero"/>
        <c:crossBetween val="between"/>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manualLayout>
          <c:layoutTarget val="inner"/>
          <c:xMode val="edge"/>
          <c:yMode val="edge"/>
          <c:x val="0.0960891425269089"/>
          <c:y val="0.0458901413008305"/>
          <c:w val="0.857688217871849"/>
          <c:h val="0.71056843921907"/>
        </c:manualLayout>
      </c:layout>
      <c:areaChart>
        <c:grouping val="stacked"/>
        <c:ser>
          <c:idx val="0"/>
          <c:order val="0"/>
          <c:tx>
            <c:strRef>
              <c:f>Sheet1!$I$1</c:f>
              <c:strCache>
                <c:ptCount val="1"/>
                <c:pt idx="0">
                  <c:v>Traditional Securities</c:v>
                </c:pt>
              </c:strCache>
            </c:strRef>
          </c:tx>
          <c:cat>
            <c:numRef>
              <c:f>Sheet1!$H$2:$H$263</c:f>
              <c:numCache>
                <c:formatCode>m/d/yy</c:formatCode>
                <c:ptCount val="262"/>
                <c:pt idx="0">
                  <c:v>37623.0</c:v>
                </c:pt>
                <c:pt idx="1">
                  <c:v>37630.0</c:v>
                </c:pt>
                <c:pt idx="2">
                  <c:v>37637.0</c:v>
                </c:pt>
                <c:pt idx="3">
                  <c:v>37644.0</c:v>
                </c:pt>
                <c:pt idx="4">
                  <c:v>37651.0</c:v>
                </c:pt>
                <c:pt idx="5">
                  <c:v>37658.0</c:v>
                </c:pt>
                <c:pt idx="6">
                  <c:v>37665.0</c:v>
                </c:pt>
                <c:pt idx="7">
                  <c:v>37672.0</c:v>
                </c:pt>
                <c:pt idx="8">
                  <c:v>37679.0</c:v>
                </c:pt>
                <c:pt idx="9">
                  <c:v>37686.0</c:v>
                </c:pt>
                <c:pt idx="10">
                  <c:v>37693.0</c:v>
                </c:pt>
                <c:pt idx="11">
                  <c:v>37700.0</c:v>
                </c:pt>
                <c:pt idx="12">
                  <c:v>37707.0</c:v>
                </c:pt>
                <c:pt idx="13">
                  <c:v>37714.0</c:v>
                </c:pt>
                <c:pt idx="14">
                  <c:v>37721.0</c:v>
                </c:pt>
                <c:pt idx="15">
                  <c:v>37728.0</c:v>
                </c:pt>
                <c:pt idx="16">
                  <c:v>37735.0</c:v>
                </c:pt>
                <c:pt idx="17">
                  <c:v>37742.0</c:v>
                </c:pt>
                <c:pt idx="18">
                  <c:v>37749.0</c:v>
                </c:pt>
                <c:pt idx="19">
                  <c:v>37756.0</c:v>
                </c:pt>
                <c:pt idx="20">
                  <c:v>37763.0</c:v>
                </c:pt>
                <c:pt idx="21">
                  <c:v>37770.0</c:v>
                </c:pt>
                <c:pt idx="22">
                  <c:v>37777.0</c:v>
                </c:pt>
                <c:pt idx="23">
                  <c:v>37784.0</c:v>
                </c:pt>
                <c:pt idx="24">
                  <c:v>37791.0</c:v>
                </c:pt>
                <c:pt idx="25">
                  <c:v>37798.0</c:v>
                </c:pt>
                <c:pt idx="26">
                  <c:v>37805.0</c:v>
                </c:pt>
                <c:pt idx="27">
                  <c:v>37812.0</c:v>
                </c:pt>
                <c:pt idx="28">
                  <c:v>37819.0</c:v>
                </c:pt>
                <c:pt idx="29">
                  <c:v>37826.0</c:v>
                </c:pt>
                <c:pt idx="30">
                  <c:v>37833.0</c:v>
                </c:pt>
                <c:pt idx="31">
                  <c:v>37840.0</c:v>
                </c:pt>
                <c:pt idx="32">
                  <c:v>37847.0</c:v>
                </c:pt>
                <c:pt idx="33">
                  <c:v>37854.0</c:v>
                </c:pt>
                <c:pt idx="34">
                  <c:v>37861.0</c:v>
                </c:pt>
                <c:pt idx="35">
                  <c:v>37868.0</c:v>
                </c:pt>
                <c:pt idx="36">
                  <c:v>37875.0</c:v>
                </c:pt>
                <c:pt idx="37">
                  <c:v>37882.0</c:v>
                </c:pt>
                <c:pt idx="38">
                  <c:v>37889.0</c:v>
                </c:pt>
                <c:pt idx="39">
                  <c:v>37896.0</c:v>
                </c:pt>
                <c:pt idx="40">
                  <c:v>37903.0</c:v>
                </c:pt>
                <c:pt idx="41">
                  <c:v>37910.0</c:v>
                </c:pt>
                <c:pt idx="42">
                  <c:v>37917.0</c:v>
                </c:pt>
                <c:pt idx="43">
                  <c:v>37924.0</c:v>
                </c:pt>
                <c:pt idx="44">
                  <c:v>37931.0</c:v>
                </c:pt>
                <c:pt idx="45">
                  <c:v>37938.0</c:v>
                </c:pt>
                <c:pt idx="46">
                  <c:v>37945.0</c:v>
                </c:pt>
                <c:pt idx="47">
                  <c:v>37952.0</c:v>
                </c:pt>
                <c:pt idx="48">
                  <c:v>37959.0</c:v>
                </c:pt>
                <c:pt idx="49">
                  <c:v>37966.0</c:v>
                </c:pt>
                <c:pt idx="50">
                  <c:v>37973.0</c:v>
                </c:pt>
                <c:pt idx="51">
                  <c:v>37980.0</c:v>
                </c:pt>
                <c:pt idx="52">
                  <c:v>37987.0</c:v>
                </c:pt>
                <c:pt idx="53">
                  <c:v>37994.0</c:v>
                </c:pt>
                <c:pt idx="54">
                  <c:v>38001.0</c:v>
                </c:pt>
                <c:pt idx="55">
                  <c:v>38008.0</c:v>
                </c:pt>
                <c:pt idx="56">
                  <c:v>38015.0</c:v>
                </c:pt>
                <c:pt idx="57">
                  <c:v>38022.0</c:v>
                </c:pt>
                <c:pt idx="58">
                  <c:v>38029.0</c:v>
                </c:pt>
                <c:pt idx="59">
                  <c:v>38036.0</c:v>
                </c:pt>
                <c:pt idx="60">
                  <c:v>38043.0</c:v>
                </c:pt>
                <c:pt idx="61">
                  <c:v>38050.0</c:v>
                </c:pt>
                <c:pt idx="62">
                  <c:v>38057.0</c:v>
                </c:pt>
                <c:pt idx="63">
                  <c:v>38064.0</c:v>
                </c:pt>
                <c:pt idx="64">
                  <c:v>38071.0</c:v>
                </c:pt>
                <c:pt idx="65">
                  <c:v>38078.0</c:v>
                </c:pt>
                <c:pt idx="66">
                  <c:v>38085.0</c:v>
                </c:pt>
                <c:pt idx="67">
                  <c:v>38092.0</c:v>
                </c:pt>
                <c:pt idx="68">
                  <c:v>38099.0</c:v>
                </c:pt>
                <c:pt idx="69">
                  <c:v>38106.0</c:v>
                </c:pt>
                <c:pt idx="70">
                  <c:v>38113.0</c:v>
                </c:pt>
                <c:pt idx="71">
                  <c:v>38120.0</c:v>
                </c:pt>
                <c:pt idx="72">
                  <c:v>38127.0</c:v>
                </c:pt>
                <c:pt idx="73">
                  <c:v>38134.0</c:v>
                </c:pt>
                <c:pt idx="74">
                  <c:v>38141.0</c:v>
                </c:pt>
                <c:pt idx="75">
                  <c:v>38148.0</c:v>
                </c:pt>
                <c:pt idx="76">
                  <c:v>38155.0</c:v>
                </c:pt>
                <c:pt idx="77">
                  <c:v>38162.0</c:v>
                </c:pt>
                <c:pt idx="78">
                  <c:v>38169.0</c:v>
                </c:pt>
                <c:pt idx="79">
                  <c:v>38176.0</c:v>
                </c:pt>
                <c:pt idx="80">
                  <c:v>38183.0</c:v>
                </c:pt>
                <c:pt idx="81">
                  <c:v>38190.0</c:v>
                </c:pt>
                <c:pt idx="82">
                  <c:v>38197.0</c:v>
                </c:pt>
                <c:pt idx="83">
                  <c:v>38204.0</c:v>
                </c:pt>
                <c:pt idx="84">
                  <c:v>38211.0</c:v>
                </c:pt>
                <c:pt idx="85">
                  <c:v>38218.0</c:v>
                </c:pt>
                <c:pt idx="86">
                  <c:v>38225.0</c:v>
                </c:pt>
                <c:pt idx="87">
                  <c:v>38232.0</c:v>
                </c:pt>
                <c:pt idx="88">
                  <c:v>38239.0</c:v>
                </c:pt>
                <c:pt idx="89">
                  <c:v>38246.0</c:v>
                </c:pt>
                <c:pt idx="90">
                  <c:v>38253.0</c:v>
                </c:pt>
                <c:pt idx="91">
                  <c:v>38260.0</c:v>
                </c:pt>
                <c:pt idx="92">
                  <c:v>38267.0</c:v>
                </c:pt>
                <c:pt idx="93">
                  <c:v>38274.0</c:v>
                </c:pt>
                <c:pt idx="94">
                  <c:v>38281.0</c:v>
                </c:pt>
                <c:pt idx="95">
                  <c:v>38288.0</c:v>
                </c:pt>
                <c:pt idx="96">
                  <c:v>38295.0</c:v>
                </c:pt>
                <c:pt idx="97">
                  <c:v>38302.0</c:v>
                </c:pt>
                <c:pt idx="98">
                  <c:v>38309.0</c:v>
                </c:pt>
                <c:pt idx="99">
                  <c:v>38316.0</c:v>
                </c:pt>
                <c:pt idx="100">
                  <c:v>38323.0</c:v>
                </c:pt>
                <c:pt idx="101">
                  <c:v>38330.0</c:v>
                </c:pt>
                <c:pt idx="102">
                  <c:v>38337.0</c:v>
                </c:pt>
                <c:pt idx="103">
                  <c:v>38344.0</c:v>
                </c:pt>
                <c:pt idx="104">
                  <c:v>38351.0</c:v>
                </c:pt>
                <c:pt idx="105">
                  <c:v>38358.0</c:v>
                </c:pt>
                <c:pt idx="106">
                  <c:v>38365.0</c:v>
                </c:pt>
                <c:pt idx="107">
                  <c:v>38372.0</c:v>
                </c:pt>
                <c:pt idx="108">
                  <c:v>38379.0</c:v>
                </c:pt>
                <c:pt idx="109">
                  <c:v>38386.0</c:v>
                </c:pt>
                <c:pt idx="110">
                  <c:v>38393.0</c:v>
                </c:pt>
                <c:pt idx="111">
                  <c:v>38400.0</c:v>
                </c:pt>
                <c:pt idx="112">
                  <c:v>38407.0</c:v>
                </c:pt>
                <c:pt idx="113">
                  <c:v>38414.0</c:v>
                </c:pt>
                <c:pt idx="114">
                  <c:v>38421.0</c:v>
                </c:pt>
                <c:pt idx="115">
                  <c:v>38428.0</c:v>
                </c:pt>
                <c:pt idx="116">
                  <c:v>38435.0</c:v>
                </c:pt>
                <c:pt idx="117">
                  <c:v>38442.0</c:v>
                </c:pt>
                <c:pt idx="118">
                  <c:v>38449.0</c:v>
                </c:pt>
                <c:pt idx="119">
                  <c:v>38456.0</c:v>
                </c:pt>
                <c:pt idx="120">
                  <c:v>38463.0</c:v>
                </c:pt>
                <c:pt idx="121">
                  <c:v>38470.0</c:v>
                </c:pt>
                <c:pt idx="122">
                  <c:v>38477.0</c:v>
                </c:pt>
                <c:pt idx="123">
                  <c:v>38484.0</c:v>
                </c:pt>
                <c:pt idx="124">
                  <c:v>38491.0</c:v>
                </c:pt>
                <c:pt idx="125">
                  <c:v>38500.0</c:v>
                </c:pt>
                <c:pt idx="126">
                  <c:v>38505.0</c:v>
                </c:pt>
                <c:pt idx="127">
                  <c:v>38512.0</c:v>
                </c:pt>
                <c:pt idx="128">
                  <c:v>38519.0</c:v>
                </c:pt>
                <c:pt idx="129">
                  <c:v>38526.0</c:v>
                </c:pt>
                <c:pt idx="130">
                  <c:v>38533.0</c:v>
                </c:pt>
                <c:pt idx="131">
                  <c:v>38540.0</c:v>
                </c:pt>
                <c:pt idx="132">
                  <c:v>38547.0</c:v>
                </c:pt>
                <c:pt idx="133">
                  <c:v>38554.0</c:v>
                </c:pt>
                <c:pt idx="134">
                  <c:v>38561.0</c:v>
                </c:pt>
                <c:pt idx="135">
                  <c:v>38568.0</c:v>
                </c:pt>
                <c:pt idx="136">
                  <c:v>38575.0</c:v>
                </c:pt>
                <c:pt idx="137">
                  <c:v>38582.0</c:v>
                </c:pt>
                <c:pt idx="138">
                  <c:v>38589.0</c:v>
                </c:pt>
                <c:pt idx="139">
                  <c:v>38596.0</c:v>
                </c:pt>
                <c:pt idx="140">
                  <c:v>38603.0</c:v>
                </c:pt>
                <c:pt idx="141">
                  <c:v>38610.0</c:v>
                </c:pt>
                <c:pt idx="142">
                  <c:v>38617.0</c:v>
                </c:pt>
                <c:pt idx="143">
                  <c:v>38624.0</c:v>
                </c:pt>
                <c:pt idx="144">
                  <c:v>38631.0</c:v>
                </c:pt>
                <c:pt idx="145">
                  <c:v>38638.0</c:v>
                </c:pt>
                <c:pt idx="146">
                  <c:v>38645.0</c:v>
                </c:pt>
                <c:pt idx="147">
                  <c:v>38652.0</c:v>
                </c:pt>
                <c:pt idx="148">
                  <c:v>38659.0</c:v>
                </c:pt>
                <c:pt idx="149">
                  <c:v>38666.0</c:v>
                </c:pt>
                <c:pt idx="150">
                  <c:v>38673.0</c:v>
                </c:pt>
                <c:pt idx="151">
                  <c:v>38680.0</c:v>
                </c:pt>
                <c:pt idx="152">
                  <c:v>38687.0</c:v>
                </c:pt>
                <c:pt idx="153">
                  <c:v>38694.0</c:v>
                </c:pt>
                <c:pt idx="154">
                  <c:v>38701.0</c:v>
                </c:pt>
                <c:pt idx="155">
                  <c:v>38708.0</c:v>
                </c:pt>
                <c:pt idx="156">
                  <c:v>38715.0</c:v>
                </c:pt>
                <c:pt idx="157">
                  <c:v>38722.0</c:v>
                </c:pt>
                <c:pt idx="158">
                  <c:v>38729.0</c:v>
                </c:pt>
                <c:pt idx="159">
                  <c:v>38736.0</c:v>
                </c:pt>
                <c:pt idx="160">
                  <c:v>38742.0</c:v>
                </c:pt>
                <c:pt idx="161">
                  <c:v>38750.0</c:v>
                </c:pt>
                <c:pt idx="162">
                  <c:v>38757.0</c:v>
                </c:pt>
                <c:pt idx="163">
                  <c:v>38764.0</c:v>
                </c:pt>
                <c:pt idx="164">
                  <c:v>38771.0</c:v>
                </c:pt>
                <c:pt idx="165">
                  <c:v>38778.0</c:v>
                </c:pt>
                <c:pt idx="166">
                  <c:v>38785.0</c:v>
                </c:pt>
                <c:pt idx="167">
                  <c:v>38792.0</c:v>
                </c:pt>
                <c:pt idx="168">
                  <c:v>38799.0</c:v>
                </c:pt>
                <c:pt idx="169">
                  <c:v>38806.0</c:v>
                </c:pt>
                <c:pt idx="170">
                  <c:v>38813.0</c:v>
                </c:pt>
                <c:pt idx="171">
                  <c:v>38820.0</c:v>
                </c:pt>
                <c:pt idx="172">
                  <c:v>38827.0</c:v>
                </c:pt>
                <c:pt idx="173">
                  <c:v>38834.0</c:v>
                </c:pt>
                <c:pt idx="174">
                  <c:v>38841.0</c:v>
                </c:pt>
                <c:pt idx="175">
                  <c:v>38848.0</c:v>
                </c:pt>
                <c:pt idx="176">
                  <c:v>38855.0</c:v>
                </c:pt>
                <c:pt idx="177">
                  <c:v>38862.0</c:v>
                </c:pt>
                <c:pt idx="178">
                  <c:v>38869.0</c:v>
                </c:pt>
                <c:pt idx="179">
                  <c:v>38876.0</c:v>
                </c:pt>
                <c:pt idx="180">
                  <c:v>38883.0</c:v>
                </c:pt>
                <c:pt idx="181">
                  <c:v>38890.0</c:v>
                </c:pt>
                <c:pt idx="182">
                  <c:v>38897.0</c:v>
                </c:pt>
                <c:pt idx="183">
                  <c:v>38904.0</c:v>
                </c:pt>
                <c:pt idx="184">
                  <c:v>38911.0</c:v>
                </c:pt>
                <c:pt idx="185">
                  <c:v>38918.0</c:v>
                </c:pt>
                <c:pt idx="186">
                  <c:v>38925.0</c:v>
                </c:pt>
                <c:pt idx="187">
                  <c:v>38932.0</c:v>
                </c:pt>
                <c:pt idx="188">
                  <c:v>38939.0</c:v>
                </c:pt>
                <c:pt idx="189">
                  <c:v>38946.0</c:v>
                </c:pt>
                <c:pt idx="190">
                  <c:v>38953.0</c:v>
                </c:pt>
                <c:pt idx="191">
                  <c:v>38960.0</c:v>
                </c:pt>
                <c:pt idx="192">
                  <c:v>38967.0</c:v>
                </c:pt>
                <c:pt idx="193">
                  <c:v>38974.0</c:v>
                </c:pt>
                <c:pt idx="194">
                  <c:v>38981.0</c:v>
                </c:pt>
                <c:pt idx="195">
                  <c:v>38988.0</c:v>
                </c:pt>
                <c:pt idx="196">
                  <c:v>38995.0</c:v>
                </c:pt>
                <c:pt idx="197">
                  <c:v>39002.0</c:v>
                </c:pt>
                <c:pt idx="198">
                  <c:v>39009.0</c:v>
                </c:pt>
                <c:pt idx="199">
                  <c:v>39016.0</c:v>
                </c:pt>
                <c:pt idx="200">
                  <c:v>39023.0</c:v>
                </c:pt>
                <c:pt idx="201">
                  <c:v>39030.0</c:v>
                </c:pt>
                <c:pt idx="202">
                  <c:v>39037.0</c:v>
                </c:pt>
                <c:pt idx="203">
                  <c:v>39044.0</c:v>
                </c:pt>
                <c:pt idx="204">
                  <c:v>39051.0</c:v>
                </c:pt>
                <c:pt idx="205">
                  <c:v>39058.0</c:v>
                </c:pt>
                <c:pt idx="206">
                  <c:v>39065.0</c:v>
                </c:pt>
                <c:pt idx="207">
                  <c:v>39072.0</c:v>
                </c:pt>
                <c:pt idx="208">
                  <c:v>39079.0</c:v>
                </c:pt>
                <c:pt idx="209">
                  <c:v>39086.0</c:v>
                </c:pt>
                <c:pt idx="210">
                  <c:v>39093.0</c:v>
                </c:pt>
                <c:pt idx="211">
                  <c:v>39100.0</c:v>
                </c:pt>
                <c:pt idx="212">
                  <c:v>39107.0</c:v>
                </c:pt>
                <c:pt idx="213">
                  <c:v>39114.0</c:v>
                </c:pt>
                <c:pt idx="214">
                  <c:v>39121.0</c:v>
                </c:pt>
                <c:pt idx="215">
                  <c:v>39128.0</c:v>
                </c:pt>
                <c:pt idx="216">
                  <c:v>39135.0</c:v>
                </c:pt>
                <c:pt idx="217">
                  <c:v>39142.0</c:v>
                </c:pt>
                <c:pt idx="218">
                  <c:v>39149.0</c:v>
                </c:pt>
                <c:pt idx="219">
                  <c:v>39156.0</c:v>
                </c:pt>
                <c:pt idx="220">
                  <c:v>39163.0</c:v>
                </c:pt>
                <c:pt idx="221">
                  <c:v>39170.0</c:v>
                </c:pt>
                <c:pt idx="222">
                  <c:v>39177.0</c:v>
                </c:pt>
                <c:pt idx="223">
                  <c:v>39184.0</c:v>
                </c:pt>
                <c:pt idx="224">
                  <c:v>39191.0</c:v>
                </c:pt>
                <c:pt idx="225">
                  <c:v>39198.0</c:v>
                </c:pt>
                <c:pt idx="226">
                  <c:v>39205.0</c:v>
                </c:pt>
                <c:pt idx="227">
                  <c:v>39212.0</c:v>
                </c:pt>
                <c:pt idx="228">
                  <c:v>39219.0</c:v>
                </c:pt>
                <c:pt idx="229">
                  <c:v>39226.0</c:v>
                </c:pt>
                <c:pt idx="230">
                  <c:v>39233.0</c:v>
                </c:pt>
                <c:pt idx="231">
                  <c:v>39240.0</c:v>
                </c:pt>
                <c:pt idx="232">
                  <c:v>39247.0</c:v>
                </c:pt>
                <c:pt idx="233">
                  <c:v>39254.0</c:v>
                </c:pt>
                <c:pt idx="234">
                  <c:v>39261.0</c:v>
                </c:pt>
                <c:pt idx="235">
                  <c:v>39268.0</c:v>
                </c:pt>
                <c:pt idx="236">
                  <c:v>39275.0</c:v>
                </c:pt>
                <c:pt idx="237">
                  <c:v>39282.0</c:v>
                </c:pt>
                <c:pt idx="238">
                  <c:v>39289.0</c:v>
                </c:pt>
                <c:pt idx="239">
                  <c:v>39296.0</c:v>
                </c:pt>
                <c:pt idx="240">
                  <c:v>39303.0</c:v>
                </c:pt>
                <c:pt idx="241">
                  <c:v>39310.0</c:v>
                </c:pt>
                <c:pt idx="242">
                  <c:v>39317.0</c:v>
                </c:pt>
                <c:pt idx="243">
                  <c:v>39324.0</c:v>
                </c:pt>
                <c:pt idx="244">
                  <c:v>39331.0</c:v>
                </c:pt>
                <c:pt idx="245">
                  <c:v>39338.0</c:v>
                </c:pt>
                <c:pt idx="246">
                  <c:v>39345.0</c:v>
                </c:pt>
                <c:pt idx="247">
                  <c:v>39352.0</c:v>
                </c:pt>
                <c:pt idx="248">
                  <c:v>39359.0</c:v>
                </c:pt>
                <c:pt idx="249">
                  <c:v>39366.0</c:v>
                </c:pt>
                <c:pt idx="250">
                  <c:v>39373.0</c:v>
                </c:pt>
                <c:pt idx="251">
                  <c:v>39380.0</c:v>
                </c:pt>
                <c:pt idx="252">
                  <c:v>39387.0</c:v>
                </c:pt>
                <c:pt idx="253">
                  <c:v>39394.0</c:v>
                </c:pt>
                <c:pt idx="254">
                  <c:v>39401.0</c:v>
                </c:pt>
                <c:pt idx="255">
                  <c:v>39408.0</c:v>
                </c:pt>
                <c:pt idx="256">
                  <c:v>39415.0</c:v>
                </c:pt>
                <c:pt idx="257">
                  <c:v>39422.0</c:v>
                </c:pt>
                <c:pt idx="258">
                  <c:v>39429.0</c:v>
                </c:pt>
                <c:pt idx="259">
                  <c:v>39436.0</c:v>
                </c:pt>
                <c:pt idx="260">
                  <c:v>39443.0</c:v>
                </c:pt>
                <c:pt idx="261">
                  <c:v>39450.0</c:v>
                </c:pt>
              </c:numCache>
            </c:numRef>
          </c:cat>
          <c:val>
            <c:numRef>
              <c:f>Sheet1!$I$2:$I$263</c:f>
              <c:numCache>
                <c:formatCode>General</c:formatCode>
                <c:ptCount val="262"/>
                <c:pt idx="0">
                  <c:v>771.569</c:v>
                </c:pt>
                <c:pt idx="1">
                  <c:v>775.795</c:v>
                </c:pt>
                <c:pt idx="2">
                  <c:v>777.708</c:v>
                </c:pt>
                <c:pt idx="3">
                  <c:v>777.213</c:v>
                </c:pt>
                <c:pt idx="4">
                  <c:v>777.579</c:v>
                </c:pt>
                <c:pt idx="5">
                  <c:v>776.0519999999987</c:v>
                </c:pt>
                <c:pt idx="6">
                  <c:v>777.9169999999987</c:v>
                </c:pt>
                <c:pt idx="7">
                  <c:v>776.444</c:v>
                </c:pt>
                <c:pt idx="8">
                  <c:v>777.0650000000001</c:v>
                </c:pt>
                <c:pt idx="9">
                  <c:v>778.604</c:v>
                </c:pt>
                <c:pt idx="10">
                  <c:v>778.5599999999994</c:v>
                </c:pt>
                <c:pt idx="11">
                  <c:v>779.21</c:v>
                </c:pt>
                <c:pt idx="12">
                  <c:v>780.3009999999994</c:v>
                </c:pt>
                <c:pt idx="13">
                  <c:v>778.991</c:v>
                </c:pt>
                <c:pt idx="14">
                  <c:v>780.3359999999986</c:v>
                </c:pt>
                <c:pt idx="15">
                  <c:v>781.3609999999983</c:v>
                </c:pt>
                <c:pt idx="16">
                  <c:v>782.129</c:v>
                </c:pt>
                <c:pt idx="17">
                  <c:v>783.9359999999994</c:v>
                </c:pt>
                <c:pt idx="18">
                  <c:v>786.752</c:v>
                </c:pt>
                <c:pt idx="19">
                  <c:v>786.55</c:v>
                </c:pt>
                <c:pt idx="20">
                  <c:v>785.997</c:v>
                </c:pt>
                <c:pt idx="21">
                  <c:v>786.033</c:v>
                </c:pt>
                <c:pt idx="22">
                  <c:v>784.3599999999986</c:v>
                </c:pt>
                <c:pt idx="23">
                  <c:v>786.772</c:v>
                </c:pt>
                <c:pt idx="24">
                  <c:v>785.699</c:v>
                </c:pt>
                <c:pt idx="25">
                  <c:v>787.1469999999994</c:v>
                </c:pt>
                <c:pt idx="26">
                  <c:v>780.39</c:v>
                </c:pt>
                <c:pt idx="27">
                  <c:v>787.374</c:v>
                </c:pt>
                <c:pt idx="28">
                  <c:v>785.9619999999983</c:v>
                </c:pt>
                <c:pt idx="29">
                  <c:v>786.0619999999986</c:v>
                </c:pt>
                <c:pt idx="30">
                  <c:v>784.674</c:v>
                </c:pt>
                <c:pt idx="31">
                  <c:v>787.3269999999983</c:v>
                </c:pt>
                <c:pt idx="32">
                  <c:v>785.954</c:v>
                </c:pt>
                <c:pt idx="33">
                  <c:v>784.5319999999994</c:v>
                </c:pt>
                <c:pt idx="34">
                  <c:v>779.3619999999979</c:v>
                </c:pt>
                <c:pt idx="35">
                  <c:v>773.755</c:v>
                </c:pt>
                <c:pt idx="36">
                  <c:v>774.12</c:v>
                </c:pt>
                <c:pt idx="37">
                  <c:v>777.4589999999994</c:v>
                </c:pt>
                <c:pt idx="38">
                  <c:v>776.3150000000001</c:v>
                </c:pt>
                <c:pt idx="39">
                  <c:v>775.901</c:v>
                </c:pt>
                <c:pt idx="40">
                  <c:v>776.5569999999987</c:v>
                </c:pt>
                <c:pt idx="41">
                  <c:v>773.723</c:v>
                </c:pt>
                <c:pt idx="42">
                  <c:v>773.131</c:v>
                </c:pt>
                <c:pt idx="43">
                  <c:v>771.47</c:v>
                </c:pt>
                <c:pt idx="44">
                  <c:v>772.3539999999994</c:v>
                </c:pt>
                <c:pt idx="45">
                  <c:v>771.535</c:v>
                </c:pt>
                <c:pt idx="46">
                  <c:v>770.663</c:v>
                </c:pt>
                <c:pt idx="47">
                  <c:v>771.677</c:v>
                </c:pt>
                <c:pt idx="48">
                  <c:v>773.958</c:v>
                </c:pt>
                <c:pt idx="49">
                  <c:v>766.809</c:v>
                </c:pt>
                <c:pt idx="50">
                  <c:v>758.996</c:v>
                </c:pt>
                <c:pt idx="51">
                  <c:v>740.475</c:v>
                </c:pt>
                <c:pt idx="52">
                  <c:v>724.107</c:v>
                </c:pt>
                <c:pt idx="53">
                  <c:v>718.496</c:v>
                </c:pt>
                <c:pt idx="54">
                  <c:v>721.165</c:v>
                </c:pt>
                <c:pt idx="55">
                  <c:v>712.8649999999986</c:v>
                </c:pt>
                <c:pt idx="56">
                  <c:v>706.8409999999986</c:v>
                </c:pt>
                <c:pt idx="57">
                  <c:v>701.3969999999994</c:v>
                </c:pt>
                <c:pt idx="58">
                  <c:v>703.622</c:v>
                </c:pt>
                <c:pt idx="59">
                  <c:v>697.3449999999987</c:v>
                </c:pt>
                <c:pt idx="60">
                  <c:v>698.899</c:v>
                </c:pt>
                <c:pt idx="61">
                  <c:v>694.3449999999987</c:v>
                </c:pt>
                <c:pt idx="62">
                  <c:v>697.494</c:v>
                </c:pt>
                <c:pt idx="63">
                  <c:v>664.6660000000001</c:v>
                </c:pt>
                <c:pt idx="64">
                  <c:v>619.0369999999994</c:v>
                </c:pt>
                <c:pt idx="65">
                  <c:v>503.479</c:v>
                </c:pt>
                <c:pt idx="66">
                  <c:v>451.112</c:v>
                </c:pt>
                <c:pt idx="67">
                  <c:v>410.205</c:v>
                </c:pt>
                <c:pt idx="68">
                  <c:v>378.9709999999992</c:v>
                </c:pt>
                <c:pt idx="69">
                  <c:v>385.3</c:v>
                </c:pt>
                <c:pt idx="70">
                  <c:v>377.4909999999988</c:v>
                </c:pt>
                <c:pt idx="71">
                  <c:v>369.513</c:v>
                </c:pt>
                <c:pt idx="72">
                  <c:v>371.762</c:v>
                </c:pt>
                <c:pt idx="73">
                  <c:v>378.343</c:v>
                </c:pt>
                <c:pt idx="74">
                  <c:v>371.2909999999989</c:v>
                </c:pt>
                <c:pt idx="75">
                  <c:v>375.35</c:v>
                </c:pt>
                <c:pt idx="76">
                  <c:v>359.344</c:v>
                </c:pt>
                <c:pt idx="77">
                  <c:v>366.701</c:v>
                </c:pt>
                <c:pt idx="78">
                  <c:v>361.356</c:v>
                </c:pt>
                <c:pt idx="79">
                  <c:v>369.15</c:v>
                </c:pt>
                <c:pt idx="80">
                  <c:v>374.734</c:v>
                </c:pt>
                <c:pt idx="81">
                  <c:v>362.533</c:v>
                </c:pt>
                <c:pt idx="82">
                  <c:v>352.521</c:v>
                </c:pt>
                <c:pt idx="83">
                  <c:v>346.432</c:v>
                </c:pt>
                <c:pt idx="84">
                  <c:v>348.242</c:v>
                </c:pt>
                <c:pt idx="85">
                  <c:v>354.689</c:v>
                </c:pt>
                <c:pt idx="86">
                  <c:v>333.4299999999996</c:v>
                </c:pt>
                <c:pt idx="87">
                  <c:v>328.606</c:v>
                </c:pt>
                <c:pt idx="88">
                  <c:v>311.701</c:v>
                </c:pt>
                <c:pt idx="89">
                  <c:v>304.146</c:v>
                </c:pt>
                <c:pt idx="90">
                  <c:v>271.61</c:v>
                </c:pt>
                <c:pt idx="91">
                  <c:v>220.811</c:v>
                </c:pt>
                <c:pt idx="92">
                  <c:v>265.25</c:v>
                </c:pt>
                <c:pt idx="93">
                  <c:v>256.154</c:v>
                </c:pt>
                <c:pt idx="94">
                  <c:v>253.398</c:v>
                </c:pt>
                <c:pt idx="95">
                  <c:v>253.919</c:v>
                </c:pt>
                <c:pt idx="96">
                  <c:v>255.814</c:v>
                </c:pt>
                <c:pt idx="97">
                  <c:v>258.094</c:v>
                </c:pt>
                <c:pt idx="98">
                  <c:v>270.934</c:v>
                </c:pt>
                <c:pt idx="99">
                  <c:v>280.0959999999992</c:v>
                </c:pt>
                <c:pt idx="100">
                  <c:v>229.31</c:v>
                </c:pt>
                <c:pt idx="101">
                  <c:v>236.321</c:v>
                </c:pt>
                <c:pt idx="102">
                  <c:v>239.033</c:v>
                </c:pt>
                <c:pt idx="103">
                  <c:v>291.501</c:v>
                </c:pt>
                <c:pt idx="104">
                  <c:v>296.299</c:v>
                </c:pt>
                <c:pt idx="105">
                  <c:v>306.157</c:v>
                </c:pt>
                <c:pt idx="106">
                  <c:v>334.82</c:v>
                </c:pt>
                <c:pt idx="107">
                  <c:v>334.579</c:v>
                </c:pt>
                <c:pt idx="108">
                  <c:v>342.748</c:v>
                </c:pt>
                <c:pt idx="109">
                  <c:v>348.04</c:v>
                </c:pt>
                <c:pt idx="110">
                  <c:v>351.544</c:v>
                </c:pt>
                <c:pt idx="111">
                  <c:v>353.377</c:v>
                </c:pt>
                <c:pt idx="112">
                  <c:v>356.844</c:v>
                </c:pt>
                <c:pt idx="113">
                  <c:v>321.754</c:v>
                </c:pt>
                <c:pt idx="114">
                  <c:v>327.313</c:v>
                </c:pt>
                <c:pt idx="115">
                  <c:v>329.65</c:v>
                </c:pt>
                <c:pt idx="116">
                  <c:v>345.9979999999989</c:v>
                </c:pt>
                <c:pt idx="117">
                  <c:v>376.9209999999989</c:v>
                </c:pt>
                <c:pt idx="118">
                  <c:v>405.314</c:v>
                </c:pt>
                <c:pt idx="119">
                  <c:v>408.576</c:v>
                </c:pt>
                <c:pt idx="120">
                  <c:v>422.292</c:v>
                </c:pt>
                <c:pt idx="121">
                  <c:v>432.574</c:v>
                </c:pt>
                <c:pt idx="122">
                  <c:v>431.9159999999989</c:v>
                </c:pt>
                <c:pt idx="123">
                  <c:v>430.578</c:v>
                </c:pt>
                <c:pt idx="124">
                  <c:v>431.082</c:v>
                </c:pt>
                <c:pt idx="125">
                  <c:v>438.024</c:v>
                </c:pt>
                <c:pt idx="126">
                  <c:v>437.118</c:v>
                </c:pt>
                <c:pt idx="127">
                  <c:v>437.12</c:v>
                </c:pt>
                <c:pt idx="128">
                  <c:v>438.863</c:v>
                </c:pt>
                <c:pt idx="129">
                  <c:v>442.671</c:v>
                </c:pt>
                <c:pt idx="130">
                  <c:v>446.005</c:v>
                </c:pt>
                <c:pt idx="131">
                  <c:v>455.807</c:v>
                </c:pt>
                <c:pt idx="132">
                  <c:v>449.567</c:v>
                </c:pt>
                <c:pt idx="133">
                  <c:v>454.174</c:v>
                </c:pt>
                <c:pt idx="134">
                  <c:v>460.53</c:v>
                </c:pt>
                <c:pt idx="135">
                  <c:v>459.666</c:v>
                </c:pt>
                <c:pt idx="136">
                  <c:v>451.132</c:v>
                </c:pt>
                <c:pt idx="137">
                  <c:v>446.152</c:v>
                </c:pt>
                <c:pt idx="138">
                  <c:v>447.315</c:v>
                </c:pt>
                <c:pt idx="139">
                  <c:v>447.992</c:v>
                </c:pt>
                <c:pt idx="140">
                  <c:v>448.394</c:v>
                </c:pt>
                <c:pt idx="141">
                  <c:v>453.715</c:v>
                </c:pt>
                <c:pt idx="142">
                  <c:v>450.9959999999988</c:v>
                </c:pt>
                <c:pt idx="143">
                  <c:v>454.473</c:v>
                </c:pt>
                <c:pt idx="144">
                  <c:v>455.958</c:v>
                </c:pt>
                <c:pt idx="145">
                  <c:v>457.18</c:v>
                </c:pt>
                <c:pt idx="146">
                  <c:v>459.112</c:v>
                </c:pt>
                <c:pt idx="147">
                  <c:v>460.214</c:v>
                </c:pt>
                <c:pt idx="148">
                  <c:v>458.99</c:v>
                </c:pt>
                <c:pt idx="149">
                  <c:v>459.404</c:v>
                </c:pt>
                <c:pt idx="150">
                  <c:v>450.358</c:v>
                </c:pt>
                <c:pt idx="151">
                  <c:v>451.67</c:v>
                </c:pt>
                <c:pt idx="152">
                  <c:v>448.953</c:v>
                </c:pt>
                <c:pt idx="153">
                  <c:v>449.853</c:v>
                </c:pt>
                <c:pt idx="154">
                  <c:v>449.859</c:v>
                </c:pt>
                <c:pt idx="155">
                  <c:v>450.261</c:v>
                </c:pt>
                <c:pt idx="156">
                  <c:v>449.442</c:v>
                </c:pt>
                <c:pt idx="157">
                  <c:v>442.627</c:v>
                </c:pt>
                <c:pt idx="158">
                  <c:v>450.529</c:v>
                </c:pt>
                <c:pt idx="159">
                  <c:v>452.176</c:v>
                </c:pt>
                <c:pt idx="160">
                  <c:v>453.511</c:v>
                </c:pt>
                <c:pt idx="161">
                  <c:v>452.9359999999988</c:v>
                </c:pt>
                <c:pt idx="162">
                  <c:v>454.235</c:v>
                </c:pt>
                <c:pt idx="163">
                  <c:v>445.813</c:v>
                </c:pt>
                <c:pt idx="164">
                  <c:v>446.183</c:v>
                </c:pt>
                <c:pt idx="165">
                  <c:v>448.784</c:v>
                </c:pt>
                <c:pt idx="166">
                  <c:v>448.939</c:v>
                </c:pt>
                <c:pt idx="167">
                  <c:v>448.184</c:v>
                </c:pt>
                <c:pt idx="168">
                  <c:v>449.211</c:v>
                </c:pt>
                <c:pt idx="169">
                  <c:v>447.232</c:v>
                </c:pt>
                <c:pt idx="170">
                  <c:v>448.492</c:v>
                </c:pt>
                <c:pt idx="171">
                  <c:v>447.841</c:v>
                </c:pt>
                <c:pt idx="172">
                  <c:v>445.608</c:v>
                </c:pt>
                <c:pt idx="173">
                  <c:v>445.63</c:v>
                </c:pt>
                <c:pt idx="174">
                  <c:v>449.7209999999992</c:v>
                </c:pt>
                <c:pt idx="175">
                  <c:v>451.811</c:v>
                </c:pt>
                <c:pt idx="176">
                  <c:v>444.166</c:v>
                </c:pt>
                <c:pt idx="177">
                  <c:v>444.839</c:v>
                </c:pt>
                <c:pt idx="178">
                  <c:v>449.317</c:v>
                </c:pt>
                <c:pt idx="179">
                  <c:v>449.805</c:v>
                </c:pt>
                <c:pt idx="180">
                  <c:v>449.689</c:v>
                </c:pt>
                <c:pt idx="181">
                  <c:v>451.257</c:v>
                </c:pt>
                <c:pt idx="182">
                  <c:v>447.588</c:v>
                </c:pt>
                <c:pt idx="183">
                  <c:v>447.833</c:v>
                </c:pt>
                <c:pt idx="184">
                  <c:v>448.094</c:v>
                </c:pt>
                <c:pt idx="185">
                  <c:v>450.396</c:v>
                </c:pt>
                <c:pt idx="186">
                  <c:v>450.848</c:v>
                </c:pt>
                <c:pt idx="187">
                  <c:v>450.315</c:v>
                </c:pt>
                <c:pt idx="188">
                  <c:v>450.799</c:v>
                </c:pt>
                <c:pt idx="189">
                  <c:v>445.46</c:v>
                </c:pt>
                <c:pt idx="190">
                  <c:v>445.083</c:v>
                </c:pt>
                <c:pt idx="191">
                  <c:v>445.637</c:v>
                </c:pt>
                <c:pt idx="192">
                  <c:v>443.69</c:v>
                </c:pt>
                <c:pt idx="193">
                  <c:v>442.213</c:v>
                </c:pt>
                <c:pt idx="194">
                  <c:v>441.49</c:v>
                </c:pt>
                <c:pt idx="195">
                  <c:v>441.944</c:v>
                </c:pt>
                <c:pt idx="196">
                  <c:v>438.012</c:v>
                </c:pt>
                <c:pt idx="197">
                  <c:v>444.825</c:v>
                </c:pt>
                <c:pt idx="198">
                  <c:v>438.779</c:v>
                </c:pt>
                <c:pt idx="199">
                  <c:v>442.729</c:v>
                </c:pt>
                <c:pt idx="200">
                  <c:v>446.947</c:v>
                </c:pt>
                <c:pt idx="201">
                  <c:v>442.829</c:v>
                </c:pt>
                <c:pt idx="202">
                  <c:v>437.66</c:v>
                </c:pt>
                <c:pt idx="203">
                  <c:v>438.875</c:v>
                </c:pt>
                <c:pt idx="204">
                  <c:v>437.592</c:v>
                </c:pt>
                <c:pt idx="205">
                  <c:v>435.404</c:v>
                </c:pt>
                <c:pt idx="206">
                  <c:v>443.4349999999989</c:v>
                </c:pt>
                <c:pt idx="207">
                  <c:v>428.957</c:v>
                </c:pt>
                <c:pt idx="208">
                  <c:v>443.165</c:v>
                </c:pt>
                <c:pt idx="209">
                  <c:v>431.374</c:v>
                </c:pt>
                <c:pt idx="210">
                  <c:v>427.794</c:v>
                </c:pt>
                <c:pt idx="211">
                  <c:v>438.107</c:v>
                </c:pt>
                <c:pt idx="212">
                  <c:v>429.603</c:v>
                </c:pt>
                <c:pt idx="213">
                  <c:v>432.288</c:v>
                </c:pt>
                <c:pt idx="214">
                  <c:v>429.782</c:v>
                </c:pt>
                <c:pt idx="215">
                  <c:v>439.027</c:v>
                </c:pt>
                <c:pt idx="216">
                  <c:v>441.917</c:v>
                </c:pt>
                <c:pt idx="217">
                  <c:v>443.2379999999989</c:v>
                </c:pt>
                <c:pt idx="218">
                  <c:v>438.432</c:v>
                </c:pt>
                <c:pt idx="219">
                  <c:v>459.146</c:v>
                </c:pt>
                <c:pt idx="220">
                  <c:v>454.216</c:v>
                </c:pt>
                <c:pt idx="221">
                  <c:v>448.22</c:v>
                </c:pt>
                <c:pt idx="222">
                  <c:v>437.225</c:v>
                </c:pt>
                <c:pt idx="223">
                  <c:v>446.889</c:v>
                </c:pt>
                <c:pt idx="224">
                  <c:v>455.994</c:v>
                </c:pt>
                <c:pt idx="225">
                  <c:v>471.589</c:v>
                </c:pt>
                <c:pt idx="226">
                  <c:v>452.001</c:v>
                </c:pt>
                <c:pt idx="227">
                  <c:v>454.063</c:v>
                </c:pt>
                <c:pt idx="228">
                  <c:v>461.605</c:v>
                </c:pt>
                <c:pt idx="229">
                  <c:v>462.834</c:v>
                </c:pt>
                <c:pt idx="230">
                  <c:v>468.883</c:v>
                </c:pt>
                <c:pt idx="231">
                  <c:v>464.7929999999996</c:v>
                </c:pt>
                <c:pt idx="232">
                  <c:v>464.085</c:v>
                </c:pt>
                <c:pt idx="233">
                  <c:v>458.696</c:v>
                </c:pt>
                <c:pt idx="234">
                  <c:v>460.299</c:v>
                </c:pt>
                <c:pt idx="235">
                  <c:v>472.054</c:v>
                </c:pt>
                <c:pt idx="236">
                  <c:v>485.709</c:v>
                </c:pt>
                <c:pt idx="237">
                  <c:v>496.811</c:v>
                </c:pt>
                <c:pt idx="238">
                  <c:v>494.0</c:v>
                </c:pt>
                <c:pt idx="239">
                  <c:v>491.744</c:v>
                </c:pt>
                <c:pt idx="240">
                  <c:v>496.845</c:v>
                </c:pt>
                <c:pt idx="241">
                  <c:v>512.072</c:v>
                </c:pt>
                <c:pt idx="242">
                  <c:v>515.684</c:v>
                </c:pt>
                <c:pt idx="243">
                  <c:v>510.775</c:v>
                </c:pt>
                <c:pt idx="244">
                  <c:v>519.8499999999987</c:v>
                </c:pt>
                <c:pt idx="245">
                  <c:v>519.5359999999994</c:v>
                </c:pt>
                <c:pt idx="246">
                  <c:v>525.405</c:v>
                </c:pt>
                <c:pt idx="247">
                  <c:v>524.48</c:v>
                </c:pt>
                <c:pt idx="248">
                  <c:v>517.905</c:v>
                </c:pt>
                <c:pt idx="249">
                  <c:v>517.486</c:v>
                </c:pt>
                <c:pt idx="250">
                  <c:v>514.739</c:v>
                </c:pt>
              </c:numCache>
            </c:numRef>
          </c:val>
        </c:ser>
        <c:ser>
          <c:idx val="1"/>
          <c:order val="1"/>
          <c:tx>
            <c:strRef>
              <c:f>Sheet1!$J$1</c:f>
              <c:strCache>
                <c:ptCount val="1"/>
                <c:pt idx="0">
                  <c:v>Long Term Treasuries</c:v>
                </c:pt>
              </c:strCache>
            </c:strRef>
          </c:tx>
          <c:cat>
            <c:numRef>
              <c:f>Sheet1!$H$2:$H$263</c:f>
              <c:numCache>
                <c:formatCode>m/d/yy</c:formatCode>
                <c:ptCount val="262"/>
                <c:pt idx="0">
                  <c:v>37623.0</c:v>
                </c:pt>
                <c:pt idx="1">
                  <c:v>37630.0</c:v>
                </c:pt>
                <c:pt idx="2">
                  <c:v>37637.0</c:v>
                </c:pt>
                <c:pt idx="3">
                  <c:v>37644.0</c:v>
                </c:pt>
                <c:pt idx="4">
                  <c:v>37651.0</c:v>
                </c:pt>
                <c:pt idx="5">
                  <c:v>37658.0</c:v>
                </c:pt>
                <c:pt idx="6">
                  <c:v>37665.0</c:v>
                </c:pt>
                <c:pt idx="7">
                  <c:v>37672.0</c:v>
                </c:pt>
                <c:pt idx="8">
                  <c:v>37679.0</c:v>
                </c:pt>
                <c:pt idx="9">
                  <c:v>37686.0</c:v>
                </c:pt>
                <c:pt idx="10">
                  <c:v>37693.0</c:v>
                </c:pt>
                <c:pt idx="11">
                  <c:v>37700.0</c:v>
                </c:pt>
                <c:pt idx="12">
                  <c:v>37707.0</c:v>
                </c:pt>
                <c:pt idx="13">
                  <c:v>37714.0</c:v>
                </c:pt>
                <c:pt idx="14">
                  <c:v>37721.0</c:v>
                </c:pt>
                <c:pt idx="15">
                  <c:v>37728.0</c:v>
                </c:pt>
                <c:pt idx="16">
                  <c:v>37735.0</c:v>
                </c:pt>
                <c:pt idx="17">
                  <c:v>37742.0</c:v>
                </c:pt>
                <c:pt idx="18">
                  <c:v>37749.0</c:v>
                </c:pt>
                <c:pt idx="19">
                  <c:v>37756.0</c:v>
                </c:pt>
                <c:pt idx="20">
                  <c:v>37763.0</c:v>
                </c:pt>
                <c:pt idx="21">
                  <c:v>37770.0</c:v>
                </c:pt>
                <c:pt idx="22">
                  <c:v>37777.0</c:v>
                </c:pt>
                <c:pt idx="23">
                  <c:v>37784.0</c:v>
                </c:pt>
                <c:pt idx="24">
                  <c:v>37791.0</c:v>
                </c:pt>
                <c:pt idx="25">
                  <c:v>37798.0</c:v>
                </c:pt>
                <c:pt idx="26">
                  <c:v>37805.0</c:v>
                </c:pt>
                <c:pt idx="27">
                  <c:v>37812.0</c:v>
                </c:pt>
                <c:pt idx="28">
                  <c:v>37819.0</c:v>
                </c:pt>
                <c:pt idx="29">
                  <c:v>37826.0</c:v>
                </c:pt>
                <c:pt idx="30">
                  <c:v>37833.0</c:v>
                </c:pt>
                <c:pt idx="31">
                  <c:v>37840.0</c:v>
                </c:pt>
                <c:pt idx="32">
                  <c:v>37847.0</c:v>
                </c:pt>
                <c:pt idx="33">
                  <c:v>37854.0</c:v>
                </c:pt>
                <c:pt idx="34">
                  <c:v>37861.0</c:v>
                </c:pt>
                <c:pt idx="35">
                  <c:v>37868.0</c:v>
                </c:pt>
                <c:pt idx="36">
                  <c:v>37875.0</c:v>
                </c:pt>
                <c:pt idx="37">
                  <c:v>37882.0</c:v>
                </c:pt>
                <c:pt idx="38">
                  <c:v>37889.0</c:v>
                </c:pt>
                <c:pt idx="39">
                  <c:v>37896.0</c:v>
                </c:pt>
                <c:pt idx="40">
                  <c:v>37903.0</c:v>
                </c:pt>
                <c:pt idx="41">
                  <c:v>37910.0</c:v>
                </c:pt>
                <c:pt idx="42">
                  <c:v>37917.0</c:v>
                </c:pt>
                <c:pt idx="43">
                  <c:v>37924.0</c:v>
                </c:pt>
                <c:pt idx="44">
                  <c:v>37931.0</c:v>
                </c:pt>
                <c:pt idx="45">
                  <c:v>37938.0</c:v>
                </c:pt>
                <c:pt idx="46">
                  <c:v>37945.0</c:v>
                </c:pt>
                <c:pt idx="47">
                  <c:v>37952.0</c:v>
                </c:pt>
                <c:pt idx="48">
                  <c:v>37959.0</c:v>
                </c:pt>
                <c:pt idx="49">
                  <c:v>37966.0</c:v>
                </c:pt>
                <c:pt idx="50">
                  <c:v>37973.0</c:v>
                </c:pt>
                <c:pt idx="51">
                  <c:v>37980.0</c:v>
                </c:pt>
                <c:pt idx="52">
                  <c:v>37987.0</c:v>
                </c:pt>
                <c:pt idx="53">
                  <c:v>37994.0</c:v>
                </c:pt>
                <c:pt idx="54">
                  <c:v>38001.0</c:v>
                </c:pt>
                <c:pt idx="55">
                  <c:v>38008.0</c:v>
                </c:pt>
                <c:pt idx="56">
                  <c:v>38015.0</c:v>
                </c:pt>
                <c:pt idx="57">
                  <c:v>38022.0</c:v>
                </c:pt>
                <c:pt idx="58">
                  <c:v>38029.0</c:v>
                </c:pt>
                <c:pt idx="59">
                  <c:v>38036.0</c:v>
                </c:pt>
                <c:pt idx="60">
                  <c:v>38043.0</c:v>
                </c:pt>
                <c:pt idx="61">
                  <c:v>38050.0</c:v>
                </c:pt>
                <c:pt idx="62">
                  <c:v>38057.0</c:v>
                </c:pt>
                <c:pt idx="63">
                  <c:v>38064.0</c:v>
                </c:pt>
                <c:pt idx="64">
                  <c:v>38071.0</c:v>
                </c:pt>
                <c:pt idx="65">
                  <c:v>38078.0</c:v>
                </c:pt>
                <c:pt idx="66">
                  <c:v>38085.0</c:v>
                </c:pt>
                <c:pt idx="67">
                  <c:v>38092.0</c:v>
                </c:pt>
                <c:pt idx="68">
                  <c:v>38099.0</c:v>
                </c:pt>
                <c:pt idx="69">
                  <c:v>38106.0</c:v>
                </c:pt>
                <c:pt idx="70">
                  <c:v>38113.0</c:v>
                </c:pt>
                <c:pt idx="71">
                  <c:v>38120.0</c:v>
                </c:pt>
                <c:pt idx="72">
                  <c:v>38127.0</c:v>
                </c:pt>
                <c:pt idx="73">
                  <c:v>38134.0</c:v>
                </c:pt>
                <c:pt idx="74">
                  <c:v>38141.0</c:v>
                </c:pt>
                <c:pt idx="75">
                  <c:v>38148.0</c:v>
                </c:pt>
                <c:pt idx="76">
                  <c:v>38155.0</c:v>
                </c:pt>
                <c:pt idx="77">
                  <c:v>38162.0</c:v>
                </c:pt>
                <c:pt idx="78">
                  <c:v>38169.0</c:v>
                </c:pt>
                <c:pt idx="79">
                  <c:v>38176.0</c:v>
                </c:pt>
                <c:pt idx="80">
                  <c:v>38183.0</c:v>
                </c:pt>
                <c:pt idx="81">
                  <c:v>38190.0</c:v>
                </c:pt>
                <c:pt idx="82">
                  <c:v>38197.0</c:v>
                </c:pt>
                <c:pt idx="83">
                  <c:v>38204.0</c:v>
                </c:pt>
                <c:pt idx="84">
                  <c:v>38211.0</c:v>
                </c:pt>
                <c:pt idx="85">
                  <c:v>38218.0</c:v>
                </c:pt>
                <c:pt idx="86">
                  <c:v>38225.0</c:v>
                </c:pt>
                <c:pt idx="87">
                  <c:v>38232.0</c:v>
                </c:pt>
                <c:pt idx="88">
                  <c:v>38239.0</c:v>
                </c:pt>
                <c:pt idx="89">
                  <c:v>38246.0</c:v>
                </c:pt>
                <c:pt idx="90">
                  <c:v>38253.0</c:v>
                </c:pt>
                <c:pt idx="91">
                  <c:v>38260.0</c:v>
                </c:pt>
                <c:pt idx="92">
                  <c:v>38267.0</c:v>
                </c:pt>
                <c:pt idx="93">
                  <c:v>38274.0</c:v>
                </c:pt>
                <c:pt idx="94">
                  <c:v>38281.0</c:v>
                </c:pt>
                <c:pt idx="95">
                  <c:v>38288.0</c:v>
                </c:pt>
                <c:pt idx="96">
                  <c:v>38295.0</c:v>
                </c:pt>
                <c:pt idx="97">
                  <c:v>38302.0</c:v>
                </c:pt>
                <c:pt idx="98">
                  <c:v>38309.0</c:v>
                </c:pt>
                <c:pt idx="99">
                  <c:v>38316.0</c:v>
                </c:pt>
                <c:pt idx="100">
                  <c:v>38323.0</c:v>
                </c:pt>
                <c:pt idx="101">
                  <c:v>38330.0</c:v>
                </c:pt>
                <c:pt idx="102">
                  <c:v>38337.0</c:v>
                </c:pt>
                <c:pt idx="103">
                  <c:v>38344.0</c:v>
                </c:pt>
                <c:pt idx="104">
                  <c:v>38351.0</c:v>
                </c:pt>
                <c:pt idx="105">
                  <c:v>38358.0</c:v>
                </c:pt>
                <c:pt idx="106">
                  <c:v>38365.0</c:v>
                </c:pt>
                <c:pt idx="107">
                  <c:v>38372.0</c:v>
                </c:pt>
                <c:pt idx="108">
                  <c:v>38379.0</c:v>
                </c:pt>
                <c:pt idx="109">
                  <c:v>38386.0</c:v>
                </c:pt>
                <c:pt idx="110">
                  <c:v>38393.0</c:v>
                </c:pt>
                <c:pt idx="111">
                  <c:v>38400.0</c:v>
                </c:pt>
                <c:pt idx="112">
                  <c:v>38407.0</c:v>
                </c:pt>
                <c:pt idx="113">
                  <c:v>38414.0</c:v>
                </c:pt>
                <c:pt idx="114">
                  <c:v>38421.0</c:v>
                </c:pt>
                <c:pt idx="115">
                  <c:v>38428.0</c:v>
                </c:pt>
                <c:pt idx="116">
                  <c:v>38435.0</c:v>
                </c:pt>
                <c:pt idx="117">
                  <c:v>38442.0</c:v>
                </c:pt>
                <c:pt idx="118">
                  <c:v>38449.0</c:v>
                </c:pt>
                <c:pt idx="119">
                  <c:v>38456.0</c:v>
                </c:pt>
                <c:pt idx="120">
                  <c:v>38463.0</c:v>
                </c:pt>
                <c:pt idx="121">
                  <c:v>38470.0</c:v>
                </c:pt>
                <c:pt idx="122">
                  <c:v>38477.0</c:v>
                </c:pt>
                <c:pt idx="123">
                  <c:v>38484.0</c:v>
                </c:pt>
                <c:pt idx="124">
                  <c:v>38491.0</c:v>
                </c:pt>
                <c:pt idx="125">
                  <c:v>38500.0</c:v>
                </c:pt>
                <c:pt idx="126">
                  <c:v>38505.0</c:v>
                </c:pt>
                <c:pt idx="127">
                  <c:v>38512.0</c:v>
                </c:pt>
                <c:pt idx="128">
                  <c:v>38519.0</c:v>
                </c:pt>
                <c:pt idx="129">
                  <c:v>38526.0</c:v>
                </c:pt>
                <c:pt idx="130">
                  <c:v>38533.0</c:v>
                </c:pt>
                <c:pt idx="131">
                  <c:v>38540.0</c:v>
                </c:pt>
                <c:pt idx="132">
                  <c:v>38547.0</c:v>
                </c:pt>
                <c:pt idx="133">
                  <c:v>38554.0</c:v>
                </c:pt>
                <c:pt idx="134">
                  <c:v>38561.0</c:v>
                </c:pt>
                <c:pt idx="135">
                  <c:v>38568.0</c:v>
                </c:pt>
                <c:pt idx="136">
                  <c:v>38575.0</c:v>
                </c:pt>
                <c:pt idx="137">
                  <c:v>38582.0</c:v>
                </c:pt>
                <c:pt idx="138">
                  <c:v>38589.0</c:v>
                </c:pt>
                <c:pt idx="139">
                  <c:v>38596.0</c:v>
                </c:pt>
                <c:pt idx="140">
                  <c:v>38603.0</c:v>
                </c:pt>
                <c:pt idx="141">
                  <c:v>38610.0</c:v>
                </c:pt>
                <c:pt idx="142">
                  <c:v>38617.0</c:v>
                </c:pt>
                <c:pt idx="143">
                  <c:v>38624.0</c:v>
                </c:pt>
                <c:pt idx="144">
                  <c:v>38631.0</c:v>
                </c:pt>
                <c:pt idx="145">
                  <c:v>38638.0</c:v>
                </c:pt>
                <c:pt idx="146">
                  <c:v>38645.0</c:v>
                </c:pt>
                <c:pt idx="147">
                  <c:v>38652.0</c:v>
                </c:pt>
                <c:pt idx="148">
                  <c:v>38659.0</c:v>
                </c:pt>
                <c:pt idx="149">
                  <c:v>38666.0</c:v>
                </c:pt>
                <c:pt idx="150">
                  <c:v>38673.0</c:v>
                </c:pt>
                <c:pt idx="151">
                  <c:v>38680.0</c:v>
                </c:pt>
                <c:pt idx="152">
                  <c:v>38687.0</c:v>
                </c:pt>
                <c:pt idx="153">
                  <c:v>38694.0</c:v>
                </c:pt>
                <c:pt idx="154">
                  <c:v>38701.0</c:v>
                </c:pt>
                <c:pt idx="155">
                  <c:v>38708.0</c:v>
                </c:pt>
                <c:pt idx="156">
                  <c:v>38715.0</c:v>
                </c:pt>
                <c:pt idx="157">
                  <c:v>38722.0</c:v>
                </c:pt>
                <c:pt idx="158">
                  <c:v>38729.0</c:v>
                </c:pt>
                <c:pt idx="159">
                  <c:v>38736.0</c:v>
                </c:pt>
                <c:pt idx="160">
                  <c:v>38742.0</c:v>
                </c:pt>
                <c:pt idx="161">
                  <c:v>38750.0</c:v>
                </c:pt>
                <c:pt idx="162">
                  <c:v>38757.0</c:v>
                </c:pt>
                <c:pt idx="163">
                  <c:v>38764.0</c:v>
                </c:pt>
                <c:pt idx="164">
                  <c:v>38771.0</c:v>
                </c:pt>
                <c:pt idx="165">
                  <c:v>38778.0</c:v>
                </c:pt>
                <c:pt idx="166">
                  <c:v>38785.0</c:v>
                </c:pt>
                <c:pt idx="167">
                  <c:v>38792.0</c:v>
                </c:pt>
                <c:pt idx="168">
                  <c:v>38799.0</c:v>
                </c:pt>
                <c:pt idx="169">
                  <c:v>38806.0</c:v>
                </c:pt>
                <c:pt idx="170">
                  <c:v>38813.0</c:v>
                </c:pt>
                <c:pt idx="171">
                  <c:v>38820.0</c:v>
                </c:pt>
                <c:pt idx="172">
                  <c:v>38827.0</c:v>
                </c:pt>
                <c:pt idx="173">
                  <c:v>38834.0</c:v>
                </c:pt>
                <c:pt idx="174">
                  <c:v>38841.0</c:v>
                </c:pt>
                <c:pt idx="175">
                  <c:v>38848.0</c:v>
                </c:pt>
                <c:pt idx="176">
                  <c:v>38855.0</c:v>
                </c:pt>
                <c:pt idx="177">
                  <c:v>38862.0</c:v>
                </c:pt>
                <c:pt idx="178">
                  <c:v>38869.0</c:v>
                </c:pt>
                <c:pt idx="179">
                  <c:v>38876.0</c:v>
                </c:pt>
                <c:pt idx="180">
                  <c:v>38883.0</c:v>
                </c:pt>
                <c:pt idx="181">
                  <c:v>38890.0</c:v>
                </c:pt>
                <c:pt idx="182">
                  <c:v>38897.0</c:v>
                </c:pt>
                <c:pt idx="183">
                  <c:v>38904.0</c:v>
                </c:pt>
                <c:pt idx="184">
                  <c:v>38911.0</c:v>
                </c:pt>
                <c:pt idx="185">
                  <c:v>38918.0</c:v>
                </c:pt>
                <c:pt idx="186">
                  <c:v>38925.0</c:v>
                </c:pt>
                <c:pt idx="187">
                  <c:v>38932.0</c:v>
                </c:pt>
                <c:pt idx="188">
                  <c:v>38939.0</c:v>
                </c:pt>
                <c:pt idx="189">
                  <c:v>38946.0</c:v>
                </c:pt>
                <c:pt idx="190">
                  <c:v>38953.0</c:v>
                </c:pt>
                <c:pt idx="191">
                  <c:v>38960.0</c:v>
                </c:pt>
                <c:pt idx="192">
                  <c:v>38967.0</c:v>
                </c:pt>
                <c:pt idx="193">
                  <c:v>38974.0</c:v>
                </c:pt>
                <c:pt idx="194">
                  <c:v>38981.0</c:v>
                </c:pt>
                <c:pt idx="195">
                  <c:v>38988.0</c:v>
                </c:pt>
                <c:pt idx="196">
                  <c:v>38995.0</c:v>
                </c:pt>
                <c:pt idx="197">
                  <c:v>39002.0</c:v>
                </c:pt>
                <c:pt idx="198">
                  <c:v>39009.0</c:v>
                </c:pt>
                <c:pt idx="199">
                  <c:v>39016.0</c:v>
                </c:pt>
                <c:pt idx="200">
                  <c:v>39023.0</c:v>
                </c:pt>
                <c:pt idx="201">
                  <c:v>39030.0</c:v>
                </c:pt>
                <c:pt idx="202">
                  <c:v>39037.0</c:v>
                </c:pt>
                <c:pt idx="203">
                  <c:v>39044.0</c:v>
                </c:pt>
                <c:pt idx="204">
                  <c:v>39051.0</c:v>
                </c:pt>
                <c:pt idx="205">
                  <c:v>39058.0</c:v>
                </c:pt>
                <c:pt idx="206">
                  <c:v>39065.0</c:v>
                </c:pt>
                <c:pt idx="207">
                  <c:v>39072.0</c:v>
                </c:pt>
                <c:pt idx="208">
                  <c:v>39079.0</c:v>
                </c:pt>
                <c:pt idx="209">
                  <c:v>39086.0</c:v>
                </c:pt>
                <c:pt idx="210">
                  <c:v>39093.0</c:v>
                </c:pt>
                <c:pt idx="211">
                  <c:v>39100.0</c:v>
                </c:pt>
                <c:pt idx="212">
                  <c:v>39107.0</c:v>
                </c:pt>
                <c:pt idx="213">
                  <c:v>39114.0</c:v>
                </c:pt>
                <c:pt idx="214">
                  <c:v>39121.0</c:v>
                </c:pt>
                <c:pt idx="215">
                  <c:v>39128.0</c:v>
                </c:pt>
                <c:pt idx="216">
                  <c:v>39135.0</c:v>
                </c:pt>
                <c:pt idx="217">
                  <c:v>39142.0</c:v>
                </c:pt>
                <c:pt idx="218">
                  <c:v>39149.0</c:v>
                </c:pt>
                <c:pt idx="219">
                  <c:v>39156.0</c:v>
                </c:pt>
                <c:pt idx="220">
                  <c:v>39163.0</c:v>
                </c:pt>
                <c:pt idx="221">
                  <c:v>39170.0</c:v>
                </c:pt>
                <c:pt idx="222">
                  <c:v>39177.0</c:v>
                </c:pt>
                <c:pt idx="223">
                  <c:v>39184.0</c:v>
                </c:pt>
                <c:pt idx="224">
                  <c:v>39191.0</c:v>
                </c:pt>
                <c:pt idx="225">
                  <c:v>39198.0</c:v>
                </c:pt>
                <c:pt idx="226">
                  <c:v>39205.0</c:v>
                </c:pt>
                <c:pt idx="227">
                  <c:v>39212.0</c:v>
                </c:pt>
                <c:pt idx="228">
                  <c:v>39219.0</c:v>
                </c:pt>
                <c:pt idx="229">
                  <c:v>39226.0</c:v>
                </c:pt>
                <c:pt idx="230">
                  <c:v>39233.0</c:v>
                </c:pt>
                <c:pt idx="231">
                  <c:v>39240.0</c:v>
                </c:pt>
                <c:pt idx="232">
                  <c:v>39247.0</c:v>
                </c:pt>
                <c:pt idx="233">
                  <c:v>39254.0</c:v>
                </c:pt>
                <c:pt idx="234">
                  <c:v>39261.0</c:v>
                </c:pt>
                <c:pt idx="235">
                  <c:v>39268.0</c:v>
                </c:pt>
                <c:pt idx="236">
                  <c:v>39275.0</c:v>
                </c:pt>
                <c:pt idx="237">
                  <c:v>39282.0</c:v>
                </c:pt>
                <c:pt idx="238">
                  <c:v>39289.0</c:v>
                </c:pt>
                <c:pt idx="239">
                  <c:v>39296.0</c:v>
                </c:pt>
                <c:pt idx="240">
                  <c:v>39303.0</c:v>
                </c:pt>
                <c:pt idx="241">
                  <c:v>39310.0</c:v>
                </c:pt>
                <c:pt idx="242">
                  <c:v>39317.0</c:v>
                </c:pt>
                <c:pt idx="243">
                  <c:v>39324.0</c:v>
                </c:pt>
                <c:pt idx="244">
                  <c:v>39331.0</c:v>
                </c:pt>
                <c:pt idx="245">
                  <c:v>39338.0</c:v>
                </c:pt>
                <c:pt idx="246">
                  <c:v>39345.0</c:v>
                </c:pt>
                <c:pt idx="247">
                  <c:v>39352.0</c:v>
                </c:pt>
                <c:pt idx="248">
                  <c:v>39359.0</c:v>
                </c:pt>
                <c:pt idx="249">
                  <c:v>39366.0</c:v>
                </c:pt>
                <c:pt idx="250">
                  <c:v>39373.0</c:v>
                </c:pt>
                <c:pt idx="251">
                  <c:v>39380.0</c:v>
                </c:pt>
                <c:pt idx="252">
                  <c:v>39387.0</c:v>
                </c:pt>
                <c:pt idx="253">
                  <c:v>39394.0</c:v>
                </c:pt>
                <c:pt idx="254">
                  <c:v>39401.0</c:v>
                </c:pt>
                <c:pt idx="255">
                  <c:v>39408.0</c:v>
                </c:pt>
                <c:pt idx="256">
                  <c:v>39415.0</c:v>
                </c:pt>
                <c:pt idx="257">
                  <c:v>39422.0</c:v>
                </c:pt>
                <c:pt idx="258">
                  <c:v>39429.0</c:v>
                </c:pt>
                <c:pt idx="259">
                  <c:v>39436.0</c:v>
                </c:pt>
                <c:pt idx="260">
                  <c:v>39443.0</c:v>
                </c:pt>
                <c:pt idx="261">
                  <c:v>39450.0</c:v>
                </c:pt>
              </c:numCache>
            </c:numRef>
          </c:cat>
          <c:val>
            <c:numRef>
              <c:f>Sheet1!$J$2:$J$263</c:f>
              <c:numCache>
                <c:formatCode>General</c:formatCode>
                <c:ptCount val="26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0.286</c:v>
                </c:pt>
                <c:pt idx="116">
                  <c:v>0.327</c:v>
                </c:pt>
                <c:pt idx="117">
                  <c:v>18.563</c:v>
                </c:pt>
                <c:pt idx="118">
                  <c:v>34.645</c:v>
                </c:pt>
                <c:pt idx="119">
                  <c:v>48.823</c:v>
                </c:pt>
                <c:pt idx="120">
                  <c:v>57.685</c:v>
                </c:pt>
                <c:pt idx="121">
                  <c:v>71.76</c:v>
                </c:pt>
                <c:pt idx="122">
                  <c:v>84.337</c:v>
                </c:pt>
                <c:pt idx="123">
                  <c:v>100.826</c:v>
                </c:pt>
                <c:pt idx="124">
                  <c:v>112.766</c:v>
                </c:pt>
                <c:pt idx="125">
                  <c:v>128.085</c:v>
                </c:pt>
                <c:pt idx="126">
                  <c:v>135.134</c:v>
                </c:pt>
                <c:pt idx="127">
                  <c:v>157.653</c:v>
                </c:pt>
                <c:pt idx="128">
                  <c:v>167.911</c:v>
                </c:pt>
                <c:pt idx="129">
                  <c:v>182.434</c:v>
                </c:pt>
                <c:pt idx="130">
                  <c:v>192.512</c:v>
                </c:pt>
                <c:pt idx="131">
                  <c:v>202.539</c:v>
                </c:pt>
                <c:pt idx="132">
                  <c:v>213.082</c:v>
                </c:pt>
                <c:pt idx="133">
                  <c:v>220.84</c:v>
                </c:pt>
                <c:pt idx="134">
                  <c:v>223.869</c:v>
                </c:pt>
                <c:pt idx="135">
                  <c:v>232.899</c:v>
                </c:pt>
                <c:pt idx="136">
                  <c:v>256.53</c:v>
                </c:pt>
                <c:pt idx="137">
                  <c:v>270.825</c:v>
                </c:pt>
                <c:pt idx="138">
                  <c:v>279.606</c:v>
                </c:pt>
                <c:pt idx="139">
                  <c:v>288.173</c:v>
                </c:pt>
                <c:pt idx="140">
                  <c:v>293.107</c:v>
                </c:pt>
                <c:pt idx="141">
                  <c:v>294.455</c:v>
                </c:pt>
                <c:pt idx="142">
                  <c:v>300.247</c:v>
                </c:pt>
                <c:pt idx="143">
                  <c:v>302.609</c:v>
                </c:pt>
                <c:pt idx="144">
                  <c:v>302.631</c:v>
                </c:pt>
                <c:pt idx="145">
                  <c:v>306.903</c:v>
                </c:pt>
                <c:pt idx="146">
                  <c:v>306.956</c:v>
                </c:pt>
                <c:pt idx="147">
                  <c:v>308.029</c:v>
                </c:pt>
                <c:pt idx="148">
                  <c:v>310.808</c:v>
                </c:pt>
                <c:pt idx="149">
                  <c:v>310.815</c:v>
                </c:pt>
                <c:pt idx="150">
                  <c:v>318.693</c:v>
                </c:pt>
                <c:pt idx="151">
                  <c:v>318.701</c:v>
                </c:pt>
                <c:pt idx="152">
                  <c:v>318.351</c:v>
                </c:pt>
                <c:pt idx="153">
                  <c:v>318.36</c:v>
                </c:pt>
                <c:pt idx="154">
                  <c:v>317.807</c:v>
                </c:pt>
                <c:pt idx="155">
                  <c:v>317.818</c:v>
                </c:pt>
                <c:pt idx="156">
                  <c:v>317.827</c:v>
                </c:pt>
                <c:pt idx="157">
                  <c:v>316.37</c:v>
                </c:pt>
                <c:pt idx="158">
                  <c:v>316.377</c:v>
                </c:pt>
                <c:pt idx="159">
                  <c:v>318.215</c:v>
                </c:pt>
                <c:pt idx="160">
                  <c:v>318.222</c:v>
                </c:pt>
                <c:pt idx="161">
                  <c:v>317.909</c:v>
                </c:pt>
                <c:pt idx="162">
                  <c:v>317.889</c:v>
                </c:pt>
                <c:pt idx="163">
                  <c:v>325.314</c:v>
                </c:pt>
                <c:pt idx="164">
                  <c:v>325.295</c:v>
                </c:pt>
                <c:pt idx="165">
                  <c:v>322.266</c:v>
                </c:pt>
                <c:pt idx="166">
                  <c:v>322.299</c:v>
                </c:pt>
                <c:pt idx="167">
                  <c:v>323.209</c:v>
                </c:pt>
                <c:pt idx="168">
                  <c:v>323.243</c:v>
                </c:pt>
                <c:pt idx="169">
                  <c:v>322.335</c:v>
                </c:pt>
                <c:pt idx="170">
                  <c:v>322.338</c:v>
                </c:pt>
                <c:pt idx="171">
                  <c:v>322.34</c:v>
                </c:pt>
                <c:pt idx="172">
                  <c:v>325.157</c:v>
                </c:pt>
                <c:pt idx="173">
                  <c:v>325.159</c:v>
                </c:pt>
                <c:pt idx="174">
                  <c:v>321.694</c:v>
                </c:pt>
                <c:pt idx="175">
                  <c:v>321.7329999999992</c:v>
                </c:pt>
                <c:pt idx="176">
                  <c:v>328.569</c:v>
                </c:pt>
                <c:pt idx="177">
                  <c:v>328.608</c:v>
                </c:pt>
                <c:pt idx="178">
                  <c:v>321.837</c:v>
                </c:pt>
                <c:pt idx="179">
                  <c:v>321.854</c:v>
                </c:pt>
                <c:pt idx="180">
                  <c:v>322.275</c:v>
                </c:pt>
                <c:pt idx="181">
                  <c:v>322.2929999999996</c:v>
                </c:pt>
                <c:pt idx="182">
                  <c:v>322.113</c:v>
                </c:pt>
                <c:pt idx="183">
                  <c:v>322.12</c:v>
                </c:pt>
                <c:pt idx="184">
                  <c:v>322.127</c:v>
                </c:pt>
                <c:pt idx="185">
                  <c:v>322.158</c:v>
                </c:pt>
                <c:pt idx="186">
                  <c:v>322.166</c:v>
                </c:pt>
                <c:pt idx="187">
                  <c:v>322.63</c:v>
                </c:pt>
                <c:pt idx="188">
                  <c:v>322.621</c:v>
                </c:pt>
                <c:pt idx="189">
                  <c:v>327.39</c:v>
                </c:pt>
                <c:pt idx="190">
                  <c:v>332.339</c:v>
                </c:pt>
                <c:pt idx="191">
                  <c:v>333.398</c:v>
                </c:pt>
                <c:pt idx="192">
                  <c:v>337.009</c:v>
                </c:pt>
                <c:pt idx="193">
                  <c:v>342.594</c:v>
                </c:pt>
                <c:pt idx="194">
                  <c:v>353.055</c:v>
                </c:pt>
                <c:pt idx="195">
                  <c:v>359.617</c:v>
                </c:pt>
                <c:pt idx="196">
                  <c:v>366.744</c:v>
                </c:pt>
                <c:pt idx="197">
                  <c:v>368.827</c:v>
                </c:pt>
                <c:pt idx="198">
                  <c:v>380.37</c:v>
                </c:pt>
                <c:pt idx="199">
                  <c:v>386.0959999999992</c:v>
                </c:pt>
                <c:pt idx="200">
                  <c:v>388.255</c:v>
                </c:pt>
                <c:pt idx="201">
                  <c:v>399.287</c:v>
                </c:pt>
                <c:pt idx="202">
                  <c:v>416.553</c:v>
                </c:pt>
                <c:pt idx="203">
                  <c:v>444.172</c:v>
                </c:pt>
                <c:pt idx="204">
                  <c:v>459.301</c:v>
                </c:pt>
                <c:pt idx="205">
                  <c:v>491.46</c:v>
                </c:pt>
                <c:pt idx="206">
                  <c:v>507.945</c:v>
                </c:pt>
                <c:pt idx="207">
                  <c:v>547.627</c:v>
                </c:pt>
                <c:pt idx="208">
                  <c:v>556.49</c:v>
                </c:pt>
                <c:pt idx="209">
                  <c:v>573.129</c:v>
                </c:pt>
                <c:pt idx="210">
                  <c:v>604.205</c:v>
                </c:pt>
                <c:pt idx="211">
                  <c:v>618.488</c:v>
                </c:pt>
                <c:pt idx="212">
                  <c:v>653.3579999999977</c:v>
                </c:pt>
                <c:pt idx="213">
                  <c:v>676.4359999999994</c:v>
                </c:pt>
                <c:pt idx="214">
                  <c:v>705.356999999998</c:v>
                </c:pt>
                <c:pt idx="215">
                  <c:v>721.482</c:v>
                </c:pt>
                <c:pt idx="216">
                  <c:v>744.564</c:v>
                </c:pt>
                <c:pt idx="217">
                  <c:v>767.616</c:v>
                </c:pt>
                <c:pt idx="218">
                  <c:v>797.423</c:v>
                </c:pt>
                <c:pt idx="219">
                  <c:v>801.51</c:v>
                </c:pt>
                <c:pt idx="220">
                  <c:v>826.3589999999994</c:v>
                </c:pt>
                <c:pt idx="221">
                  <c:v>854.5599999999994</c:v>
                </c:pt>
                <c:pt idx="222">
                  <c:v>880.268</c:v>
                </c:pt>
                <c:pt idx="223">
                  <c:v>896.752</c:v>
                </c:pt>
                <c:pt idx="224">
                  <c:v>913.894</c:v>
                </c:pt>
                <c:pt idx="225">
                  <c:v>924.8619999999979</c:v>
                </c:pt>
                <c:pt idx="226">
                  <c:v>955.454</c:v>
                </c:pt>
                <c:pt idx="227">
                  <c:v>979.799</c:v>
                </c:pt>
                <c:pt idx="228">
                  <c:v>1000.357</c:v>
                </c:pt>
                <c:pt idx="229">
                  <c:v>1024.511</c:v>
                </c:pt>
                <c:pt idx="230">
                  <c:v>1040.874</c:v>
                </c:pt>
                <c:pt idx="231">
                  <c:v>1063.291</c:v>
                </c:pt>
                <c:pt idx="232">
                  <c:v>1084.565</c:v>
                </c:pt>
                <c:pt idx="233">
                  <c:v>1102.085</c:v>
                </c:pt>
                <c:pt idx="234">
                  <c:v>1117.175</c:v>
                </c:pt>
                <c:pt idx="235">
                  <c:v>1121.274</c:v>
                </c:pt>
                <c:pt idx="236">
                  <c:v>1127.168</c:v>
                </c:pt>
                <c:pt idx="237">
                  <c:v>1120.579</c:v>
                </c:pt>
                <c:pt idx="238">
                  <c:v>1124.64</c:v>
                </c:pt>
                <c:pt idx="239">
                  <c:v>1124.22</c:v>
                </c:pt>
                <c:pt idx="240">
                  <c:v>1128.046</c:v>
                </c:pt>
                <c:pt idx="241">
                  <c:v>1118.602</c:v>
                </c:pt>
                <c:pt idx="242">
                  <c:v>1119.406</c:v>
                </c:pt>
                <c:pt idx="243">
                  <c:v>1126.481</c:v>
                </c:pt>
                <c:pt idx="244">
                  <c:v>1123.119</c:v>
                </c:pt>
                <c:pt idx="245">
                  <c:v>1126.479</c:v>
                </c:pt>
                <c:pt idx="246">
                  <c:v>1126.225</c:v>
                </c:pt>
                <c:pt idx="247">
                  <c:v>1127.774</c:v>
                </c:pt>
                <c:pt idx="248">
                  <c:v>1133.521</c:v>
                </c:pt>
                <c:pt idx="249">
                  <c:v>1139.369</c:v>
                </c:pt>
                <c:pt idx="250">
                  <c:v>1139.917</c:v>
                </c:pt>
              </c:numCache>
            </c:numRef>
          </c:val>
        </c:ser>
        <c:ser>
          <c:idx val="2"/>
          <c:order val="2"/>
          <c:tx>
            <c:strRef>
              <c:f>Sheet1!$K$1</c:f>
              <c:strCache>
                <c:ptCount val="1"/>
                <c:pt idx="0">
                  <c:v>Lending to Financials</c:v>
                </c:pt>
              </c:strCache>
            </c:strRef>
          </c:tx>
          <c:cat>
            <c:numRef>
              <c:f>Sheet1!$H$2:$H$263</c:f>
              <c:numCache>
                <c:formatCode>m/d/yy</c:formatCode>
                <c:ptCount val="262"/>
                <c:pt idx="0">
                  <c:v>37623.0</c:v>
                </c:pt>
                <c:pt idx="1">
                  <c:v>37630.0</c:v>
                </c:pt>
                <c:pt idx="2">
                  <c:v>37637.0</c:v>
                </c:pt>
                <c:pt idx="3">
                  <c:v>37644.0</c:v>
                </c:pt>
                <c:pt idx="4">
                  <c:v>37651.0</c:v>
                </c:pt>
                <c:pt idx="5">
                  <c:v>37658.0</c:v>
                </c:pt>
                <c:pt idx="6">
                  <c:v>37665.0</c:v>
                </c:pt>
                <c:pt idx="7">
                  <c:v>37672.0</c:v>
                </c:pt>
                <c:pt idx="8">
                  <c:v>37679.0</c:v>
                </c:pt>
                <c:pt idx="9">
                  <c:v>37686.0</c:v>
                </c:pt>
                <c:pt idx="10">
                  <c:v>37693.0</c:v>
                </c:pt>
                <c:pt idx="11">
                  <c:v>37700.0</c:v>
                </c:pt>
                <c:pt idx="12">
                  <c:v>37707.0</c:v>
                </c:pt>
                <c:pt idx="13">
                  <c:v>37714.0</c:v>
                </c:pt>
                <c:pt idx="14">
                  <c:v>37721.0</c:v>
                </c:pt>
                <c:pt idx="15">
                  <c:v>37728.0</c:v>
                </c:pt>
                <c:pt idx="16">
                  <c:v>37735.0</c:v>
                </c:pt>
                <c:pt idx="17">
                  <c:v>37742.0</c:v>
                </c:pt>
                <c:pt idx="18">
                  <c:v>37749.0</c:v>
                </c:pt>
                <c:pt idx="19">
                  <c:v>37756.0</c:v>
                </c:pt>
                <c:pt idx="20">
                  <c:v>37763.0</c:v>
                </c:pt>
                <c:pt idx="21">
                  <c:v>37770.0</c:v>
                </c:pt>
                <c:pt idx="22">
                  <c:v>37777.0</c:v>
                </c:pt>
                <c:pt idx="23">
                  <c:v>37784.0</c:v>
                </c:pt>
                <c:pt idx="24">
                  <c:v>37791.0</c:v>
                </c:pt>
                <c:pt idx="25">
                  <c:v>37798.0</c:v>
                </c:pt>
                <c:pt idx="26">
                  <c:v>37805.0</c:v>
                </c:pt>
                <c:pt idx="27">
                  <c:v>37812.0</c:v>
                </c:pt>
                <c:pt idx="28">
                  <c:v>37819.0</c:v>
                </c:pt>
                <c:pt idx="29">
                  <c:v>37826.0</c:v>
                </c:pt>
                <c:pt idx="30">
                  <c:v>37833.0</c:v>
                </c:pt>
                <c:pt idx="31">
                  <c:v>37840.0</c:v>
                </c:pt>
                <c:pt idx="32">
                  <c:v>37847.0</c:v>
                </c:pt>
                <c:pt idx="33">
                  <c:v>37854.0</c:v>
                </c:pt>
                <c:pt idx="34">
                  <c:v>37861.0</c:v>
                </c:pt>
                <c:pt idx="35">
                  <c:v>37868.0</c:v>
                </c:pt>
                <c:pt idx="36">
                  <c:v>37875.0</c:v>
                </c:pt>
                <c:pt idx="37">
                  <c:v>37882.0</c:v>
                </c:pt>
                <c:pt idx="38">
                  <c:v>37889.0</c:v>
                </c:pt>
                <c:pt idx="39">
                  <c:v>37896.0</c:v>
                </c:pt>
                <c:pt idx="40">
                  <c:v>37903.0</c:v>
                </c:pt>
                <c:pt idx="41">
                  <c:v>37910.0</c:v>
                </c:pt>
                <c:pt idx="42">
                  <c:v>37917.0</c:v>
                </c:pt>
                <c:pt idx="43">
                  <c:v>37924.0</c:v>
                </c:pt>
                <c:pt idx="44">
                  <c:v>37931.0</c:v>
                </c:pt>
                <c:pt idx="45">
                  <c:v>37938.0</c:v>
                </c:pt>
                <c:pt idx="46">
                  <c:v>37945.0</c:v>
                </c:pt>
                <c:pt idx="47">
                  <c:v>37952.0</c:v>
                </c:pt>
                <c:pt idx="48">
                  <c:v>37959.0</c:v>
                </c:pt>
                <c:pt idx="49">
                  <c:v>37966.0</c:v>
                </c:pt>
                <c:pt idx="50">
                  <c:v>37973.0</c:v>
                </c:pt>
                <c:pt idx="51">
                  <c:v>37980.0</c:v>
                </c:pt>
                <c:pt idx="52">
                  <c:v>37987.0</c:v>
                </c:pt>
                <c:pt idx="53">
                  <c:v>37994.0</c:v>
                </c:pt>
                <c:pt idx="54">
                  <c:v>38001.0</c:v>
                </c:pt>
                <c:pt idx="55">
                  <c:v>38008.0</c:v>
                </c:pt>
                <c:pt idx="56">
                  <c:v>38015.0</c:v>
                </c:pt>
                <c:pt idx="57">
                  <c:v>38022.0</c:v>
                </c:pt>
                <c:pt idx="58">
                  <c:v>38029.0</c:v>
                </c:pt>
                <c:pt idx="59">
                  <c:v>38036.0</c:v>
                </c:pt>
                <c:pt idx="60">
                  <c:v>38043.0</c:v>
                </c:pt>
                <c:pt idx="61">
                  <c:v>38050.0</c:v>
                </c:pt>
                <c:pt idx="62">
                  <c:v>38057.0</c:v>
                </c:pt>
                <c:pt idx="63">
                  <c:v>38064.0</c:v>
                </c:pt>
                <c:pt idx="64">
                  <c:v>38071.0</c:v>
                </c:pt>
                <c:pt idx="65">
                  <c:v>38078.0</c:v>
                </c:pt>
                <c:pt idx="66">
                  <c:v>38085.0</c:v>
                </c:pt>
                <c:pt idx="67">
                  <c:v>38092.0</c:v>
                </c:pt>
                <c:pt idx="68">
                  <c:v>38099.0</c:v>
                </c:pt>
                <c:pt idx="69">
                  <c:v>38106.0</c:v>
                </c:pt>
                <c:pt idx="70">
                  <c:v>38113.0</c:v>
                </c:pt>
                <c:pt idx="71">
                  <c:v>38120.0</c:v>
                </c:pt>
                <c:pt idx="72">
                  <c:v>38127.0</c:v>
                </c:pt>
                <c:pt idx="73">
                  <c:v>38134.0</c:v>
                </c:pt>
                <c:pt idx="74">
                  <c:v>38141.0</c:v>
                </c:pt>
                <c:pt idx="75">
                  <c:v>38148.0</c:v>
                </c:pt>
                <c:pt idx="76">
                  <c:v>38155.0</c:v>
                </c:pt>
                <c:pt idx="77">
                  <c:v>38162.0</c:v>
                </c:pt>
                <c:pt idx="78">
                  <c:v>38169.0</c:v>
                </c:pt>
                <c:pt idx="79">
                  <c:v>38176.0</c:v>
                </c:pt>
                <c:pt idx="80">
                  <c:v>38183.0</c:v>
                </c:pt>
                <c:pt idx="81">
                  <c:v>38190.0</c:v>
                </c:pt>
                <c:pt idx="82">
                  <c:v>38197.0</c:v>
                </c:pt>
                <c:pt idx="83">
                  <c:v>38204.0</c:v>
                </c:pt>
                <c:pt idx="84">
                  <c:v>38211.0</c:v>
                </c:pt>
                <c:pt idx="85">
                  <c:v>38218.0</c:v>
                </c:pt>
                <c:pt idx="86">
                  <c:v>38225.0</c:v>
                </c:pt>
                <c:pt idx="87">
                  <c:v>38232.0</c:v>
                </c:pt>
                <c:pt idx="88">
                  <c:v>38239.0</c:v>
                </c:pt>
                <c:pt idx="89">
                  <c:v>38246.0</c:v>
                </c:pt>
                <c:pt idx="90">
                  <c:v>38253.0</c:v>
                </c:pt>
                <c:pt idx="91">
                  <c:v>38260.0</c:v>
                </c:pt>
                <c:pt idx="92">
                  <c:v>38267.0</c:v>
                </c:pt>
                <c:pt idx="93">
                  <c:v>38274.0</c:v>
                </c:pt>
                <c:pt idx="94">
                  <c:v>38281.0</c:v>
                </c:pt>
                <c:pt idx="95">
                  <c:v>38288.0</c:v>
                </c:pt>
                <c:pt idx="96">
                  <c:v>38295.0</c:v>
                </c:pt>
                <c:pt idx="97">
                  <c:v>38302.0</c:v>
                </c:pt>
                <c:pt idx="98">
                  <c:v>38309.0</c:v>
                </c:pt>
                <c:pt idx="99">
                  <c:v>38316.0</c:v>
                </c:pt>
                <c:pt idx="100">
                  <c:v>38323.0</c:v>
                </c:pt>
                <c:pt idx="101">
                  <c:v>38330.0</c:v>
                </c:pt>
                <c:pt idx="102">
                  <c:v>38337.0</c:v>
                </c:pt>
                <c:pt idx="103">
                  <c:v>38344.0</c:v>
                </c:pt>
                <c:pt idx="104">
                  <c:v>38351.0</c:v>
                </c:pt>
                <c:pt idx="105">
                  <c:v>38358.0</c:v>
                </c:pt>
                <c:pt idx="106">
                  <c:v>38365.0</c:v>
                </c:pt>
                <c:pt idx="107">
                  <c:v>38372.0</c:v>
                </c:pt>
                <c:pt idx="108">
                  <c:v>38379.0</c:v>
                </c:pt>
                <c:pt idx="109">
                  <c:v>38386.0</c:v>
                </c:pt>
                <c:pt idx="110">
                  <c:v>38393.0</c:v>
                </c:pt>
                <c:pt idx="111">
                  <c:v>38400.0</c:v>
                </c:pt>
                <c:pt idx="112">
                  <c:v>38407.0</c:v>
                </c:pt>
                <c:pt idx="113">
                  <c:v>38414.0</c:v>
                </c:pt>
                <c:pt idx="114">
                  <c:v>38421.0</c:v>
                </c:pt>
                <c:pt idx="115">
                  <c:v>38428.0</c:v>
                </c:pt>
                <c:pt idx="116">
                  <c:v>38435.0</c:v>
                </c:pt>
                <c:pt idx="117">
                  <c:v>38442.0</c:v>
                </c:pt>
                <c:pt idx="118">
                  <c:v>38449.0</c:v>
                </c:pt>
                <c:pt idx="119">
                  <c:v>38456.0</c:v>
                </c:pt>
                <c:pt idx="120">
                  <c:v>38463.0</c:v>
                </c:pt>
                <c:pt idx="121">
                  <c:v>38470.0</c:v>
                </c:pt>
                <c:pt idx="122">
                  <c:v>38477.0</c:v>
                </c:pt>
                <c:pt idx="123">
                  <c:v>38484.0</c:v>
                </c:pt>
                <c:pt idx="124">
                  <c:v>38491.0</c:v>
                </c:pt>
                <c:pt idx="125">
                  <c:v>38500.0</c:v>
                </c:pt>
                <c:pt idx="126">
                  <c:v>38505.0</c:v>
                </c:pt>
                <c:pt idx="127">
                  <c:v>38512.0</c:v>
                </c:pt>
                <c:pt idx="128">
                  <c:v>38519.0</c:v>
                </c:pt>
                <c:pt idx="129">
                  <c:v>38526.0</c:v>
                </c:pt>
                <c:pt idx="130">
                  <c:v>38533.0</c:v>
                </c:pt>
                <c:pt idx="131">
                  <c:v>38540.0</c:v>
                </c:pt>
                <c:pt idx="132">
                  <c:v>38547.0</c:v>
                </c:pt>
                <c:pt idx="133">
                  <c:v>38554.0</c:v>
                </c:pt>
                <c:pt idx="134">
                  <c:v>38561.0</c:v>
                </c:pt>
                <c:pt idx="135">
                  <c:v>38568.0</c:v>
                </c:pt>
                <c:pt idx="136">
                  <c:v>38575.0</c:v>
                </c:pt>
                <c:pt idx="137">
                  <c:v>38582.0</c:v>
                </c:pt>
                <c:pt idx="138">
                  <c:v>38589.0</c:v>
                </c:pt>
                <c:pt idx="139">
                  <c:v>38596.0</c:v>
                </c:pt>
                <c:pt idx="140">
                  <c:v>38603.0</c:v>
                </c:pt>
                <c:pt idx="141">
                  <c:v>38610.0</c:v>
                </c:pt>
                <c:pt idx="142">
                  <c:v>38617.0</c:v>
                </c:pt>
                <c:pt idx="143">
                  <c:v>38624.0</c:v>
                </c:pt>
                <c:pt idx="144">
                  <c:v>38631.0</c:v>
                </c:pt>
                <c:pt idx="145">
                  <c:v>38638.0</c:v>
                </c:pt>
                <c:pt idx="146">
                  <c:v>38645.0</c:v>
                </c:pt>
                <c:pt idx="147">
                  <c:v>38652.0</c:v>
                </c:pt>
                <c:pt idx="148">
                  <c:v>38659.0</c:v>
                </c:pt>
                <c:pt idx="149">
                  <c:v>38666.0</c:v>
                </c:pt>
                <c:pt idx="150">
                  <c:v>38673.0</c:v>
                </c:pt>
                <c:pt idx="151">
                  <c:v>38680.0</c:v>
                </c:pt>
                <c:pt idx="152">
                  <c:v>38687.0</c:v>
                </c:pt>
                <c:pt idx="153">
                  <c:v>38694.0</c:v>
                </c:pt>
                <c:pt idx="154">
                  <c:v>38701.0</c:v>
                </c:pt>
                <c:pt idx="155">
                  <c:v>38708.0</c:v>
                </c:pt>
                <c:pt idx="156">
                  <c:v>38715.0</c:v>
                </c:pt>
                <c:pt idx="157">
                  <c:v>38722.0</c:v>
                </c:pt>
                <c:pt idx="158">
                  <c:v>38729.0</c:v>
                </c:pt>
                <c:pt idx="159">
                  <c:v>38736.0</c:v>
                </c:pt>
                <c:pt idx="160">
                  <c:v>38742.0</c:v>
                </c:pt>
                <c:pt idx="161">
                  <c:v>38750.0</c:v>
                </c:pt>
                <c:pt idx="162">
                  <c:v>38757.0</c:v>
                </c:pt>
                <c:pt idx="163">
                  <c:v>38764.0</c:v>
                </c:pt>
                <c:pt idx="164">
                  <c:v>38771.0</c:v>
                </c:pt>
                <c:pt idx="165">
                  <c:v>38778.0</c:v>
                </c:pt>
                <c:pt idx="166">
                  <c:v>38785.0</c:v>
                </c:pt>
                <c:pt idx="167">
                  <c:v>38792.0</c:v>
                </c:pt>
                <c:pt idx="168">
                  <c:v>38799.0</c:v>
                </c:pt>
                <c:pt idx="169">
                  <c:v>38806.0</c:v>
                </c:pt>
                <c:pt idx="170">
                  <c:v>38813.0</c:v>
                </c:pt>
                <c:pt idx="171">
                  <c:v>38820.0</c:v>
                </c:pt>
                <c:pt idx="172">
                  <c:v>38827.0</c:v>
                </c:pt>
                <c:pt idx="173">
                  <c:v>38834.0</c:v>
                </c:pt>
                <c:pt idx="174">
                  <c:v>38841.0</c:v>
                </c:pt>
                <c:pt idx="175">
                  <c:v>38848.0</c:v>
                </c:pt>
                <c:pt idx="176">
                  <c:v>38855.0</c:v>
                </c:pt>
                <c:pt idx="177">
                  <c:v>38862.0</c:v>
                </c:pt>
                <c:pt idx="178">
                  <c:v>38869.0</c:v>
                </c:pt>
                <c:pt idx="179">
                  <c:v>38876.0</c:v>
                </c:pt>
                <c:pt idx="180">
                  <c:v>38883.0</c:v>
                </c:pt>
                <c:pt idx="181">
                  <c:v>38890.0</c:v>
                </c:pt>
                <c:pt idx="182">
                  <c:v>38897.0</c:v>
                </c:pt>
                <c:pt idx="183">
                  <c:v>38904.0</c:v>
                </c:pt>
                <c:pt idx="184">
                  <c:v>38911.0</c:v>
                </c:pt>
                <c:pt idx="185">
                  <c:v>38918.0</c:v>
                </c:pt>
                <c:pt idx="186">
                  <c:v>38925.0</c:v>
                </c:pt>
                <c:pt idx="187">
                  <c:v>38932.0</c:v>
                </c:pt>
                <c:pt idx="188">
                  <c:v>38939.0</c:v>
                </c:pt>
                <c:pt idx="189">
                  <c:v>38946.0</c:v>
                </c:pt>
                <c:pt idx="190">
                  <c:v>38953.0</c:v>
                </c:pt>
                <c:pt idx="191">
                  <c:v>38960.0</c:v>
                </c:pt>
                <c:pt idx="192">
                  <c:v>38967.0</c:v>
                </c:pt>
                <c:pt idx="193">
                  <c:v>38974.0</c:v>
                </c:pt>
                <c:pt idx="194">
                  <c:v>38981.0</c:v>
                </c:pt>
                <c:pt idx="195">
                  <c:v>38988.0</c:v>
                </c:pt>
                <c:pt idx="196">
                  <c:v>38995.0</c:v>
                </c:pt>
                <c:pt idx="197">
                  <c:v>39002.0</c:v>
                </c:pt>
                <c:pt idx="198">
                  <c:v>39009.0</c:v>
                </c:pt>
                <c:pt idx="199">
                  <c:v>39016.0</c:v>
                </c:pt>
                <c:pt idx="200">
                  <c:v>39023.0</c:v>
                </c:pt>
                <c:pt idx="201">
                  <c:v>39030.0</c:v>
                </c:pt>
                <c:pt idx="202">
                  <c:v>39037.0</c:v>
                </c:pt>
                <c:pt idx="203">
                  <c:v>39044.0</c:v>
                </c:pt>
                <c:pt idx="204">
                  <c:v>39051.0</c:v>
                </c:pt>
                <c:pt idx="205">
                  <c:v>39058.0</c:v>
                </c:pt>
                <c:pt idx="206">
                  <c:v>39065.0</c:v>
                </c:pt>
                <c:pt idx="207">
                  <c:v>39072.0</c:v>
                </c:pt>
                <c:pt idx="208">
                  <c:v>39079.0</c:v>
                </c:pt>
                <c:pt idx="209">
                  <c:v>39086.0</c:v>
                </c:pt>
                <c:pt idx="210">
                  <c:v>39093.0</c:v>
                </c:pt>
                <c:pt idx="211">
                  <c:v>39100.0</c:v>
                </c:pt>
                <c:pt idx="212">
                  <c:v>39107.0</c:v>
                </c:pt>
                <c:pt idx="213">
                  <c:v>39114.0</c:v>
                </c:pt>
                <c:pt idx="214">
                  <c:v>39121.0</c:v>
                </c:pt>
                <c:pt idx="215">
                  <c:v>39128.0</c:v>
                </c:pt>
                <c:pt idx="216">
                  <c:v>39135.0</c:v>
                </c:pt>
                <c:pt idx="217">
                  <c:v>39142.0</c:v>
                </c:pt>
                <c:pt idx="218">
                  <c:v>39149.0</c:v>
                </c:pt>
                <c:pt idx="219">
                  <c:v>39156.0</c:v>
                </c:pt>
                <c:pt idx="220">
                  <c:v>39163.0</c:v>
                </c:pt>
                <c:pt idx="221">
                  <c:v>39170.0</c:v>
                </c:pt>
                <c:pt idx="222">
                  <c:v>39177.0</c:v>
                </c:pt>
                <c:pt idx="223">
                  <c:v>39184.0</c:v>
                </c:pt>
                <c:pt idx="224">
                  <c:v>39191.0</c:v>
                </c:pt>
                <c:pt idx="225">
                  <c:v>39198.0</c:v>
                </c:pt>
                <c:pt idx="226">
                  <c:v>39205.0</c:v>
                </c:pt>
                <c:pt idx="227">
                  <c:v>39212.0</c:v>
                </c:pt>
                <c:pt idx="228">
                  <c:v>39219.0</c:v>
                </c:pt>
                <c:pt idx="229">
                  <c:v>39226.0</c:v>
                </c:pt>
                <c:pt idx="230">
                  <c:v>39233.0</c:v>
                </c:pt>
                <c:pt idx="231">
                  <c:v>39240.0</c:v>
                </c:pt>
                <c:pt idx="232">
                  <c:v>39247.0</c:v>
                </c:pt>
                <c:pt idx="233">
                  <c:v>39254.0</c:v>
                </c:pt>
                <c:pt idx="234">
                  <c:v>39261.0</c:v>
                </c:pt>
                <c:pt idx="235">
                  <c:v>39268.0</c:v>
                </c:pt>
                <c:pt idx="236">
                  <c:v>39275.0</c:v>
                </c:pt>
                <c:pt idx="237">
                  <c:v>39282.0</c:v>
                </c:pt>
                <c:pt idx="238">
                  <c:v>39289.0</c:v>
                </c:pt>
                <c:pt idx="239">
                  <c:v>39296.0</c:v>
                </c:pt>
                <c:pt idx="240">
                  <c:v>39303.0</c:v>
                </c:pt>
                <c:pt idx="241">
                  <c:v>39310.0</c:v>
                </c:pt>
                <c:pt idx="242">
                  <c:v>39317.0</c:v>
                </c:pt>
                <c:pt idx="243">
                  <c:v>39324.0</c:v>
                </c:pt>
                <c:pt idx="244">
                  <c:v>39331.0</c:v>
                </c:pt>
                <c:pt idx="245">
                  <c:v>39338.0</c:v>
                </c:pt>
                <c:pt idx="246">
                  <c:v>39345.0</c:v>
                </c:pt>
                <c:pt idx="247">
                  <c:v>39352.0</c:v>
                </c:pt>
                <c:pt idx="248">
                  <c:v>39359.0</c:v>
                </c:pt>
                <c:pt idx="249">
                  <c:v>39366.0</c:v>
                </c:pt>
                <c:pt idx="250">
                  <c:v>39373.0</c:v>
                </c:pt>
                <c:pt idx="251">
                  <c:v>39380.0</c:v>
                </c:pt>
                <c:pt idx="252">
                  <c:v>39387.0</c:v>
                </c:pt>
                <c:pt idx="253">
                  <c:v>39394.0</c:v>
                </c:pt>
                <c:pt idx="254">
                  <c:v>39401.0</c:v>
                </c:pt>
                <c:pt idx="255">
                  <c:v>39408.0</c:v>
                </c:pt>
                <c:pt idx="256">
                  <c:v>39415.0</c:v>
                </c:pt>
                <c:pt idx="257">
                  <c:v>39422.0</c:v>
                </c:pt>
                <c:pt idx="258">
                  <c:v>39429.0</c:v>
                </c:pt>
                <c:pt idx="259">
                  <c:v>39436.0</c:v>
                </c:pt>
                <c:pt idx="260">
                  <c:v>39443.0</c:v>
                </c:pt>
                <c:pt idx="261">
                  <c:v>39450.0</c:v>
                </c:pt>
              </c:numCache>
            </c:numRef>
          </c:cat>
          <c:val>
            <c:numRef>
              <c:f>Sheet1!$K$2:$K$263</c:f>
              <c:numCache>
                <c:formatCode>General</c:formatCode>
                <c:ptCount val="262"/>
                <c:pt idx="0">
                  <c:v>88.047</c:v>
                </c:pt>
                <c:pt idx="1">
                  <c:v>69.095</c:v>
                </c:pt>
                <c:pt idx="2">
                  <c:v>68.484</c:v>
                </c:pt>
                <c:pt idx="3">
                  <c:v>60.369</c:v>
                </c:pt>
                <c:pt idx="4">
                  <c:v>67.405</c:v>
                </c:pt>
                <c:pt idx="5">
                  <c:v>65.92</c:v>
                </c:pt>
                <c:pt idx="6">
                  <c:v>69.13500000000001</c:v>
                </c:pt>
                <c:pt idx="7">
                  <c:v>75.274</c:v>
                </c:pt>
                <c:pt idx="8">
                  <c:v>76.583</c:v>
                </c:pt>
                <c:pt idx="9">
                  <c:v>73.767</c:v>
                </c:pt>
                <c:pt idx="10">
                  <c:v>73.687</c:v>
                </c:pt>
                <c:pt idx="11">
                  <c:v>72.386</c:v>
                </c:pt>
                <c:pt idx="12">
                  <c:v>72.236</c:v>
                </c:pt>
                <c:pt idx="13">
                  <c:v>74.031</c:v>
                </c:pt>
                <c:pt idx="14">
                  <c:v>69.57299999999998</c:v>
                </c:pt>
                <c:pt idx="15">
                  <c:v>70.64</c:v>
                </c:pt>
                <c:pt idx="16">
                  <c:v>68.67299999999985</c:v>
                </c:pt>
                <c:pt idx="17">
                  <c:v>83.26</c:v>
                </c:pt>
                <c:pt idx="18">
                  <c:v>67.232</c:v>
                </c:pt>
                <c:pt idx="19">
                  <c:v>62.197</c:v>
                </c:pt>
                <c:pt idx="20">
                  <c:v>64.917</c:v>
                </c:pt>
                <c:pt idx="21">
                  <c:v>68.969</c:v>
                </c:pt>
                <c:pt idx="22">
                  <c:v>74.214</c:v>
                </c:pt>
                <c:pt idx="23">
                  <c:v>63.952</c:v>
                </c:pt>
                <c:pt idx="24">
                  <c:v>67.289</c:v>
                </c:pt>
                <c:pt idx="25">
                  <c:v>61.329</c:v>
                </c:pt>
                <c:pt idx="26">
                  <c:v>78.066</c:v>
                </c:pt>
                <c:pt idx="27">
                  <c:v>66.53</c:v>
                </c:pt>
                <c:pt idx="28">
                  <c:v>68.424</c:v>
                </c:pt>
                <c:pt idx="29">
                  <c:v>64.87599999999998</c:v>
                </c:pt>
                <c:pt idx="30">
                  <c:v>73.85599999999998</c:v>
                </c:pt>
                <c:pt idx="31">
                  <c:v>63.829</c:v>
                </c:pt>
                <c:pt idx="32">
                  <c:v>82.77200000000001</c:v>
                </c:pt>
                <c:pt idx="33">
                  <c:v>67.863</c:v>
                </c:pt>
                <c:pt idx="34">
                  <c:v>70.73</c:v>
                </c:pt>
                <c:pt idx="35">
                  <c:v>83.285</c:v>
                </c:pt>
                <c:pt idx="36">
                  <c:v>82.046</c:v>
                </c:pt>
                <c:pt idx="37">
                  <c:v>75.02</c:v>
                </c:pt>
                <c:pt idx="38">
                  <c:v>83.62899999999998</c:v>
                </c:pt>
                <c:pt idx="39">
                  <c:v>86.65300000000001</c:v>
                </c:pt>
                <c:pt idx="40">
                  <c:v>82.402</c:v>
                </c:pt>
                <c:pt idx="41">
                  <c:v>85.762</c:v>
                </c:pt>
                <c:pt idx="42">
                  <c:v>86.313</c:v>
                </c:pt>
                <c:pt idx="43">
                  <c:v>91.893</c:v>
                </c:pt>
                <c:pt idx="44">
                  <c:v>92.77200000000001</c:v>
                </c:pt>
                <c:pt idx="45">
                  <c:v>95.064</c:v>
                </c:pt>
                <c:pt idx="46">
                  <c:v>98.193</c:v>
                </c:pt>
                <c:pt idx="47">
                  <c:v>98.429</c:v>
                </c:pt>
                <c:pt idx="48">
                  <c:v>93.648</c:v>
                </c:pt>
                <c:pt idx="49">
                  <c:v>97.799</c:v>
                </c:pt>
                <c:pt idx="50">
                  <c:v>112.265</c:v>
                </c:pt>
                <c:pt idx="51">
                  <c:v>133.936</c:v>
                </c:pt>
                <c:pt idx="52">
                  <c:v>168.235</c:v>
                </c:pt>
                <c:pt idx="53">
                  <c:v>150.798</c:v>
                </c:pt>
                <c:pt idx="54">
                  <c:v>146.678</c:v>
                </c:pt>
                <c:pt idx="55">
                  <c:v>150.055</c:v>
                </c:pt>
                <c:pt idx="56">
                  <c:v>158.627</c:v>
                </c:pt>
                <c:pt idx="57">
                  <c:v>161.677</c:v>
                </c:pt>
                <c:pt idx="58">
                  <c:v>156.056</c:v>
                </c:pt>
                <c:pt idx="59">
                  <c:v>170.965</c:v>
                </c:pt>
                <c:pt idx="60">
                  <c:v>168.607</c:v>
                </c:pt>
                <c:pt idx="61">
                  <c:v>180.51</c:v>
                </c:pt>
                <c:pt idx="62">
                  <c:v>172.745</c:v>
                </c:pt>
                <c:pt idx="63">
                  <c:v>215.775</c:v>
                </c:pt>
                <c:pt idx="64">
                  <c:v>251.653</c:v>
                </c:pt>
                <c:pt idx="65">
                  <c:v>373.111</c:v>
                </c:pt>
                <c:pt idx="66">
                  <c:v>416.119</c:v>
                </c:pt>
                <c:pt idx="67">
                  <c:v>458.124</c:v>
                </c:pt>
                <c:pt idx="68">
                  <c:v>490.878</c:v>
                </c:pt>
                <c:pt idx="69">
                  <c:v>481.391</c:v>
                </c:pt>
                <c:pt idx="70">
                  <c:v>492.452</c:v>
                </c:pt>
                <c:pt idx="71">
                  <c:v>498.788</c:v>
                </c:pt>
                <c:pt idx="72">
                  <c:v>500.605</c:v>
                </c:pt>
                <c:pt idx="73">
                  <c:v>500.218</c:v>
                </c:pt>
                <c:pt idx="74">
                  <c:v>507.714</c:v>
                </c:pt>
                <c:pt idx="75">
                  <c:v>499.567</c:v>
                </c:pt>
                <c:pt idx="76">
                  <c:v>519.8669999999979</c:v>
                </c:pt>
                <c:pt idx="77">
                  <c:v>508.925</c:v>
                </c:pt>
                <c:pt idx="78">
                  <c:v>499.405</c:v>
                </c:pt>
                <c:pt idx="79">
                  <c:v>490.922</c:v>
                </c:pt>
                <c:pt idx="80">
                  <c:v>485.116</c:v>
                </c:pt>
                <c:pt idx="81">
                  <c:v>493.133</c:v>
                </c:pt>
                <c:pt idx="82">
                  <c:v>513.55</c:v>
                </c:pt>
                <c:pt idx="83">
                  <c:v>516.11</c:v>
                </c:pt>
                <c:pt idx="84">
                  <c:v>509.9359999999988</c:v>
                </c:pt>
                <c:pt idx="85">
                  <c:v>506.9209999999989</c:v>
                </c:pt>
                <c:pt idx="86">
                  <c:v>525.0359999999994</c:v>
                </c:pt>
                <c:pt idx="87">
                  <c:v>538.0419999999987</c:v>
                </c:pt>
                <c:pt idx="88">
                  <c:v>550.51</c:v>
                </c:pt>
                <c:pt idx="89">
                  <c:v>600.227</c:v>
                </c:pt>
                <c:pt idx="90">
                  <c:v>776.493</c:v>
                </c:pt>
                <c:pt idx="91">
                  <c:v>1008.116</c:v>
                </c:pt>
                <c:pt idx="92">
                  <c:v>1040.817</c:v>
                </c:pt>
                <c:pt idx="93">
                  <c:v>1311.702</c:v>
                </c:pt>
                <c:pt idx="94">
                  <c:v>1393.492</c:v>
                </c:pt>
                <c:pt idx="95">
                  <c:v>1438.859</c:v>
                </c:pt>
                <c:pt idx="96">
                  <c:v>1443.203</c:v>
                </c:pt>
                <c:pt idx="97">
                  <c:v>1571.392</c:v>
                </c:pt>
                <c:pt idx="98">
                  <c:v>1534.238</c:v>
                </c:pt>
                <c:pt idx="99">
                  <c:v>1428.042</c:v>
                </c:pt>
                <c:pt idx="100">
                  <c:v>1479.477</c:v>
                </c:pt>
                <c:pt idx="101">
                  <c:v>1590.947</c:v>
                </c:pt>
                <c:pt idx="102">
                  <c:v>1562.44</c:v>
                </c:pt>
                <c:pt idx="103">
                  <c:v>1444.75</c:v>
                </c:pt>
                <c:pt idx="104">
                  <c:v>1471.568</c:v>
                </c:pt>
                <c:pt idx="105">
                  <c:v>1402.649</c:v>
                </c:pt>
                <c:pt idx="106">
                  <c:v>1272.89</c:v>
                </c:pt>
                <c:pt idx="107">
                  <c:v>1239.063</c:v>
                </c:pt>
                <c:pt idx="108">
                  <c:v>1211.148</c:v>
                </c:pt>
                <c:pt idx="109">
                  <c:v>1109.586</c:v>
                </c:pt>
                <c:pt idx="110">
                  <c:v>1098.632</c:v>
                </c:pt>
                <c:pt idx="111">
                  <c:v>1123.811</c:v>
                </c:pt>
                <c:pt idx="112">
                  <c:v>1111.47</c:v>
                </c:pt>
                <c:pt idx="113">
                  <c:v>1140.934</c:v>
                </c:pt>
                <c:pt idx="114">
                  <c:v>1123.188</c:v>
                </c:pt>
                <c:pt idx="115">
                  <c:v>1119.269</c:v>
                </c:pt>
                <c:pt idx="116">
                  <c:v>1100.09</c:v>
                </c:pt>
                <c:pt idx="117">
                  <c:v>1040.126</c:v>
                </c:pt>
                <c:pt idx="118">
                  <c:v>1008.09</c:v>
                </c:pt>
                <c:pt idx="119">
                  <c:v>968.4219999999987</c:v>
                </c:pt>
                <c:pt idx="120">
                  <c:v>945.8150000000001</c:v>
                </c:pt>
                <c:pt idx="121">
                  <c:v>846.8419999999983</c:v>
                </c:pt>
                <c:pt idx="122">
                  <c:v>839.3559999999983</c:v>
                </c:pt>
                <c:pt idx="123">
                  <c:v>864.11</c:v>
                </c:pt>
                <c:pt idx="124">
                  <c:v>851.266</c:v>
                </c:pt>
                <c:pt idx="125">
                  <c:v>740.8649999999986</c:v>
                </c:pt>
                <c:pt idx="126">
                  <c:v>739.433</c:v>
                </c:pt>
                <c:pt idx="127">
                  <c:v>680.151</c:v>
                </c:pt>
                <c:pt idx="128">
                  <c:v>664.8359999999986</c:v>
                </c:pt>
                <c:pt idx="129">
                  <c:v>582.096</c:v>
                </c:pt>
                <c:pt idx="130">
                  <c:v>569.3119999999986</c:v>
                </c:pt>
                <c:pt idx="131">
                  <c:v>547.975</c:v>
                </c:pt>
                <c:pt idx="132">
                  <c:v>555.4829999999994</c:v>
                </c:pt>
                <c:pt idx="133">
                  <c:v>493.525</c:v>
                </c:pt>
                <c:pt idx="134">
                  <c:v>492.092</c:v>
                </c:pt>
                <c:pt idx="135">
                  <c:v>479.8</c:v>
                </c:pt>
                <c:pt idx="136">
                  <c:v>480.47</c:v>
                </c:pt>
                <c:pt idx="137">
                  <c:v>447.237</c:v>
                </c:pt>
                <c:pt idx="138">
                  <c:v>435.376</c:v>
                </c:pt>
                <c:pt idx="139">
                  <c:v>439.4959999999988</c:v>
                </c:pt>
                <c:pt idx="140">
                  <c:v>436.616</c:v>
                </c:pt>
                <c:pt idx="141">
                  <c:v>418.992</c:v>
                </c:pt>
                <c:pt idx="142">
                  <c:v>419.756</c:v>
                </c:pt>
                <c:pt idx="143">
                  <c:v>396.368</c:v>
                </c:pt>
                <c:pt idx="144">
                  <c:v>392.535</c:v>
                </c:pt>
                <c:pt idx="145">
                  <c:v>361.903</c:v>
                </c:pt>
                <c:pt idx="146">
                  <c:v>359.348</c:v>
                </c:pt>
                <c:pt idx="147">
                  <c:v>335.157</c:v>
                </c:pt>
                <c:pt idx="148">
                  <c:v>335.305</c:v>
                </c:pt>
                <c:pt idx="149">
                  <c:v>301.688</c:v>
                </c:pt>
                <c:pt idx="150">
                  <c:v>302.904</c:v>
                </c:pt>
                <c:pt idx="151">
                  <c:v>288.635</c:v>
                </c:pt>
                <c:pt idx="152">
                  <c:v>282.155</c:v>
                </c:pt>
                <c:pt idx="153">
                  <c:v>243.163</c:v>
                </c:pt>
                <c:pt idx="154">
                  <c:v>243.204</c:v>
                </c:pt>
                <c:pt idx="155">
                  <c:v>233.448</c:v>
                </c:pt>
                <c:pt idx="156">
                  <c:v>233.207</c:v>
                </c:pt>
                <c:pt idx="157">
                  <c:v>239.246</c:v>
                </c:pt>
                <c:pt idx="158">
                  <c:v>229.837</c:v>
                </c:pt>
                <c:pt idx="159">
                  <c:v>181.426</c:v>
                </c:pt>
                <c:pt idx="160">
                  <c:v>180.464</c:v>
                </c:pt>
                <c:pt idx="161">
                  <c:v>182.027</c:v>
                </c:pt>
                <c:pt idx="162">
                  <c:v>181.313</c:v>
                </c:pt>
                <c:pt idx="163">
                  <c:v>159.226</c:v>
                </c:pt>
                <c:pt idx="164">
                  <c:v>155.704</c:v>
                </c:pt>
                <c:pt idx="165">
                  <c:v>154.033</c:v>
                </c:pt>
                <c:pt idx="166">
                  <c:v>154.482</c:v>
                </c:pt>
                <c:pt idx="167">
                  <c:v>141.816</c:v>
                </c:pt>
                <c:pt idx="168">
                  <c:v>139.984</c:v>
                </c:pt>
                <c:pt idx="169">
                  <c:v>139.464</c:v>
                </c:pt>
                <c:pt idx="170">
                  <c:v>137.781</c:v>
                </c:pt>
                <c:pt idx="171">
                  <c:v>136.871</c:v>
                </c:pt>
                <c:pt idx="172">
                  <c:v>135.181</c:v>
                </c:pt>
                <c:pt idx="173">
                  <c:v>135.676</c:v>
                </c:pt>
                <c:pt idx="174">
                  <c:v>134.723</c:v>
                </c:pt>
                <c:pt idx="175">
                  <c:v>134.882</c:v>
                </c:pt>
                <c:pt idx="176">
                  <c:v>141.692</c:v>
                </c:pt>
                <c:pt idx="177">
                  <c:v>128.956</c:v>
                </c:pt>
                <c:pt idx="178">
                  <c:v>132.434</c:v>
                </c:pt>
                <c:pt idx="179">
                  <c:v>126.654</c:v>
                </c:pt>
                <c:pt idx="180">
                  <c:v>127.264</c:v>
                </c:pt>
                <c:pt idx="181">
                  <c:v>125.685</c:v>
                </c:pt>
                <c:pt idx="182">
                  <c:v>127.715</c:v>
                </c:pt>
                <c:pt idx="183">
                  <c:v>127.601</c:v>
                </c:pt>
                <c:pt idx="184">
                  <c:v>128.723</c:v>
                </c:pt>
                <c:pt idx="185">
                  <c:v>125.672</c:v>
                </c:pt>
                <c:pt idx="186">
                  <c:v>125.087</c:v>
                </c:pt>
                <c:pt idx="187">
                  <c:v>125.251</c:v>
                </c:pt>
                <c:pt idx="188">
                  <c:v>126.147</c:v>
                </c:pt>
                <c:pt idx="189">
                  <c:v>123.759</c:v>
                </c:pt>
                <c:pt idx="190">
                  <c:v>117.85</c:v>
                </c:pt>
                <c:pt idx="191">
                  <c:v>118.697</c:v>
                </c:pt>
                <c:pt idx="192">
                  <c:v>120.174</c:v>
                </c:pt>
                <c:pt idx="193">
                  <c:v>121.696</c:v>
                </c:pt>
                <c:pt idx="194">
                  <c:v>121.351</c:v>
                </c:pt>
                <c:pt idx="195">
                  <c:v>122.604</c:v>
                </c:pt>
                <c:pt idx="196">
                  <c:v>125.377</c:v>
                </c:pt>
                <c:pt idx="197">
                  <c:v>126.249</c:v>
                </c:pt>
                <c:pt idx="198">
                  <c:v>124.534</c:v>
                </c:pt>
                <c:pt idx="199">
                  <c:v>123.908</c:v>
                </c:pt>
                <c:pt idx="200">
                  <c:v>123.444</c:v>
                </c:pt>
                <c:pt idx="201">
                  <c:v>126.292</c:v>
                </c:pt>
                <c:pt idx="202">
                  <c:v>124.7</c:v>
                </c:pt>
                <c:pt idx="203">
                  <c:v>129.165</c:v>
                </c:pt>
                <c:pt idx="204">
                  <c:v>130.135</c:v>
                </c:pt>
                <c:pt idx="205">
                  <c:v>136.571</c:v>
                </c:pt>
                <c:pt idx="206">
                  <c:v>137.429</c:v>
                </c:pt>
                <c:pt idx="207">
                  <c:v>139.548</c:v>
                </c:pt>
                <c:pt idx="208">
                  <c:v>142.912</c:v>
                </c:pt>
                <c:pt idx="209">
                  <c:v>150.482</c:v>
                </c:pt>
                <c:pt idx="210">
                  <c:v>145.766</c:v>
                </c:pt>
                <c:pt idx="211">
                  <c:v>133.544</c:v>
                </c:pt>
                <c:pt idx="212">
                  <c:v>128.737</c:v>
                </c:pt>
                <c:pt idx="213">
                  <c:v>132.833</c:v>
                </c:pt>
                <c:pt idx="214">
                  <c:v>137.754</c:v>
                </c:pt>
                <c:pt idx="215">
                  <c:v>137.334</c:v>
                </c:pt>
                <c:pt idx="216">
                  <c:v>130.335</c:v>
                </c:pt>
                <c:pt idx="217">
                  <c:v>129.639</c:v>
                </c:pt>
                <c:pt idx="218">
                  <c:v>134.682</c:v>
                </c:pt>
                <c:pt idx="219">
                  <c:v>133.535</c:v>
                </c:pt>
                <c:pt idx="220">
                  <c:v>134.993</c:v>
                </c:pt>
                <c:pt idx="221">
                  <c:v>140.693</c:v>
                </c:pt>
                <c:pt idx="222">
                  <c:v>149.738</c:v>
                </c:pt>
                <c:pt idx="223">
                  <c:v>148.638</c:v>
                </c:pt>
                <c:pt idx="224">
                  <c:v>145.776</c:v>
                </c:pt>
                <c:pt idx="225">
                  <c:v>136.385</c:v>
                </c:pt>
                <c:pt idx="226">
                  <c:v>145.684</c:v>
                </c:pt>
                <c:pt idx="227">
                  <c:v>147.198</c:v>
                </c:pt>
                <c:pt idx="228">
                  <c:v>150.138</c:v>
                </c:pt>
                <c:pt idx="229">
                  <c:v>143.182</c:v>
                </c:pt>
                <c:pt idx="230">
                  <c:v>146.61</c:v>
                </c:pt>
                <c:pt idx="231">
                  <c:v>144.831</c:v>
                </c:pt>
                <c:pt idx="232">
                  <c:v>150.593</c:v>
                </c:pt>
                <c:pt idx="233">
                  <c:v>159.698</c:v>
                </c:pt>
                <c:pt idx="234">
                  <c:v>162.917</c:v>
                </c:pt>
                <c:pt idx="235">
                  <c:v>164.091</c:v>
                </c:pt>
                <c:pt idx="236">
                  <c:v>150.633</c:v>
                </c:pt>
                <c:pt idx="237">
                  <c:v>149.469</c:v>
                </c:pt>
                <c:pt idx="238">
                  <c:v>152.185</c:v>
                </c:pt>
                <c:pt idx="239">
                  <c:v>159.82</c:v>
                </c:pt>
                <c:pt idx="240">
                  <c:v>156.249</c:v>
                </c:pt>
                <c:pt idx="241">
                  <c:v>149.53</c:v>
                </c:pt>
                <c:pt idx="242">
                  <c:v>144.009</c:v>
                </c:pt>
                <c:pt idx="243">
                  <c:v>142.8</c:v>
                </c:pt>
                <c:pt idx="244">
                  <c:v>142.318</c:v>
                </c:pt>
                <c:pt idx="245">
                  <c:v>142.883</c:v>
                </c:pt>
                <c:pt idx="246">
                  <c:v>142.846</c:v>
                </c:pt>
                <c:pt idx="247">
                  <c:v>144.391</c:v>
                </c:pt>
                <c:pt idx="248">
                  <c:v>147.435</c:v>
                </c:pt>
                <c:pt idx="249">
                  <c:v>146.404</c:v>
                </c:pt>
                <c:pt idx="250">
                  <c:v>151.708</c:v>
                </c:pt>
              </c:numCache>
            </c:numRef>
          </c:val>
        </c:ser>
        <c:ser>
          <c:idx val="3"/>
          <c:order val="3"/>
          <c:tx>
            <c:strRef>
              <c:f>Sheet1!$L$1</c:f>
              <c:strCache>
                <c:ptCount val="1"/>
                <c:pt idx="0">
                  <c:v>Liquidity to Key Markets</c:v>
                </c:pt>
              </c:strCache>
            </c:strRef>
          </c:tx>
          <c:cat>
            <c:numRef>
              <c:f>Sheet1!$H$2:$H$263</c:f>
              <c:numCache>
                <c:formatCode>m/d/yy</c:formatCode>
                <c:ptCount val="262"/>
                <c:pt idx="0">
                  <c:v>37623.0</c:v>
                </c:pt>
                <c:pt idx="1">
                  <c:v>37630.0</c:v>
                </c:pt>
                <c:pt idx="2">
                  <c:v>37637.0</c:v>
                </c:pt>
                <c:pt idx="3">
                  <c:v>37644.0</c:v>
                </c:pt>
                <c:pt idx="4">
                  <c:v>37651.0</c:v>
                </c:pt>
                <c:pt idx="5">
                  <c:v>37658.0</c:v>
                </c:pt>
                <c:pt idx="6">
                  <c:v>37665.0</c:v>
                </c:pt>
                <c:pt idx="7">
                  <c:v>37672.0</c:v>
                </c:pt>
                <c:pt idx="8">
                  <c:v>37679.0</c:v>
                </c:pt>
                <c:pt idx="9">
                  <c:v>37686.0</c:v>
                </c:pt>
                <c:pt idx="10">
                  <c:v>37693.0</c:v>
                </c:pt>
                <c:pt idx="11">
                  <c:v>37700.0</c:v>
                </c:pt>
                <c:pt idx="12">
                  <c:v>37707.0</c:v>
                </c:pt>
                <c:pt idx="13">
                  <c:v>37714.0</c:v>
                </c:pt>
                <c:pt idx="14">
                  <c:v>37721.0</c:v>
                </c:pt>
                <c:pt idx="15">
                  <c:v>37728.0</c:v>
                </c:pt>
                <c:pt idx="16">
                  <c:v>37735.0</c:v>
                </c:pt>
                <c:pt idx="17">
                  <c:v>37742.0</c:v>
                </c:pt>
                <c:pt idx="18">
                  <c:v>37749.0</c:v>
                </c:pt>
                <c:pt idx="19">
                  <c:v>37756.0</c:v>
                </c:pt>
                <c:pt idx="20">
                  <c:v>37763.0</c:v>
                </c:pt>
                <c:pt idx="21">
                  <c:v>37770.0</c:v>
                </c:pt>
                <c:pt idx="22">
                  <c:v>37777.0</c:v>
                </c:pt>
                <c:pt idx="23">
                  <c:v>37784.0</c:v>
                </c:pt>
                <c:pt idx="24">
                  <c:v>37791.0</c:v>
                </c:pt>
                <c:pt idx="25">
                  <c:v>37798.0</c:v>
                </c:pt>
                <c:pt idx="26">
                  <c:v>37805.0</c:v>
                </c:pt>
                <c:pt idx="27">
                  <c:v>37812.0</c:v>
                </c:pt>
                <c:pt idx="28">
                  <c:v>37819.0</c:v>
                </c:pt>
                <c:pt idx="29">
                  <c:v>37826.0</c:v>
                </c:pt>
                <c:pt idx="30">
                  <c:v>37833.0</c:v>
                </c:pt>
                <c:pt idx="31">
                  <c:v>37840.0</c:v>
                </c:pt>
                <c:pt idx="32">
                  <c:v>37847.0</c:v>
                </c:pt>
                <c:pt idx="33">
                  <c:v>37854.0</c:v>
                </c:pt>
                <c:pt idx="34">
                  <c:v>37861.0</c:v>
                </c:pt>
                <c:pt idx="35">
                  <c:v>37868.0</c:v>
                </c:pt>
                <c:pt idx="36">
                  <c:v>37875.0</c:v>
                </c:pt>
                <c:pt idx="37">
                  <c:v>37882.0</c:v>
                </c:pt>
                <c:pt idx="38">
                  <c:v>37889.0</c:v>
                </c:pt>
                <c:pt idx="39">
                  <c:v>37896.0</c:v>
                </c:pt>
                <c:pt idx="40">
                  <c:v>37903.0</c:v>
                </c:pt>
                <c:pt idx="41">
                  <c:v>37910.0</c:v>
                </c:pt>
                <c:pt idx="42">
                  <c:v>37917.0</c:v>
                </c:pt>
                <c:pt idx="43">
                  <c:v>37924.0</c:v>
                </c:pt>
                <c:pt idx="44">
                  <c:v>37931.0</c:v>
                </c:pt>
                <c:pt idx="45">
                  <c:v>37938.0</c:v>
                </c:pt>
                <c:pt idx="46">
                  <c:v>37945.0</c:v>
                </c:pt>
                <c:pt idx="47">
                  <c:v>37952.0</c:v>
                </c:pt>
                <c:pt idx="48">
                  <c:v>37959.0</c:v>
                </c:pt>
                <c:pt idx="49">
                  <c:v>37966.0</c:v>
                </c:pt>
                <c:pt idx="50">
                  <c:v>37973.0</c:v>
                </c:pt>
                <c:pt idx="51">
                  <c:v>37980.0</c:v>
                </c:pt>
                <c:pt idx="52">
                  <c:v>37987.0</c:v>
                </c:pt>
                <c:pt idx="53">
                  <c:v>37994.0</c:v>
                </c:pt>
                <c:pt idx="54">
                  <c:v>38001.0</c:v>
                </c:pt>
                <c:pt idx="55">
                  <c:v>38008.0</c:v>
                </c:pt>
                <c:pt idx="56">
                  <c:v>38015.0</c:v>
                </c:pt>
                <c:pt idx="57">
                  <c:v>38022.0</c:v>
                </c:pt>
                <c:pt idx="58">
                  <c:v>38029.0</c:v>
                </c:pt>
                <c:pt idx="59">
                  <c:v>38036.0</c:v>
                </c:pt>
                <c:pt idx="60">
                  <c:v>38043.0</c:v>
                </c:pt>
                <c:pt idx="61">
                  <c:v>38050.0</c:v>
                </c:pt>
                <c:pt idx="62">
                  <c:v>38057.0</c:v>
                </c:pt>
                <c:pt idx="63">
                  <c:v>38064.0</c:v>
                </c:pt>
                <c:pt idx="64">
                  <c:v>38071.0</c:v>
                </c:pt>
                <c:pt idx="65">
                  <c:v>38078.0</c:v>
                </c:pt>
                <c:pt idx="66">
                  <c:v>38085.0</c:v>
                </c:pt>
                <c:pt idx="67">
                  <c:v>38092.0</c:v>
                </c:pt>
                <c:pt idx="68">
                  <c:v>38099.0</c:v>
                </c:pt>
                <c:pt idx="69">
                  <c:v>38106.0</c:v>
                </c:pt>
                <c:pt idx="70">
                  <c:v>38113.0</c:v>
                </c:pt>
                <c:pt idx="71">
                  <c:v>38120.0</c:v>
                </c:pt>
                <c:pt idx="72">
                  <c:v>38127.0</c:v>
                </c:pt>
                <c:pt idx="73">
                  <c:v>38134.0</c:v>
                </c:pt>
                <c:pt idx="74">
                  <c:v>38141.0</c:v>
                </c:pt>
                <c:pt idx="75">
                  <c:v>38148.0</c:v>
                </c:pt>
                <c:pt idx="76">
                  <c:v>38155.0</c:v>
                </c:pt>
                <c:pt idx="77">
                  <c:v>38162.0</c:v>
                </c:pt>
                <c:pt idx="78">
                  <c:v>38169.0</c:v>
                </c:pt>
                <c:pt idx="79">
                  <c:v>38176.0</c:v>
                </c:pt>
                <c:pt idx="80">
                  <c:v>38183.0</c:v>
                </c:pt>
                <c:pt idx="81">
                  <c:v>38190.0</c:v>
                </c:pt>
                <c:pt idx="82">
                  <c:v>38197.0</c:v>
                </c:pt>
                <c:pt idx="83">
                  <c:v>38204.0</c:v>
                </c:pt>
                <c:pt idx="84">
                  <c:v>38211.0</c:v>
                </c:pt>
                <c:pt idx="85">
                  <c:v>38218.0</c:v>
                </c:pt>
                <c:pt idx="86">
                  <c:v>38225.0</c:v>
                </c:pt>
                <c:pt idx="87">
                  <c:v>38232.0</c:v>
                </c:pt>
                <c:pt idx="88">
                  <c:v>38239.0</c:v>
                </c:pt>
                <c:pt idx="89">
                  <c:v>38246.0</c:v>
                </c:pt>
                <c:pt idx="90">
                  <c:v>38253.0</c:v>
                </c:pt>
                <c:pt idx="91">
                  <c:v>38260.0</c:v>
                </c:pt>
                <c:pt idx="92">
                  <c:v>38267.0</c:v>
                </c:pt>
                <c:pt idx="93">
                  <c:v>38274.0</c:v>
                </c:pt>
                <c:pt idx="94">
                  <c:v>38281.0</c:v>
                </c:pt>
                <c:pt idx="95">
                  <c:v>38288.0</c:v>
                </c:pt>
                <c:pt idx="96">
                  <c:v>38295.0</c:v>
                </c:pt>
                <c:pt idx="97">
                  <c:v>38302.0</c:v>
                </c:pt>
                <c:pt idx="98">
                  <c:v>38309.0</c:v>
                </c:pt>
                <c:pt idx="99">
                  <c:v>38316.0</c:v>
                </c:pt>
                <c:pt idx="100">
                  <c:v>38323.0</c:v>
                </c:pt>
                <c:pt idx="101">
                  <c:v>38330.0</c:v>
                </c:pt>
                <c:pt idx="102">
                  <c:v>38337.0</c:v>
                </c:pt>
                <c:pt idx="103">
                  <c:v>38344.0</c:v>
                </c:pt>
                <c:pt idx="104">
                  <c:v>38351.0</c:v>
                </c:pt>
                <c:pt idx="105">
                  <c:v>38358.0</c:v>
                </c:pt>
                <c:pt idx="106">
                  <c:v>38365.0</c:v>
                </c:pt>
                <c:pt idx="107">
                  <c:v>38372.0</c:v>
                </c:pt>
                <c:pt idx="108">
                  <c:v>38379.0</c:v>
                </c:pt>
                <c:pt idx="109">
                  <c:v>38386.0</c:v>
                </c:pt>
                <c:pt idx="110">
                  <c:v>38393.0</c:v>
                </c:pt>
                <c:pt idx="111">
                  <c:v>38400.0</c:v>
                </c:pt>
                <c:pt idx="112">
                  <c:v>38407.0</c:v>
                </c:pt>
                <c:pt idx="113">
                  <c:v>38414.0</c:v>
                </c:pt>
                <c:pt idx="114">
                  <c:v>38421.0</c:v>
                </c:pt>
                <c:pt idx="115">
                  <c:v>38428.0</c:v>
                </c:pt>
                <c:pt idx="116">
                  <c:v>38435.0</c:v>
                </c:pt>
                <c:pt idx="117">
                  <c:v>38442.0</c:v>
                </c:pt>
                <c:pt idx="118">
                  <c:v>38449.0</c:v>
                </c:pt>
                <c:pt idx="119">
                  <c:v>38456.0</c:v>
                </c:pt>
                <c:pt idx="120">
                  <c:v>38463.0</c:v>
                </c:pt>
                <c:pt idx="121">
                  <c:v>38470.0</c:v>
                </c:pt>
                <c:pt idx="122">
                  <c:v>38477.0</c:v>
                </c:pt>
                <c:pt idx="123">
                  <c:v>38484.0</c:v>
                </c:pt>
                <c:pt idx="124">
                  <c:v>38491.0</c:v>
                </c:pt>
                <c:pt idx="125">
                  <c:v>38500.0</c:v>
                </c:pt>
                <c:pt idx="126">
                  <c:v>38505.0</c:v>
                </c:pt>
                <c:pt idx="127">
                  <c:v>38512.0</c:v>
                </c:pt>
                <c:pt idx="128">
                  <c:v>38519.0</c:v>
                </c:pt>
                <c:pt idx="129">
                  <c:v>38526.0</c:v>
                </c:pt>
                <c:pt idx="130">
                  <c:v>38533.0</c:v>
                </c:pt>
                <c:pt idx="131">
                  <c:v>38540.0</c:v>
                </c:pt>
                <c:pt idx="132">
                  <c:v>38547.0</c:v>
                </c:pt>
                <c:pt idx="133">
                  <c:v>38554.0</c:v>
                </c:pt>
                <c:pt idx="134">
                  <c:v>38561.0</c:v>
                </c:pt>
                <c:pt idx="135">
                  <c:v>38568.0</c:v>
                </c:pt>
                <c:pt idx="136">
                  <c:v>38575.0</c:v>
                </c:pt>
                <c:pt idx="137">
                  <c:v>38582.0</c:v>
                </c:pt>
                <c:pt idx="138">
                  <c:v>38589.0</c:v>
                </c:pt>
                <c:pt idx="139">
                  <c:v>38596.0</c:v>
                </c:pt>
                <c:pt idx="140">
                  <c:v>38603.0</c:v>
                </c:pt>
                <c:pt idx="141">
                  <c:v>38610.0</c:v>
                </c:pt>
                <c:pt idx="142">
                  <c:v>38617.0</c:v>
                </c:pt>
                <c:pt idx="143">
                  <c:v>38624.0</c:v>
                </c:pt>
                <c:pt idx="144">
                  <c:v>38631.0</c:v>
                </c:pt>
                <c:pt idx="145">
                  <c:v>38638.0</c:v>
                </c:pt>
                <c:pt idx="146">
                  <c:v>38645.0</c:v>
                </c:pt>
                <c:pt idx="147">
                  <c:v>38652.0</c:v>
                </c:pt>
                <c:pt idx="148">
                  <c:v>38659.0</c:v>
                </c:pt>
                <c:pt idx="149">
                  <c:v>38666.0</c:v>
                </c:pt>
                <c:pt idx="150">
                  <c:v>38673.0</c:v>
                </c:pt>
                <c:pt idx="151">
                  <c:v>38680.0</c:v>
                </c:pt>
                <c:pt idx="152">
                  <c:v>38687.0</c:v>
                </c:pt>
                <c:pt idx="153">
                  <c:v>38694.0</c:v>
                </c:pt>
                <c:pt idx="154">
                  <c:v>38701.0</c:v>
                </c:pt>
                <c:pt idx="155">
                  <c:v>38708.0</c:v>
                </c:pt>
                <c:pt idx="156">
                  <c:v>38715.0</c:v>
                </c:pt>
                <c:pt idx="157">
                  <c:v>38722.0</c:v>
                </c:pt>
                <c:pt idx="158">
                  <c:v>38729.0</c:v>
                </c:pt>
                <c:pt idx="159">
                  <c:v>38736.0</c:v>
                </c:pt>
                <c:pt idx="160">
                  <c:v>38742.0</c:v>
                </c:pt>
                <c:pt idx="161">
                  <c:v>38750.0</c:v>
                </c:pt>
                <c:pt idx="162">
                  <c:v>38757.0</c:v>
                </c:pt>
                <c:pt idx="163">
                  <c:v>38764.0</c:v>
                </c:pt>
                <c:pt idx="164">
                  <c:v>38771.0</c:v>
                </c:pt>
                <c:pt idx="165">
                  <c:v>38778.0</c:v>
                </c:pt>
                <c:pt idx="166">
                  <c:v>38785.0</c:v>
                </c:pt>
                <c:pt idx="167">
                  <c:v>38792.0</c:v>
                </c:pt>
                <c:pt idx="168">
                  <c:v>38799.0</c:v>
                </c:pt>
                <c:pt idx="169">
                  <c:v>38806.0</c:v>
                </c:pt>
                <c:pt idx="170">
                  <c:v>38813.0</c:v>
                </c:pt>
                <c:pt idx="171">
                  <c:v>38820.0</c:v>
                </c:pt>
                <c:pt idx="172">
                  <c:v>38827.0</c:v>
                </c:pt>
                <c:pt idx="173">
                  <c:v>38834.0</c:v>
                </c:pt>
                <c:pt idx="174">
                  <c:v>38841.0</c:v>
                </c:pt>
                <c:pt idx="175">
                  <c:v>38848.0</c:v>
                </c:pt>
                <c:pt idx="176">
                  <c:v>38855.0</c:v>
                </c:pt>
                <c:pt idx="177">
                  <c:v>38862.0</c:v>
                </c:pt>
                <c:pt idx="178">
                  <c:v>38869.0</c:v>
                </c:pt>
                <c:pt idx="179">
                  <c:v>38876.0</c:v>
                </c:pt>
                <c:pt idx="180">
                  <c:v>38883.0</c:v>
                </c:pt>
                <c:pt idx="181">
                  <c:v>38890.0</c:v>
                </c:pt>
                <c:pt idx="182">
                  <c:v>38897.0</c:v>
                </c:pt>
                <c:pt idx="183">
                  <c:v>38904.0</c:v>
                </c:pt>
                <c:pt idx="184">
                  <c:v>38911.0</c:v>
                </c:pt>
                <c:pt idx="185">
                  <c:v>38918.0</c:v>
                </c:pt>
                <c:pt idx="186">
                  <c:v>38925.0</c:v>
                </c:pt>
                <c:pt idx="187">
                  <c:v>38932.0</c:v>
                </c:pt>
                <c:pt idx="188">
                  <c:v>38939.0</c:v>
                </c:pt>
                <c:pt idx="189">
                  <c:v>38946.0</c:v>
                </c:pt>
                <c:pt idx="190">
                  <c:v>38953.0</c:v>
                </c:pt>
                <c:pt idx="191">
                  <c:v>38960.0</c:v>
                </c:pt>
                <c:pt idx="192">
                  <c:v>38967.0</c:v>
                </c:pt>
                <c:pt idx="193">
                  <c:v>38974.0</c:v>
                </c:pt>
                <c:pt idx="194">
                  <c:v>38981.0</c:v>
                </c:pt>
                <c:pt idx="195">
                  <c:v>38988.0</c:v>
                </c:pt>
                <c:pt idx="196">
                  <c:v>38995.0</c:v>
                </c:pt>
                <c:pt idx="197">
                  <c:v>39002.0</c:v>
                </c:pt>
                <c:pt idx="198">
                  <c:v>39009.0</c:v>
                </c:pt>
                <c:pt idx="199">
                  <c:v>39016.0</c:v>
                </c:pt>
                <c:pt idx="200">
                  <c:v>39023.0</c:v>
                </c:pt>
                <c:pt idx="201">
                  <c:v>39030.0</c:v>
                </c:pt>
                <c:pt idx="202">
                  <c:v>39037.0</c:v>
                </c:pt>
                <c:pt idx="203">
                  <c:v>39044.0</c:v>
                </c:pt>
                <c:pt idx="204">
                  <c:v>39051.0</c:v>
                </c:pt>
                <c:pt idx="205">
                  <c:v>39058.0</c:v>
                </c:pt>
                <c:pt idx="206">
                  <c:v>39065.0</c:v>
                </c:pt>
                <c:pt idx="207">
                  <c:v>39072.0</c:v>
                </c:pt>
                <c:pt idx="208">
                  <c:v>39079.0</c:v>
                </c:pt>
                <c:pt idx="209">
                  <c:v>39086.0</c:v>
                </c:pt>
                <c:pt idx="210">
                  <c:v>39093.0</c:v>
                </c:pt>
                <c:pt idx="211">
                  <c:v>39100.0</c:v>
                </c:pt>
                <c:pt idx="212">
                  <c:v>39107.0</c:v>
                </c:pt>
                <c:pt idx="213">
                  <c:v>39114.0</c:v>
                </c:pt>
                <c:pt idx="214">
                  <c:v>39121.0</c:v>
                </c:pt>
                <c:pt idx="215">
                  <c:v>39128.0</c:v>
                </c:pt>
                <c:pt idx="216">
                  <c:v>39135.0</c:v>
                </c:pt>
                <c:pt idx="217">
                  <c:v>39142.0</c:v>
                </c:pt>
                <c:pt idx="218">
                  <c:v>39149.0</c:v>
                </c:pt>
                <c:pt idx="219">
                  <c:v>39156.0</c:v>
                </c:pt>
                <c:pt idx="220">
                  <c:v>39163.0</c:v>
                </c:pt>
                <c:pt idx="221">
                  <c:v>39170.0</c:v>
                </c:pt>
                <c:pt idx="222">
                  <c:v>39177.0</c:v>
                </c:pt>
                <c:pt idx="223">
                  <c:v>39184.0</c:v>
                </c:pt>
                <c:pt idx="224">
                  <c:v>39191.0</c:v>
                </c:pt>
                <c:pt idx="225">
                  <c:v>39198.0</c:v>
                </c:pt>
                <c:pt idx="226">
                  <c:v>39205.0</c:v>
                </c:pt>
                <c:pt idx="227">
                  <c:v>39212.0</c:v>
                </c:pt>
                <c:pt idx="228">
                  <c:v>39219.0</c:v>
                </c:pt>
                <c:pt idx="229">
                  <c:v>39226.0</c:v>
                </c:pt>
                <c:pt idx="230">
                  <c:v>39233.0</c:v>
                </c:pt>
                <c:pt idx="231">
                  <c:v>39240.0</c:v>
                </c:pt>
                <c:pt idx="232">
                  <c:v>39247.0</c:v>
                </c:pt>
                <c:pt idx="233">
                  <c:v>39254.0</c:v>
                </c:pt>
                <c:pt idx="234">
                  <c:v>39261.0</c:v>
                </c:pt>
                <c:pt idx="235">
                  <c:v>39268.0</c:v>
                </c:pt>
                <c:pt idx="236">
                  <c:v>39275.0</c:v>
                </c:pt>
                <c:pt idx="237">
                  <c:v>39282.0</c:v>
                </c:pt>
                <c:pt idx="238">
                  <c:v>39289.0</c:v>
                </c:pt>
                <c:pt idx="239">
                  <c:v>39296.0</c:v>
                </c:pt>
                <c:pt idx="240">
                  <c:v>39303.0</c:v>
                </c:pt>
                <c:pt idx="241">
                  <c:v>39310.0</c:v>
                </c:pt>
                <c:pt idx="242">
                  <c:v>39317.0</c:v>
                </c:pt>
                <c:pt idx="243">
                  <c:v>39324.0</c:v>
                </c:pt>
                <c:pt idx="244">
                  <c:v>39331.0</c:v>
                </c:pt>
                <c:pt idx="245">
                  <c:v>39338.0</c:v>
                </c:pt>
                <c:pt idx="246">
                  <c:v>39345.0</c:v>
                </c:pt>
                <c:pt idx="247">
                  <c:v>39352.0</c:v>
                </c:pt>
                <c:pt idx="248">
                  <c:v>39359.0</c:v>
                </c:pt>
                <c:pt idx="249">
                  <c:v>39366.0</c:v>
                </c:pt>
                <c:pt idx="250">
                  <c:v>39373.0</c:v>
                </c:pt>
                <c:pt idx="251">
                  <c:v>39380.0</c:v>
                </c:pt>
                <c:pt idx="252">
                  <c:v>39387.0</c:v>
                </c:pt>
                <c:pt idx="253">
                  <c:v>39394.0</c:v>
                </c:pt>
                <c:pt idx="254">
                  <c:v>39401.0</c:v>
                </c:pt>
                <c:pt idx="255">
                  <c:v>39408.0</c:v>
                </c:pt>
                <c:pt idx="256">
                  <c:v>39415.0</c:v>
                </c:pt>
                <c:pt idx="257">
                  <c:v>39422.0</c:v>
                </c:pt>
                <c:pt idx="258">
                  <c:v>39429.0</c:v>
                </c:pt>
                <c:pt idx="259">
                  <c:v>39436.0</c:v>
                </c:pt>
                <c:pt idx="260">
                  <c:v>39443.0</c:v>
                </c:pt>
                <c:pt idx="261">
                  <c:v>39450.0</c:v>
                </c:pt>
              </c:numCache>
            </c:numRef>
          </c:cat>
          <c:val>
            <c:numRef>
              <c:f>Sheet1!$L$2:$L$263</c:f>
              <c:numCache>
                <c:formatCode>General</c:formatCode>
                <c:ptCount val="26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29.816</c:v>
                </c:pt>
                <c:pt idx="79">
                  <c:v>28.9</c:v>
                </c:pt>
                <c:pt idx="80">
                  <c:v>28.955</c:v>
                </c:pt>
                <c:pt idx="81">
                  <c:v>29.025</c:v>
                </c:pt>
                <c:pt idx="82">
                  <c:v>29.065</c:v>
                </c:pt>
                <c:pt idx="83">
                  <c:v>29.105</c:v>
                </c:pt>
                <c:pt idx="84">
                  <c:v>29.145</c:v>
                </c:pt>
                <c:pt idx="85">
                  <c:v>29.183</c:v>
                </c:pt>
                <c:pt idx="86">
                  <c:v>29.213</c:v>
                </c:pt>
                <c:pt idx="87">
                  <c:v>29.253</c:v>
                </c:pt>
                <c:pt idx="88">
                  <c:v>29.293</c:v>
                </c:pt>
                <c:pt idx="89">
                  <c:v>29.333</c:v>
                </c:pt>
                <c:pt idx="90">
                  <c:v>51.133</c:v>
                </c:pt>
                <c:pt idx="91">
                  <c:v>151.517</c:v>
                </c:pt>
                <c:pt idx="92">
                  <c:v>175.342</c:v>
                </c:pt>
                <c:pt idx="93">
                  <c:v>159.108</c:v>
                </c:pt>
                <c:pt idx="94">
                  <c:v>143.356</c:v>
                </c:pt>
                <c:pt idx="95">
                  <c:v>167.53</c:v>
                </c:pt>
                <c:pt idx="96">
                  <c:v>344.587</c:v>
                </c:pt>
                <c:pt idx="97">
                  <c:v>357.03</c:v>
                </c:pt>
                <c:pt idx="98">
                  <c:v>362.434</c:v>
                </c:pt>
                <c:pt idx="99">
                  <c:v>372.453</c:v>
                </c:pt>
                <c:pt idx="100">
                  <c:v>397.659</c:v>
                </c:pt>
                <c:pt idx="101">
                  <c:v>397.355</c:v>
                </c:pt>
                <c:pt idx="102">
                  <c:v>408.56</c:v>
                </c:pt>
                <c:pt idx="103">
                  <c:v>425.69</c:v>
                </c:pt>
                <c:pt idx="104">
                  <c:v>431.23</c:v>
                </c:pt>
                <c:pt idx="105">
                  <c:v>431.037</c:v>
                </c:pt>
                <c:pt idx="106">
                  <c:v>427.103</c:v>
                </c:pt>
                <c:pt idx="107">
                  <c:v>439.301</c:v>
                </c:pt>
                <c:pt idx="108">
                  <c:v>404.503</c:v>
                </c:pt>
                <c:pt idx="109">
                  <c:v>348.51</c:v>
                </c:pt>
                <c:pt idx="110">
                  <c:v>343.329</c:v>
                </c:pt>
                <c:pt idx="111">
                  <c:v>336.386</c:v>
                </c:pt>
                <c:pt idx="112">
                  <c:v>329.857</c:v>
                </c:pt>
                <c:pt idx="113">
                  <c:v>323.929</c:v>
                </c:pt>
                <c:pt idx="114">
                  <c:v>320.217</c:v>
                </c:pt>
                <c:pt idx="115">
                  <c:v>322.472</c:v>
                </c:pt>
                <c:pt idx="116">
                  <c:v>320.948</c:v>
                </c:pt>
                <c:pt idx="117">
                  <c:v>328.05</c:v>
                </c:pt>
                <c:pt idx="118">
                  <c:v>332.4379999999989</c:v>
                </c:pt>
                <c:pt idx="119">
                  <c:v>330.108</c:v>
                </c:pt>
                <c:pt idx="120">
                  <c:v>320.322</c:v>
                </c:pt>
                <c:pt idx="121">
                  <c:v>304.841</c:v>
                </c:pt>
                <c:pt idx="122">
                  <c:v>252.605</c:v>
                </c:pt>
                <c:pt idx="123">
                  <c:v>266.867</c:v>
                </c:pt>
                <c:pt idx="124">
                  <c:v>266.974</c:v>
                </c:pt>
                <c:pt idx="125">
                  <c:v>258.801</c:v>
                </c:pt>
                <c:pt idx="126">
                  <c:v>248.099</c:v>
                </c:pt>
                <c:pt idx="127">
                  <c:v>241.706</c:v>
                </c:pt>
                <c:pt idx="128">
                  <c:v>242.485</c:v>
                </c:pt>
                <c:pt idx="129">
                  <c:v>231.937</c:v>
                </c:pt>
                <c:pt idx="130">
                  <c:v>221.781</c:v>
                </c:pt>
                <c:pt idx="131">
                  <c:v>213.089</c:v>
                </c:pt>
                <c:pt idx="132">
                  <c:v>207.182</c:v>
                </c:pt>
                <c:pt idx="133">
                  <c:v>204.702</c:v>
                </c:pt>
                <c:pt idx="134">
                  <c:v>186.762</c:v>
                </c:pt>
                <c:pt idx="135">
                  <c:v>157.752</c:v>
                </c:pt>
                <c:pt idx="136">
                  <c:v>151.5</c:v>
                </c:pt>
                <c:pt idx="137">
                  <c:v>154.589</c:v>
                </c:pt>
                <c:pt idx="138">
                  <c:v>149.755</c:v>
                </c:pt>
                <c:pt idx="139">
                  <c:v>147.079</c:v>
                </c:pt>
                <c:pt idx="140">
                  <c:v>145.532</c:v>
                </c:pt>
                <c:pt idx="141">
                  <c:v>148.756</c:v>
                </c:pt>
                <c:pt idx="142">
                  <c:v>147.244</c:v>
                </c:pt>
                <c:pt idx="143">
                  <c:v>146.291</c:v>
                </c:pt>
                <c:pt idx="144">
                  <c:v>144.863</c:v>
                </c:pt>
                <c:pt idx="145">
                  <c:v>145.012</c:v>
                </c:pt>
                <c:pt idx="146">
                  <c:v>143.742</c:v>
                </c:pt>
                <c:pt idx="147">
                  <c:v>135.806</c:v>
                </c:pt>
                <c:pt idx="148">
                  <c:v>124.256</c:v>
                </c:pt>
                <c:pt idx="149">
                  <c:v>122.397</c:v>
                </c:pt>
                <c:pt idx="150">
                  <c:v>123.737</c:v>
                </c:pt>
                <c:pt idx="151">
                  <c:v>123.66</c:v>
                </c:pt>
                <c:pt idx="152">
                  <c:v>124.726</c:v>
                </c:pt>
                <c:pt idx="153">
                  <c:v>123.57</c:v>
                </c:pt>
                <c:pt idx="154">
                  <c:v>125.514</c:v>
                </c:pt>
                <c:pt idx="155">
                  <c:v>125.893</c:v>
                </c:pt>
                <c:pt idx="156">
                  <c:v>126.531</c:v>
                </c:pt>
                <c:pt idx="157">
                  <c:v>126.639</c:v>
                </c:pt>
                <c:pt idx="158">
                  <c:v>125.89</c:v>
                </c:pt>
                <c:pt idx="159">
                  <c:v>126.031</c:v>
                </c:pt>
                <c:pt idx="160">
                  <c:v>122.952</c:v>
                </c:pt>
                <c:pt idx="161">
                  <c:v>120.768</c:v>
                </c:pt>
                <c:pt idx="162">
                  <c:v>120.133</c:v>
                </c:pt>
                <c:pt idx="163">
                  <c:v>119.799</c:v>
                </c:pt>
                <c:pt idx="164">
                  <c:v>119.776</c:v>
                </c:pt>
                <c:pt idx="165">
                  <c:v>119.698</c:v>
                </c:pt>
                <c:pt idx="166">
                  <c:v>118.03</c:v>
                </c:pt>
                <c:pt idx="167">
                  <c:v>120.72</c:v>
                </c:pt>
                <c:pt idx="168">
                  <c:v>120.505</c:v>
                </c:pt>
                <c:pt idx="169">
                  <c:v>119.921</c:v>
                </c:pt>
                <c:pt idx="170">
                  <c:v>119.757</c:v>
                </c:pt>
                <c:pt idx="171">
                  <c:v>119.486</c:v>
                </c:pt>
                <c:pt idx="172">
                  <c:v>119.591</c:v>
                </c:pt>
                <c:pt idx="173">
                  <c:v>120.092</c:v>
                </c:pt>
                <c:pt idx="174">
                  <c:v>115.849</c:v>
                </c:pt>
                <c:pt idx="175">
                  <c:v>112.1</c:v>
                </c:pt>
                <c:pt idx="176">
                  <c:v>111.973</c:v>
                </c:pt>
                <c:pt idx="177">
                  <c:v>111.864</c:v>
                </c:pt>
                <c:pt idx="178">
                  <c:v>111.665</c:v>
                </c:pt>
                <c:pt idx="179">
                  <c:v>111.019</c:v>
                </c:pt>
                <c:pt idx="180">
                  <c:v>110.854</c:v>
                </c:pt>
                <c:pt idx="181">
                  <c:v>110.605</c:v>
                </c:pt>
                <c:pt idx="182">
                  <c:v>110.024</c:v>
                </c:pt>
                <c:pt idx="183">
                  <c:v>109.755</c:v>
                </c:pt>
                <c:pt idx="184">
                  <c:v>109.113</c:v>
                </c:pt>
                <c:pt idx="185">
                  <c:v>108.704</c:v>
                </c:pt>
                <c:pt idx="186">
                  <c:v>108.371</c:v>
                </c:pt>
                <c:pt idx="187">
                  <c:v>109.334</c:v>
                </c:pt>
                <c:pt idx="188">
                  <c:v>107.412</c:v>
                </c:pt>
                <c:pt idx="189">
                  <c:v>106.607</c:v>
                </c:pt>
                <c:pt idx="190">
                  <c:v>105.95</c:v>
                </c:pt>
                <c:pt idx="191">
                  <c:v>104.702</c:v>
                </c:pt>
                <c:pt idx="192">
                  <c:v>101.648</c:v>
                </c:pt>
                <c:pt idx="193">
                  <c:v>100.604</c:v>
                </c:pt>
                <c:pt idx="194">
                  <c:v>99.715</c:v>
                </c:pt>
                <c:pt idx="195">
                  <c:v>98.533</c:v>
                </c:pt>
                <c:pt idx="196">
                  <c:v>96.435</c:v>
                </c:pt>
                <c:pt idx="197">
                  <c:v>96.229</c:v>
                </c:pt>
                <c:pt idx="198">
                  <c:v>95.364</c:v>
                </c:pt>
                <c:pt idx="199">
                  <c:v>95.224</c:v>
                </c:pt>
                <c:pt idx="200">
                  <c:v>96.377</c:v>
                </c:pt>
                <c:pt idx="201">
                  <c:v>95.245</c:v>
                </c:pt>
                <c:pt idx="202">
                  <c:v>94.567</c:v>
                </c:pt>
                <c:pt idx="203">
                  <c:v>93.318</c:v>
                </c:pt>
                <c:pt idx="204">
                  <c:v>92.864</c:v>
                </c:pt>
                <c:pt idx="205">
                  <c:v>92.431</c:v>
                </c:pt>
                <c:pt idx="206">
                  <c:v>91.734</c:v>
                </c:pt>
                <c:pt idx="207">
                  <c:v>91.07299999999998</c:v>
                </c:pt>
                <c:pt idx="208">
                  <c:v>90.966</c:v>
                </c:pt>
                <c:pt idx="209">
                  <c:v>90.924</c:v>
                </c:pt>
                <c:pt idx="210">
                  <c:v>90.651</c:v>
                </c:pt>
                <c:pt idx="211">
                  <c:v>88.617</c:v>
                </c:pt>
                <c:pt idx="212">
                  <c:v>88.312</c:v>
                </c:pt>
                <c:pt idx="213">
                  <c:v>87.82599999999998</c:v>
                </c:pt>
                <c:pt idx="214">
                  <c:v>87.85</c:v>
                </c:pt>
                <c:pt idx="215">
                  <c:v>87.369</c:v>
                </c:pt>
                <c:pt idx="216">
                  <c:v>86.779</c:v>
                </c:pt>
                <c:pt idx="217">
                  <c:v>85.416</c:v>
                </c:pt>
                <c:pt idx="218">
                  <c:v>85.10599999999998</c:v>
                </c:pt>
                <c:pt idx="219">
                  <c:v>84.717</c:v>
                </c:pt>
                <c:pt idx="220">
                  <c:v>84.16500000000001</c:v>
                </c:pt>
                <c:pt idx="221">
                  <c:v>83.761</c:v>
                </c:pt>
                <c:pt idx="222">
                  <c:v>83.387</c:v>
                </c:pt>
                <c:pt idx="223">
                  <c:v>82.66800000000001</c:v>
                </c:pt>
                <c:pt idx="224">
                  <c:v>80.766</c:v>
                </c:pt>
                <c:pt idx="225">
                  <c:v>80.787</c:v>
                </c:pt>
                <c:pt idx="226">
                  <c:v>82.016</c:v>
                </c:pt>
                <c:pt idx="227">
                  <c:v>80.098</c:v>
                </c:pt>
                <c:pt idx="228">
                  <c:v>78.85599999999998</c:v>
                </c:pt>
                <c:pt idx="229">
                  <c:v>78.406</c:v>
                </c:pt>
                <c:pt idx="230">
                  <c:v>77.894</c:v>
                </c:pt>
                <c:pt idx="231">
                  <c:v>74.886</c:v>
                </c:pt>
                <c:pt idx="232">
                  <c:v>74.516</c:v>
                </c:pt>
                <c:pt idx="233">
                  <c:v>73.60899999999998</c:v>
                </c:pt>
                <c:pt idx="234">
                  <c:v>73.478</c:v>
                </c:pt>
                <c:pt idx="235">
                  <c:v>73.016</c:v>
                </c:pt>
                <c:pt idx="236">
                  <c:v>72.093</c:v>
                </c:pt>
                <c:pt idx="237">
                  <c:v>68.68300000000001</c:v>
                </c:pt>
                <c:pt idx="238">
                  <c:v>67.282</c:v>
                </c:pt>
                <c:pt idx="239">
                  <c:v>64.339</c:v>
                </c:pt>
                <c:pt idx="240">
                  <c:v>64.231</c:v>
                </c:pt>
                <c:pt idx="241">
                  <c:v>61.404</c:v>
                </c:pt>
                <c:pt idx="242">
                  <c:v>61.223</c:v>
                </c:pt>
                <c:pt idx="243">
                  <c:v>61.199</c:v>
                </c:pt>
                <c:pt idx="244">
                  <c:v>61.142</c:v>
                </c:pt>
                <c:pt idx="245">
                  <c:v>61.196</c:v>
                </c:pt>
                <c:pt idx="246">
                  <c:v>58.004</c:v>
                </c:pt>
                <c:pt idx="247">
                  <c:v>57.951</c:v>
                </c:pt>
                <c:pt idx="248">
                  <c:v>57.927</c:v>
                </c:pt>
                <c:pt idx="249">
                  <c:v>57.856</c:v>
                </c:pt>
                <c:pt idx="250">
                  <c:v>56.649</c:v>
                </c:pt>
              </c:numCache>
            </c:numRef>
          </c:val>
        </c:ser>
        <c:ser>
          <c:idx val="4"/>
          <c:order val="4"/>
          <c:tx>
            <c:strRef>
              <c:f>Sheet1!$M$1</c:f>
              <c:strCache>
                <c:ptCount val="1"/>
                <c:pt idx="0">
                  <c:v>Fed Agency and MBS</c:v>
                </c:pt>
              </c:strCache>
            </c:strRef>
          </c:tx>
          <c:cat>
            <c:numRef>
              <c:f>Sheet1!$H$2:$H$263</c:f>
              <c:numCache>
                <c:formatCode>m/d/yy</c:formatCode>
                <c:ptCount val="262"/>
                <c:pt idx="0">
                  <c:v>37623.0</c:v>
                </c:pt>
                <c:pt idx="1">
                  <c:v>37630.0</c:v>
                </c:pt>
                <c:pt idx="2">
                  <c:v>37637.0</c:v>
                </c:pt>
                <c:pt idx="3">
                  <c:v>37644.0</c:v>
                </c:pt>
                <c:pt idx="4">
                  <c:v>37651.0</c:v>
                </c:pt>
                <c:pt idx="5">
                  <c:v>37658.0</c:v>
                </c:pt>
                <c:pt idx="6">
                  <c:v>37665.0</c:v>
                </c:pt>
                <c:pt idx="7">
                  <c:v>37672.0</c:v>
                </c:pt>
                <c:pt idx="8">
                  <c:v>37679.0</c:v>
                </c:pt>
                <c:pt idx="9">
                  <c:v>37686.0</c:v>
                </c:pt>
                <c:pt idx="10">
                  <c:v>37693.0</c:v>
                </c:pt>
                <c:pt idx="11">
                  <c:v>37700.0</c:v>
                </c:pt>
                <c:pt idx="12">
                  <c:v>37707.0</c:v>
                </c:pt>
                <c:pt idx="13">
                  <c:v>37714.0</c:v>
                </c:pt>
                <c:pt idx="14">
                  <c:v>37721.0</c:v>
                </c:pt>
                <c:pt idx="15">
                  <c:v>37728.0</c:v>
                </c:pt>
                <c:pt idx="16">
                  <c:v>37735.0</c:v>
                </c:pt>
                <c:pt idx="17">
                  <c:v>37742.0</c:v>
                </c:pt>
                <c:pt idx="18">
                  <c:v>37749.0</c:v>
                </c:pt>
                <c:pt idx="19">
                  <c:v>37756.0</c:v>
                </c:pt>
                <c:pt idx="20">
                  <c:v>37763.0</c:v>
                </c:pt>
                <c:pt idx="21">
                  <c:v>37770.0</c:v>
                </c:pt>
                <c:pt idx="22">
                  <c:v>37777.0</c:v>
                </c:pt>
                <c:pt idx="23">
                  <c:v>37784.0</c:v>
                </c:pt>
                <c:pt idx="24">
                  <c:v>37791.0</c:v>
                </c:pt>
                <c:pt idx="25">
                  <c:v>37798.0</c:v>
                </c:pt>
                <c:pt idx="26">
                  <c:v>37805.0</c:v>
                </c:pt>
                <c:pt idx="27">
                  <c:v>37812.0</c:v>
                </c:pt>
                <c:pt idx="28">
                  <c:v>37819.0</c:v>
                </c:pt>
                <c:pt idx="29">
                  <c:v>37826.0</c:v>
                </c:pt>
                <c:pt idx="30">
                  <c:v>37833.0</c:v>
                </c:pt>
                <c:pt idx="31">
                  <c:v>37840.0</c:v>
                </c:pt>
                <c:pt idx="32">
                  <c:v>37847.0</c:v>
                </c:pt>
                <c:pt idx="33">
                  <c:v>37854.0</c:v>
                </c:pt>
                <c:pt idx="34">
                  <c:v>37861.0</c:v>
                </c:pt>
                <c:pt idx="35">
                  <c:v>37868.0</c:v>
                </c:pt>
                <c:pt idx="36">
                  <c:v>37875.0</c:v>
                </c:pt>
                <c:pt idx="37">
                  <c:v>37882.0</c:v>
                </c:pt>
                <c:pt idx="38">
                  <c:v>37889.0</c:v>
                </c:pt>
                <c:pt idx="39">
                  <c:v>37896.0</c:v>
                </c:pt>
                <c:pt idx="40">
                  <c:v>37903.0</c:v>
                </c:pt>
                <c:pt idx="41">
                  <c:v>37910.0</c:v>
                </c:pt>
                <c:pt idx="42">
                  <c:v>37917.0</c:v>
                </c:pt>
                <c:pt idx="43">
                  <c:v>37924.0</c:v>
                </c:pt>
                <c:pt idx="44">
                  <c:v>37931.0</c:v>
                </c:pt>
                <c:pt idx="45">
                  <c:v>37938.0</c:v>
                </c:pt>
                <c:pt idx="46">
                  <c:v>37945.0</c:v>
                </c:pt>
                <c:pt idx="47">
                  <c:v>37952.0</c:v>
                </c:pt>
                <c:pt idx="48">
                  <c:v>37959.0</c:v>
                </c:pt>
                <c:pt idx="49">
                  <c:v>37966.0</c:v>
                </c:pt>
                <c:pt idx="50">
                  <c:v>37973.0</c:v>
                </c:pt>
                <c:pt idx="51">
                  <c:v>37980.0</c:v>
                </c:pt>
                <c:pt idx="52">
                  <c:v>37987.0</c:v>
                </c:pt>
                <c:pt idx="53">
                  <c:v>37994.0</c:v>
                </c:pt>
                <c:pt idx="54">
                  <c:v>38001.0</c:v>
                </c:pt>
                <c:pt idx="55">
                  <c:v>38008.0</c:v>
                </c:pt>
                <c:pt idx="56">
                  <c:v>38015.0</c:v>
                </c:pt>
                <c:pt idx="57">
                  <c:v>38022.0</c:v>
                </c:pt>
                <c:pt idx="58">
                  <c:v>38029.0</c:v>
                </c:pt>
                <c:pt idx="59">
                  <c:v>38036.0</c:v>
                </c:pt>
                <c:pt idx="60">
                  <c:v>38043.0</c:v>
                </c:pt>
                <c:pt idx="61">
                  <c:v>38050.0</c:v>
                </c:pt>
                <c:pt idx="62">
                  <c:v>38057.0</c:v>
                </c:pt>
                <c:pt idx="63">
                  <c:v>38064.0</c:v>
                </c:pt>
                <c:pt idx="64">
                  <c:v>38071.0</c:v>
                </c:pt>
                <c:pt idx="65">
                  <c:v>38078.0</c:v>
                </c:pt>
                <c:pt idx="66">
                  <c:v>38085.0</c:v>
                </c:pt>
                <c:pt idx="67">
                  <c:v>38092.0</c:v>
                </c:pt>
                <c:pt idx="68">
                  <c:v>38099.0</c:v>
                </c:pt>
                <c:pt idx="69">
                  <c:v>38106.0</c:v>
                </c:pt>
                <c:pt idx="70">
                  <c:v>38113.0</c:v>
                </c:pt>
                <c:pt idx="71">
                  <c:v>38120.0</c:v>
                </c:pt>
                <c:pt idx="72">
                  <c:v>38127.0</c:v>
                </c:pt>
                <c:pt idx="73">
                  <c:v>38134.0</c:v>
                </c:pt>
                <c:pt idx="74">
                  <c:v>38141.0</c:v>
                </c:pt>
                <c:pt idx="75">
                  <c:v>38148.0</c:v>
                </c:pt>
                <c:pt idx="76">
                  <c:v>38155.0</c:v>
                </c:pt>
                <c:pt idx="77">
                  <c:v>38162.0</c:v>
                </c:pt>
                <c:pt idx="78">
                  <c:v>38169.0</c:v>
                </c:pt>
                <c:pt idx="79">
                  <c:v>38176.0</c:v>
                </c:pt>
                <c:pt idx="80">
                  <c:v>38183.0</c:v>
                </c:pt>
                <c:pt idx="81">
                  <c:v>38190.0</c:v>
                </c:pt>
                <c:pt idx="82">
                  <c:v>38197.0</c:v>
                </c:pt>
                <c:pt idx="83">
                  <c:v>38204.0</c:v>
                </c:pt>
                <c:pt idx="84">
                  <c:v>38211.0</c:v>
                </c:pt>
                <c:pt idx="85">
                  <c:v>38218.0</c:v>
                </c:pt>
                <c:pt idx="86">
                  <c:v>38225.0</c:v>
                </c:pt>
                <c:pt idx="87">
                  <c:v>38232.0</c:v>
                </c:pt>
                <c:pt idx="88">
                  <c:v>38239.0</c:v>
                </c:pt>
                <c:pt idx="89">
                  <c:v>38246.0</c:v>
                </c:pt>
                <c:pt idx="90">
                  <c:v>38253.0</c:v>
                </c:pt>
                <c:pt idx="91">
                  <c:v>38260.0</c:v>
                </c:pt>
                <c:pt idx="92">
                  <c:v>38267.0</c:v>
                </c:pt>
                <c:pt idx="93">
                  <c:v>38274.0</c:v>
                </c:pt>
                <c:pt idx="94">
                  <c:v>38281.0</c:v>
                </c:pt>
                <c:pt idx="95">
                  <c:v>38288.0</c:v>
                </c:pt>
                <c:pt idx="96">
                  <c:v>38295.0</c:v>
                </c:pt>
                <c:pt idx="97">
                  <c:v>38302.0</c:v>
                </c:pt>
                <c:pt idx="98">
                  <c:v>38309.0</c:v>
                </c:pt>
                <c:pt idx="99">
                  <c:v>38316.0</c:v>
                </c:pt>
                <c:pt idx="100">
                  <c:v>38323.0</c:v>
                </c:pt>
                <c:pt idx="101">
                  <c:v>38330.0</c:v>
                </c:pt>
                <c:pt idx="102">
                  <c:v>38337.0</c:v>
                </c:pt>
                <c:pt idx="103">
                  <c:v>38344.0</c:v>
                </c:pt>
                <c:pt idx="104">
                  <c:v>38351.0</c:v>
                </c:pt>
                <c:pt idx="105">
                  <c:v>38358.0</c:v>
                </c:pt>
                <c:pt idx="106">
                  <c:v>38365.0</c:v>
                </c:pt>
                <c:pt idx="107">
                  <c:v>38372.0</c:v>
                </c:pt>
                <c:pt idx="108">
                  <c:v>38379.0</c:v>
                </c:pt>
                <c:pt idx="109">
                  <c:v>38386.0</c:v>
                </c:pt>
                <c:pt idx="110">
                  <c:v>38393.0</c:v>
                </c:pt>
                <c:pt idx="111">
                  <c:v>38400.0</c:v>
                </c:pt>
                <c:pt idx="112">
                  <c:v>38407.0</c:v>
                </c:pt>
                <c:pt idx="113">
                  <c:v>38414.0</c:v>
                </c:pt>
                <c:pt idx="114">
                  <c:v>38421.0</c:v>
                </c:pt>
                <c:pt idx="115">
                  <c:v>38428.0</c:v>
                </c:pt>
                <c:pt idx="116">
                  <c:v>38435.0</c:v>
                </c:pt>
                <c:pt idx="117">
                  <c:v>38442.0</c:v>
                </c:pt>
                <c:pt idx="118">
                  <c:v>38449.0</c:v>
                </c:pt>
                <c:pt idx="119">
                  <c:v>38456.0</c:v>
                </c:pt>
                <c:pt idx="120">
                  <c:v>38463.0</c:v>
                </c:pt>
                <c:pt idx="121">
                  <c:v>38470.0</c:v>
                </c:pt>
                <c:pt idx="122">
                  <c:v>38477.0</c:v>
                </c:pt>
                <c:pt idx="123">
                  <c:v>38484.0</c:v>
                </c:pt>
                <c:pt idx="124">
                  <c:v>38491.0</c:v>
                </c:pt>
                <c:pt idx="125">
                  <c:v>38500.0</c:v>
                </c:pt>
                <c:pt idx="126">
                  <c:v>38505.0</c:v>
                </c:pt>
                <c:pt idx="127">
                  <c:v>38512.0</c:v>
                </c:pt>
                <c:pt idx="128">
                  <c:v>38519.0</c:v>
                </c:pt>
                <c:pt idx="129">
                  <c:v>38526.0</c:v>
                </c:pt>
                <c:pt idx="130">
                  <c:v>38533.0</c:v>
                </c:pt>
                <c:pt idx="131">
                  <c:v>38540.0</c:v>
                </c:pt>
                <c:pt idx="132">
                  <c:v>38547.0</c:v>
                </c:pt>
                <c:pt idx="133">
                  <c:v>38554.0</c:v>
                </c:pt>
                <c:pt idx="134">
                  <c:v>38561.0</c:v>
                </c:pt>
                <c:pt idx="135">
                  <c:v>38568.0</c:v>
                </c:pt>
                <c:pt idx="136">
                  <c:v>38575.0</c:v>
                </c:pt>
                <c:pt idx="137">
                  <c:v>38582.0</c:v>
                </c:pt>
                <c:pt idx="138">
                  <c:v>38589.0</c:v>
                </c:pt>
                <c:pt idx="139">
                  <c:v>38596.0</c:v>
                </c:pt>
                <c:pt idx="140">
                  <c:v>38603.0</c:v>
                </c:pt>
                <c:pt idx="141">
                  <c:v>38610.0</c:v>
                </c:pt>
                <c:pt idx="142">
                  <c:v>38617.0</c:v>
                </c:pt>
                <c:pt idx="143">
                  <c:v>38624.0</c:v>
                </c:pt>
                <c:pt idx="144">
                  <c:v>38631.0</c:v>
                </c:pt>
                <c:pt idx="145">
                  <c:v>38638.0</c:v>
                </c:pt>
                <c:pt idx="146">
                  <c:v>38645.0</c:v>
                </c:pt>
                <c:pt idx="147">
                  <c:v>38652.0</c:v>
                </c:pt>
                <c:pt idx="148">
                  <c:v>38659.0</c:v>
                </c:pt>
                <c:pt idx="149">
                  <c:v>38666.0</c:v>
                </c:pt>
                <c:pt idx="150">
                  <c:v>38673.0</c:v>
                </c:pt>
                <c:pt idx="151">
                  <c:v>38680.0</c:v>
                </c:pt>
                <c:pt idx="152">
                  <c:v>38687.0</c:v>
                </c:pt>
                <c:pt idx="153">
                  <c:v>38694.0</c:v>
                </c:pt>
                <c:pt idx="154">
                  <c:v>38701.0</c:v>
                </c:pt>
                <c:pt idx="155">
                  <c:v>38708.0</c:v>
                </c:pt>
                <c:pt idx="156">
                  <c:v>38715.0</c:v>
                </c:pt>
                <c:pt idx="157">
                  <c:v>38722.0</c:v>
                </c:pt>
                <c:pt idx="158">
                  <c:v>38729.0</c:v>
                </c:pt>
                <c:pt idx="159">
                  <c:v>38736.0</c:v>
                </c:pt>
                <c:pt idx="160">
                  <c:v>38742.0</c:v>
                </c:pt>
                <c:pt idx="161">
                  <c:v>38750.0</c:v>
                </c:pt>
                <c:pt idx="162">
                  <c:v>38757.0</c:v>
                </c:pt>
                <c:pt idx="163">
                  <c:v>38764.0</c:v>
                </c:pt>
                <c:pt idx="164">
                  <c:v>38771.0</c:v>
                </c:pt>
                <c:pt idx="165">
                  <c:v>38778.0</c:v>
                </c:pt>
                <c:pt idx="166">
                  <c:v>38785.0</c:v>
                </c:pt>
                <c:pt idx="167">
                  <c:v>38792.0</c:v>
                </c:pt>
                <c:pt idx="168">
                  <c:v>38799.0</c:v>
                </c:pt>
                <c:pt idx="169">
                  <c:v>38806.0</c:v>
                </c:pt>
                <c:pt idx="170">
                  <c:v>38813.0</c:v>
                </c:pt>
                <c:pt idx="171">
                  <c:v>38820.0</c:v>
                </c:pt>
                <c:pt idx="172">
                  <c:v>38827.0</c:v>
                </c:pt>
                <c:pt idx="173">
                  <c:v>38834.0</c:v>
                </c:pt>
                <c:pt idx="174">
                  <c:v>38841.0</c:v>
                </c:pt>
                <c:pt idx="175">
                  <c:v>38848.0</c:v>
                </c:pt>
                <c:pt idx="176">
                  <c:v>38855.0</c:v>
                </c:pt>
                <c:pt idx="177">
                  <c:v>38862.0</c:v>
                </c:pt>
                <c:pt idx="178">
                  <c:v>38869.0</c:v>
                </c:pt>
                <c:pt idx="179">
                  <c:v>38876.0</c:v>
                </c:pt>
                <c:pt idx="180">
                  <c:v>38883.0</c:v>
                </c:pt>
                <c:pt idx="181">
                  <c:v>38890.0</c:v>
                </c:pt>
                <c:pt idx="182">
                  <c:v>38897.0</c:v>
                </c:pt>
                <c:pt idx="183">
                  <c:v>38904.0</c:v>
                </c:pt>
                <c:pt idx="184">
                  <c:v>38911.0</c:v>
                </c:pt>
                <c:pt idx="185">
                  <c:v>38918.0</c:v>
                </c:pt>
                <c:pt idx="186">
                  <c:v>38925.0</c:v>
                </c:pt>
                <c:pt idx="187">
                  <c:v>38932.0</c:v>
                </c:pt>
                <c:pt idx="188">
                  <c:v>38939.0</c:v>
                </c:pt>
                <c:pt idx="189">
                  <c:v>38946.0</c:v>
                </c:pt>
                <c:pt idx="190">
                  <c:v>38953.0</c:v>
                </c:pt>
                <c:pt idx="191">
                  <c:v>38960.0</c:v>
                </c:pt>
                <c:pt idx="192">
                  <c:v>38967.0</c:v>
                </c:pt>
                <c:pt idx="193">
                  <c:v>38974.0</c:v>
                </c:pt>
                <c:pt idx="194">
                  <c:v>38981.0</c:v>
                </c:pt>
                <c:pt idx="195">
                  <c:v>38988.0</c:v>
                </c:pt>
                <c:pt idx="196">
                  <c:v>38995.0</c:v>
                </c:pt>
                <c:pt idx="197">
                  <c:v>39002.0</c:v>
                </c:pt>
                <c:pt idx="198">
                  <c:v>39009.0</c:v>
                </c:pt>
                <c:pt idx="199">
                  <c:v>39016.0</c:v>
                </c:pt>
                <c:pt idx="200">
                  <c:v>39023.0</c:v>
                </c:pt>
                <c:pt idx="201">
                  <c:v>39030.0</c:v>
                </c:pt>
                <c:pt idx="202">
                  <c:v>39037.0</c:v>
                </c:pt>
                <c:pt idx="203">
                  <c:v>39044.0</c:v>
                </c:pt>
                <c:pt idx="204">
                  <c:v>39051.0</c:v>
                </c:pt>
                <c:pt idx="205">
                  <c:v>39058.0</c:v>
                </c:pt>
                <c:pt idx="206">
                  <c:v>39065.0</c:v>
                </c:pt>
                <c:pt idx="207">
                  <c:v>39072.0</c:v>
                </c:pt>
                <c:pt idx="208">
                  <c:v>39079.0</c:v>
                </c:pt>
                <c:pt idx="209">
                  <c:v>39086.0</c:v>
                </c:pt>
                <c:pt idx="210">
                  <c:v>39093.0</c:v>
                </c:pt>
                <c:pt idx="211">
                  <c:v>39100.0</c:v>
                </c:pt>
                <c:pt idx="212">
                  <c:v>39107.0</c:v>
                </c:pt>
                <c:pt idx="213">
                  <c:v>39114.0</c:v>
                </c:pt>
                <c:pt idx="214">
                  <c:v>39121.0</c:v>
                </c:pt>
                <c:pt idx="215">
                  <c:v>39128.0</c:v>
                </c:pt>
                <c:pt idx="216">
                  <c:v>39135.0</c:v>
                </c:pt>
                <c:pt idx="217">
                  <c:v>39142.0</c:v>
                </c:pt>
                <c:pt idx="218">
                  <c:v>39149.0</c:v>
                </c:pt>
                <c:pt idx="219">
                  <c:v>39156.0</c:v>
                </c:pt>
                <c:pt idx="220">
                  <c:v>39163.0</c:v>
                </c:pt>
                <c:pt idx="221">
                  <c:v>39170.0</c:v>
                </c:pt>
                <c:pt idx="222">
                  <c:v>39177.0</c:v>
                </c:pt>
                <c:pt idx="223">
                  <c:v>39184.0</c:v>
                </c:pt>
                <c:pt idx="224">
                  <c:v>39191.0</c:v>
                </c:pt>
                <c:pt idx="225">
                  <c:v>39198.0</c:v>
                </c:pt>
                <c:pt idx="226">
                  <c:v>39205.0</c:v>
                </c:pt>
                <c:pt idx="227">
                  <c:v>39212.0</c:v>
                </c:pt>
                <c:pt idx="228">
                  <c:v>39219.0</c:v>
                </c:pt>
                <c:pt idx="229">
                  <c:v>39226.0</c:v>
                </c:pt>
                <c:pt idx="230">
                  <c:v>39233.0</c:v>
                </c:pt>
                <c:pt idx="231">
                  <c:v>39240.0</c:v>
                </c:pt>
                <c:pt idx="232">
                  <c:v>39247.0</c:v>
                </c:pt>
                <c:pt idx="233">
                  <c:v>39254.0</c:v>
                </c:pt>
                <c:pt idx="234">
                  <c:v>39261.0</c:v>
                </c:pt>
                <c:pt idx="235">
                  <c:v>39268.0</c:v>
                </c:pt>
                <c:pt idx="236">
                  <c:v>39275.0</c:v>
                </c:pt>
                <c:pt idx="237">
                  <c:v>39282.0</c:v>
                </c:pt>
                <c:pt idx="238">
                  <c:v>39289.0</c:v>
                </c:pt>
                <c:pt idx="239">
                  <c:v>39296.0</c:v>
                </c:pt>
                <c:pt idx="240">
                  <c:v>39303.0</c:v>
                </c:pt>
                <c:pt idx="241">
                  <c:v>39310.0</c:v>
                </c:pt>
                <c:pt idx="242">
                  <c:v>39317.0</c:v>
                </c:pt>
                <c:pt idx="243">
                  <c:v>39324.0</c:v>
                </c:pt>
                <c:pt idx="244">
                  <c:v>39331.0</c:v>
                </c:pt>
                <c:pt idx="245">
                  <c:v>39338.0</c:v>
                </c:pt>
                <c:pt idx="246">
                  <c:v>39345.0</c:v>
                </c:pt>
                <c:pt idx="247">
                  <c:v>39352.0</c:v>
                </c:pt>
                <c:pt idx="248">
                  <c:v>39359.0</c:v>
                </c:pt>
                <c:pt idx="249">
                  <c:v>39366.0</c:v>
                </c:pt>
                <c:pt idx="250">
                  <c:v>39373.0</c:v>
                </c:pt>
                <c:pt idx="251">
                  <c:v>39380.0</c:v>
                </c:pt>
                <c:pt idx="252">
                  <c:v>39387.0</c:v>
                </c:pt>
                <c:pt idx="253">
                  <c:v>39394.0</c:v>
                </c:pt>
                <c:pt idx="254">
                  <c:v>39401.0</c:v>
                </c:pt>
                <c:pt idx="255">
                  <c:v>39408.0</c:v>
                </c:pt>
                <c:pt idx="256">
                  <c:v>39415.0</c:v>
                </c:pt>
                <c:pt idx="257">
                  <c:v>39422.0</c:v>
                </c:pt>
                <c:pt idx="258">
                  <c:v>39429.0</c:v>
                </c:pt>
                <c:pt idx="259">
                  <c:v>39436.0</c:v>
                </c:pt>
                <c:pt idx="260">
                  <c:v>39443.0</c:v>
                </c:pt>
                <c:pt idx="261">
                  <c:v>39450.0</c:v>
                </c:pt>
              </c:numCache>
            </c:numRef>
          </c:cat>
          <c:val>
            <c:numRef>
              <c:f>Sheet1!$M$2:$M$263</c:f>
              <c:numCache>
                <c:formatCode>General</c:formatCode>
                <c:ptCount val="26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3.714</c:v>
                </c:pt>
                <c:pt idx="91">
                  <c:v>11.929</c:v>
                </c:pt>
                <c:pt idx="92">
                  <c:v>14.347</c:v>
                </c:pt>
                <c:pt idx="93">
                  <c:v>14.105</c:v>
                </c:pt>
                <c:pt idx="94">
                  <c:v>14.105</c:v>
                </c:pt>
                <c:pt idx="95">
                  <c:v>13.897</c:v>
                </c:pt>
                <c:pt idx="96">
                  <c:v>13.565</c:v>
                </c:pt>
                <c:pt idx="97">
                  <c:v>13.155</c:v>
                </c:pt>
                <c:pt idx="98">
                  <c:v>12.654</c:v>
                </c:pt>
                <c:pt idx="99">
                  <c:v>12.261</c:v>
                </c:pt>
                <c:pt idx="100">
                  <c:v>12.057</c:v>
                </c:pt>
                <c:pt idx="101">
                  <c:v>13.106</c:v>
                </c:pt>
                <c:pt idx="102">
                  <c:v>16.587</c:v>
                </c:pt>
                <c:pt idx="103">
                  <c:v>19.927</c:v>
                </c:pt>
                <c:pt idx="104">
                  <c:v>20.266</c:v>
                </c:pt>
                <c:pt idx="105">
                  <c:v>19.587</c:v>
                </c:pt>
                <c:pt idx="106">
                  <c:v>21.9</c:v>
                </c:pt>
                <c:pt idx="107">
                  <c:v>29.942</c:v>
                </c:pt>
                <c:pt idx="108">
                  <c:v>33.492</c:v>
                </c:pt>
                <c:pt idx="109">
                  <c:v>36.406</c:v>
                </c:pt>
                <c:pt idx="110">
                  <c:v>39.208</c:v>
                </c:pt>
                <c:pt idx="111">
                  <c:v>95.62899999999998</c:v>
                </c:pt>
                <c:pt idx="112">
                  <c:v>104.398</c:v>
                </c:pt>
                <c:pt idx="113">
                  <c:v>107.114</c:v>
                </c:pt>
                <c:pt idx="114">
                  <c:v>109.418</c:v>
                </c:pt>
                <c:pt idx="115">
                  <c:v>271.958</c:v>
                </c:pt>
                <c:pt idx="116">
                  <c:v>285.76</c:v>
                </c:pt>
                <c:pt idx="117">
                  <c:v>287.277</c:v>
                </c:pt>
                <c:pt idx="118">
                  <c:v>291.399</c:v>
                </c:pt>
                <c:pt idx="119">
                  <c:v>344.975</c:v>
                </c:pt>
                <c:pt idx="120">
                  <c:v>425.356</c:v>
                </c:pt>
                <c:pt idx="121">
                  <c:v>433.802</c:v>
                </c:pt>
                <c:pt idx="122">
                  <c:v>435.414</c:v>
                </c:pt>
                <c:pt idx="123">
                  <c:v>456.224</c:v>
                </c:pt>
                <c:pt idx="124">
                  <c:v>505.034</c:v>
                </c:pt>
                <c:pt idx="125">
                  <c:v>510.655</c:v>
                </c:pt>
                <c:pt idx="126">
                  <c:v>508.316</c:v>
                </c:pt>
                <c:pt idx="127">
                  <c:v>511.272</c:v>
                </c:pt>
                <c:pt idx="128">
                  <c:v>543.1609999999994</c:v>
                </c:pt>
                <c:pt idx="129">
                  <c:v>559.227</c:v>
                </c:pt>
                <c:pt idx="130">
                  <c:v>559.3319999999983</c:v>
                </c:pt>
                <c:pt idx="131">
                  <c:v>560.277</c:v>
                </c:pt>
                <c:pt idx="132">
                  <c:v>588.545</c:v>
                </c:pt>
                <c:pt idx="133">
                  <c:v>639.475</c:v>
                </c:pt>
                <c:pt idx="134">
                  <c:v>648.573</c:v>
                </c:pt>
                <c:pt idx="135">
                  <c:v>649.725</c:v>
                </c:pt>
                <c:pt idx="136">
                  <c:v>651.781</c:v>
                </c:pt>
                <c:pt idx="137">
                  <c:v>717.782</c:v>
                </c:pt>
                <c:pt idx="138">
                  <c:v>738.453</c:v>
                </c:pt>
                <c:pt idx="139">
                  <c:v>742.597</c:v>
                </c:pt>
                <c:pt idx="140">
                  <c:v>747.833</c:v>
                </c:pt>
                <c:pt idx="141">
                  <c:v>774.694</c:v>
                </c:pt>
                <c:pt idx="142">
                  <c:v>816.121</c:v>
                </c:pt>
                <c:pt idx="143">
                  <c:v>822.246</c:v>
                </c:pt>
                <c:pt idx="144">
                  <c:v>825.716</c:v>
                </c:pt>
                <c:pt idx="145">
                  <c:v>837.119</c:v>
                </c:pt>
                <c:pt idx="146">
                  <c:v>904.409</c:v>
                </c:pt>
                <c:pt idx="147">
                  <c:v>917.626</c:v>
                </c:pt>
                <c:pt idx="148">
                  <c:v>921.413</c:v>
                </c:pt>
                <c:pt idx="149">
                  <c:v>922.949</c:v>
                </c:pt>
                <c:pt idx="150">
                  <c:v>997.429</c:v>
                </c:pt>
                <c:pt idx="151">
                  <c:v>1008.497</c:v>
                </c:pt>
                <c:pt idx="152">
                  <c:v>1007.222</c:v>
                </c:pt>
                <c:pt idx="153">
                  <c:v>1009.738</c:v>
                </c:pt>
                <c:pt idx="154">
                  <c:v>1030.772</c:v>
                </c:pt>
                <c:pt idx="155">
                  <c:v>1063.176</c:v>
                </c:pt>
                <c:pt idx="156">
                  <c:v>1069.454</c:v>
                </c:pt>
                <c:pt idx="157">
                  <c:v>1068.362</c:v>
                </c:pt>
                <c:pt idx="158">
                  <c:v>1079.714</c:v>
                </c:pt>
                <c:pt idx="159">
                  <c:v>1129.581</c:v>
                </c:pt>
                <c:pt idx="160">
                  <c:v>1136.074</c:v>
                </c:pt>
                <c:pt idx="161">
                  <c:v>1134.265</c:v>
                </c:pt>
                <c:pt idx="162">
                  <c:v>1136.822</c:v>
                </c:pt>
                <c:pt idx="163">
                  <c:v>1190.478</c:v>
                </c:pt>
                <c:pt idx="164">
                  <c:v>1198.727</c:v>
                </c:pt>
                <c:pt idx="165">
                  <c:v>1194.3</c:v>
                </c:pt>
                <c:pt idx="166">
                  <c:v>1195.177</c:v>
                </c:pt>
                <c:pt idx="167">
                  <c:v>1234.884</c:v>
                </c:pt>
                <c:pt idx="168">
                  <c:v>1241.007</c:v>
                </c:pt>
                <c:pt idx="169">
                  <c:v>1237.597</c:v>
                </c:pt>
                <c:pt idx="170">
                  <c:v>1237.701</c:v>
                </c:pt>
                <c:pt idx="171">
                  <c:v>1247.188</c:v>
                </c:pt>
                <c:pt idx="172">
                  <c:v>1268.768</c:v>
                </c:pt>
                <c:pt idx="173">
                  <c:v>1268.666</c:v>
                </c:pt>
                <c:pt idx="174">
                  <c:v>1265.522</c:v>
                </c:pt>
                <c:pt idx="175">
                  <c:v>1265.691</c:v>
                </c:pt>
                <c:pt idx="176">
                  <c:v>1288.71</c:v>
                </c:pt>
                <c:pt idx="177">
                  <c:v>1285.309</c:v>
                </c:pt>
                <c:pt idx="178">
                  <c:v>1280.323</c:v>
                </c:pt>
                <c:pt idx="179">
                  <c:v>1280.366</c:v>
                </c:pt>
                <c:pt idx="180">
                  <c:v>1287.561</c:v>
                </c:pt>
                <c:pt idx="181">
                  <c:v>1294.123</c:v>
                </c:pt>
                <c:pt idx="182">
                  <c:v>1284.52</c:v>
                </c:pt>
                <c:pt idx="183">
                  <c:v>1283.034</c:v>
                </c:pt>
                <c:pt idx="184">
                  <c:v>1283.477</c:v>
                </c:pt>
                <c:pt idx="185">
                  <c:v>1284.224</c:v>
                </c:pt>
                <c:pt idx="186">
                  <c:v>1281.212</c:v>
                </c:pt>
                <c:pt idx="187">
                  <c:v>1277.01</c:v>
                </c:pt>
                <c:pt idx="188">
                  <c:v>1277.498</c:v>
                </c:pt>
                <c:pt idx="189">
                  <c:v>1274.783</c:v>
                </c:pt>
                <c:pt idx="190">
                  <c:v>1268.331</c:v>
                </c:pt>
                <c:pt idx="191">
                  <c:v>1259.671</c:v>
                </c:pt>
                <c:pt idx="192">
                  <c:v>1259.67</c:v>
                </c:pt>
                <c:pt idx="193">
                  <c:v>1257.718</c:v>
                </c:pt>
                <c:pt idx="194">
                  <c:v>1246.243</c:v>
                </c:pt>
                <c:pt idx="195">
                  <c:v>1240.263</c:v>
                </c:pt>
                <c:pt idx="196">
                  <c:v>1232.644</c:v>
                </c:pt>
                <c:pt idx="197">
                  <c:v>1232.095</c:v>
                </c:pt>
                <c:pt idx="198">
                  <c:v>1219.778</c:v>
                </c:pt>
                <c:pt idx="199">
                  <c:v>1209.624</c:v>
                </c:pt>
                <c:pt idx="200">
                  <c:v>1200.718</c:v>
                </c:pt>
                <c:pt idx="201">
                  <c:v>1200.718</c:v>
                </c:pt>
                <c:pt idx="202">
                  <c:v>1194.956</c:v>
                </c:pt>
                <c:pt idx="203">
                  <c:v>1186.836</c:v>
                </c:pt>
                <c:pt idx="204">
                  <c:v>1172.995</c:v>
                </c:pt>
                <c:pt idx="205">
                  <c:v>1170.831</c:v>
                </c:pt>
                <c:pt idx="206">
                  <c:v>1168.817</c:v>
                </c:pt>
                <c:pt idx="207">
                  <c:v>1156.175</c:v>
                </c:pt>
                <c:pt idx="208">
                  <c:v>1148.892</c:v>
                </c:pt>
                <c:pt idx="209">
                  <c:v>1139.601</c:v>
                </c:pt>
                <c:pt idx="210">
                  <c:v>1138.633</c:v>
                </c:pt>
                <c:pt idx="211">
                  <c:v>1134.921</c:v>
                </c:pt>
                <c:pt idx="212">
                  <c:v>1120.337</c:v>
                </c:pt>
                <c:pt idx="213">
                  <c:v>1109.701</c:v>
                </c:pt>
                <c:pt idx="214">
                  <c:v>1109.701</c:v>
                </c:pt>
                <c:pt idx="215">
                  <c:v>1107.732</c:v>
                </c:pt>
                <c:pt idx="216">
                  <c:v>1102.529</c:v>
                </c:pt>
                <c:pt idx="217">
                  <c:v>1093.629</c:v>
                </c:pt>
                <c:pt idx="218">
                  <c:v>1092.181</c:v>
                </c:pt>
                <c:pt idx="219">
                  <c:v>1090.057</c:v>
                </c:pt>
                <c:pt idx="220">
                  <c:v>1082.917</c:v>
                </c:pt>
                <c:pt idx="221">
                  <c:v>1070.606</c:v>
                </c:pt>
                <c:pt idx="222">
                  <c:v>1069.65</c:v>
                </c:pt>
                <c:pt idx="223">
                  <c:v>1068.961</c:v>
                </c:pt>
                <c:pt idx="224">
                  <c:v>1063.447</c:v>
                </c:pt>
                <c:pt idx="225">
                  <c:v>1058.375</c:v>
                </c:pt>
                <c:pt idx="226">
                  <c:v>1052.139</c:v>
                </c:pt>
                <c:pt idx="227">
                  <c:v>1052.139</c:v>
                </c:pt>
                <c:pt idx="228">
                  <c:v>1048.795</c:v>
                </c:pt>
                <c:pt idx="229">
                  <c:v>1041.83</c:v>
                </c:pt>
                <c:pt idx="230">
                  <c:v>1036.949</c:v>
                </c:pt>
                <c:pt idx="231">
                  <c:v>1036.949</c:v>
                </c:pt>
                <c:pt idx="232">
                  <c:v>1036.366</c:v>
                </c:pt>
                <c:pt idx="233">
                  <c:v>1032.794</c:v>
                </c:pt>
                <c:pt idx="234">
                  <c:v>1029.564</c:v>
                </c:pt>
                <c:pt idx="235">
                  <c:v>1024.156</c:v>
                </c:pt>
                <c:pt idx="236">
                  <c:v>1023.923</c:v>
                </c:pt>
                <c:pt idx="237">
                  <c:v>1019.635</c:v>
                </c:pt>
                <c:pt idx="238">
                  <c:v>1015.033</c:v>
                </c:pt>
                <c:pt idx="239">
                  <c:v>1009.72</c:v>
                </c:pt>
                <c:pt idx="240">
                  <c:v>1009.72</c:v>
                </c:pt>
                <c:pt idx="241">
                  <c:v>1006.938</c:v>
                </c:pt>
                <c:pt idx="242">
                  <c:v>1002.377</c:v>
                </c:pt>
                <c:pt idx="243">
                  <c:v>994.721</c:v>
                </c:pt>
                <c:pt idx="244">
                  <c:v>994.721</c:v>
                </c:pt>
                <c:pt idx="245">
                  <c:v>994.721</c:v>
                </c:pt>
                <c:pt idx="246">
                  <c:v>987.896</c:v>
                </c:pt>
                <c:pt idx="247">
                  <c:v>983.9269999999987</c:v>
                </c:pt>
                <c:pt idx="248">
                  <c:v>979.151</c:v>
                </c:pt>
                <c:pt idx="249">
                  <c:v>979.151</c:v>
                </c:pt>
                <c:pt idx="250">
                  <c:v>975.119</c:v>
                </c:pt>
              </c:numCache>
            </c:numRef>
          </c:val>
        </c:ser>
        <c:axId val="808214568"/>
        <c:axId val="808211496"/>
      </c:areaChart>
      <c:dateAx>
        <c:axId val="808214568"/>
        <c:scaling>
          <c:orientation val="minMax"/>
        </c:scaling>
        <c:axPos val="b"/>
        <c:numFmt formatCode="yyyy" sourceLinked="0"/>
        <c:tickLblPos val="nextTo"/>
        <c:txPr>
          <a:bodyPr/>
          <a:lstStyle/>
          <a:p>
            <a:pPr>
              <a:defRPr sz="1400"/>
            </a:pPr>
            <a:endParaRPr lang="en-US"/>
          </a:p>
        </c:txPr>
        <c:crossAx val="808211496"/>
        <c:crosses val="autoZero"/>
        <c:auto val="1"/>
        <c:lblOffset val="100"/>
        <c:majorUnit val="12.0"/>
        <c:majorTimeUnit val="months"/>
      </c:dateAx>
      <c:valAx>
        <c:axId val="808211496"/>
        <c:scaling>
          <c:orientation val="minMax"/>
          <c:max val="3000.0"/>
        </c:scaling>
        <c:axPos val="l"/>
        <c:majorGridlines/>
        <c:numFmt formatCode="General" sourceLinked="1"/>
        <c:tickLblPos val="nextTo"/>
        <c:txPr>
          <a:bodyPr/>
          <a:lstStyle/>
          <a:p>
            <a:pPr>
              <a:defRPr sz="1400"/>
            </a:pPr>
            <a:endParaRPr lang="en-US"/>
          </a:p>
        </c:txPr>
        <c:crossAx val="808214568"/>
        <c:crosses val="autoZero"/>
        <c:crossBetween val="midCat"/>
      </c:valAx>
    </c:plotArea>
    <c:legend>
      <c:legendPos val="b"/>
      <c:layout>
        <c:manualLayout>
          <c:xMode val="edge"/>
          <c:yMode val="edge"/>
          <c:x val="0.0485205519034891"/>
          <c:y val="0.860733469960091"/>
          <c:w val="0.8882798526331"/>
          <c:h val="0.11871858483443"/>
        </c:manualLayout>
      </c:layout>
      <c:txPr>
        <a:bodyPr/>
        <a:lstStyle/>
        <a:p>
          <a:pPr>
            <a:defRPr sz="14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drawing1.xml><?xml version="1.0" encoding="utf-8"?>
<c:userShapes xmlns:c="http://schemas.openxmlformats.org/drawingml/2006/chart">
  <cdr:relSizeAnchor xmlns:cdr="http://schemas.openxmlformats.org/drawingml/2006/chartDrawing">
    <cdr:from>
      <cdr:x>0</cdr:x>
      <cdr:y>0.81132</cdr:y>
    </cdr:from>
    <cdr:to>
      <cdr:x>0.11447</cdr:x>
      <cdr:y>0.99539</cdr:y>
    </cdr:to>
    <cdr:sp macro="" textlink="">
      <cdr:nvSpPr>
        <cdr:cNvPr id="2" name="TextBox 1"/>
        <cdr:cNvSpPr txBox="1"/>
      </cdr:nvSpPr>
      <cdr:spPr>
        <a:xfrm xmlns:a="http://schemas.openxmlformats.org/drawingml/2006/main">
          <a:off x="0" y="4030506"/>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800" dirty="0" smtClean="0"/>
            <a:t>“The repo market dried up because dealer banks would not accept collateral because</a:t>
          </a:r>
        </a:p>
        <a:p xmlns:a="http://schemas.openxmlformats.org/drawingml/2006/main">
          <a:r>
            <a:rPr lang="en-US" sz="1800" dirty="0" smtClean="0"/>
            <a:t>they rightly believed that if they had to seize the collateral, there would be no market</a:t>
          </a:r>
        </a:p>
        <a:p xmlns:a="http://schemas.openxmlformats.org/drawingml/2006/main">
          <a:r>
            <a:rPr lang="en-US" sz="1800" dirty="0" smtClean="0"/>
            <a:t>In which to sell it. This is due to the absence of prices.” Gorton, “The Panic of 2007.”</a:t>
          </a:r>
          <a:endParaRPr lang="en-US" sz="18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0.23986</cdr:y>
    </cdr:from>
    <cdr:to>
      <cdr:x>0.05846</cdr:x>
      <cdr:y>0.59508</cdr:y>
    </cdr:to>
    <cdr:sp macro="" textlink="">
      <cdr:nvSpPr>
        <cdr:cNvPr id="2" name="TextBox 1"/>
        <cdr:cNvSpPr txBox="1"/>
      </cdr:nvSpPr>
      <cdr:spPr>
        <a:xfrm xmlns:a="http://schemas.openxmlformats.org/drawingml/2006/main" rot="16200000">
          <a:off x="-644511" y="1839785"/>
          <a:ext cx="1770116" cy="48109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000" dirty="0" smtClean="0"/>
            <a:t>Percent of Total</a:t>
          </a:r>
          <a:endParaRPr lang="en-US" sz="20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55832-4B60-D140-A06B-C05414027CB6}" type="datetimeFigureOut">
              <a:rPr lang="en-US" smtClean="0"/>
              <a:t>1/7/12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EDAA7-CC0F-8D4C-96E6-466DD0180D1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63948E9-3534-AF42-BE76-1819B45D1F80}" type="slidenum">
              <a:rPr lang="en-US"/>
              <a:pPr/>
              <a:t>3</a:t>
            </a:fld>
            <a:endParaRPr lang="en-US"/>
          </a:p>
        </p:txBody>
      </p:sp>
      <p:sp>
        <p:nvSpPr>
          <p:cNvPr id="86019" name="Placeholder 2"/>
          <p:cNvSpPr>
            <a:spLocks noGrp="1" noRot="1" noChangeArrowheads="1" noTextEdit="1"/>
          </p:cNvSpPr>
          <p:nvPr>
            <p:ph type="sldImg"/>
          </p:nvPr>
        </p:nvSpPr>
        <p:spPr>
          <a:xfrm>
            <a:off x="1144588" y="685800"/>
            <a:ext cx="4570412" cy="3429000"/>
          </a:xfrm>
          <a:ln/>
        </p:spPr>
      </p:sp>
      <p:sp>
        <p:nvSpPr>
          <p:cNvPr id="86020" name="Placeholder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8F67F5B-ADB8-1545-8B88-0A8653AB51EA}" type="slidenum">
              <a:rPr lang="en-US">
                <a:latin typeface="Arial" pitchFamily="1" charset="0"/>
                <a:ea typeface="Arial" pitchFamily="1" charset="0"/>
                <a:cs typeface="Arial" pitchFamily="1" charset="0"/>
              </a:rPr>
              <a:pPr/>
              <a:t>45</a:t>
            </a:fld>
            <a:endParaRPr lang="en-US">
              <a:latin typeface="Arial" pitchFamily="1" charset="0"/>
              <a:ea typeface="Arial" pitchFamily="1" charset="0"/>
              <a:cs typeface="Arial" pitchFamily="1" charset="0"/>
            </a:endParaRPr>
          </a:p>
        </p:txBody>
      </p:sp>
      <p:sp>
        <p:nvSpPr>
          <p:cNvPr id="92163" name="Placeholder 2"/>
          <p:cNvSpPr>
            <a:spLocks noGrp="1" noRot="1" noChangeArrowheads="1" noTextEdit="1"/>
          </p:cNvSpPr>
          <p:nvPr>
            <p:ph type="sldImg"/>
          </p:nvPr>
        </p:nvSpPr>
        <p:spPr>
          <a:ln/>
        </p:spPr>
      </p:sp>
      <p:sp>
        <p:nvSpPr>
          <p:cNvPr id="92164" name="Placeholder 3"/>
          <p:cNvSpPr>
            <a:spLocks noGrp="1" noChangeArrowheads="1"/>
          </p:cNvSpPr>
          <p:nvPr>
            <p:ph type="body" idx="1"/>
          </p:nvPr>
        </p:nvSpPr>
        <p:spPr>
          <a:noFill/>
          <a:ln/>
        </p:spPr>
        <p:txBody>
          <a:bodyPr/>
          <a:lstStyle/>
          <a:p>
            <a:pPr eaLnBrk="1" hangingPunct="1"/>
            <a:endParaRPr lang="en-US">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ea typeface="ＭＳ Ｐゴシック" pitchFamily="1" charset="-128"/>
              <a:cs typeface="ＭＳ Ｐゴシック" pitchFamily="1" charset="-128"/>
            </a:endParaRPr>
          </a:p>
        </p:txBody>
      </p:sp>
      <p:sp>
        <p:nvSpPr>
          <p:cNvPr id="46084" name="Slide Number Placeholder 3"/>
          <p:cNvSpPr>
            <a:spLocks noGrp="1"/>
          </p:cNvSpPr>
          <p:nvPr>
            <p:ph type="sldNum" sz="quarter" idx="5"/>
          </p:nvPr>
        </p:nvSpPr>
        <p:spPr bwMode="auto">
          <a:noFill/>
          <a:ln>
            <a:miter lim="800000"/>
            <a:headEnd/>
            <a:tailEnd/>
          </a:ln>
        </p:spPr>
        <p:txBody>
          <a:bodyPr/>
          <a:lstStyle/>
          <a:p>
            <a:fld id="{2E32B211-613B-8F4A-A8F1-2922D241E4CE}" type="slidenum">
              <a:rPr lang="en-US" smtClean="0">
                <a:latin typeface="Arial" pitchFamily="1" charset="0"/>
                <a:ea typeface="ＭＳ Ｐゴシック" pitchFamily="1" charset="-128"/>
                <a:cs typeface="ＭＳ Ｐゴシック" pitchFamily="1" charset="-128"/>
              </a:rPr>
              <a:pPr/>
              <a:t>69</a:t>
            </a:fld>
            <a:endParaRPr lang="en-US" smtClean="0">
              <a:latin typeface="Arial" pitchFamily="1" charset="0"/>
              <a:ea typeface="ＭＳ Ｐゴシック" pitchFamily="1" charset="-128"/>
              <a:cs typeface="ＭＳ Ｐゴシック" pitchFamily="1" charset="-128"/>
            </a:endParaRPr>
          </a:p>
        </p:txBody>
      </p:sp>
      <p:sp>
        <p:nvSpPr>
          <p:cNvPr id="46085" name="Date Placeholder 4"/>
          <p:cNvSpPr>
            <a:spLocks noGrp="1"/>
          </p:cNvSpPr>
          <p:nvPr>
            <p:ph type="dt" sz="quarter" idx="1"/>
          </p:nvPr>
        </p:nvSpPr>
        <p:spPr bwMode="auto">
          <a:noFill/>
          <a:ln>
            <a:miter lim="800000"/>
            <a:headEnd/>
            <a:tailEnd/>
          </a:ln>
        </p:spPr>
        <p:txBody>
          <a:bodyPr/>
          <a:lstStyle/>
          <a:p>
            <a:r>
              <a:rPr lang="en-US" smtClean="0">
                <a:latin typeface="Arial" pitchFamily="1" charset="0"/>
                <a:ea typeface="ＭＳ Ｐゴシック" pitchFamily="1" charset="-128"/>
                <a:cs typeface="ＭＳ Ｐゴシック" pitchFamily="1" charset="-128"/>
              </a:rPr>
              <a:t>10/14/10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ea typeface="ＭＳ Ｐゴシック" pitchFamily="1" charset="-128"/>
              <a:cs typeface="ＭＳ Ｐゴシック" pitchFamily="1" charset="-128"/>
            </a:endParaRPr>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55613"/>
            <a:fld id="{A0E319F7-E307-5C4B-A26B-4342BE1C0597}" type="slidenum">
              <a:rPr lang="en-US" smtClean="0">
                <a:latin typeface="Arial" pitchFamily="1" charset="0"/>
                <a:ea typeface="ＭＳ Ｐゴシック" pitchFamily="1" charset="-128"/>
                <a:cs typeface="ＭＳ Ｐゴシック" pitchFamily="1" charset="-128"/>
              </a:rPr>
              <a:pPr defTabSz="455613"/>
              <a:t>16</a:t>
            </a:fld>
            <a:endParaRPr lang="en-US"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pitchFamily="1" charset="0"/>
                <a:ea typeface="ＭＳ Ｐゴシック" pitchFamily="1" charset="-128"/>
                <a:cs typeface="ＭＳ Ｐゴシック" pitchFamily="1" charset="-128"/>
              </a:rPr>
              <a:t>Free riding arises for goods and services that are not exclusive. Typical econ analysis applies to goods that are called rivalrous. Your consumption means my nonconsumption. What about nonrival goods like knowledge? How do we create incentives to produce nonrival goods? Patents; Tax advantages and subsidies to R&amp;D, etc.</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If we don’t create such incentives, do we get a socially desirable supply of nonrival goods? Examples</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How does that affect finance?</a:t>
            </a:r>
          </a:p>
        </p:txBody>
      </p:sp>
      <p:sp>
        <p:nvSpPr>
          <p:cNvPr id="20484" name="Slide Number Placeholder 3"/>
          <p:cNvSpPr>
            <a:spLocks noGrp="1"/>
          </p:cNvSpPr>
          <p:nvPr>
            <p:ph type="sldNum" sz="quarter" idx="5"/>
          </p:nvPr>
        </p:nvSpPr>
        <p:spPr bwMode="auto">
          <a:noFill/>
          <a:ln>
            <a:miter lim="800000"/>
            <a:headEnd/>
            <a:tailEnd/>
          </a:ln>
        </p:spPr>
        <p:txBody>
          <a:bodyPr/>
          <a:lstStyle/>
          <a:p>
            <a:fld id="{4CA85C9C-DDD9-A640-9E16-E14B7E5FB558}" type="slidenum">
              <a:rPr lang="en-US">
                <a:latin typeface="Arial" pitchFamily="1" charset="0"/>
                <a:ea typeface="ＭＳ Ｐゴシック" pitchFamily="1" charset="-128"/>
                <a:cs typeface="ＭＳ Ｐゴシック" pitchFamily="1" charset="-128"/>
              </a:rPr>
              <a:pPr/>
              <a:t>31</a:t>
            </a:fld>
            <a:endParaRPr lang="en-US">
              <a:latin typeface="Arial" pitchFamily="1" charset="0"/>
              <a:ea typeface="ＭＳ Ｐゴシック" pitchFamily="1" charset="-128"/>
              <a:cs typeface="ＭＳ Ｐゴシック" pitchFamily="1" charset="-128"/>
            </a:endParaRPr>
          </a:p>
        </p:txBody>
      </p:sp>
      <p:sp>
        <p:nvSpPr>
          <p:cNvPr id="20485"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a:lstStyle/>
          <a:p>
            <a:fld id="{6F0B855D-78F9-C84F-A070-0529E92A0247}" type="slidenum">
              <a:rPr lang="en-US">
                <a:latin typeface="Arial" pitchFamily="1" charset="0"/>
                <a:ea typeface="ＭＳ Ｐゴシック" pitchFamily="1" charset="-128"/>
                <a:cs typeface="ＭＳ Ｐゴシック" pitchFamily="1" charset="-128"/>
              </a:rPr>
              <a:pPr/>
              <a:t>32</a:t>
            </a:fld>
            <a:endParaRPr lang="en-US">
              <a:latin typeface="Arial" pitchFamily="1" charset="0"/>
              <a:ea typeface="ＭＳ Ｐゴシック" pitchFamily="1" charset="-128"/>
              <a:cs typeface="ＭＳ Ｐゴシック" pitchFamily="1" charset="-128"/>
            </a:endParaRPr>
          </a:p>
        </p:txBody>
      </p:sp>
      <p:sp>
        <p:nvSpPr>
          <p:cNvPr id="22531" name="Placeholder 2"/>
          <p:cNvSpPr>
            <a:spLocks noGrp="1" noRot="1" noChangeArrowheads="1" noTextEdit="1"/>
          </p:cNvSpPr>
          <p:nvPr>
            <p:ph type="sldImg"/>
          </p:nvPr>
        </p:nvSpPr>
        <p:spPr bwMode="auto">
          <a:noFill/>
          <a:ln>
            <a:solidFill>
              <a:srgbClr val="000000"/>
            </a:solidFill>
            <a:miter lim="800000"/>
            <a:headEnd/>
            <a:tailEnd/>
          </a:ln>
        </p:spPr>
      </p:sp>
      <p:sp>
        <p:nvSpPr>
          <p:cNvPr id="22532"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a typeface="Arial" pitchFamily="1" charset="0"/>
              <a:cs typeface="Arial" pitchFamily="1" charset="0"/>
            </a:endParaRPr>
          </a:p>
        </p:txBody>
      </p:sp>
      <p:sp>
        <p:nvSpPr>
          <p:cNvPr id="22533"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pitchFamily="1" charset="0"/>
                <a:ea typeface="ＭＳ Ｐゴシック" pitchFamily="1" charset="-128"/>
                <a:cs typeface="ＭＳ Ｐゴシック" pitchFamily="1" charset="-128"/>
              </a:rPr>
              <a:t>What is the market for lemons?</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Why does it happen?</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Is there a market at all?</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What could one do to overcome the auto market for lemons? Hire a mechanic. Costly screening.</a:t>
            </a:r>
          </a:p>
        </p:txBody>
      </p:sp>
      <p:sp>
        <p:nvSpPr>
          <p:cNvPr id="24580" name="Slide Number Placeholder 3"/>
          <p:cNvSpPr>
            <a:spLocks noGrp="1"/>
          </p:cNvSpPr>
          <p:nvPr>
            <p:ph type="sldNum" sz="quarter" idx="5"/>
          </p:nvPr>
        </p:nvSpPr>
        <p:spPr bwMode="auto">
          <a:noFill/>
          <a:ln>
            <a:miter lim="800000"/>
            <a:headEnd/>
            <a:tailEnd/>
          </a:ln>
        </p:spPr>
        <p:txBody>
          <a:bodyPr/>
          <a:lstStyle/>
          <a:p>
            <a:fld id="{A368B0A0-B206-0847-901C-936D8C42073D}" type="slidenum">
              <a:rPr lang="en-US">
                <a:latin typeface="Arial" pitchFamily="1" charset="0"/>
                <a:ea typeface="ＭＳ Ｐゴシック" pitchFamily="1" charset="-128"/>
                <a:cs typeface="ＭＳ Ｐゴシック" pitchFamily="1" charset="-128"/>
              </a:rPr>
              <a:pPr/>
              <a:t>33</a:t>
            </a:fld>
            <a:endParaRPr lang="en-US">
              <a:latin typeface="Arial" pitchFamily="1" charset="0"/>
              <a:ea typeface="ＭＳ Ｐゴシック" pitchFamily="1" charset="-128"/>
              <a:cs typeface="ＭＳ Ｐゴシック" pitchFamily="1" charset="-128"/>
            </a:endParaRPr>
          </a:p>
        </p:txBody>
      </p:sp>
      <p:sp>
        <p:nvSpPr>
          <p:cNvPr id="24581"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pitchFamily="1" charset="0"/>
                <a:ea typeface="ＭＳ Ｐゴシック" pitchFamily="1" charset="-128"/>
                <a:cs typeface="ＭＳ Ｐゴシック" pitchFamily="1" charset="-128"/>
              </a:rPr>
              <a:t>Moral hazard originated in insurance. Worries that insured party will not take adequate precautions. Why do insurance companies usually not let you buy fire insurance on someone else’s house. Incentives.</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Biggest example of moral hazard during crisis: Bernie Madoff. Also biggest success of crisis.</a:t>
            </a:r>
          </a:p>
        </p:txBody>
      </p:sp>
      <p:sp>
        <p:nvSpPr>
          <p:cNvPr id="26628" name="Slide Number Placeholder 3"/>
          <p:cNvSpPr>
            <a:spLocks noGrp="1"/>
          </p:cNvSpPr>
          <p:nvPr>
            <p:ph type="sldNum" sz="quarter" idx="5"/>
          </p:nvPr>
        </p:nvSpPr>
        <p:spPr bwMode="auto">
          <a:noFill/>
          <a:ln>
            <a:miter lim="800000"/>
            <a:headEnd/>
            <a:tailEnd/>
          </a:ln>
        </p:spPr>
        <p:txBody>
          <a:bodyPr/>
          <a:lstStyle/>
          <a:p>
            <a:fld id="{997BAFA3-75F6-1C44-B41A-C8FEEB9A3B87}" type="slidenum">
              <a:rPr lang="en-US">
                <a:latin typeface="Arial" pitchFamily="1" charset="0"/>
                <a:ea typeface="ＭＳ Ｐゴシック" pitchFamily="1" charset="-128"/>
                <a:cs typeface="ＭＳ Ｐゴシック" pitchFamily="1" charset="-128"/>
              </a:rPr>
              <a:pPr/>
              <a:t>34</a:t>
            </a:fld>
            <a:endParaRPr lang="en-US">
              <a:latin typeface="Arial" pitchFamily="1" charset="0"/>
              <a:ea typeface="ＭＳ Ｐゴシック" pitchFamily="1" charset="-128"/>
              <a:cs typeface="ＭＳ Ｐゴシック" pitchFamily="1" charset="-128"/>
            </a:endParaRPr>
          </a:p>
        </p:txBody>
      </p:sp>
      <p:sp>
        <p:nvSpPr>
          <p:cNvPr id="26629"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pitchFamily="1" charset="0"/>
                <a:ea typeface="ＭＳ Ｐゴシック" pitchFamily="1" charset="-128"/>
                <a:cs typeface="ＭＳ Ｐゴシック" pitchFamily="1" charset="-128"/>
              </a:rPr>
              <a:t>Free riding arises for goods and services that are not exclusive. Typical econ analysis applies to goods that are called rivalrous. Your consumption means my nonconsumption. What about nonrival goods like knowledge? How do we create incentives to produce nonrival goods? Patents; Tax advantages and subsidies to R&amp;D, etc.</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If we don’t create such incentives, do we get a socially desirable supply of nonrival goods? Examples</a:t>
            </a:r>
          </a:p>
          <a:p>
            <a:endParaRPr lang="en-US">
              <a:latin typeface="Arial" pitchFamily="1" charset="0"/>
              <a:ea typeface="ＭＳ Ｐゴシック" pitchFamily="1" charset="-128"/>
              <a:cs typeface="ＭＳ Ｐゴシック" pitchFamily="1" charset="-128"/>
            </a:endParaRPr>
          </a:p>
          <a:p>
            <a:r>
              <a:rPr lang="en-US">
                <a:latin typeface="Arial" pitchFamily="1" charset="0"/>
                <a:ea typeface="ＭＳ Ｐゴシック" pitchFamily="1" charset="-128"/>
                <a:cs typeface="ＭＳ Ｐゴシック" pitchFamily="1" charset="-128"/>
              </a:rPr>
              <a:t>How does that affect finance?</a:t>
            </a:r>
          </a:p>
        </p:txBody>
      </p:sp>
      <p:sp>
        <p:nvSpPr>
          <p:cNvPr id="28676" name="Slide Number Placeholder 3"/>
          <p:cNvSpPr>
            <a:spLocks noGrp="1"/>
          </p:cNvSpPr>
          <p:nvPr>
            <p:ph type="sldNum" sz="quarter" idx="5"/>
          </p:nvPr>
        </p:nvSpPr>
        <p:spPr bwMode="auto">
          <a:noFill/>
          <a:ln>
            <a:miter lim="800000"/>
            <a:headEnd/>
            <a:tailEnd/>
          </a:ln>
        </p:spPr>
        <p:txBody>
          <a:bodyPr/>
          <a:lstStyle/>
          <a:p>
            <a:fld id="{43F825F0-D063-0845-BA67-C2A46F3974BB}" type="slidenum">
              <a:rPr lang="en-US">
                <a:latin typeface="Arial" pitchFamily="1" charset="0"/>
                <a:ea typeface="ＭＳ Ｐゴシック" pitchFamily="1" charset="-128"/>
                <a:cs typeface="ＭＳ Ｐゴシック" pitchFamily="1" charset="-128"/>
              </a:rPr>
              <a:pPr/>
              <a:t>35</a:t>
            </a:fld>
            <a:endParaRPr lang="en-US">
              <a:latin typeface="Arial" pitchFamily="1" charset="0"/>
              <a:ea typeface="ＭＳ Ｐゴシック" pitchFamily="1" charset="-128"/>
              <a:cs typeface="ＭＳ Ｐゴシック" pitchFamily="1" charset="-128"/>
            </a:endParaRPr>
          </a:p>
        </p:txBody>
      </p:sp>
      <p:sp>
        <p:nvSpPr>
          <p:cNvPr id="28677"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3D72C1D5-F6BF-B543-B068-B2F404F190C6}" type="slidenum">
              <a:rPr lang="en-US">
                <a:latin typeface="Arial" pitchFamily="1" charset="0"/>
                <a:ea typeface="ＭＳ Ｐゴシック" pitchFamily="1" charset="-128"/>
                <a:cs typeface="ＭＳ Ｐゴシック" pitchFamily="1" charset="-128"/>
              </a:rPr>
              <a:pPr/>
              <a:t>36</a:t>
            </a:fld>
            <a:endParaRPr lang="en-US">
              <a:latin typeface="Arial" pitchFamily="1" charset="0"/>
              <a:ea typeface="ＭＳ Ｐゴシック" pitchFamily="1" charset="-128"/>
              <a:cs typeface="ＭＳ Ｐゴシック" pitchFamily="1" charset="-128"/>
            </a:endParaRPr>
          </a:p>
        </p:txBody>
      </p:sp>
      <p:sp>
        <p:nvSpPr>
          <p:cNvPr id="30723" name="Placeholder 2"/>
          <p:cNvSpPr>
            <a:spLocks noGrp="1" noRot="1" noChangeArrowheads="1" noTextEdit="1"/>
          </p:cNvSpPr>
          <p:nvPr>
            <p:ph type="sldImg"/>
          </p:nvPr>
        </p:nvSpPr>
        <p:spPr bwMode="auto">
          <a:noFill/>
          <a:ln>
            <a:solidFill>
              <a:srgbClr val="000000"/>
            </a:solidFill>
            <a:miter lim="800000"/>
            <a:headEnd/>
            <a:tailEnd/>
          </a:ln>
        </p:spPr>
      </p:sp>
      <p:sp>
        <p:nvSpPr>
          <p:cNvPr id="30724"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a typeface="Arial" pitchFamily="1" charset="0"/>
              <a:cs typeface="Arial" pitchFamily="1" charset="0"/>
            </a:endParaRPr>
          </a:p>
        </p:txBody>
      </p:sp>
      <p:sp>
        <p:nvSpPr>
          <p:cNvPr id="30725"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393F85B2-522B-CA4E-B8DE-C1B95775B4E2}" type="slidenum">
              <a:rPr lang="en-US">
                <a:latin typeface="Arial" pitchFamily="1" charset="0"/>
                <a:ea typeface="ＭＳ Ｐゴシック" pitchFamily="1" charset="-128"/>
                <a:cs typeface="ＭＳ Ｐゴシック" pitchFamily="1" charset="-128"/>
              </a:rPr>
              <a:pPr/>
              <a:t>37</a:t>
            </a:fld>
            <a:endParaRPr lang="en-US">
              <a:latin typeface="Arial" pitchFamily="1" charset="0"/>
              <a:ea typeface="ＭＳ Ｐゴシック" pitchFamily="1" charset="-128"/>
              <a:cs typeface="ＭＳ Ｐゴシック" pitchFamily="1" charset="-128"/>
            </a:endParaRPr>
          </a:p>
        </p:txBody>
      </p:sp>
      <p:sp>
        <p:nvSpPr>
          <p:cNvPr id="32771" name="Placeholder 2"/>
          <p:cNvSpPr>
            <a:spLocks noGrp="1" noRot="1" noChangeArrowheads="1" noTextEdit="1"/>
          </p:cNvSpPr>
          <p:nvPr>
            <p:ph type="sldImg"/>
          </p:nvPr>
        </p:nvSpPr>
        <p:spPr bwMode="auto">
          <a:noFill/>
          <a:ln>
            <a:solidFill>
              <a:srgbClr val="000000"/>
            </a:solidFill>
            <a:miter lim="800000"/>
            <a:headEnd/>
            <a:tailEnd/>
          </a:ln>
        </p:spPr>
      </p:sp>
      <p:sp>
        <p:nvSpPr>
          <p:cNvPr id="32772"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a typeface="Arial" pitchFamily="1" charset="0"/>
              <a:cs typeface="Arial" pitchFamily="1" charset="0"/>
            </a:endParaRPr>
          </a:p>
        </p:txBody>
      </p:sp>
      <p:sp>
        <p:nvSpPr>
          <p:cNvPr id="32773"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455948"/>
            <a:r>
              <a:rPr lang="en-US" dirty="0" smtClean="0">
                <a:latin typeface="Arial" pitchFamily="1" charset="0"/>
                <a:ea typeface="ＭＳ Ｐゴシック" pitchFamily="1" charset="-128"/>
                <a:cs typeface="ＭＳ Ｐゴシック" pitchFamily="1" charset="-128"/>
              </a:rPr>
              <a:t>ECON-GB.2343.10.FA11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77FFF6-C068-2A43-8D15-8CCA31E2D048}" type="datetimeFigureOut">
              <a:rPr lang="en-US" smtClean="0"/>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7FFF6-C068-2A43-8D15-8CCA31E2D048}" type="datetimeFigureOut">
              <a:rPr lang="en-US" smtClean="0"/>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7FFF6-C068-2A43-8D15-8CCA31E2D048}" type="datetimeFigureOut">
              <a:rPr lang="en-US" smtClean="0"/>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7FFF6-C068-2A43-8D15-8CCA31E2D048}" type="datetimeFigureOut">
              <a:rPr lang="en-US" smtClean="0"/>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77FFF6-C068-2A43-8D15-8CCA31E2D048}" type="datetimeFigureOut">
              <a:rPr lang="en-US" smtClean="0"/>
              <a:t>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77FFF6-C068-2A43-8D15-8CCA31E2D048}" type="datetimeFigureOut">
              <a:rPr lang="en-US" smtClean="0"/>
              <a:t>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77FFF6-C068-2A43-8D15-8CCA31E2D048}" type="datetimeFigureOut">
              <a:rPr lang="en-US" smtClean="0"/>
              <a:t>1/7/12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7FFF6-C068-2A43-8D15-8CCA31E2D048}" type="datetimeFigureOut">
              <a:rPr lang="en-US" smtClean="0"/>
              <a:t>1/7/12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7FFF6-C068-2A43-8D15-8CCA31E2D048}" type="datetimeFigureOut">
              <a:rPr lang="en-US" smtClean="0"/>
              <a:t>1/7/12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7FFF6-C068-2A43-8D15-8CCA31E2D048}" type="datetimeFigureOut">
              <a:rPr lang="en-US" smtClean="0"/>
              <a:t>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7FFF6-C068-2A43-8D15-8CCA31E2D048}" type="datetimeFigureOut">
              <a:rPr lang="en-US" smtClean="0"/>
              <a:t>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C0943-6EF6-4C47-B89F-6855939CD9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7FFF6-C068-2A43-8D15-8CCA31E2D048}" type="datetimeFigureOut">
              <a:rPr lang="en-US" smtClean="0"/>
              <a:t>1/7/12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C0943-6EF6-4C47-B89F-6855939CD9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xcel_Chart1.xls"/></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Microsoft_Excel_Chart2.xls"/></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889000"/>
          </a:xfrm>
        </p:spPr>
        <p:txBody>
          <a:bodyPr/>
          <a:lstStyle/>
          <a:p>
            <a:r>
              <a:rPr lang="en-US" smtClean="0">
                <a:ea typeface="ＭＳ Ｐゴシック" pitchFamily="1" charset="-128"/>
                <a:cs typeface="ＭＳ Ｐゴシック" pitchFamily="1" charset="-128"/>
              </a:rPr>
              <a:t>Types of Financial Crises</a:t>
            </a:r>
          </a:p>
        </p:txBody>
      </p:sp>
      <p:sp>
        <p:nvSpPr>
          <p:cNvPr id="22531" name="Content Placeholder 2"/>
          <p:cNvSpPr>
            <a:spLocks noGrp="1"/>
          </p:cNvSpPr>
          <p:nvPr>
            <p:ph idx="1"/>
          </p:nvPr>
        </p:nvSpPr>
        <p:spPr>
          <a:xfrm>
            <a:off x="457200" y="889000"/>
            <a:ext cx="8229600" cy="4957763"/>
          </a:xfrm>
        </p:spPr>
        <p:txBody>
          <a:bodyPr>
            <a:normAutofit lnSpcReduction="10000"/>
          </a:bodyPr>
          <a:lstStyle/>
          <a:p>
            <a:r>
              <a:rPr lang="en-US" smtClean="0">
                <a:ea typeface="ＭＳ Ｐゴシック" pitchFamily="1" charset="-128"/>
                <a:cs typeface="ＭＳ Ｐゴシック" pitchFamily="1" charset="-128"/>
              </a:rPr>
              <a:t>Inflation crisis</a:t>
            </a:r>
          </a:p>
          <a:p>
            <a:r>
              <a:rPr lang="en-US" smtClean="0">
                <a:ea typeface="ＭＳ Ｐゴシック" pitchFamily="1" charset="-128"/>
                <a:cs typeface="ＭＳ Ｐゴシック" pitchFamily="1" charset="-128"/>
              </a:rPr>
              <a:t>Currency crisis</a:t>
            </a:r>
          </a:p>
          <a:p>
            <a:r>
              <a:rPr lang="en-US" smtClean="0">
                <a:ea typeface="ＭＳ Ｐゴシック" pitchFamily="1" charset="-128"/>
                <a:cs typeface="ＭＳ Ｐゴシック" pitchFamily="1" charset="-128"/>
              </a:rPr>
              <a:t>Sovereign default</a:t>
            </a:r>
          </a:p>
          <a:p>
            <a:r>
              <a:rPr lang="en-US" smtClean="0">
                <a:ea typeface="ＭＳ Ｐゴシック" pitchFamily="1" charset="-128"/>
                <a:cs typeface="ＭＳ Ｐゴシック" pitchFamily="1" charset="-128"/>
              </a:rPr>
              <a:t>Asset bubble burst</a:t>
            </a:r>
          </a:p>
          <a:p>
            <a:r>
              <a:rPr lang="en-US" smtClean="0">
                <a:ea typeface="ＭＳ Ｐゴシック" pitchFamily="1" charset="-128"/>
                <a:cs typeface="ＭＳ Ｐゴシック" pitchFamily="1" charset="-128"/>
              </a:rPr>
              <a:t>Intermediation crisis</a:t>
            </a:r>
          </a:p>
          <a:p>
            <a:pPr lvl="1"/>
            <a:r>
              <a:rPr lang="en-US" smtClean="0"/>
              <a:t>Sources of disruption</a:t>
            </a:r>
          </a:p>
          <a:p>
            <a:pPr lvl="2"/>
            <a:r>
              <a:rPr lang="en-US" smtClean="0">
                <a:ea typeface="ＭＳ Ｐゴシック" pitchFamily="1" charset="-128"/>
              </a:rPr>
              <a:t>Liquidity</a:t>
            </a:r>
          </a:p>
          <a:p>
            <a:pPr lvl="2"/>
            <a:r>
              <a:rPr lang="en-US" smtClean="0">
                <a:ea typeface="ＭＳ Ｐゴシック" pitchFamily="1" charset="-128"/>
              </a:rPr>
              <a:t>Solvency</a:t>
            </a:r>
          </a:p>
          <a:p>
            <a:pPr lvl="2"/>
            <a:r>
              <a:rPr lang="en-US" smtClean="0">
                <a:ea typeface="ＭＳ Ｐゴシック" pitchFamily="1" charset="-128"/>
              </a:rPr>
              <a:t>Typical event: Bank runs</a:t>
            </a:r>
          </a:p>
          <a:p>
            <a:pPr lvl="1"/>
            <a:r>
              <a:rPr lang="en-US" smtClean="0"/>
              <a:t>Adverse feedback between finance and economy</a:t>
            </a:r>
          </a:p>
        </p:txBody>
      </p:sp>
      <p:sp>
        <p:nvSpPr>
          <p:cNvPr id="4" name="Slide Number Placeholder 3"/>
          <p:cNvSpPr>
            <a:spLocks noGrp="1"/>
          </p:cNvSpPr>
          <p:nvPr>
            <p:ph type="sldNum" sz="quarter" idx="12"/>
          </p:nvPr>
        </p:nvSpPr>
        <p:spPr/>
        <p:txBody>
          <a:bodyPr/>
          <a:lstStyle/>
          <a:p>
            <a:pPr>
              <a:defRPr/>
            </a:pPr>
            <a:fld id="{4CCC0627-DD19-6848-9CE5-D49263E9DB9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9" name="Title 1"/>
          <p:cNvSpPr>
            <a:spLocks noGrp="1"/>
          </p:cNvSpPr>
          <p:nvPr>
            <p:ph type="title"/>
          </p:nvPr>
        </p:nvSpPr>
        <p:spPr>
          <a:xfrm>
            <a:off x="292100" y="0"/>
            <a:ext cx="8572500" cy="1058863"/>
          </a:xfrm>
        </p:spPr>
        <p:txBody>
          <a:bodyPr>
            <a:normAutofit fontScale="90000"/>
          </a:bodyPr>
          <a:lstStyle/>
          <a:p>
            <a:r>
              <a:rPr lang="en-US">
                <a:ea typeface="ＭＳ Ｐゴシック" pitchFamily="1" charset="-128"/>
                <a:cs typeface="ＭＳ Ｐゴシック" pitchFamily="1" charset="-128"/>
              </a:rPr>
              <a:t>Rising Rollover Risk</a:t>
            </a:r>
            <a:br>
              <a:rPr lang="en-US">
                <a:ea typeface="ＭＳ Ｐゴシック" pitchFamily="1" charset="-128"/>
                <a:cs typeface="ＭＳ Ｐゴシック" pitchFamily="1" charset="-128"/>
              </a:rPr>
            </a:br>
            <a:r>
              <a:rPr lang="en-US" sz="2800">
                <a:ea typeface="ＭＳ Ｐゴシック" pitchFamily="1" charset="-128"/>
                <a:cs typeface="ＭＳ Ｐゴシック" pitchFamily="1" charset="-128"/>
              </a:rPr>
              <a:t>Outstanding Repos of Primary Dealers, Dollars in Trillions</a:t>
            </a:r>
            <a:endParaRPr lang="en-US">
              <a:ea typeface="ＭＳ Ｐゴシック" pitchFamily="1" charset="-128"/>
              <a:cs typeface="ＭＳ Ｐゴシック" pitchFamily="1" charset="-128"/>
            </a:endParaRPr>
          </a:p>
        </p:txBody>
      </p:sp>
      <p:sp>
        <p:nvSpPr>
          <p:cNvPr id="34820" name="TextBox 4"/>
          <p:cNvSpPr txBox="1">
            <a:spLocks noChangeArrowheads="1"/>
          </p:cNvSpPr>
          <p:nvPr/>
        </p:nvSpPr>
        <p:spPr bwMode="auto">
          <a:xfrm>
            <a:off x="292100" y="6229350"/>
            <a:ext cx="3563938"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FRBNY, Primary Dealer Positions.</a:t>
            </a:r>
          </a:p>
        </p:txBody>
      </p:sp>
      <p:sp>
        <p:nvSpPr>
          <p:cNvPr id="6" name="Slide Number Placeholder 5"/>
          <p:cNvSpPr>
            <a:spLocks noGrp="1"/>
          </p:cNvSpPr>
          <p:nvPr>
            <p:ph type="sldNum" sz="quarter" idx="12"/>
          </p:nvPr>
        </p:nvSpPr>
        <p:spPr/>
        <p:txBody>
          <a:bodyPr/>
          <a:lstStyle/>
          <a:p>
            <a:pPr>
              <a:defRPr/>
            </a:pPr>
            <a:fld id="{E0FA93A4-B4C6-EE46-A587-4DAAF7197CFA}" type="slidenum">
              <a:rPr lang="en-US" smtClean="0"/>
              <a:pPr>
                <a:defRPr/>
              </a:pPr>
              <a:t>10</a:t>
            </a:fld>
            <a:endParaRPr lang="en-US"/>
          </a:p>
        </p:txBody>
      </p:sp>
      <p:graphicFrame>
        <p:nvGraphicFramePr>
          <p:cNvPr id="34818" name="Object 2"/>
          <p:cNvGraphicFramePr>
            <a:graphicFrameLocks noChangeAspect="1"/>
          </p:cNvGraphicFramePr>
          <p:nvPr/>
        </p:nvGraphicFramePr>
        <p:xfrm>
          <a:off x="330200" y="1154113"/>
          <a:ext cx="8405813" cy="4846637"/>
        </p:xfrm>
        <a:graphic>
          <a:graphicData uri="http://schemas.openxmlformats.org/presentationml/2006/ole">
            <p:oleObj spid="_x0000_s22530" name="Chart" r:id="rId3" imgW="10248900" imgH="5930900" progId="Excel.Chart.8">
              <p:embed/>
            </p:oleObj>
          </a:graphicData>
        </a:graphic>
      </p:graphicFrame>
      <p:sp>
        <p:nvSpPr>
          <p:cNvPr id="34822" name="TextBox 6"/>
          <p:cNvSpPr txBox="1">
            <a:spLocks noChangeArrowheads="1"/>
          </p:cNvSpPr>
          <p:nvPr/>
        </p:nvSpPr>
        <p:spPr bwMode="auto">
          <a:xfrm>
            <a:off x="3444875" y="1419225"/>
            <a:ext cx="1758950" cy="336550"/>
          </a:xfrm>
          <a:prstGeom prst="rect">
            <a:avLst/>
          </a:prstGeom>
          <a:noFill/>
          <a:ln w="9525">
            <a:noFill/>
            <a:miter lim="800000"/>
            <a:headEnd/>
            <a:tailEnd/>
          </a:ln>
        </p:spPr>
        <p:txBody>
          <a:bodyPr>
            <a:prstTxWarp prst="textNoShape">
              <a:avLst/>
            </a:prstTxWarp>
          </a:bodyPr>
          <a:lstStyle/>
          <a:p>
            <a:r>
              <a:rPr lang="en-US" sz="1600" b="1">
                <a:latin typeface="Calibri" pitchFamily="1" charset="0"/>
              </a:rPr>
              <a:t>Peak on 3-19-08 after Bear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The Deterioration of Credit</a:t>
            </a:r>
            <a:br>
              <a:rPr lang="en-US" smtClean="0">
                <a:ea typeface="ＭＳ Ｐゴシック" pitchFamily="1" charset="-128"/>
                <a:cs typeface="ＭＳ Ｐゴシック" pitchFamily="1" charset="-128"/>
              </a:rPr>
            </a:br>
            <a:r>
              <a:rPr lang="en-US" smtClean="0">
                <a:ea typeface="ＭＳ Ｐゴシック" pitchFamily="1" charset="-128"/>
                <a:cs typeface="ＭＳ Ｐゴシック" pitchFamily="1" charset="-128"/>
              </a:rPr>
              <a:t>Incentive Problems I</a:t>
            </a:r>
          </a:p>
        </p:txBody>
      </p:sp>
      <p:sp>
        <p:nvSpPr>
          <p:cNvPr id="36867" name="Content Placeholder 2"/>
          <p:cNvSpPr>
            <a:spLocks noGrp="1"/>
          </p:cNvSpPr>
          <p:nvPr>
            <p:ph idx="1"/>
          </p:nvPr>
        </p:nvSpPr>
        <p:spPr>
          <a:xfrm>
            <a:off x="457200" y="1905000"/>
            <a:ext cx="8229600" cy="4221163"/>
          </a:xfrm>
        </p:spPr>
        <p:txBody>
          <a:bodyPr>
            <a:normAutofit lnSpcReduction="10000"/>
          </a:bodyPr>
          <a:lstStyle/>
          <a:p>
            <a:r>
              <a:rPr lang="en-US" sz="3600" smtClean="0">
                <a:ea typeface="ＭＳ Ｐゴシック" pitchFamily="1" charset="-128"/>
                <a:cs typeface="ＭＳ Ｐゴシック" pitchFamily="1" charset="-128"/>
              </a:rPr>
              <a:t>Principals and agents</a:t>
            </a:r>
          </a:p>
          <a:p>
            <a:r>
              <a:rPr lang="en-US" sz="3600" smtClean="0">
                <a:ea typeface="ＭＳ Ｐゴシック" pitchFamily="1" charset="-128"/>
                <a:cs typeface="ＭＳ Ｐゴシック" pitchFamily="1" charset="-128"/>
              </a:rPr>
              <a:t>Screen for adverse selection </a:t>
            </a:r>
          </a:p>
          <a:p>
            <a:r>
              <a:rPr lang="en-US" sz="3600" smtClean="0">
                <a:ea typeface="ＭＳ Ｐゴシック" pitchFamily="1" charset="-128"/>
                <a:cs typeface="ＭＳ Ｐゴシック" pitchFamily="1" charset="-128"/>
              </a:rPr>
              <a:t>Monitor for moral hazard</a:t>
            </a:r>
          </a:p>
          <a:p>
            <a:r>
              <a:rPr lang="en-US" sz="3600" smtClean="0">
                <a:ea typeface="ＭＳ Ｐゴシック" pitchFamily="1" charset="-128"/>
                <a:cs typeface="ＭＳ Ｐゴシック" pitchFamily="1" charset="-128"/>
              </a:rPr>
              <a:t>Mitigators</a:t>
            </a:r>
          </a:p>
          <a:p>
            <a:pPr lvl="1"/>
            <a:r>
              <a:rPr lang="en-US" smtClean="0"/>
              <a:t>Collateral</a:t>
            </a:r>
          </a:p>
          <a:p>
            <a:pPr lvl="1"/>
            <a:r>
              <a:rPr lang="en-US" smtClean="0"/>
              <a:t>Equity or “skin in the game” </a:t>
            </a:r>
          </a:p>
          <a:p>
            <a:r>
              <a:rPr lang="en-US" sz="3600" smtClean="0">
                <a:ea typeface="ＭＳ Ｐゴシック" pitchFamily="1" charset="-128"/>
                <a:cs typeface="ＭＳ Ｐゴシック" pitchFamily="1" charset="-128"/>
              </a:rPr>
              <a:t>Intermediaries as </a:t>
            </a:r>
            <a:r>
              <a:rPr lang="en-US" sz="3600" i="1" smtClean="0">
                <a:ea typeface="ＭＳ Ｐゴシック" pitchFamily="1" charset="-128"/>
                <a:cs typeface="ＭＳ Ｐゴシック" pitchFamily="1" charset="-128"/>
              </a:rPr>
              <a:t>delegated monitors</a:t>
            </a:r>
          </a:p>
        </p:txBody>
      </p:sp>
      <p:sp>
        <p:nvSpPr>
          <p:cNvPr id="4" name="Slide Number Placeholder 3"/>
          <p:cNvSpPr>
            <a:spLocks noGrp="1"/>
          </p:cNvSpPr>
          <p:nvPr>
            <p:ph type="sldNum" sz="quarter" idx="12"/>
          </p:nvPr>
        </p:nvSpPr>
        <p:spPr/>
        <p:txBody>
          <a:bodyPr/>
          <a:lstStyle/>
          <a:p>
            <a:pPr>
              <a:defRPr/>
            </a:pPr>
            <a:fld id="{DE85D672-2DB2-764B-A17F-6334A4C2327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1460500"/>
          </a:xfrm>
        </p:spPr>
        <p:txBody>
          <a:bodyPr/>
          <a:lstStyle/>
          <a:p>
            <a:r>
              <a:rPr lang="en-US" smtClean="0">
                <a:ea typeface="ＭＳ Ｐゴシック" pitchFamily="1" charset="-128"/>
                <a:cs typeface="ＭＳ Ｐゴシック" pitchFamily="1" charset="-128"/>
              </a:rPr>
              <a:t>The Deterioration of Credit</a:t>
            </a:r>
            <a:br>
              <a:rPr lang="en-US" smtClean="0">
                <a:ea typeface="ＭＳ Ｐゴシック" pitchFamily="1" charset="-128"/>
                <a:cs typeface="ＭＳ Ｐゴシック" pitchFamily="1" charset="-128"/>
              </a:rPr>
            </a:br>
            <a:r>
              <a:rPr lang="en-US" smtClean="0">
                <a:ea typeface="ＭＳ Ｐゴシック" pitchFamily="1" charset="-128"/>
                <a:cs typeface="ＭＳ Ｐゴシック" pitchFamily="1" charset="-128"/>
              </a:rPr>
              <a:t>Incentive Problems II</a:t>
            </a:r>
          </a:p>
        </p:txBody>
      </p:sp>
      <p:sp>
        <p:nvSpPr>
          <p:cNvPr id="37891" name="Content Placeholder 2"/>
          <p:cNvSpPr>
            <a:spLocks noGrp="1"/>
          </p:cNvSpPr>
          <p:nvPr>
            <p:ph idx="1"/>
          </p:nvPr>
        </p:nvSpPr>
        <p:spPr>
          <a:xfrm>
            <a:off x="457200" y="1790700"/>
            <a:ext cx="8229600" cy="4699000"/>
          </a:xfrm>
        </p:spPr>
        <p:txBody>
          <a:bodyPr/>
          <a:lstStyle/>
          <a:p>
            <a:r>
              <a:rPr lang="en-US" sz="3600" smtClean="0">
                <a:ea typeface="ＭＳ Ｐゴシック" pitchFamily="1" charset="-128"/>
                <a:cs typeface="ＭＳ Ｐゴシック" pitchFamily="1" charset="-128"/>
              </a:rPr>
              <a:t>Securitization and free riding</a:t>
            </a:r>
          </a:p>
          <a:p>
            <a:pPr lvl="1"/>
            <a:r>
              <a:rPr lang="en-US" smtClean="0"/>
              <a:t>Mortgage brokers</a:t>
            </a:r>
          </a:p>
          <a:p>
            <a:pPr lvl="1"/>
            <a:r>
              <a:rPr lang="en-US" smtClean="0"/>
              <a:t>Securitizers</a:t>
            </a:r>
          </a:p>
          <a:p>
            <a:pPr lvl="1"/>
            <a:r>
              <a:rPr lang="en-US" smtClean="0"/>
              <a:t>Rating Agencies</a:t>
            </a:r>
          </a:p>
          <a:p>
            <a:r>
              <a:rPr lang="en-US" sz="3600" smtClean="0">
                <a:ea typeface="ＭＳ Ｐゴシック" pitchFamily="1" charset="-128"/>
                <a:cs typeface="ＭＳ Ｐゴシック" pitchFamily="1" charset="-128"/>
              </a:rPr>
              <a:t>Complexity, opaqueness &amp; OTC Trades</a:t>
            </a:r>
          </a:p>
          <a:p>
            <a:r>
              <a:rPr lang="en-US" sz="3600" smtClean="0">
                <a:ea typeface="ＭＳ Ｐゴシック" pitchFamily="1" charset="-128"/>
                <a:cs typeface="ＭＳ Ｐゴシック" pitchFamily="1" charset="-128"/>
              </a:rPr>
              <a:t>Government guarantees</a:t>
            </a:r>
          </a:p>
          <a:p>
            <a:pPr lvl="1"/>
            <a:r>
              <a:rPr lang="en-US" smtClean="0"/>
              <a:t>GSEs</a:t>
            </a:r>
          </a:p>
          <a:p>
            <a:pPr lvl="1"/>
            <a:r>
              <a:rPr lang="en-US" smtClean="0"/>
              <a:t>TBTRs</a:t>
            </a:r>
          </a:p>
        </p:txBody>
      </p:sp>
      <p:sp>
        <p:nvSpPr>
          <p:cNvPr id="4" name="Slide Number Placeholder 3"/>
          <p:cNvSpPr>
            <a:spLocks noGrp="1"/>
          </p:cNvSpPr>
          <p:nvPr>
            <p:ph type="sldNum" sz="quarter" idx="12"/>
          </p:nvPr>
        </p:nvSpPr>
        <p:spPr/>
        <p:txBody>
          <a:bodyPr/>
          <a:lstStyle/>
          <a:p>
            <a:pPr>
              <a:defRPr/>
            </a:pPr>
            <a:fld id="{1CDB0C87-1980-8D4A-BEB2-B0B16969486A}"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a:xfrm>
            <a:off x="449263" y="88900"/>
            <a:ext cx="8229600" cy="1143000"/>
          </a:xfrm>
        </p:spPr>
        <p:txBody>
          <a:bodyPr>
            <a:normAutofit fontScale="90000"/>
          </a:bodyPr>
          <a:lstStyle/>
          <a:p>
            <a:r>
              <a:rPr lang="en-US" smtClean="0">
                <a:ea typeface="ＭＳ Ｐゴシック" pitchFamily="1" charset="-128"/>
                <a:cs typeface="ＭＳ Ｐゴシック" pitchFamily="1" charset="-128"/>
              </a:rPr>
              <a:t>Subprime Tinder Was Small…</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Non-govt Debt Shares, 2008</a:t>
            </a:r>
          </a:p>
        </p:txBody>
      </p:sp>
      <p:sp>
        <p:nvSpPr>
          <p:cNvPr id="38915" name="Content Placeholder 2"/>
          <p:cNvSpPr>
            <a:spLocks noGrp="1"/>
          </p:cNvSpPr>
          <p:nvPr>
            <p:ph idx="1"/>
          </p:nvPr>
        </p:nvSpPr>
        <p:spPr>
          <a:xfrm>
            <a:off x="144463" y="6519863"/>
            <a:ext cx="8229600" cy="304800"/>
          </a:xfrm>
        </p:spPr>
        <p:txBody>
          <a:bodyPr/>
          <a:lstStyle/>
          <a:p>
            <a:pPr>
              <a:buFont typeface="Arial" pitchFamily="1" charset="0"/>
              <a:buNone/>
            </a:pPr>
            <a:r>
              <a:rPr lang="en-US" sz="1400" smtClean="0">
                <a:ea typeface="ＭＳ Ｐゴシック" pitchFamily="1" charset="-128"/>
                <a:cs typeface="ＭＳ Ｐゴシック" pitchFamily="1" charset="-128"/>
              </a:rPr>
              <a:t>Source: </a:t>
            </a:r>
            <a:r>
              <a:rPr lang="en-US" sz="1400" i="1" smtClean="0">
                <a:ea typeface="ＭＳ Ｐゴシック" pitchFamily="1" charset="-128"/>
                <a:cs typeface="ＭＳ Ｐゴシック" pitchFamily="1" charset="-128"/>
              </a:rPr>
              <a:t>Restoring Financial Stability</a:t>
            </a:r>
            <a:r>
              <a:rPr lang="en-US" sz="1400" smtClean="0">
                <a:ea typeface="ＭＳ Ｐゴシック" pitchFamily="1" charset="-128"/>
                <a:cs typeface="ＭＳ Ｐゴシック" pitchFamily="1" charset="-128"/>
              </a:rPr>
              <a:t> Figure P.8.</a:t>
            </a:r>
          </a:p>
        </p:txBody>
      </p:sp>
      <p:graphicFrame>
        <p:nvGraphicFramePr>
          <p:cNvPr id="7" name="Chart 6"/>
          <p:cNvGraphicFramePr/>
          <p:nvPr/>
        </p:nvGraphicFramePr>
        <p:xfrm>
          <a:off x="1066800" y="1346202"/>
          <a:ext cx="6917267" cy="5105399"/>
        </p:xfrm>
        <a:graphic>
          <a:graphicData uri="http://schemas.openxmlformats.org/drawingml/2006/chart">
            <c:chart xmlns:c="http://schemas.openxmlformats.org/drawingml/2006/chart" xmlns:r="http://schemas.openxmlformats.org/officeDocument/2006/relationships" r:id="rId2"/>
          </a:graphicData>
        </a:graphic>
      </p:graphicFrame>
      <p:sp>
        <p:nvSpPr>
          <p:cNvPr id="38917" name="TextBox 7"/>
          <p:cNvSpPr txBox="1">
            <a:spLocks noChangeArrowheads="1"/>
          </p:cNvSpPr>
          <p:nvPr/>
        </p:nvSpPr>
        <p:spPr bwMode="auto">
          <a:xfrm>
            <a:off x="1117600" y="1455738"/>
            <a:ext cx="2633663" cy="338137"/>
          </a:xfrm>
          <a:prstGeom prst="rect">
            <a:avLst/>
          </a:prstGeom>
          <a:noFill/>
          <a:ln w="9525">
            <a:noFill/>
            <a:miter lim="800000"/>
            <a:headEnd/>
            <a:tailEnd/>
          </a:ln>
        </p:spPr>
        <p:txBody>
          <a:bodyPr lIns="91432" tIns="45716" rIns="91432" bIns="45716">
            <a:prstTxWarp prst="textNoShape">
              <a:avLst/>
            </a:prstTxWarp>
            <a:spAutoFit/>
          </a:bodyPr>
          <a:lstStyle/>
          <a:p>
            <a:r>
              <a:rPr lang="en-US" sz="1600"/>
              <a:t>Debt Total = $38.2 Trillion</a:t>
            </a:r>
          </a:p>
        </p:txBody>
      </p:sp>
      <p:sp>
        <p:nvSpPr>
          <p:cNvPr id="6" name="Slide Number Placeholder 5"/>
          <p:cNvSpPr>
            <a:spLocks noGrp="1"/>
          </p:cNvSpPr>
          <p:nvPr>
            <p:ph type="sldNum" sz="quarter" idx="12"/>
          </p:nvPr>
        </p:nvSpPr>
        <p:spPr/>
        <p:txBody>
          <a:bodyPr/>
          <a:lstStyle/>
          <a:p>
            <a:pPr>
              <a:defRPr/>
            </a:pPr>
            <a:fld id="{80BFF69E-A690-874F-B08F-5626469CA48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 but sufficient:</a:t>
            </a:r>
            <a:br>
              <a:rPr lang="en-US" smtClean="0">
                <a:ea typeface="ＭＳ Ｐゴシック" pitchFamily="1" charset="-128"/>
                <a:cs typeface="ＭＳ Ｐゴシック" pitchFamily="1" charset="-128"/>
              </a:rPr>
            </a:br>
            <a:r>
              <a:rPr lang="en-US" smtClean="0">
                <a:ea typeface="ＭＳ Ｐゴシック" pitchFamily="1" charset="-128"/>
                <a:cs typeface="ＭＳ Ｐゴシック" pitchFamily="1" charset="-128"/>
              </a:rPr>
              <a:t>Subprime as a </a:t>
            </a:r>
            <a:r>
              <a:rPr lang="en-US" i="1" smtClean="0">
                <a:ea typeface="ＭＳ Ｐゴシック" pitchFamily="1" charset="-128"/>
                <a:cs typeface="ＭＳ Ｐゴシック" pitchFamily="1" charset="-128"/>
              </a:rPr>
              <a:t>Systemic</a:t>
            </a:r>
            <a:r>
              <a:rPr lang="en-US" smtClean="0">
                <a:ea typeface="ＭＳ Ｐゴシック" pitchFamily="1" charset="-128"/>
                <a:cs typeface="ＭＳ Ｐゴシック" pitchFamily="1" charset="-128"/>
              </a:rPr>
              <a:t> Bet</a:t>
            </a:r>
          </a:p>
        </p:txBody>
      </p:sp>
      <p:sp>
        <p:nvSpPr>
          <p:cNvPr id="39939" name="Content Placeholder 2"/>
          <p:cNvSpPr>
            <a:spLocks noGrp="1"/>
          </p:cNvSpPr>
          <p:nvPr>
            <p:ph idx="1"/>
          </p:nvPr>
        </p:nvSpPr>
        <p:spPr/>
        <p:txBody>
          <a:bodyPr/>
          <a:lstStyle/>
          <a:p>
            <a:pPr>
              <a:buFont typeface="Arial" pitchFamily="1" charset="0"/>
              <a:buNone/>
            </a:pPr>
            <a:r>
              <a:rPr lang="en-US" sz="2400" smtClean="0">
                <a:ea typeface="ＭＳ Ｐゴシック" pitchFamily="1" charset="-128"/>
                <a:cs typeface="ＭＳ Ｐゴシック" pitchFamily="1" charset="-128"/>
              </a:rPr>
              <a:t>“How can a mortgage be designed to make lending to riskier borrowers possible?”</a:t>
            </a:r>
          </a:p>
          <a:p>
            <a:pPr>
              <a:buFont typeface="Arial" pitchFamily="1" charset="0"/>
              <a:buNone/>
            </a:pPr>
            <a:endParaRPr lang="en-US" sz="2400" smtClean="0">
              <a:ea typeface="ＭＳ Ｐゴシック" pitchFamily="1" charset="-128"/>
              <a:cs typeface="ＭＳ Ｐゴシック" pitchFamily="1" charset="-128"/>
            </a:endParaRPr>
          </a:p>
          <a:p>
            <a:pPr>
              <a:buFont typeface="Arial" pitchFamily="1" charset="0"/>
              <a:buNone/>
            </a:pPr>
            <a:r>
              <a:rPr lang="en-US" sz="2400" smtClean="0">
                <a:ea typeface="ＭＳ Ｐゴシック" pitchFamily="1" charset="-128"/>
                <a:cs typeface="ＭＳ Ｐゴシック" pitchFamily="1" charset="-128"/>
              </a:rPr>
              <a:t>“The defining feature of the subprime mortgage is the idea that the borrower and the lender can benefit from house price appreciation. The horizon is kept short to protect the lender’s exposure.”	</a:t>
            </a:r>
          </a:p>
          <a:p>
            <a:pPr>
              <a:buFont typeface="Arial" pitchFamily="1" charset="0"/>
              <a:buNone/>
            </a:pPr>
            <a:endParaRPr lang="en-US" sz="2400" smtClean="0">
              <a:ea typeface="ＭＳ Ｐゴシック" pitchFamily="1" charset="-128"/>
              <a:cs typeface="ＭＳ Ｐゴシック" pitchFamily="1" charset="-128"/>
            </a:endParaRPr>
          </a:p>
          <a:p>
            <a:pPr>
              <a:buFont typeface="Arial" pitchFamily="1" charset="0"/>
              <a:buNone/>
            </a:pPr>
            <a:r>
              <a:rPr lang="en-US" sz="2400" smtClean="0">
                <a:ea typeface="ＭＳ Ｐゴシック" pitchFamily="1" charset="-128"/>
                <a:cs typeface="ＭＳ Ｐゴシック" pitchFamily="1" charset="-128"/>
              </a:rPr>
              <a:t>“No other consumer loan has the design feature that the borrower’s ability to repay is so sensitively linked to appreciation of the underlying asset.”</a:t>
            </a:r>
          </a:p>
        </p:txBody>
      </p:sp>
      <p:sp>
        <p:nvSpPr>
          <p:cNvPr id="39940" name="TextBox 3"/>
          <p:cNvSpPr txBox="1">
            <a:spLocks noChangeArrowheads="1"/>
          </p:cNvSpPr>
          <p:nvPr/>
        </p:nvSpPr>
        <p:spPr bwMode="auto">
          <a:xfrm>
            <a:off x="457200" y="6227763"/>
            <a:ext cx="2460625"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Gorton, “The Panic of 2007.”</a:t>
            </a:r>
          </a:p>
        </p:txBody>
      </p:sp>
      <p:sp>
        <p:nvSpPr>
          <p:cNvPr id="5" name="Slide Number Placeholder 4"/>
          <p:cNvSpPr>
            <a:spLocks noGrp="1"/>
          </p:cNvSpPr>
          <p:nvPr>
            <p:ph type="sldNum" sz="quarter" idx="12"/>
          </p:nvPr>
        </p:nvSpPr>
        <p:spPr/>
        <p:txBody>
          <a:bodyPr/>
          <a:lstStyle/>
          <a:p>
            <a:pPr>
              <a:defRPr/>
            </a:pPr>
            <a:fld id="{D16B3B94-FB28-0147-955F-89ED3774D70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3" name="Title 1"/>
          <p:cNvSpPr>
            <a:spLocks noGrp="1"/>
          </p:cNvSpPr>
          <p:nvPr>
            <p:ph type="title"/>
          </p:nvPr>
        </p:nvSpPr>
        <p:spPr>
          <a:xfrm>
            <a:off x="457200" y="114300"/>
            <a:ext cx="8229600" cy="838200"/>
          </a:xfrm>
        </p:spPr>
        <p:txBody>
          <a:bodyPr/>
          <a:lstStyle/>
          <a:p>
            <a:r>
              <a:rPr lang="en-US">
                <a:ea typeface="ＭＳ Ｐゴシック" pitchFamily="1" charset="-128"/>
                <a:cs typeface="ＭＳ Ｐゴシック" pitchFamily="1" charset="-128"/>
              </a:rPr>
              <a:t>What Subprime Wrought</a:t>
            </a:r>
          </a:p>
        </p:txBody>
      </p:sp>
      <p:sp>
        <p:nvSpPr>
          <p:cNvPr id="4" name="Slide Number Placeholder 3"/>
          <p:cNvSpPr>
            <a:spLocks noGrp="1"/>
          </p:cNvSpPr>
          <p:nvPr>
            <p:ph type="sldNum" sz="quarter" idx="12"/>
          </p:nvPr>
        </p:nvSpPr>
        <p:spPr/>
        <p:txBody>
          <a:bodyPr/>
          <a:lstStyle/>
          <a:p>
            <a:pPr>
              <a:defRPr/>
            </a:pPr>
            <a:fld id="{9CC80167-AC00-7F4F-89B5-E4C13F9027DE}" type="slidenum">
              <a:rPr lang="en-US" smtClean="0"/>
              <a:pPr>
                <a:defRPr/>
              </a:pPr>
              <a:t>15</a:t>
            </a:fld>
            <a:endParaRPr lang="en-US"/>
          </a:p>
        </p:txBody>
      </p:sp>
      <p:graphicFrame>
        <p:nvGraphicFramePr>
          <p:cNvPr id="40962" name="Object 2"/>
          <p:cNvGraphicFramePr>
            <a:graphicFrameLocks noChangeAspect="1"/>
          </p:cNvGraphicFramePr>
          <p:nvPr/>
        </p:nvGraphicFramePr>
        <p:xfrm>
          <a:off x="180975" y="774700"/>
          <a:ext cx="8782050" cy="5581650"/>
        </p:xfrm>
        <a:graphic>
          <a:graphicData uri="http://schemas.openxmlformats.org/presentationml/2006/ole">
            <p:oleObj spid="_x0000_s27650" name="Chart" r:id="rId3" imgW="8782050" imgH="4714875" progId="Excel.Chart.8">
              <p:embed/>
            </p:oleObj>
          </a:graphicData>
        </a:graphic>
      </p:graphicFrame>
      <p:sp>
        <p:nvSpPr>
          <p:cNvPr id="5" name="Straight Connector 4"/>
          <p:cNvSpPr/>
          <p:nvPr/>
        </p:nvSpPr>
        <p:spPr>
          <a:xfrm rot="5400000" flipV="1">
            <a:off x="-869950" y="3190875"/>
            <a:ext cx="3892550" cy="1905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a:p>
        </p:txBody>
      </p:sp>
      <p:sp>
        <p:nvSpPr>
          <p:cNvPr id="6" name="Straight Connector 5"/>
          <p:cNvSpPr/>
          <p:nvPr/>
        </p:nvSpPr>
        <p:spPr>
          <a:xfrm rot="5400000" flipV="1">
            <a:off x="50800" y="3127375"/>
            <a:ext cx="3987800" cy="5080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a:p>
        </p:txBody>
      </p:sp>
      <p:sp>
        <p:nvSpPr>
          <p:cNvPr id="7" name="Straight Connector 6"/>
          <p:cNvSpPr/>
          <p:nvPr/>
        </p:nvSpPr>
        <p:spPr>
          <a:xfrm rot="5400000" flipV="1">
            <a:off x="1143000" y="3127375"/>
            <a:ext cx="3987800" cy="5080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a:p>
        </p:txBody>
      </p:sp>
      <p:sp>
        <p:nvSpPr>
          <p:cNvPr id="40968" name="TextBox 7"/>
          <p:cNvSpPr txBox="1">
            <a:spLocks noChangeArrowheads="1"/>
          </p:cNvSpPr>
          <p:nvPr/>
        </p:nvSpPr>
        <p:spPr bwMode="auto">
          <a:xfrm>
            <a:off x="1066800" y="3860800"/>
            <a:ext cx="914400" cy="460375"/>
          </a:xfrm>
          <a:prstGeom prst="rect">
            <a:avLst/>
          </a:prstGeom>
          <a:noFill/>
          <a:ln w="9525">
            <a:noFill/>
            <a:miter lim="800000"/>
            <a:headEnd/>
            <a:tailEnd/>
          </a:ln>
        </p:spPr>
        <p:txBody>
          <a:bodyPr wrap="none">
            <a:prstTxWarp prst="textNoShape">
              <a:avLst/>
            </a:prstTxWarp>
          </a:bodyPr>
          <a:lstStyle/>
          <a:p>
            <a:r>
              <a:rPr lang="en-US" sz="1600">
                <a:latin typeface="Calibri" pitchFamily="1" charset="0"/>
              </a:rPr>
              <a:t>Paribas</a:t>
            </a:r>
          </a:p>
        </p:txBody>
      </p:sp>
      <p:sp>
        <p:nvSpPr>
          <p:cNvPr id="40969" name="TextBox 8"/>
          <p:cNvSpPr txBox="1">
            <a:spLocks noChangeArrowheads="1"/>
          </p:cNvSpPr>
          <p:nvPr/>
        </p:nvSpPr>
        <p:spPr bwMode="auto">
          <a:xfrm>
            <a:off x="1562100" y="4521200"/>
            <a:ext cx="914400" cy="458788"/>
          </a:xfrm>
          <a:prstGeom prst="rect">
            <a:avLst/>
          </a:prstGeom>
          <a:noFill/>
          <a:ln w="9525">
            <a:noFill/>
            <a:miter lim="800000"/>
            <a:headEnd/>
            <a:tailEnd/>
          </a:ln>
        </p:spPr>
        <p:txBody>
          <a:bodyPr wrap="none">
            <a:prstTxWarp prst="textNoShape">
              <a:avLst/>
            </a:prstTxWarp>
          </a:bodyPr>
          <a:lstStyle/>
          <a:p>
            <a:r>
              <a:rPr lang="en-US" sz="1600">
                <a:latin typeface="Calibri" pitchFamily="1" charset="0"/>
              </a:rPr>
              <a:t>Bear</a:t>
            </a:r>
          </a:p>
        </p:txBody>
      </p:sp>
      <p:sp>
        <p:nvSpPr>
          <p:cNvPr id="40970" name="TextBox 9"/>
          <p:cNvSpPr txBox="1">
            <a:spLocks noChangeArrowheads="1"/>
          </p:cNvSpPr>
          <p:nvPr/>
        </p:nvSpPr>
        <p:spPr bwMode="auto">
          <a:xfrm>
            <a:off x="3200400" y="1511300"/>
            <a:ext cx="914400" cy="393700"/>
          </a:xfrm>
          <a:prstGeom prst="rect">
            <a:avLst/>
          </a:prstGeom>
          <a:noFill/>
          <a:ln w="9525">
            <a:noFill/>
            <a:miter lim="800000"/>
            <a:headEnd/>
            <a:tailEnd/>
          </a:ln>
        </p:spPr>
        <p:txBody>
          <a:bodyPr wrap="none">
            <a:prstTxWarp prst="textNoShape">
              <a:avLst/>
            </a:prstTxWarp>
          </a:bodyPr>
          <a:lstStyle/>
          <a:p>
            <a:r>
              <a:rPr lang="en-US" sz="1600">
                <a:latin typeface="Calibri" pitchFamily="1" charset="0"/>
              </a:rPr>
              <a:t>Lehman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Why Did it Matter?</a:t>
            </a:r>
            <a:br>
              <a:rPr lang="en-US" smtClean="0">
                <a:ea typeface="ＭＳ Ｐゴシック" pitchFamily="1" charset="-128"/>
                <a:cs typeface="ＭＳ Ｐゴシック" pitchFamily="1" charset="-128"/>
              </a:rPr>
            </a:br>
            <a:r>
              <a:rPr lang="en-US" smtClean="0">
                <a:ea typeface="ＭＳ Ｐゴシック" pitchFamily="1" charset="-128"/>
                <a:cs typeface="ＭＳ Ｐゴシック" pitchFamily="1" charset="-128"/>
              </a:rPr>
              <a:t>Subprime Hits </a:t>
            </a:r>
            <a:r>
              <a:rPr lang="en-US" i="1" smtClean="0">
                <a:ea typeface="ＭＳ Ｐゴシック" pitchFamily="1" charset="-128"/>
                <a:cs typeface="ＭＳ Ｐゴシック" pitchFamily="1" charset="-128"/>
              </a:rPr>
              <a:t>Leveraged</a:t>
            </a:r>
            <a:r>
              <a:rPr lang="en-US" smtClean="0">
                <a:ea typeface="ＭＳ Ｐゴシック" pitchFamily="1" charset="-128"/>
                <a:cs typeface="ＭＳ Ｐゴシック" pitchFamily="1" charset="-128"/>
              </a:rPr>
              <a:t> Sector</a:t>
            </a:r>
          </a:p>
        </p:txBody>
      </p:sp>
      <p:sp>
        <p:nvSpPr>
          <p:cNvPr id="41987"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sp>
        <p:nvSpPr>
          <p:cNvPr id="41988" name="TextBox 4"/>
          <p:cNvSpPr txBox="1">
            <a:spLocks noChangeArrowheads="1"/>
          </p:cNvSpPr>
          <p:nvPr/>
        </p:nvSpPr>
        <p:spPr bwMode="auto">
          <a:xfrm>
            <a:off x="457200" y="6369050"/>
            <a:ext cx="6153150"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Greenlaw, Hatzius, Kashyap, and Shin, “Leveraged Losses,” 2008.</a:t>
            </a:r>
          </a:p>
        </p:txBody>
      </p:sp>
      <p:pic>
        <p:nvPicPr>
          <p:cNvPr id="41989" name="Picture 5"/>
          <p:cNvPicPr>
            <a:picLocks noChangeAspect="1"/>
          </p:cNvPicPr>
          <p:nvPr/>
        </p:nvPicPr>
        <p:blipFill>
          <a:blip r:embed="rId3"/>
          <a:srcRect/>
          <a:stretch>
            <a:fillRect/>
          </a:stretch>
        </p:blipFill>
        <p:spPr bwMode="auto">
          <a:xfrm>
            <a:off x="457200" y="1397000"/>
            <a:ext cx="8229600" cy="472916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501326E2-CB46-A940-8082-DD2A64953B88}"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Leverage by Type of Intermediary</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2007</a:t>
            </a:r>
          </a:p>
        </p:txBody>
      </p:sp>
      <p:sp>
        <p:nvSpPr>
          <p:cNvPr id="44035"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pic>
        <p:nvPicPr>
          <p:cNvPr id="44036" name="Picture 3"/>
          <p:cNvPicPr>
            <a:picLocks noChangeAspect="1"/>
          </p:cNvPicPr>
          <p:nvPr/>
        </p:nvPicPr>
        <p:blipFill>
          <a:blip r:embed="rId2"/>
          <a:srcRect/>
          <a:stretch>
            <a:fillRect/>
          </a:stretch>
        </p:blipFill>
        <p:spPr bwMode="auto">
          <a:xfrm>
            <a:off x="457200" y="1435100"/>
            <a:ext cx="8229600" cy="4691063"/>
          </a:xfrm>
          <a:prstGeom prst="rect">
            <a:avLst/>
          </a:prstGeom>
          <a:noFill/>
          <a:ln w="9525">
            <a:noFill/>
            <a:miter lim="800000"/>
            <a:headEnd/>
            <a:tailEnd/>
          </a:ln>
        </p:spPr>
      </p:pic>
      <p:sp>
        <p:nvSpPr>
          <p:cNvPr id="44037" name="TextBox 4"/>
          <p:cNvSpPr txBox="1">
            <a:spLocks noChangeArrowheads="1"/>
          </p:cNvSpPr>
          <p:nvPr/>
        </p:nvSpPr>
        <p:spPr bwMode="auto">
          <a:xfrm>
            <a:off x="457200" y="6369050"/>
            <a:ext cx="6153150"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Greenlaw, Hatzius, Kashyap, and Shin, “Leveraged Losses,” 2008.</a:t>
            </a:r>
          </a:p>
        </p:txBody>
      </p:sp>
      <p:sp>
        <p:nvSpPr>
          <p:cNvPr id="6" name="Slide Number Placeholder 5"/>
          <p:cNvSpPr>
            <a:spLocks noGrp="1"/>
          </p:cNvSpPr>
          <p:nvPr>
            <p:ph type="sldNum" sz="quarter" idx="12"/>
          </p:nvPr>
        </p:nvSpPr>
        <p:spPr/>
        <p:txBody>
          <a:bodyPr/>
          <a:lstStyle/>
          <a:p>
            <a:pPr>
              <a:defRPr/>
            </a:pPr>
            <a:fld id="{1F332B4F-51FD-3D40-A9A3-9A60D7BCCCA4}"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0"/>
            <a:ext cx="8940800" cy="1206500"/>
          </a:xfrm>
        </p:spPr>
        <p:txBody>
          <a:bodyPr/>
          <a:lstStyle/>
          <a:p>
            <a:r>
              <a:rPr lang="en-US" smtClean="0">
                <a:ea typeface="ＭＳ Ｐゴシック" pitchFamily="1" charset="-128"/>
                <a:cs typeface="ＭＳ Ｐゴシック" pitchFamily="1" charset="-128"/>
              </a:rPr>
              <a:t>Vulnerability of Shadow Banks </a:t>
            </a:r>
            <a:r>
              <a:rPr lang="en-US" sz="4000" smtClean="0">
                <a:ea typeface="ＭＳ Ｐゴシック" pitchFamily="1" charset="-128"/>
                <a:cs typeface="ＭＳ Ｐゴシック" pitchFamily="1" charset="-128"/>
              </a:rPr>
              <a:t/>
            </a:r>
            <a:br>
              <a:rPr lang="en-US" sz="4000"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Bank Without LOLR or Deposit Insurance</a:t>
            </a:r>
          </a:p>
        </p:txBody>
      </p:sp>
      <p:sp>
        <p:nvSpPr>
          <p:cNvPr id="46083" name="Content Placeholder 2"/>
          <p:cNvSpPr>
            <a:spLocks noGrp="1"/>
          </p:cNvSpPr>
          <p:nvPr>
            <p:ph idx="1"/>
          </p:nvPr>
        </p:nvSpPr>
        <p:spPr>
          <a:xfrm>
            <a:off x="457200" y="1206500"/>
            <a:ext cx="8229600" cy="4919663"/>
          </a:xfrm>
        </p:spPr>
        <p:txBody>
          <a:bodyPr>
            <a:normAutofit lnSpcReduction="10000"/>
          </a:bodyPr>
          <a:lstStyle/>
          <a:p>
            <a:r>
              <a:rPr lang="en-US" smtClean="0">
                <a:ea typeface="ＭＳ Ｐゴシック" pitchFamily="1" charset="-128"/>
                <a:cs typeface="ＭＳ Ｐゴシック" pitchFamily="1" charset="-128"/>
              </a:rPr>
              <a:t>Repo as Deposit</a:t>
            </a:r>
          </a:p>
          <a:p>
            <a:pPr lvl="1"/>
            <a:r>
              <a:rPr lang="en-US" sz="2400" smtClean="0"/>
              <a:t>Typically overnight (withdrawal = no rollover)</a:t>
            </a:r>
          </a:p>
          <a:p>
            <a:pPr lvl="1"/>
            <a:r>
              <a:rPr lang="en-US" sz="2400" smtClean="0"/>
              <a:t>Collateral and haircuts </a:t>
            </a:r>
            <a:r>
              <a:rPr lang="en-US" sz="2400" smtClean="0">
                <a:latin typeface="Wingdings" pitchFamily="1" charset="2"/>
                <a:ea typeface="Wingdings" pitchFamily="1" charset="2"/>
                <a:cs typeface="Wingdings" pitchFamily="1" charset="2"/>
              </a:rPr>
              <a:t></a:t>
            </a:r>
            <a:r>
              <a:rPr lang="en-US" sz="2400" smtClean="0"/>
              <a:t> Seniority</a:t>
            </a:r>
          </a:p>
          <a:p>
            <a:pPr lvl="1"/>
            <a:r>
              <a:rPr lang="en-US" sz="2400" smtClean="0"/>
              <a:t>Collateral may be backed by a portfolio</a:t>
            </a:r>
          </a:p>
          <a:p>
            <a:pPr lvl="1"/>
            <a:r>
              <a:rPr lang="en-US" sz="2400" smtClean="0"/>
              <a:t>Collateral can be used in other transactions</a:t>
            </a:r>
          </a:p>
          <a:p>
            <a:pPr lvl="1"/>
            <a:r>
              <a:rPr lang="en-US" sz="2400" smtClean="0"/>
              <a:t>Lender ≈ depositor; Borrower ≈ bank</a:t>
            </a:r>
          </a:p>
          <a:p>
            <a:pPr lvl="1"/>
            <a:r>
              <a:rPr lang="en-US" sz="2400" smtClean="0"/>
              <a:t>Size ≈ regulated bank assets ≈ $10 trillion (Gorton)</a:t>
            </a:r>
          </a:p>
          <a:p>
            <a:r>
              <a:rPr lang="en-US" smtClean="0">
                <a:ea typeface="ＭＳ Ｐゴシック" pitchFamily="1" charset="-128"/>
                <a:cs typeface="ＭＳ Ｐゴシック" pitchFamily="1" charset="-128"/>
              </a:rPr>
              <a:t>Non-MBS securitization was &gt; corp issuance</a:t>
            </a:r>
          </a:p>
          <a:p>
            <a:r>
              <a:rPr lang="en-US" smtClean="0">
                <a:ea typeface="ＭＳ Ｐゴシック" pitchFamily="1" charset="-128"/>
                <a:cs typeface="ＭＳ Ｐゴシック" pitchFamily="1" charset="-128"/>
              </a:rPr>
              <a:t>Securitization + SPV = off-balance-sheet bank</a:t>
            </a:r>
          </a:p>
          <a:p>
            <a:r>
              <a:rPr lang="en-US" smtClean="0">
                <a:ea typeface="ＭＳ Ｐゴシック" pitchFamily="1" charset="-128"/>
                <a:cs typeface="ＭＳ Ｐゴシック" pitchFamily="1" charset="-128"/>
              </a:rPr>
              <a:t>Senior tranches &amp; CP: information insensitive?</a:t>
            </a:r>
          </a:p>
          <a:p>
            <a:endParaRPr lang="en-US" smtClean="0">
              <a:ea typeface="ＭＳ Ｐゴシック" pitchFamily="1" charset="-128"/>
              <a:cs typeface="ＭＳ Ｐゴシック" pitchFamily="1" charset="-128"/>
            </a:endParaRPr>
          </a:p>
          <a:p>
            <a:endParaRPr lang="en-US" smtClean="0">
              <a:ea typeface="ＭＳ Ｐゴシック" pitchFamily="1" charset="-128"/>
              <a:cs typeface="ＭＳ Ｐゴシック" pitchFamily="1" charset="-128"/>
            </a:endParaRPr>
          </a:p>
          <a:p>
            <a:pPr>
              <a:buFont typeface="Arial" pitchFamily="1" charset="0"/>
              <a:buNone/>
            </a:pPr>
            <a:endParaRPr lang="en-US" smtClean="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65F3B39C-A6FA-CB4B-966A-974B412BA8E7}"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0"/>
            <a:ext cx="8229600" cy="965200"/>
          </a:xfrm>
        </p:spPr>
        <p:txBody>
          <a:bodyPr/>
          <a:lstStyle/>
          <a:p>
            <a:r>
              <a:rPr lang="en-US" smtClean="0">
                <a:ea typeface="ＭＳ Ｐゴシック" pitchFamily="1" charset="-128"/>
                <a:cs typeface="ＭＳ Ｐゴシック" pitchFamily="1" charset="-128"/>
              </a:rPr>
              <a:t>The Run on Repo</a:t>
            </a:r>
          </a:p>
        </p:txBody>
      </p:sp>
      <p:sp>
        <p:nvSpPr>
          <p:cNvPr id="47107" name="Content Placeholder 2"/>
          <p:cNvSpPr>
            <a:spLocks noGrp="1"/>
          </p:cNvSpPr>
          <p:nvPr>
            <p:ph idx="1"/>
          </p:nvPr>
        </p:nvSpPr>
        <p:spPr>
          <a:xfrm>
            <a:off x="457200" y="1143000"/>
            <a:ext cx="8229600" cy="4525963"/>
          </a:xfrm>
        </p:spPr>
        <p:txBody>
          <a:bodyPr>
            <a:normAutofit fontScale="92500"/>
          </a:bodyPr>
          <a:lstStyle/>
          <a:p>
            <a:r>
              <a:rPr lang="en-US" smtClean="0">
                <a:ea typeface="ＭＳ Ｐゴシック" pitchFamily="1" charset="-128"/>
                <a:cs typeface="ＭＳ Ｐゴシック" pitchFamily="1" charset="-128"/>
              </a:rPr>
              <a:t>Repo “depositors” worry about collateral liquidity</a:t>
            </a:r>
          </a:p>
          <a:p>
            <a:r>
              <a:rPr lang="en-US" smtClean="0">
                <a:ea typeface="ＭＳ Ｐゴシック" pitchFamily="1" charset="-128"/>
                <a:cs typeface="ＭＳ Ｐゴシック" pitchFamily="1" charset="-128"/>
              </a:rPr>
              <a:t>Deterioration outside subprime occurs when LIBOR/OIS widens (August 2007)</a:t>
            </a:r>
          </a:p>
          <a:p>
            <a:r>
              <a:rPr lang="en-US" smtClean="0">
                <a:ea typeface="ＭＳ Ｐゴシック" pitchFamily="1" charset="-128"/>
                <a:cs typeface="ＭＳ Ｐゴシック" pitchFamily="1" charset="-128"/>
              </a:rPr>
              <a:t>Increase haircuts ≈ deposit withdrawals</a:t>
            </a:r>
          </a:p>
          <a:p>
            <a:r>
              <a:rPr lang="en-US" smtClean="0">
                <a:ea typeface="ＭＳ Ｐゴシック" pitchFamily="1" charset="-128"/>
                <a:cs typeface="ＭＳ Ｐゴシック" pitchFamily="1" charset="-128"/>
              </a:rPr>
              <a:t>Insufficient collateral / less rehypothecation</a:t>
            </a:r>
          </a:p>
          <a:p>
            <a:pPr lvl="1"/>
            <a:r>
              <a:rPr lang="en-US" smtClean="0"/>
              <a:t>After Lehman – fear of daylight risk exposure</a:t>
            </a:r>
          </a:p>
          <a:p>
            <a:r>
              <a:rPr lang="en-US" smtClean="0">
                <a:ea typeface="ＭＳ Ｐゴシック" pitchFamily="1" charset="-128"/>
                <a:cs typeface="ＭＳ Ｐゴシック" pitchFamily="1" charset="-128"/>
              </a:rPr>
              <a:t>System has to sell assets and shrink</a:t>
            </a:r>
          </a:p>
          <a:p>
            <a:r>
              <a:rPr lang="en-US" smtClean="0">
                <a:ea typeface="ＭＳ Ｐゴシック" pitchFamily="1" charset="-128"/>
                <a:cs typeface="ＭＳ Ｐゴシック" pitchFamily="1" charset="-128"/>
              </a:rPr>
              <a:t>Asset price declines deplete system’s capital</a:t>
            </a:r>
          </a:p>
        </p:txBody>
      </p:sp>
      <p:sp>
        <p:nvSpPr>
          <p:cNvPr id="4" name="Slide Number Placeholder 3"/>
          <p:cNvSpPr>
            <a:spLocks noGrp="1"/>
          </p:cNvSpPr>
          <p:nvPr>
            <p:ph type="sldNum" sz="quarter" idx="12"/>
          </p:nvPr>
        </p:nvSpPr>
        <p:spPr/>
        <p:txBody>
          <a:bodyPr/>
          <a:lstStyle/>
          <a:p>
            <a:pPr>
              <a:defRPr/>
            </a:pPr>
            <a:fld id="{946A08DC-71FE-DA42-9EF3-D6CA06A7324E}"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058863"/>
          </a:xfrm>
        </p:spPr>
        <p:txBody>
          <a:bodyPr/>
          <a:lstStyle/>
          <a:p>
            <a:r>
              <a:rPr lang="en-US" smtClean="0">
                <a:ea typeface="ＭＳ Ｐゴシック" pitchFamily="1" charset="-128"/>
                <a:cs typeface="ＭＳ Ｐゴシック" pitchFamily="1" charset="-128"/>
              </a:rPr>
              <a:t>Old-fashioned Bank Runs</a:t>
            </a:r>
          </a:p>
        </p:txBody>
      </p:sp>
      <p:sp>
        <p:nvSpPr>
          <p:cNvPr id="23555" name="Content Placeholder 2"/>
          <p:cNvSpPr>
            <a:spLocks noGrp="1"/>
          </p:cNvSpPr>
          <p:nvPr>
            <p:ph idx="1"/>
          </p:nvPr>
        </p:nvSpPr>
        <p:spPr>
          <a:xfrm>
            <a:off x="457200" y="1600200"/>
            <a:ext cx="4572000" cy="4525963"/>
          </a:xfrm>
        </p:spPr>
        <p:txBody>
          <a:bodyPr/>
          <a:lstStyle/>
          <a:p>
            <a:pPr>
              <a:buFont typeface="Arial" pitchFamily="1" charset="0"/>
              <a:buNone/>
            </a:pPr>
            <a:r>
              <a:rPr lang="en-US" smtClean="0">
                <a:ea typeface="ＭＳ Ｐゴシック" pitchFamily="1" charset="-128"/>
                <a:cs typeface="ＭＳ Ｐゴシック" pitchFamily="1" charset="-128"/>
              </a:rPr>
              <a:t>   </a:t>
            </a:r>
          </a:p>
        </p:txBody>
      </p:sp>
      <p:pic>
        <p:nvPicPr>
          <p:cNvPr id="23556" name="Picture 3"/>
          <p:cNvPicPr>
            <a:picLocks noChangeAspect="1"/>
          </p:cNvPicPr>
          <p:nvPr/>
        </p:nvPicPr>
        <p:blipFill>
          <a:blip r:embed="rId2"/>
          <a:srcRect/>
          <a:stretch>
            <a:fillRect/>
          </a:stretch>
        </p:blipFill>
        <p:spPr bwMode="auto">
          <a:xfrm>
            <a:off x="4895850" y="1371600"/>
            <a:ext cx="3994150" cy="4997450"/>
          </a:xfrm>
          <a:prstGeom prst="rect">
            <a:avLst/>
          </a:prstGeom>
          <a:noFill/>
          <a:ln w="9525">
            <a:noFill/>
            <a:miter lim="800000"/>
            <a:headEnd/>
            <a:tailEnd/>
          </a:ln>
        </p:spPr>
      </p:pic>
      <p:sp>
        <p:nvSpPr>
          <p:cNvPr id="23557" name="TextBox 4"/>
          <p:cNvSpPr txBox="1">
            <a:spLocks noChangeArrowheads="1"/>
          </p:cNvSpPr>
          <p:nvPr/>
        </p:nvSpPr>
        <p:spPr bwMode="auto">
          <a:xfrm>
            <a:off x="0" y="6369050"/>
            <a:ext cx="5813425"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Sources: Wikimedia Commons and Shin, BIS presentation, June 2009.</a:t>
            </a:r>
          </a:p>
        </p:txBody>
      </p:sp>
      <p:sp>
        <p:nvSpPr>
          <p:cNvPr id="6" name="Slide Number Placeholder 5"/>
          <p:cNvSpPr>
            <a:spLocks noGrp="1"/>
          </p:cNvSpPr>
          <p:nvPr>
            <p:ph type="sldNum" sz="quarter" idx="12"/>
          </p:nvPr>
        </p:nvSpPr>
        <p:spPr/>
        <p:txBody>
          <a:bodyPr/>
          <a:lstStyle/>
          <a:p>
            <a:pPr>
              <a:defRPr/>
            </a:pPr>
            <a:fld id="{CBE56583-62D0-E248-90D8-D3BC54F8146A}" type="slidenum">
              <a:rPr lang="en-US" smtClean="0"/>
              <a:pPr>
                <a:defRPr/>
              </a:pPr>
              <a:t>2</a:t>
            </a:fld>
            <a:endParaRPr lang="en-US"/>
          </a:p>
        </p:txBody>
      </p:sp>
      <p:sp>
        <p:nvSpPr>
          <p:cNvPr id="23559" name="TextBox 7"/>
          <p:cNvSpPr txBox="1">
            <a:spLocks noChangeArrowheads="1"/>
          </p:cNvSpPr>
          <p:nvPr/>
        </p:nvSpPr>
        <p:spPr bwMode="auto">
          <a:xfrm>
            <a:off x="1781175" y="1058863"/>
            <a:ext cx="869950" cy="461962"/>
          </a:xfrm>
          <a:prstGeom prst="rect">
            <a:avLst/>
          </a:prstGeom>
          <a:noFill/>
          <a:ln w="9525">
            <a:noFill/>
            <a:miter lim="800000"/>
            <a:headEnd/>
            <a:tailEnd/>
          </a:ln>
        </p:spPr>
        <p:txBody>
          <a:bodyPr wrap="none" lIns="91432" tIns="45716" rIns="91432" bIns="45716">
            <a:prstTxWarp prst="textNoShape">
              <a:avLst/>
            </a:prstTxWarp>
            <a:spAutoFit/>
          </a:bodyPr>
          <a:lstStyle/>
          <a:p>
            <a:r>
              <a:rPr lang="en-US"/>
              <a:t>1907</a:t>
            </a:r>
          </a:p>
        </p:txBody>
      </p:sp>
      <p:sp>
        <p:nvSpPr>
          <p:cNvPr id="23560" name="TextBox 8"/>
          <p:cNvSpPr txBox="1">
            <a:spLocks noChangeArrowheads="1"/>
          </p:cNvSpPr>
          <p:nvPr/>
        </p:nvSpPr>
        <p:spPr bwMode="auto">
          <a:xfrm>
            <a:off x="6394450" y="1052513"/>
            <a:ext cx="869950" cy="461962"/>
          </a:xfrm>
          <a:prstGeom prst="rect">
            <a:avLst/>
          </a:prstGeom>
          <a:noFill/>
          <a:ln w="9525">
            <a:noFill/>
            <a:miter lim="800000"/>
            <a:headEnd/>
            <a:tailEnd/>
          </a:ln>
        </p:spPr>
        <p:txBody>
          <a:bodyPr wrap="none" lIns="91432" tIns="45716" rIns="91432" bIns="45716">
            <a:prstTxWarp prst="textNoShape">
              <a:avLst/>
            </a:prstTxWarp>
            <a:spAutoFit/>
          </a:bodyPr>
          <a:lstStyle/>
          <a:p>
            <a:r>
              <a:rPr lang="en-US"/>
              <a:t>2007</a:t>
            </a:r>
          </a:p>
        </p:txBody>
      </p:sp>
      <p:pic>
        <p:nvPicPr>
          <p:cNvPr id="23561" name="Picture 9"/>
          <p:cNvPicPr>
            <a:picLocks noChangeAspect="1"/>
          </p:cNvPicPr>
          <p:nvPr/>
        </p:nvPicPr>
        <p:blipFill>
          <a:blip r:embed="rId3"/>
          <a:srcRect/>
          <a:stretch>
            <a:fillRect/>
          </a:stretch>
        </p:blipFill>
        <p:spPr bwMode="auto">
          <a:xfrm>
            <a:off x="228600" y="1600200"/>
            <a:ext cx="406400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US"/>
              <a:t>Wholesale Funding and Capital Ratios</a:t>
            </a:r>
            <a:br>
              <a:rPr lang="en-US"/>
            </a:br>
            <a:r>
              <a:rPr lang="en-US" sz="2000"/>
              <a:t>June 2010</a:t>
            </a:r>
          </a:p>
        </p:txBody>
      </p:sp>
      <p:sp>
        <p:nvSpPr>
          <p:cNvPr id="58371" name="Content Placeholder 2"/>
          <p:cNvSpPr>
            <a:spLocks noGrp="1"/>
          </p:cNvSpPr>
          <p:nvPr>
            <p:ph idx="1"/>
          </p:nvPr>
        </p:nvSpPr>
        <p:spPr/>
        <p:txBody>
          <a:bodyPr/>
          <a:lstStyle/>
          <a:p>
            <a:pPr>
              <a:buFontTx/>
              <a:buNone/>
            </a:pPr>
            <a:r>
              <a:rPr lang="en-US"/>
              <a:t> </a:t>
            </a:r>
          </a:p>
        </p:txBody>
      </p:sp>
      <p:sp>
        <p:nvSpPr>
          <p:cNvPr id="58372" name="Slide Number Placeholder 3"/>
          <p:cNvSpPr>
            <a:spLocks noGrp="1"/>
          </p:cNvSpPr>
          <p:nvPr>
            <p:ph type="sldNum" sz="quarter" idx="12"/>
          </p:nvPr>
        </p:nvSpPr>
        <p:spPr>
          <a:noFill/>
        </p:spPr>
        <p:txBody>
          <a:bodyPr/>
          <a:lstStyle/>
          <a:p>
            <a:fld id="{837AB0E8-B58E-6647-9F50-A7FCB9B22BDF}" type="slidenum">
              <a:rPr lang="en-US"/>
              <a:pPr/>
              <a:t>20</a:t>
            </a:fld>
            <a:endParaRPr lang="en-US"/>
          </a:p>
        </p:txBody>
      </p:sp>
      <p:graphicFrame>
        <p:nvGraphicFramePr>
          <p:cNvPr id="5" name="Chart 4"/>
          <p:cNvGraphicFramePr>
            <a:graphicFrameLocks/>
          </p:cNvGraphicFramePr>
          <p:nvPr/>
        </p:nvGraphicFramePr>
        <p:xfrm>
          <a:off x="609600" y="1524000"/>
          <a:ext cx="7924800"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58374" name="TextBox 5"/>
          <p:cNvSpPr txBox="1">
            <a:spLocks noChangeArrowheads="1"/>
          </p:cNvSpPr>
          <p:nvPr/>
        </p:nvSpPr>
        <p:spPr bwMode="auto">
          <a:xfrm>
            <a:off x="304800" y="6400800"/>
            <a:ext cx="5003800" cy="307975"/>
          </a:xfrm>
          <a:prstGeom prst="rect">
            <a:avLst/>
          </a:prstGeom>
          <a:noFill/>
          <a:ln w="9525">
            <a:noFill/>
            <a:miter lim="800000"/>
            <a:headEnd/>
            <a:tailEnd/>
          </a:ln>
        </p:spPr>
        <p:txBody>
          <a:bodyPr wrap="none">
            <a:prstTxWarp prst="textNoShape">
              <a:avLst/>
            </a:prstTxWarp>
            <a:spAutoFit/>
          </a:bodyPr>
          <a:lstStyle/>
          <a:p>
            <a:r>
              <a:rPr lang="en-US" sz="1400"/>
              <a:t>Source: IMF </a:t>
            </a:r>
            <a:r>
              <a:rPr lang="en-US" sz="1400" i="1"/>
              <a:t>Global Financial Stability Report</a:t>
            </a:r>
            <a:r>
              <a:rPr lang="en-US" sz="1400"/>
              <a:t>, October 2010.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a:xfrm>
            <a:off x="190500" y="0"/>
            <a:ext cx="8953500" cy="1227138"/>
          </a:xfrm>
        </p:spPr>
        <p:txBody>
          <a:bodyPr/>
          <a:lstStyle/>
          <a:p>
            <a:r>
              <a:rPr lang="en-US" smtClean="0">
                <a:ea typeface="ＭＳ Ｐゴシック" pitchFamily="1" charset="-128"/>
                <a:cs typeface="ＭＳ Ｐゴシック" pitchFamily="1" charset="-128"/>
              </a:rPr>
              <a:t>Shock </a:t>
            </a:r>
            <a:r>
              <a:rPr lang="en-US" sz="3600" smtClean="0">
                <a:latin typeface="Wingdings" pitchFamily="1" charset="2"/>
                <a:ea typeface="Wingdings" pitchFamily="1" charset="2"/>
                <a:cs typeface="Wingdings" pitchFamily="1" charset="2"/>
              </a:rPr>
              <a:t></a:t>
            </a:r>
            <a:r>
              <a:rPr lang="en-US" sz="2000" smtClean="0">
                <a:latin typeface="Wingdings" pitchFamily="1" charset="2"/>
                <a:ea typeface="Wingdings" pitchFamily="1" charset="2"/>
                <a:cs typeface="Wingdings" pitchFamily="1" charset="2"/>
              </a:rPr>
              <a:t> </a:t>
            </a:r>
            <a:r>
              <a:rPr lang="en-US" smtClean="0">
                <a:ea typeface="ＭＳ Ｐゴシック" pitchFamily="1" charset="-128"/>
                <a:cs typeface="ＭＳ Ｐゴシック" pitchFamily="1" charset="-128"/>
              </a:rPr>
              <a:t>Liquidity Preference Surges</a:t>
            </a:r>
          </a:p>
        </p:txBody>
      </p:sp>
      <p:sp>
        <p:nvSpPr>
          <p:cNvPr id="48131" name="Content Placeholder 2"/>
          <p:cNvSpPr>
            <a:spLocks noGrp="1"/>
          </p:cNvSpPr>
          <p:nvPr>
            <p:ph idx="1"/>
          </p:nvPr>
        </p:nvSpPr>
        <p:spPr>
          <a:xfrm>
            <a:off x="457200" y="1227138"/>
            <a:ext cx="8229600" cy="4899025"/>
          </a:xfrm>
        </p:spPr>
        <p:txBody>
          <a:bodyPr>
            <a:normAutofit lnSpcReduction="10000"/>
          </a:bodyPr>
          <a:lstStyle/>
          <a:p>
            <a:r>
              <a:rPr lang="en-US" smtClean="0">
                <a:ea typeface="ＭＳ Ｐゴシック" pitchFamily="1" charset="-128"/>
                <a:cs typeface="ＭＳ Ｐゴシック" pitchFamily="1" charset="-128"/>
              </a:rPr>
              <a:t>Increased volatility</a:t>
            </a:r>
          </a:p>
          <a:p>
            <a:r>
              <a:rPr lang="en-US" smtClean="0">
                <a:ea typeface="ＭＳ Ｐゴシック" pitchFamily="1" charset="-128"/>
                <a:cs typeface="ＭＳ Ｐゴシック" pitchFamily="1" charset="-128"/>
              </a:rPr>
              <a:t>Doubts about value of securities</a:t>
            </a:r>
          </a:p>
          <a:p>
            <a:r>
              <a:rPr lang="en-US" smtClean="0">
                <a:ea typeface="ＭＳ Ｐゴシック" pitchFamily="1" charset="-128"/>
                <a:cs typeface="ＭＳ Ｐゴシック" pitchFamily="1" charset="-128"/>
              </a:rPr>
              <a:t>Adverse Selection: Lemons</a:t>
            </a:r>
          </a:p>
          <a:p>
            <a:r>
              <a:rPr lang="en-US" smtClean="0">
                <a:ea typeface="ＭＳ Ｐゴシック" pitchFamily="1" charset="-128"/>
                <a:cs typeface="ＭＳ Ｐゴシック" pitchFamily="1" charset="-128"/>
              </a:rPr>
              <a:t>Triple whammy</a:t>
            </a:r>
          </a:p>
          <a:p>
            <a:pPr lvl="1"/>
            <a:r>
              <a:rPr lang="en-US" smtClean="0"/>
              <a:t>Market liquidity dries up</a:t>
            </a:r>
          </a:p>
          <a:p>
            <a:pPr lvl="1"/>
            <a:r>
              <a:rPr lang="en-US" smtClean="0"/>
              <a:t>Funding liquidity, rollover risk, and bank runs</a:t>
            </a:r>
          </a:p>
          <a:p>
            <a:pPr lvl="1"/>
            <a:r>
              <a:rPr lang="en-US" smtClean="0"/>
              <a:t>Involuntary balance sheet expansion</a:t>
            </a:r>
          </a:p>
          <a:p>
            <a:pPr lvl="2"/>
            <a:r>
              <a:rPr lang="en-US" smtClean="0">
                <a:ea typeface="ＭＳ Ｐゴシック" pitchFamily="1" charset="-128"/>
              </a:rPr>
              <a:t>Credit commitments</a:t>
            </a:r>
          </a:p>
          <a:p>
            <a:pPr lvl="3"/>
            <a:r>
              <a:rPr lang="en-US" smtClean="0">
                <a:ea typeface="ＭＳ Ｐゴシック" pitchFamily="1" charset="-128"/>
              </a:rPr>
              <a:t>SIVs</a:t>
            </a:r>
          </a:p>
          <a:p>
            <a:pPr lvl="3"/>
            <a:r>
              <a:rPr lang="en-US" smtClean="0">
                <a:ea typeface="ＭＳ Ｐゴシック" pitchFamily="1" charset="-128"/>
              </a:rPr>
              <a:t>CP backstops</a:t>
            </a:r>
          </a:p>
          <a:p>
            <a:endParaRPr lang="en-US" smtClean="0">
              <a:ea typeface="ＭＳ Ｐゴシック" pitchFamily="1" charset="-128"/>
              <a:cs typeface="ＭＳ Ｐゴシック" pitchFamily="1" charset="-128"/>
            </a:endParaRPr>
          </a:p>
          <a:p>
            <a:endParaRPr lang="en-US" smtClean="0">
              <a:ea typeface="ＭＳ Ｐゴシック" pitchFamily="1" charset="-128"/>
              <a:cs typeface="ＭＳ Ｐゴシック" pitchFamily="1" charset="-128"/>
            </a:endParaRPr>
          </a:p>
          <a:p>
            <a:endParaRPr lang="en-US" smtClean="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D2A81980-3CE1-5C40-98D9-6E09DE750F84}"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ea typeface="ＭＳ Ｐゴシック" pitchFamily="1" charset="-128"/>
                <a:cs typeface="ＭＳ Ｐゴシック" pitchFamily="1" charset="-128"/>
              </a:rPr>
              <a:t> </a:t>
            </a:r>
          </a:p>
        </p:txBody>
      </p:sp>
      <p:sp>
        <p:nvSpPr>
          <p:cNvPr id="49155" name="Content Placeholder 2"/>
          <p:cNvSpPr>
            <a:spLocks noGrp="1"/>
          </p:cNvSpPr>
          <p:nvPr>
            <p:ph idx="1"/>
          </p:nvPr>
        </p:nvSpPr>
        <p:spPr/>
        <p:txBody>
          <a:bodyPr/>
          <a:lstStyle/>
          <a:p>
            <a:pPr>
              <a:buFont typeface="Arial" pitchFamily="1" charset="0"/>
              <a:buNone/>
            </a:pPr>
            <a:r>
              <a:rPr lang="en-US" smtClean="0">
                <a:ea typeface="ＭＳ Ｐゴシック" pitchFamily="1" charset="-128"/>
                <a:cs typeface="ＭＳ Ｐゴシック" pitchFamily="1" charset="-128"/>
              </a:rPr>
              <a:t> </a:t>
            </a:r>
          </a:p>
        </p:txBody>
      </p:sp>
      <p:pic>
        <p:nvPicPr>
          <p:cNvPr id="49156" name="Picture 3"/>
          <p:cNvPicPr>
            <a:picLocks/>
          </p:cNvPicPr>
          <p:nvPr/>
        </p:nvPicPr>
        <p:blipFill>
          <a:blip r:embed="rId2"/>
          <a:srcRect/>
          <a:stretch>
            <a:fillRect/>
          </a:stretch>
        </p:blipFill>
        <p:spPr bwMode="auto">
          <a:xfrm>
            <a:off x="457200" y="1135063"/>
            <a:ext cx="8229600" cy="5138737"/>
          </a:xfrm>
          <a:prstGeom prst="rect">
            <a:avLst/>
          </a:prstGeom>
          <a:noFill/>
          <a:ln w="9525">
            <a:noFill/>
            <a:miter lim="800000"/>
            <a:headEnd/>
            <a:tailEnd/>
          </a:ln>
        </p:spPr>
      </p:pic>
      <p:sp>
        <p:nvSpPr>
          <p:cNvPr id="49157" name="TextBox 4"/>
          <p:cNvSpPr txBox="1">
            <a:spLocks noChangeArrowheads="1"/>
          </p:cNvSpPr>
          <p:nvPr/>
        </p:nvSpPr>
        <p:spPr bwMode="auto">
          <a:xfrm>
            <a:off x="287338" y="6426200"/>
            <a:ext cx="4984750"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Gorton, “Slapped in the Face by the Invisible Hand.”</a:t>
            </a:r>
          </a:p>
        </p:txBody>
      </p:sp>
      <p:sp>
        <p:nvSpPr>
          <p:cNvPr id="6" name="Title 1"/>
          <p:cNvSpPr txBox="1">
            <a:spLocks/>
          </p:cNvSpPr>
          <p:nvPr/>
        </p:nvSpPr>
        <p:spPr bwMode="auto">
          <a:xfrm>
            <a:off x="457200" y="0"/>
            <a:ext cx="8229600" cy="1135063"/>
          </a:xfrm>
          <a:prstGeom prst="rect">
            <a:avLst/>
          </a:prstGeom>
          <a:noFill/>
          <a:ln w="9525">
            <a:noFill/>
            <a:miter lim="800000"/>
            <a:headEnd/>
            <a:tailEnd/>
          </a:ln>
        </p:spPr>
        <p:txBody>
          <a:bodyPr lIns="91432" tIns="45716" rIns="91432" bIns="45716" anchor="ctr">
            <a:prstTxWarp prst="textNoShape">
              <a:avLst/>
            </a:prstTxWarp>
          </a:bodyPr>
          <a:lstStyle/>
          <a:p>
            <a:pPr algn="ctr" defTabSz="457159" eaLnBrk="0" hangingPunct="0">
              <a:defRPr/>
            </a:pPr>
            <a:r>
              <a:rPr lang="en-US" sz="4400" dirty="0">
                <a:latin typeface="+mj-lt"/>
                <a:ea typeface="ＭＳ Ｐゴシック" charset="-128"/>
                <a:cs typeface="ＭＳ Ｐゴシック" charset="-128"/>
              </a:rPr>
              <a:t> New-fashioned Wholesale Run I</a:t>
            </a:r>
          </a:p>
        </p:txBody>
      </p:sp>
      <p:sp>
        <p:nvSpPr>
          <p:cNvPr id="7" name="Slide Number Placeholder 6"/>
          <p:cNvSpPr>
            <a:spLocks noGrp="1"/>
          </p:cNvSpPr>
          <p:nvPr>
            <p:ph type="sldNum" sz="quarter" idx="12"/>
          </p:nvPr>
        </p:nvSpPr>
        <p:spPr/>
        <p:txBody>
          <a:bodyPr/>
          <a:lstStyle/>
          <a:p>
            <a:pPr>
              <a:defRPr/>
            </a:pPr>
            <a:fld id="{DD488AB0-1EAF-F347-8E93-91EE45E6739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1135063"/>
          </a:xfrm>
        </p:spPr>
        <p:txBody>
          <a:bodyPr/>
          <a:lstStyle/>
          <a:p>
            <a:r>
              <a:rPr lang="en-US" smtClean="0">
                <a:ea typeface="ＭＳ Ｐゴシック" pitchFamily="1" charset="-128"/>
                <a:cs typeface="ＭＳ Ｐゴシック" pitchFamily="1" charset="-128"/>
              </a:rPr>
              <a:t> New-fashioned Wholesale Run II</a:t>
            </a:r>
          </a:p>
        </p:txBody>
      </p:sp>
      <p:sp>
        <p:nvSpPr>
          <p:cNvPr id="50179" name="Content Placeholder 2"/>
          <p:cNvSpPr>
            <a:spLocks noGrp="1"/>
          </p:cNvSpPr>
          <p:nvPr>
            <p:ph idx="1"/>
          </p:nvPr>
        </p:nvSpPr>
        <p:spPr>
          <a:xfrm>
            <a:off x="457200" y="1600200"/>
            <a:ext cx="8229600" cy="4775200"/>
          </a:xfrm>
        </p:spPr>
        <p:txBody>
          <a:bodyPr/>
          <a:lstStyle/>
          <a:p>
            <a:pPr>
              <a:buFont typeface="Arial" pitchFamily="1" charset="0"/>
              <a:buNone/>
            </a:pPr>
            <a:r>
              <a:rPr lang="en-US" smtClean="0">
                <a:ea typeface="ＭＳ Ｐゴシック" pitchFamily="1" charset="-128"/>
                <a:cs typeface="ＭＳ Ｐゴシック" pitchFamily="1" charset="-128"/>
              </a:rPr>
              <a:t> </a:t>
            </a:r>
          </a:p>
        </p:txBody>
      </p:sp>
      <p:pic>
        <p:nvPicPr>
          <p:cNvPr id="50180" name="Picture 3"/>
          <p:cNvPicPr>
            <a:picLocks/>
          </p:cNvPicPr>
          <p:nvPr/>
        </p:nvPicPr>
        <p:blipFill>
          <a:blip r:embed="rId2"/>
          <a:srcRect/>
          <a:stretch>
            <a:fillRect/>
          </a:stretch>
        </p:blipFill>
        <p:spPr bwMode="auto">
          <a:xfrm>
            <a:off x="203200" y="1135063"/>
            <a:ext cx="8737600" cy="5240337"/>
          </a:xfrm>
          <a:prstGeom prst="rect">
            <a:avLst/>
          </a:prstGeom>
          <a:noFill/>
          <a:ln w="9525">
            <a:noFill/>
            <a:miter lim="800000"/>
            <a:headEnd/>
            <a:tailEnd/>
          </a:ln>
        </p:spPr>
      </p:pic>
      <p:sp>
        <p:nvSpPr>
          <p:cNvPr id="50181" name="TextBox 4"/>
          <p:cNvSpPr txBox="1">
            <a:spLocks noChangeArrowheads="1"/>
          </p:cNvSpPr>
          <p:nvPr/>
        </p:nvSpPr>
        <p:spPr bwMode="auto">
          <a:xfrm>
            <a:off x="330200" y="6375400"/>
            <a:ext cx="6980238"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Gorton and Metrick, “The Run on Repo and the Panic of 2007-08,” Figure 21.</a:t>
            </a:r>
          </a:p>
        </p:txBody>
      </p:sp>
      <p:sp>
        <p:nvSpPr>
          <p:cNvPr id="6" name="Slide Number Placeholder 5"/>
          <p:cNvSpPr>
            <a:spLocks noGrp="1"/>
          </p:cNvSpPr>
          <p:nvPr>
            <p:ph type="sldNum" sz="quarter" idx="12"/>
          </p:nvPr>
        </p:nvSpPr>
        <p:spPr/>
        <p:txBody>
          <a:bodyPr/>
          <a:lstStyle/>
          <a:p>
            <a:pPr>
              <a:defRPr/>
            </a:pPr>
            <a:fld id="{3DED12E2-D41F-584E-ADE0-AD5DD7D58D44}"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Bear Stearns Liquidity Pool</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Billions of Dollars</a:t>
            </a:r>
            <a:endParaRPr lang="en-US" smtClean="0">
              <a:ea typeface="ＭＳ Ｐゴシック" pitchFamily="1" charset="-128"/>
              <a:cs typeface="ＭＳ Ｐゴシック" pitchFamily="1" charset="-128"/>
            </a:endParaRPr>
          </a:p>
        </p:txBody>
      </p:sp>
      <p:sp>
        <p:nvSpPr>
          <p:cNvPr id="51203"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pic>
        <p:nvPicPr>
          <p:cNvPr id="51204" name="Picture 3"/>
          <p:cNvPicPr>
            <a:picLocks noChangeAspect="1"/>
          </p:cNvPicPr>
          <p:nvPr/>
        </p:nvPicPr>
        <p:blipFill>
          <a:blip r:embed="rId2"/>
          <a:srcRect/>
          <a:stretch>
            <a:fillRect/>
          </a:stretch>
        </p:blipFill>
        <p:spPr bwMode="auto">
          <a:xfrm>
            <a:off x="292100" y="1417638"/>
            <a:ext cx="8559800" cy="4811712"/>
          </a:xfrm>
          <a:prstGeom prst="rect">
            <a:avLst/>
          </a:prstGeom>
          <a:noFill/>
          <a:ln w="9525">
            <a:noFill/>
            <a:miter lim="800000"/>
            <a:headEnd/>
            <a:tailEnd/>
          </a:ln>
        </p:spPr>
      </p:pic>
      <p:sp>
        <p:nvSpPr>
          <p:cNvPr id="51205" name="TextBox 4"/>
          <p:cNvSpPr txBox="1">
            <a:spLocks noChangeArrowheads="1"/>
          </p:cNvSpPr>
          <p:nvPr/>
        </p:nvSpPr>
        <p:spPr bwMode="auto">
          <a:xfrm>
            <a:off x="292100" y="6229350"/>
            <a:ext cx="6610350"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Morris and Shin, “Illiquidity Component of Credit Risk,” 2009, citing SEC.</a:t>
            </a:r>
          </a:p>
        </p:txBody>
      </p:sp>
      <p:sp>
        <p:nvSpPr>
          <p:cNvPr id="6" name="Slide Number Placeholder 5"/>
          <p:cNvSpPr>
            <a:spLocks noGrp="1"/>
          </p:cNvSpPr>
          <p:nvPr>
            <p:ph type="sldNum" sz="quarter" idx="12"/>
          </p:nvPr>
        </p:nvSpPr>
        <p:spPr/>
        <p:txBody>
          <a:bodyPr/>
          <a:lstStyle/>
          <a:p>
            <a:pPr>
              <a:defRPr/>
            </a:pPr>
            <a:fld id="{1F2E7231-0376-AC45-A210-D96A9FE32DF5}"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3813"/>
            <a:ext cx="8229600" cy="1143000"/>
          </a:xfrm>
        </p:spPr>
        <p:txBody>
          <a:bodyPr>
            <a:normAutofit fontScale="90000"/>
          </a:bodyPr>
          <a:lstStyle/>
          <a:p>
            <a:r>
              <a:rPr lang="en-US" smtClean="0">
                <a:ea typeface="ＭＳ Ｐゴシック" pitchFamily="1" charset="-128"/>
                <a:cs typeface="ＭＳ Ｐゴシック" pitchFamily="1" charset="-128"/>
              </a:rPr>
              <a:t>Bear Stearns Balance Sheet</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End-2007</a:t>
            </a:r>
            <a:endParaRPr lang="en-US" smtClean="0">
              <a:ea typeface="ＭＳ Ｐゴシック" pitchFamily="1" charset="-128"/>
              <a:cs typeface="ＭＳ Ｐゴシック" pitchFamily="1" charset="-128"/>
            </a:endParaRPr>
          </a:p>
        </p:txBody>
      </p:sp>
      <p:sp>
        <p:nvSpPr>
          <p:cNvPr id="52227"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sp>
        <p:nvSpPr>
          <p:cNvPr id="52228" name="TextBox 4"/>
          <p:cNvSpPr txBox="1">
            <a:spLocks noChangeArrowheads="1"/>
          </p:cNvSpPr>
          <p:nvPr/>
        </p:nvSpPr>
        <p:spPr bwMode="auto">
          <a:xfrm>
            <a:off x="292100" y="6364288"/>
            <a:ext cx="6372225"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Shin, “Illiquidity Component of Credit Risk,” 2009, presentation slides.</a:t>
            </a:r>
          </a:p>
        </p:txBody>
      </p:sp>
      <p:pic>
        <p:nvPicPr>
          <p:cNvPr id="52229" name="Picture 5"/>
          <p:cNvPicPr>
            <a:picLocks noChangeAspect="1"/>
          </p:cNvPicPr>
          <p:nvPr/>
        </p:nvPicPr>
        <p:blipFill>
          <a:blip r:embed="rId2"/>
          <a:srcRect/>
          <a:stretch>
            <a:fillRect/>
          </a:stretch>
        </p:blipFill>
        <p:spPr bwMode="auto">
          <a:xfrm>
            <a:off x="457200" y="1166813"/>
            <a:ext cx="8229600" cy="506888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F3BB724-3603-A944-8639-1F01D669F709}"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Lehman Balance Sheet</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End-2007</a:t>
            </a:r>
            <a:endParaRPr lang="en-US" smtClean="0">
              <a:ea typeface="ＭＳ Ｐゴシック" pitchFamily="1" charset="-128"/>
              <a:cs typeface="ＭＳ Ｐゴシック" pitchFamily="1" charset="-128"/>
            </a:endParaRPr>
          </a:p>
        </p:txBody>
      </p:sp>
      <p:sp>
        <p:nvSpPr>
          <p:cNvPr id="53251" name="Content Placeholder 2"/>
          <p:cNvSpPr>
            <a:spLocks noGrp="1"/>
          </p:cNvSpPr>
          <p:nvPr>
            <p:ph idx="1"/>
          </p:nvPr>
        </p:nvSpPr>
        <p:spPr/>
        <p:txBody>
          <a:bodyPr/>
          <a:lstStyle/>
          <a:p>
            <a:endParaRPr lang="en-US">
              <a:ea typeface="ＭＳ Ｐゴシック" pitchFamily="1" charset="-128"/>
              <a:cs typeface="ＭＳ Ｐゴシック" pitchFamily="1" charset="-128"/>
            </a:endParaRPr>
          </a:p>
        </p:txBody>
      </p:sp>
      <p:pic>
        <p:nvPicPr>
          <p:cNvPr id="53252" name="Picture 3"/>
          <p:cNvPicPr>
            <a:picLocks noChangeAspect="1"/>
          </p:cNvPicPr>
          <p:nvPr/>
        </p:nvPicPr>
        <p:blipFill>
          <a:blip r:embed="rId2"/>
          <a:srcRect/>
          <a:stretch>
            <a:fillRect/>
          </a:stretch>
        </p:blipFill>
        <p:spPr bwMode="auto">
          <a:xfrm>
            <a:off x="457200" y="1417638"/>
            <a:ext cx="8229600" cy="4773612"/>
          </a:xfrm>
          <a:prstGeom prst="rect">
            <a:avLst/>
          </a:prstGeom>
          <a:noFill/>
          <a:ln w="9525">
            <a:noFill/>
            <a:miter lim="800000"/>
            <a:headEnd/>
            <a:tailEnd/>
          </a:ln>
        </p:spPr>
      </p:pic>
      <p:sp>
        <p:nvSpPr>
          <p:cNvPr id="53253" name="TextBox 4"/>
          <p:cNvSpPr txBox="1">
            <a:spLocks noChangeArrowheads="1"/>
          </p:cNvSpPr>
          <p:nvPr/>
        </p:nvSpPr>
        <p:spPr bwMode="auto">
          <a:xfrm>
            <a:off x="292100" y="6364288"/>
            <a:ext cx="6372225"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Shin, “Illiquidity Component of Credit Risk,” 2009, presentation slides.</a:t>
            </a:r>
          </a:p>
        </p:txBody>
      </p:sp>
      <p:sp>
        <p:nvSpPr>
          <p:cNvPr id="6" name="Slide Number Placeholder 5"/>
          <p:cNvSpPr>
            <a:spLocks noGrp="1"/>
          </p:cNvSpPr>
          <p:nvPr>
            <p:ph type="sldNum" sz="quarter" idx="12"/>
          </p:nvPr>
        </p:nvSpPr>
        <p:spPr/>
        <p:txBody>
          <a:bodyPr/>
          <a:lstStyle/>
          <a:p>
            <a:pPr>
              <a:defRPr/>
            </a:pPr>
            <a:fld id="{C7F4F0D3-64B8-F344-804A-64435F3841F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0"/>
            <a:ext cx="8229600" cy="1054100"/>
          </a:xfrm>
        </p:spPr>
        <p:txBody>
          <a:bodyPr/>
          <a:lstStyle/>
          <a:p>
            <a:r>
              <a:rPr lang="en-US" smtClean="0">
                <a:ea typeface="ＭＳ Ｐゴシック" pitchFamily="1" charset="-128"/>
                <a:cs typeface="ＭＳ Ｐゴシック" pitchFamily="1" charset="-128"/>
              </a:rPr>
              <a:t>Amplification Through Leverage</a:t>
            </a:r>
          </a:p>
        </p:txBody>
      </p:sp>
      <p:sp>
        <p:nvSpPr>
          <p:cNvPr id="55299"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pic>
        <p:nvPicPr>
          <p:cNvPr id="55300" name="Picture 3"/>
          <p:cNvPicPr>
            <a:picLocks noChangeAspect="1"/>
          </p:cNvPicPr>
          <p:nvPr/>
        </p:nvPicPr>
        <p:blipFill>
          <a:blip r:embed="rId2"/>
          <a:srcRect/>
          <a:stretch>
            <a:fillRect/>
          </a:stretch>
        </p:blipFill>
        <p:spPr bwMode="auto">
          <a:xfrm>
            <a:off x="457200" y="1231900"/>
            <a:ext cx="8229600" cy="4894263"/>
          </a:xfrm>
          <a:prstGeom prst="rect">
            <a:avLst/>
          </a:prstGeom>
          <a:noFill/>
          <a:ln w="9525">
            <a:noFill/>
            <a:miter lim="800000"/>
            <a:headEnd/>
            <a:tailEnd/>
          </a:ln>
        </p:spPr>
      </p:pic>
      <p:sp>
        <p:nvSpPr>
          <p:cNvPr id="55301" name="TextBox 4"/>
          <p:cNvSpPr txBox="1">
            <a:spLocks noChangeArrowheads="1"/>
          </p:cNvSpPr>
          <p:nvPr/>
        </p:nvSpPr>
        <p:spPr bwMode="auto">
          <a:xfrm>
            <a:off x="365125" y="6343650"/>
            <a:ext cx="2212975" cy="369888"/>
          </a:xfrm>
          <a:prstGeom prst="rect">
            <a:avLst/>
          </a:prstGeom>
          <a:noFill/>
          <a:ln w="9525">
            <a:noFill/>
            <a:miter lim="800000"/>
            <a:headEnd/>
            <a:tailEnd/>
          </a:ln>
        </p:spPr>
        <p:txBody>
          <a:bodyPr wrap="none" lIns="91432" tIns="45716" rIns="91432" bIns="45716">
            <a:prstTxWarp prst="textNoShape">
              <a:avLst/>
            </a:prstTxWarp>
            <a:spAutoFit/>
          </a:bodyPr>
          <a:lstStyle/>
          <a:p>
            <a:r>
              <a:rPr lang="en-US" sz="1800"/>
              <a:t>Source: Shin, 2009.</a:t>
            </a:r>
          </a:p>
        </p:txBody>
      </p:sp>
      <p:sp>
        <p:nvSpPr>
          <p:cNvPr id="6" name="Slide Number Placeholder 5"/>
          <p:cNvSpPr>
            <a:spLocks noGrp="1"/>
          </p:cNvSpPr>
          <p:nvPr>
            <p:ph type="sldNum" sz="quarter" idx="12"/>
          </p:nvPr>
        </p:nvSpPr>
        <p:spPr/>
        <p:txBody>
          <a:bodyPr/>
          <a:lstStyle/>
          <a:p>
            <a:pPr>
              <a:defRPr/>
            </a:pPr>
            <a:fld id="{3273A6FC-DA28-EB4B-AFAD-635F141D8A03}"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AC7326E1-AA1C-7342-AE66-2E200BDBE8E4}" type="slidenum">
              <a:rPr lang="en-US" smtClean="0"/>
              <a:pPr>
                <a:defRPr/>
              </a:pPr>
              <a:t>28</a:t>
            </a:fld>
            <a:endParaRPr lang="en-US"/>
          </a:p>
        </p:txBody>
      </p:sp>
      <p:sp>
        <p:nvSpPr>
          <p:cNvPr id="5" name="Title 1"/>
          <p:cNvSpPr txBox="1">
            <a:spLocks/>
          </p:cNvSpPr>
          <p:nvPr/>
        </p:nvSpPr>
        <p:spPr bwMode="auto">
          <a:xfrm>
            <a:off x="0" y="0"/>
            <a:ext cx="9144000" cy="762000"/>
          </a:xfrm>
          <a:prstGeom prst="rect">
            <a:avLst/>
          </a:prstGeom>
          <a:noFill/>
          <a:ln w="9525">
            <a:noFill/>
            <a:miter lim="800000"/>
            <a:headEnd/>
            <a:tailEnd/>
          </a:ln>
        </p:spPr>
        <p:txBody>
          <a:bodyPr lIns="91432" tIns="45716" rIns="91432" bIns="45716" anchor="ctr">
            <a:prstTxWarp prst="textNoShape">
              <a:avLst/>
            </a:prstTxWarp>
          </a:bodyPr>
          <a:lstStyle/>
          <a:p>
            <a:pPr algn="ctr">
              <a:defRPr/>
            </a:pPr>
            <a:r>
              <a:rPr lang="en-US" sz="4000">
                <a:latin typeface="+mj-lt"/>
                <a:ea typeface="ＭＳ Ｐゴシック" pitchFamily="-106" charset="-128"/>
                <a:cs typeface="ＭＳ Ｐゴシック" pitchFamily="-106" charset="-128"/>
              </a:rPr>
              <a:t>Liquidity Crisis </a:t>
            </a:r>
            <a:r>
              <a:rPr lang="en-US" sz="4000">
                <a:latin typeface="Wingdings" pitchFamily="-106" charset="2"/>
                <a:ea typeface="Wingdings" pitchFamily="-106" charset="2"/>
                <a:cs typeface="Wingdings" pitchFamily="-106" charset="2"/>
              </a:rPr>
              <a:t></a:t>
            </a:r>
            <a:r>
              <a:rPr lang="en-US" sz="4000">
                <a:latin typeface="+mj-lt"/>
                <a:ea typeface="ＭＳ Ｐゴシック" pitchFamily="-106" charset="-128"/>
                <a:cs typeface="ＭＳ Ｐゴシック" pitchFamily="-106" charset="-128"/>
              </a:rPr>
              <a:t>Dysfunctional Markets</a:t>
            </a:r>
            <a:endParaRPr lang="en-US" sz="4000" dirty="0">
              <a:latin typeface="+mj-lt"/>
              <a:ea typeface="ＭＳ Ｐゴシック" pitchFamily="-106" charset="-128"/>
              <a:cs typeface="ＭＳ Ｐゴシック" pitchFamily="-106" charset="-128"/>
            </a:endParaRPr>
          </a:p>
        </p:txBody>
      </p:sp>
      <p:sp>
        <p:nvSpPr>
          <p:cNvPr id="58373" name="TextBox 4"/>
          <p:cNvSpPr txBox="1">
            <a:spLocks noChangeArrowheads="1"/>
          </p:cNvSpPr>
          <p:nvPr/>
        </p:nvSpPr>
        <p:spPr bwMode="auto">
          <a:xfrm>
            <a:off x="3457575" y="723900"/>
            <a:ext cx="2819400" cy="461963"/>
          </a:xfrm>
          <a:prstGeom prst="rect">
            <a:avLst/>
          </a:prstGeom>
          <a:noFill/>
          <a:ln w="9525">
            <a:noFill/>
            <a:miter lim="800000"/>
            <a:headEnd/>
            <a:tailEnd/>
          </a:ln>
        </p:spPr>
        <p:txBody>
          <a:bodyPr wrap="none" lIns="91432" tIns="45716" rIns="91432" bIns="45716">
            <a:prstTxWarp prst="textNoShape">
              <a:avLst/>
            </a:prstTxWarp>
            <a:spAutoFit/>
          </a:bodyPr>
          <a:lstStyle/>
          <a:p>
            <a:r>
              <a:rPr lang="en-US"/>
              <a:t>LIBOR-OIS Spread</a:t>
            </a:r>
          </a:p>
        </p:txBody>
      </p:sp>
      <p:pic>
        <p:nvPicPr>
          <p:cNvPr id="58374" name="Picture 6"/>
          <p:cNvPicPr>
            <a:picLocks noChangeAspect="1"/>
          </p:cNvPicPr>
          <p:nvPr/>
        </p:nvPicPr>
        <p:blipFill>
          <a:blip r:embed="rId2"/>
          <a:srcRect/>
          <a:stretch>
            <a:fillRect/>
          </a:stretch>
        </p:blipFill>
        <p:spPr bwMode="auto">
          <a:xfrm>
            <a:off x="273050" y="1185863"/>
            <a:ext cx="8870950" cy="5170487"/>
          </a:xfrm>
          <a:prstGeom prst="rect">
            <a:avLst/>
          </a:prstGeom>
          <a:noFill/>
          <a:ln w="9525">
            <a:noFill/>
            <a:miter lim="800000"/>
            <a:headEnd/>
            <a:tailEnd/>
          </a:ln>
        </p:spPr>
      </p:pic>
      <p:cxnSp>
        <p:nvCxnSpPr>
          <p:cNvPr id="8" name="Straight Connector 7"/>
          <p:cNvCxnSpPr/>
          <p:nvPr/>
        </p:nvCxnSpPr>
        <p:spPr>
          <a:xfrm rot="16200000" flipV="1">
            <a:off x="1316037" y="3487738"/>
            <a:ext cx="41497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6200000" flipV="1">
            <a:off x="2252662" y="3487738"/>
            <a:ext cx="4149725" cy="0"/>
          </a:xfrm>
          <a:prstGeom prst="line">
            <a:avLst/>
          </a:prstGeom>
        </p:spPr>
        <p:style>
          <a:lnRef idx="2">
            <a:schemeClr val="accent1"/>
          </a:lnRef>
          <a:fillRef idx="0">
            <a:schemeClr val="accent1"/>
          </a:fillRef>
          <a:effectRef idx="1">
            <a:schemeClr val="accent1"/>
          </a:effectRef>
          <a:fontRef idx="minor">
            <a:schemeClr val="tx1"/>
          </a:fontRef>
        </p:style>
      </p:cxnSp>
      <p:sp>
        <p:nvSpPr>
          <p:cNvPr id="58377" name="TextBox 20"/>
          <p:cNvSpPr txBox="1">
            <a:spLocks noChangeArrowheads="1"/>
          </p:cNvSpPr>
          <p:nvPr/>
        </p:nvSpPr>
        <p:spPr bwMode="auto">
          <a:xfrm>
            <a:off x="2670175" y="2355850"/>
            <a:ext cx="809625" cy="400050"/>
          </a:xfrm>
          <a:prstGeom prst="rect">
            <a:avLst/>
          </a:prstGeom>
          <a:noFill/>
          <a:ln w="9525">
            <a:noFill/>
            <a:miter lim="800000"/>
            <a:headEnd/>
            <a:tailEnd/>
          </a:ln>
        </p:spPr>
        <p:txBody>
          <a:bodyPr lIns="91432" tIns="45716" rIns="91432" bIns="45716">
            <a:prstTxWarp prst="textNoShape">
              <a:avLst/>
            </a:prstTxWarp>
            <a:spAutoFit/>
          </a:bodyPr>
          <a:lstStyle/>
          <a:p>
            <a:r>
              <a:rPr lang="en-US" sz="2000"/>
              <a:t>Bear</a:t>
            </a:r>
          </a:p>
        </p:txBody>
      </p:sp>
      <p:sp>
        <p:nvSpPr>
          <p:cNvPr id="58378" name="TextBox 20"/>
          <p:cNvSpPr txBox="1">
            <a:spLocks noChangeArrowheads="1"/>
          </p:cNvSpPr>
          <p:nvPr/>
        </p:nvSpPr>
        <p:spPr bwMode="auto">
          <a:xfrm>
            <a:off x="4346575" y="5032375"/>
            <a:ext cx="1317625" cy="400050"/>
          </a:xfrm>
          <a:prstGeom prst="rect">
            <a:avLst/>
          </a:prstGeom>
          <a:noFill/>
          <a:ln w="9525">
            <a:noFill/>
            <a:miter lim="800000"/>
            <a:headEnd/>
            <a:tailEnd/>
          </a:ln>
        </p:spPr>
        <p:txBody>
          <a:bodyPr lIns="91432" tIns="45716" rIns="91432" bIns="45716">
            <a:prstTxWarp prst="textNoShape">
              <a:avLst/>
            </a:prstTxWarp>
            <a:spAutoFit/>
          </a:bodyPr>
          <a:lstStyle/>
          <a:p>
            <a:r>
              <a:rPr lang="en-US" sz="2000"/>
              <a:t>Lehman</a:t>
            </a:r>
          </a:p>
        </p:txBody>
      </p:sp>
      <p:sp>
        <p:nvSpPr>
          <p:cNvPr id="58379" name="TextBox 7"/>
          <p:cNvSpPr txBox="1">
            <a:spLocks noChangeArrowheads="1"/>
          </p:cNvSpPr>
          <p:nvPr/>
        </p:nvSpPr>
        <p:spPr bwMode="auto">
          <a:xfrm>
            <a:off x="365125" y="6356350"/>
            <a:ext cx="2224088" cy="369888"/>
          </a:xfrm>
          <a:prstGeom prst="rect">
            <a:avLst/>
          </a:prstGeom>
          <a:noFill/>
          <a:ln w="9525">
            <a:noFill/>
            <a:miter lim="800000"/>
            <a:headEnd/>
            <a:tailEnd/>
          </a:ln>
        </p:spPr>
        <p:txBody>
          <a:bodyPr wrap="none" lIns="91432" tIns="45716" rIns="91432" bIns="45716">
            <a:prstTxWarp prst="textNoShape">
              <a:avLst/>
            </a:prstTxWarp>
            <a:spAutoFit/>
          </a:bodyPr>
          <a:lstStyle/>
          <a:p>
            <a:r>
              <a:rPr lang="en-US" sz="1800"/>
              <a:t>Source: Bloomberg.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169863"/>
            <a:ext cx="8229600" cy="939800"/>
          </a:xfrm>
        </p:spPr>
        <p:txBody>
          <a:bodyPr/>
          <a:lstStyle/>
          <a:p>
            <a:r>
              <a:rPr lang="en-US" smtClean="0">
                <a:ea typeface="ＭＳ Ｐゴシック" pitchFamily="1" charset="-128"/>
                <a:cs typeface="ＭＳ Ｐゴシック" pitchFamily="1" charset="-128"/>
              </a:rPr>
              <a:t>Collapse of Shadow Banking I</a:t>
            </a:r>
          </a:p>
        </p:txBody>
      </p:sp>
      <p:sp>
        <p:nvSpPr>
          <p:cNvPr id="59395" name="Content Placeholder 2"/>
          <p:cNvSpPr>
            <a:spLocks noGrp="1"/>
          </p:cNvSpPr>
          <p:nvPr>
            <p:ph idx="1"/>
          </p:nvPr>
        </p:nvSpPr>
        <p:spPr/>
        <p:txBody>
          <a:bodyPr/>
          <a:lstStyle/>
          <a:p>
            <a:pPr>
              <a:buFont typeface="Arial" pitchFamily="1" charset="0"/>
              <a:buNone/>
            </a:pPr>
            <a:r>
              <a:rPr lang="en-US" smtClean="0">
                <a:ea typeface="ＭＳ Ｐゴシック" pitchFamily="1" charset="-128"/>
                <a:cs typeface="ＭＳ Ｐゴシック" pitchFamily="1" charset="-128"/>
              </a:rPr>
              <a:t> </a:t>
            </a:r>
          </a:p>
        </p:txBody>
      </p:sp>
      <p:pic>
        <p:nvPicPr>
          <p:cNvPr id="59396" name="Picture 2"/>
          <p:cNvPicPr>
            <a:picLocks noChangeArrowheads="1"/>
          </p:cNvPicPr>
          <p:nvPr/>
        </p:nvPicPr>
        <p:blipFill>
          <a:blip r:embed="rId2"/>
          <a:srcRect/>
          <a:stretch>
            <a:fillRect/>
          </a:stretch>
        </p:blipFill>
        <p:spPr bwMode="auto">
          <a:xfrm>
            <a:off x="1049338" y="1282700"/>
            <a:ext cx="7027862" cy="4843463"/>
          </a:xfrm>
          <a:prstGeom prst="rect">
            <a:avLst/>
          </a:prstGeom>
          <a:noFill/>
          <a:ln w="9525">
            <a:noFill/>
            <a:miter lim="800000"/>
            <a:headEnd/>
            <a:tailEnd/>
          </a:ln>
        </p:spPr>
      </p:pic>
      <p:sp>
        <p:nvSpPr>
          <p:cNvPr id="59397" name="TextBox 5"/>
          <p:cNvSpPr txBox="1">
            <a:spLocks noChangeArrowheads="1"/>
          </p:cNvSpPr>
          <p:nvPr/>
        </p:nvSpPr>
        <p:spPr bwMode="auto">
          <a:xfrm>
            <a:off x="558800" y="6342063"/>
            <a:ext cx="2759075"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Federal Reserve Board.</a:t>
            </a:r>
          </a:p>
        </p:txBody>
      </p:sp>
      <p:sp>
        <p:nvSpPr>
          <p:cNvPr id="6" name="Slide Number Placeholder 5"/>
          <p:cNvSpPr>
            <a:spLocks noGrp="1"/>
          </p:cNvSpPr>
          <p:nvPr>
            <p:ph type="sldNum" sz="quarter" idx="12"/>
          </p:nvPr>
        </p:nvSpPr>
        <p:spPr/>
        <p:txBody>
          <a:bodyPr/>
          <a:lstStyle/>
          <a:p>
            <a:pPr>
              <a:defRPr/>
            </a:pPr>
            <a:fld id="{A541764A-E537-D643-98FC-5F904B91CE36}"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6"/>
          <p:cNvSpPr>
            <a:spLocks noGrp="1" noChangeArrowheads="1"/>
          </p:cNvSpPr>
          <p:nvPr>
            <p:ph type="body" idx="1"/>
          </p:nvPr>
        </p:nvSpPr>
        <p:spPr>
          <a:xfrm>
            <a:off x="457200" y="1295400"/>
            <a:ext cx="8229600" cy="4525963"/>
          </a:xfrm>
        </p:spPr>
        <p:txBody>
          <a:bodyPr/>
          <a:lstStyle/>
          <a:p>
            <a:pPr eaLnBrk="1" hangingPunct="1"/>
            <a:r>
              <a:rPr lang="en-US" dirty="0">
                <a:ea typeface="ＭＳ Ｐゴシック" pitchFamily="1" charset="-128"/>
                <a:cs typeface="ＭＳ Ｐゴシック" pitchFamily="1" charset="-128"/>
              </a:rPr>
              <a:t>Source of fragility: provision of liquidity</a:t>
            </a:r>
          </a:p>
          <a:p>
            <a:pPr lvl="1" eaLnBrk="1" hangingPunct="1"/>
            <a:r>
              <a:rPr lang="en-US" dirty="0">
                <a:ea typeface="ＭＳ Ｐゴシック" pitchFamily="1" charset="-128"/>
                <a:cs typeface="ＭＳ Ｐゴシック" pitchFamily="1" charset="-128"/>
              </a:rPr>
              <a:t>Depositors can withdraw on demand.</a:t>
            </a:r>
          </a:p>
          <a:p>
            <a:pPr lvl="1" eaLnBrk="1" hangingPunct="1"/>
            <a:r>
              <a:rPr lang="en-US" dirty="0">
                <a:ea typeface="ＭＳ Ｐゴシック" pitchFamily="1" charset="-128"/>
                <a:cs typeface="ＭＳ Ｐゴシック" pitchFamily="1" charset="-128"/>
              </a:rPr>
              <a:t>Borrowers can draw down credit lines at will.</a:t>
            </a:r>
          </a:p>
          <a:p>
            <a:pPr eaLnBrk="1" hangingPunct="1"/>
            <a:r>
              <a:rPr lang="en-US" dirty="0">
                <a:ea typeface="ＭＳ Ｐゴシック" pitchFamily="1" charset="-128"/>
                <a:cs typeface="ＭＳ Ｐゴシック" pitchFamily="1" charset="-128"/>
              </a:rPr>
              <a:t>Liquidity provision mechanism</a:t>
            </a:r>
          </a:p>
          <a:p>
            <a:pPr lvl="1" eaLnBrk="1" hangingPunct="1"/>
            <a:r>
              <a:rPr lang="en-US" dirty="0">
                <a:ea typeface="ＭＳ Ｐゴシック" pitchFamily="1" charset="-128"/>
                <a:cs typeface="ＭＳ Ｐゴシック" pitchFamily="1" charset="-128"/>
              </a:rPr>
              <a:t>First come, first serve</a:t>
            </a:r>
            <a:endParaRPr lang="en-US" dirty="0" smtClean="0">
              <a:ea typeface="ＭＳ Ｐゴシック" pitchFamily="1" charset="-128"/>
              <a:cs typeface="ＭＳ Ｐゴシック" pitchFamily="1" charset="-128"/>
            </a:endParaRPr>
          </a:p>
          <a:p>
            <a:pPr lvl="1" eaLnBrk="1" hangingPunct="1"/>
            <a:r>
              <a:rPr lang="en-US" dirty="0" smtClean="0">
                <a:ea typeface="ＭＳ Ｐゴシック" pitchFamily="1" charset="-128"/>
                <a:cs typeface="ＭＳ Ｐゴシック" pitchFamily="1" charset="-128"/>
              </a:rPr>
              <a:t>Distribution at face </a:t>
            </a:r>
            <a:r>
              <a:rPr lang="en-US" dirty="0">
                <a:ea typeface="ＭＳ Ｐゴシック" pitchFamily="1" charset="-128"/>
                <a:cs typeface="ＭＳ Ｐゴシック" pitchFamily="1" charset="-128"/>
              </a:rPr>
              <a:t>value</a:t>
            </a:r>
          </a:p>
          <a:p>
            <a:pPr lvl="1" eaLnBrk="1" hangingPunct="1"/>
            <a:r>
              <a:rPr lang="en-US" dirty="0">
                <a:ea typeface="ＭＳ Ｐゴシック" pitchFamily="1" charset="-128"/>
                <a:cs typeface="ＭＳ Ｐゴシック" pitchFamily="1" charset="-128"/>
              </a:rPr>
              <a:t>Incentive to exit early at price above market value</a:t>
            </a:r>
          </a:p>
          <a:p>
            <a:pPr eaLnBrk="1" hangingPunct="1"/>
            <a:r>
              <a:rPr lang="en-US" dirty="0">
                <a:ea typeface="ＭＳ Ｐゴシック" pitchFamily="1" charset="-128"/>
                <a:cs typeface="ＭＳ Ｐゴシック" pitchFamily="1" charset="-128"/>
              </a:rPr>
              <a:t>Illiquidity and insolvency</a:t>
            </a:r>
          </a:p>
        </p:txBody>
      </p:sp>
      <p:sp>
        <p:nvSpPr>
          <p:cNvPr id="32771" name="Rectangle 7"/>
          <p:cNvSpPr>
            <a:spLocks noGrp="1" noChangeArrowheads="1"/>
          </p:cNvSpPr>
          <p:nvPr>
            <p:ph type="title"/>
          </p:nvPr>
        </p:nvSpPr>
        <p:spPr/>
        <p:txBody>
          <a:bodyPr/>
          <a:lstStyle/>
          <a:p>
            <a:pPr eaLnBrk="1" hangingPunct="1"/>
            <a:r>
              <a:rPr lang="en-US" sz="4000" dirty="0">
                <a:ea typeface="ＭＳ Ｐゴシック" pitchFamily="1" charset="-128"/>
                <a:cs typeface="ＭＳ Ｐゴシック" pitchFamily="1" charset="-128"/>
              </a:rPr>
              <a:t>Runs, Panics, and Crises</a:t>
            </a:r>
            <a:endParaRPr lang="en-US" dirty="0">
              <a:ea typeface="ＭＳ Ｐゴシック" pitchFamily="1" charset="-128"/>
              <a:cs typeface="ＭＳ Ｐゴシック" pitchFamily="1" charset="-128"/>
            </a:endParaRPr>
          </a:p>
        </p:txBody>
      </p:sp>
      <p:sp>
        <p:nvSpPr>
          <p:cNvPr id="32772" name="Slide Number Placeholder 4"/>
          <p:cNvSpPr>
            <a:spLocks noGrp="1"/>
          </p:cNvSpPr>
          <p:nvPr>
            <p:ph type="sldNum" sz="quarter" idx="12"/>
          </p:nvPr>
        </p:nvSpPr>
        <p:spPr>
          <a:noFill/>
        </p:spPr>
        <p:txBody>
          <a:bodyPr/>
          <a:lstStyle/>
          <a:p>
            <a:fld id="{91F468B9-92E8-6542-9C92-D483A52461EA}"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Collapse of Shadow Banking II </a:t>
            </a:r>
            <a:br>
              <a:rPr lang="en-US" smtClean="0">
                <a:ea typeface="ＭＳ Ｐゴシック" pitchFamily="1" charset="-128"/>
                <a:cs typeface="ＭＳ Ｐゴシック" pitchFamily="1" charset="-128"/>
              </a:rPr>
            </a:br>
            <a:r>
              <a:rPr lang="en-US" sz="3200" smtClean="0">
                <a:ea typeface="ＭＳ Ｐゴシック" pitchFamily="1" charset="-128"/>
                <a:cs typeface="ＭＳ Ｐゴシック" pitchFamily="1" charset="-128"/>
              </a:rPr>
              <a:t>Primary Dealer Repo (Billions of US$)</a:t>
            </a:r>
            <a:endParaRPr lang="en-US" sz="2800" smtClean="0">
              <a:ea typeface="ＭＳ Ｐゴシック" pitchFamily="1" charset="-128"/>
              <a:cs typeface="ＭＳ Ｐゴシック" pitchFamily="1" charset="-128"/>
            </a:endParaRPr>
          </a:p>
        </p:txBody>
      </p:sp>
      <p:sp>
        <p:nvSpPr>
          <p:cNvPr id="60419" name="Content Placeholder 2"/>
          <p:cNvSpPr>
            <a:spLocks noGrp="1"/>
          </p:cNvSpPr>
          <p:nvPr>
            <p:ph idx="1"/>
          </p:nvPr>
        </p:nvSpPr>
        <p:spPr/>
        <p:txBody>
          <a:bodyPr/>
          <a:lstStyle/>
          <a:p>
            <a:pPr>
              <a:buFont typeface="Arial" pitchFamily="1" charset="0"/>
              <a:buNone/>
            </a:pPr>
            <a:r>
              <a:rPr lang="en-US" smtClean="0">
                <a:ea typeface="ＭＳ Ｐゴシック" pitchFamily="1" charset="-128"/>
                <a:cs typeface="ＭＳ Ｐゴシック" pitchFamily="1" charset="-128"/>
              </a:rPr>
              <a:t> </a:t>
            </a:r>
          </a:p>
        </p:txBody>
      </p:sp>
      <p:graphicFrame>
        <p:nvGraphicFramePr>
          <p:cNvPr id="5" name="Chart 4"/>
          <p:cNvGraphicFramePr/>
          <p:nvPr/>
        </p:nvGraphicFramePr>
        <p:xfrm>
          <a:off x="577851" y="1143002"/>
          <a:ext cx="7988300" cy="5213350"/>
        </p:xfrm>
        <a:graphic>
          <a:graphicData uri="http://schemas.openxmlformats.org/drawingml/2006/chart">
            <c:chart xmlns:c="http://schemas.openxmlformats.org/drawingml/2006/chart" xmlns:r="http://schemas.openxmlformats.org/officeDocument/2006/relationships" r:id="rId2"/>
          </a:graphicData>
        </a:graphic>
      </p:graphicFrame>
      <p:sp>
        <p:nvSpPr>
          <p:cNvPr id="60421" name="TextBox 5"/>
          <p:cNvSpPr txBox="1">
            <a:spLocks noChangeArrowheads="1"/>
          </p:cNvSpPr>
          <p:nvPr/>
        </p:nvSpPr>
        <p:spPr bwMode="auto">
          <a:xfrm>
            <a:off x="322263" y="6408738"/>
            <a:ext cx="1860550" cy="369887"/>
          </a:xfrm>
          <a:prstGeom prst="rect">
            <a:avLst/>
          </a:prstGeom>
          <a:noFill/>
          <a:ln w="9525">
            <a:noFill/>
            <a:miter lim="800000"/>
            <a:headEnd/>
            <a:tailEnd/>
          </a:ln>
        </p:spPr>
        <p:txBody>
          <a:bodyPr wrap="none" lIns="91432" tIns="45716" rIns="91432" bIns="45716">
            <a:prstTxWarp prst="textNoShape">
              <a:avLst/>
            </a:prstTxWarp>
            <a:spAutoFit/>
          </a:bodyPr>
          <a:lstStyle/>
          <a:p>
            <a:r>
              <a:rPr lang="en-US" sz="1800"/>
              <a:t>Source: FRBNY.</a:t>
            </a:r>
          </a:p>
        </p:txBody>
      </p:sp>
      <p:sp>
        <p:nvSpPr>
          <p:cNvPr id="6" name="Slide Number Placeholder 5"/>
          <p:cNvSpPr>
            <a:spLocks noGrp="1"/>
          </p:cNvSpPr>
          <p:nvPr>
            <p:ph type="sldNum" sz="quarter" idx="12"/>
          </p:nvPr>
        </p:nvSpPr>
        <p:spPr/>
        <p:txBody>
          <a:bodyPr/>
          <a:lstStyle/>
          <a:p>
            <a:pPr>
              <a:defRPr/>
            </a:pPr>
            <a:fld id="{63CEFCB2-9DBC-A84D-A14B-B361A827D1D7}"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304800"/>
            <a:ext cx="9144000" cy="838200"/>
          </a:xfrm>
        </p:spPr>
        <p:txBody>
          <a:bodyPr>
            <a:normAutofit fontScale="90000"/>
          </a:bodyPr>
          <a:lstStyle/>
          <a:p>
            <a:r>
              <a:rPr lang="en-US" smtClean="0">
                <a:ea typeface="ＭＳ Ｐゴシック" pitchFamily="1" charset="-128"/>
                <a:cs typeface="ＭＳ Ｐゴシック" pitchFamily="1" charset="-128"/>
              </a:rPr>
              <a:t>Economics of Intermediation</a:t>
            </a:r>
            <a:br>
              <a:rPr lang="en-US" smtClean="0">
                <a:ea typeface="ＭＳ Ｐゴシック" pitchFamily="1" charset="-128"/>
                <a:cs typeface="ＭＳ Ｐゴシック" pitchFamily="1" charset="-128"/>
              </a:rPr>
            </a:br>
            <a:endParaRPr lang="en-US" smtClean="0">
              <a:ea typeface="ＭＳ Ｐゴシック" pitchFamily="1" charset="-128"/>
              <a:cs typeface="ＭＳ Ｐゴシック" pitchFamily="1" charset="-128"/>
            </a:endParaRPr>
          </a:p>
        </p:txBody>
      </p:sp>
      <p:sp>
        <p:nvSpPr>
          <p:cNvPr id="19459" name="Content Placeholder 2"/>
          <p:cNvSpPr>
            <a:spLocks noGrp="1"/>
          </p:cNvSpPr>
          <p:nvPr>
            <p:ph idx="1"/>
          </p:nvPr>
        </p:nvSpPr>
        <p:spPr/>
        <p:txBody>
          <a:bodyPr/>
          <a:lstStyle/>
          <a:p>
            <a:r>
              <a:rPr lang="en-US" smtClean="0">
                <a:ea typeface="ＭＳ Ｐゴシック" pitchFamily="1" charset="-128"/>
                <a:cs typeface="ＭＳ Ｐゴシック" pitchFamily="1" charset="-128"/>
              </a:rPr>
              <a:t>Delivering funds from savers to most efficient users</a:t>
            </a:r>
          </a:p>
          <a:p>
            <a:r>
              <a:rPr lang="en-US" smtClean="0">
                <a:ea typeface="ＭＳ Ｐゴシック" pitchFamily="1" charset="-128"/>
                <a:cs typeface="ＭＳ Ｐゴシック" pitchFamily="1" charset="-128"/>
              </a:rPr>
              <a:t>Key role of asymmetric information</a:t>
            </a:r>
          </a:p>
          <a:p>
            <a:r>
              <a:rPr lang="en-US" smtClean="0">
                <a:ea typeface="ＭＳ Ｐゴシック" pitchFamily="1" charset="-128"/>
                <a:cs typeface="ＭＳ Ｐゴシック" pitchFamily="1" charset="-128"/>
              </a:rPr>
              <a:t>Differences in knowledge about a project or transaction create differences in </a:t>
            </a:r>
            <a:r>
              <a:rPr lang="en-US" smtClean="0">
                <a:solidFill>
                  <a:srgbClr val="FF0000"/>
                </a:solidFill>
                <a:ea typeface="ＭＳ Ｐゴシック" pitchFamily="1" charset="-128"/>
                <a:cs typeface="ＭＳ Ｐゴシック" pitchFamily="1" charset="-128"/>
              </a:rPr>
              <a:t>incentives</a:t>
            </a:r>
            <a:r>
              <a:rPr lang="en-US" smtClean="0">
                <a:ea typeface="ＭＳ Ｐゴシック" pitchFamily="1" charset="-128"/>
                <a:cs typeface="ＭＳ Ｐゴシック" pitchFamily="1" charset="-128"/>
              </a:rPr>
              <a:t>.</a:t>
            </a:r>
          </a:p>
          <a:p>
            <a:r>
              <a:rPr lang="en-US" smtClean="0">
                <a:ea typeface="ＭＳ Ｐゴシック" pitchFamily="1" charset="-128"/>
                <a:cs typeface="ＭＳ Ｐゴシック" pitchFamily="1" charset="-128"/>
              </a:rPr>
              <a:t>If not overcome, incentive problems can undermine (or even </a:t>
            </a:r>
            <a:r>
              <a:rPr lang="en-US" i="1" smtClean="0">
                <a:ea typeface="ＭＳ Ｐゴシック" pitchFamily="1" charset="-128"/>
                <a:cs typeface="ＭＳ Ｐゴシック" pitchFamily="1" charset="-128"/>
              </a:rPr>
              <a:t>eliminate</a:t>
            </a:r>
            <a:r>
              <a:rPr lang="en-US" smtClean="0">
                <a:ea typeface="ＭＳ Ｐゴシック" pitchFamily="1" charset="-128"/>
                <a:cs typeface="ＭＳ Ｐゴシック" pitchFamily="1" charset="-128"/>
              </a:rPr>
              <a:t>) markets.</a:t>
            </a:r>
          </a:p>
        </p:txBody>
      </p:sp>
      <p:sp>
        <p:nvSpPr>
          <p:cNvPr id="19460" name="Slide Number Placeholder 3"/>
          <p:cNvSpPr>
            <a:spLocks noGrp="1"/>
          </p:cNvSpPr>
          <p:nvPr>
            <p:ph type="sldNum" sz="quarter" idx="12"/>
          </p:nvPr>
        </p:nvSpPr>
        <p:spPr bwMode="auto">
          <a:noFill/>
          <a:ln>
            <a:miter lim="800000"/>
            <a:headEnd/>
            <a:tailEnd/>
          </a:ln>
        </p:spPr>
        <p:txBody>
          <a:bodyPr/>
          <a:lstStyle/>
          <a:p>
            <a:fld id="{D465384F-1F08-6F4E-8EC3-C923A9077310}" type="slidenum">
              <a:rPr lang="en-US">
                <a:latin typeface="Calibri" pitchFamily="1" charset="0"/>
                <a:ea typeface="ＭＳ Ｐゴシック" pitchFamily="1" charset="-128"/>
                <a:cs typeface="ＭＳ Ｐゴシック" pitchFamily="1" charset="-128"/>
              </a:rPr>
              <a:pPr/>
              <a:t>31</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457200" y="152400"/>
            <a:ext cx="8229600" cy="838200"/>
          </a:xfrm>
        </p:spPr>
        <p:txBody>
          <a:bodyPr>
            <a:normAutofit fontScale="90000"/>
          </a:bodyPr>
          <a:lstStyle/>
          <a:p>
            <a:pPr eaLnBrk="1" hangingPunct="1">
              <a:defRPr/>
            </a:pPr>
            <a:r>
              <a:rPr lang="en-US" dirty="0"/>
              <a:t>Information Asymmetries </a:t>
            </a:r>
            <a:br>
              <a:rPr lang="en-US" dirty="0"/>
            </a:br>
            <a:r>
              <a:rPr lang="en-US" dirty="0"/>
              <a:t>and Information Costs</a:t>
            </a:r>
          </a:p>
        </p:txBody>
      </p:sp>
      <p:sp>
        <p:nvSpPr>
          <p:cNvPr id="57347" name="Rectangle 5"/>
          <p:cNvSpPr>
            <a:spLocks noGrp="1" noChangeArrowheads="1"/>
          </p:cNvSpPr>
          <p:nvPr>
            <p:ph type="body" idx="1"/>
          </p:nvPr>
        </p:nvSpPr>
        <p:spPr>
          <a:xfrm>
            <a:off x="609600" y="1295400"/>
            <a:ext cx="8153400" cy="4724400"/>
          </a:xfrm>
        </p:spPr>
        <p:txBody>
          <a:bodyPr>
            <a:normAutofit/>
          </a:bodyPr>
          <a:lstStyle/>
          <a:p>
            <a:pPr marL="0" indent="0" eaLnBrk="1" hangingPunct="1">
              <a:buFontTx/>
              <a:buNone/>
              <a:defRPr/>
            </a:pPr>
            <a:r>
              <a:rPr lang="en-US" dirty="0">
                <a:solidFill>
                  <a:srgbClr val="FF0000"/>
                </a:solidFill>
              </a:rPr>
              <a:t>Asymmetric information</a:t>
            </a:r>
            <a:r>
              <a:rPr lang="en-US" dirty="0"/>
              <a:t> </a:t>
            </a:r>
            <a:r>
              <a:rPr lang="en-US" dirty="0" smtClean="0"/>
              <a:t>poses </a:t>
            </a:r>
            <a:r>
              <a:rPr lang="en-US" dirty="0"/>
              <a:t>two </a:t>
            </a:r>
            <a:r>
              <a:rPr lang="en-US" dirty="0" smtClean="0"/>
              <a:t>major </a:t>
            </a:r>
            <a:r>
              <a:rPr lang="en-US" dirty="0"/>
              <a:t>obstacles to the smooth flow of funds from savers to investors:</a:t>
            </a:r>
          </a:p>
          <a:p>
            <a:pPr marL="533400" indent="-533400" eaLnBrk="1" hangingPunct="1">
              <a:buFontTx/>
              <a:buAutoNum type="arabicPeriod"/>
              <a:defRPr/>
            </a:pPr>
            <a:r>
              <a:rPr lang="en-US" dirty="0">
                <a:solidFill>
                  <a:srgbClr val="FF0000"/>
                </a:solidFill>
              </a:rPr>
              <a:t>Adverse selection</a:t>
            </a:r>
            <a:r>
              <a:rPr lang="en-US" dirty="0"/>
              <a:t> arises before the transaction occurs.</a:t>
            </a:r>
          </a:p>
          <a:p>
            <a:pPr marL="914400" lvl="1" indent="-457200" eaLnBrk="1" hangingPunct="1">
              <a:buFont typeface="Arial" charset="0"/>
              <a:buChar char="–"/>
              <a:defRPr/>
            </a:pPr>
            <a:r>
              <a:rPr lang="en-US" dirty="0">
                <a:ea typeface="ＭＳ Ｐゴシック" pitchFamily="-111" charset="-128"/>
              </a:rPr>
              <a:t>Lenders need to know how to distinguish good credit risks from bad.</a:t>
            </a:r>
          </a:p>
          <a:p>
            <a:pPr marL="533400" indent="-533400" eaLnBrk="1" hangingPunct="1">
              <a:buFontTx/>
              <a:buAutoNum type="arabicPeriod"/>
              <a:defRPr/>
            </a:pPr>
            <a:r>
              <a:rPr lang="en-US" dirty="0">
                <a:solidFill>
                  <a:srgbClr val="FF0000"/>
                </a:solidFill>
              </a:rPr>
              <a:t>Moral hazard</a:t>
            </a:r>
            <a:r>
              <a:rPr lang="en-US" dirty="0"/>
              <a:t> occurs after the transaction.</a:t>
            </a:r>
          </a:p>
          <a:p>
            <a:pPr marL="914400" lvl="1" indent="-457200" eaLnBrk="1" hangingPunct="1">
              <a:buFont typeface="Arial" charset="0"/>
              <a:buChar char="–"/>
              <a:defRPr/>
            </a:pPr>
            <a:r>
              <a:rPr lang="en-US" dirty="0">
                <a:ea typeface="ＭＳ Ｐゴシック" pitchFamily="-111" charset="-128"/>
              </a:rPr>
              <a:t>Will borrowers use the money as they claim?</a:t>
            </a:r>
          </a:p>
        </p:txBody>
      </p:sp>
      <p:sp>
        <p:nvSpPr>
          <p:cNvPr id="21508" name="Slide Number Placeholder 3"/>
          <p:cNvSpPr>
            <a:spLocks noGrp="1"/>
          </p:cNvSpPr>
          <p:nvPr>
            <p:ph type="sldNum" sz="quarter" idx="12"/>
          </p:nvPr>
        </p:nvSpPr>
        <p:spPr bwMode="auto">
          <a:noFill/>
          <a:ln>
            <a:miter lim="800000"/>
            <a:headEnd/>
            <a:tailEnd/>
          </a:ln>
        </p:spPr>
        <p:txBody>
          <a:bodyPr/>
          <a:lstStyle/>
          <a:p>
            <a:fld id="{13FBA3C2-EB11-8048-A09C-1B3CDBC2CA72}" type="slidenum">
              <a:rPr lang="en-US">
                <a:latin typeface="Calibri" pitchFamily="1" charset="0"/>
                <a:ea typeface="ＭＳ Ｐゴシック" pitchFamily="1" charset="-128"/>
                <a:cs typeface="ＭＳ Ｐゴシック" pitchFamily="1" charset="-128"/>
              </a:rPr>
              <a:pPr/>
              <a:t>32</a:t>
            </a:fld>
            <a:endParaRPr lang="en-US">
              <a:latin typeface="Calibri" pitchFamily="1" charset="0"/>
              <a:ea typeface="ＭＳ Ｐゴシック" pitchFamily="1" charset="-128"/>
              <a:cs typeface="ＭＳ Ｐゴシック" pitchFamily="1"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81100"/>
          </a:xfrm>
        </p:spPr>
        <p:txBody>
          <a:bodyPr/>
          <a:lstStyle/>
          <a:p>
            <a:r>
              <a:rPr lang="en-US">
                <a:ea typeface="ＭＳ Ｐゴシック" pitchFamily="1" charset="-128"/>
                <a:cs typeface="ＭＳ Ｐゴシック" pitchFamily="1" charset="-128"/>
              </a:rPr>
              <a:t>Adverse Selection</a:t>
            </a:r>
          </a:p>
        </p:txBody>
      </p:sp>
      <p:sp>
        <p:nvSpPr>
          <p:cNvPr id="23555" name="Content Placeholder 2"/>
          <p:cNvSpPr>
            <a:spLocks noGrp="1"/>
          </p:cNvSpPr>
          <p:nvPr>
            <p:ph idx="1"/>
          </p:nvPr>
        </p:nvSpPr>
        <p:spPr>
          <a:xfrm>
            <a:off x="457200" y="1181100"/>
            <a:ext cx="8229600" cy="4945063"/>
          </a:xfrm>
        </p:spPr>
        <p:txBody>
          <a:bodyPr/>
          <a:lstStyle/>
          <a:p>
            <a:r>
              <a:rPr lang="en-US" sz="2800">
                <a:ea typeface="ＭＳ Ｐゴシック" pitchFamily="1" charset="-128"/>
                <a:cs typeface="ＭＳ Ｐゴシック" pitchFamily="1" charset="-128"/>
              </a:rPr>
              <a:t>“the tendency for the mix of unobserved attributes to become undesirable from the standpoint of an uninformed party”</a:t>
            </a:r>
          </a:p>
          <a:p>
            <a:pPr lvl="1"/>
            <a:r>
              <a:rPr lang="en-US"/>
              <a:t>Mankiw, </a:t>
            </a:r>
            <a:r>
              <a:rPr lang="en-US" i="1"/>
              <a:t>Principles of Economics</a:t>
            </a:r>
          </a:p>
          <a:p>
            <a:r>
              <a:rPr lang="en-US" sz="2800">
                <a:ea typeface="ＭＳ Ｐゴシック" pitchFamily="1" charset="-128"/>
                <a:cs typeface="ＭＳ Ｐゴシック" pitchFamily="1" charset="-128"/>
              </a:rPr>
              <a:t>“the problem of distinguishing a good risk from a bad one before making a loan or providing insurance; it is caused by asymmetric information.”</a:t>
            </a:r>
          </a:p>
          <a:p>
            <a:pPr lvl="1"/>
            <a:r>
              <a:rPr lang="en-US"/>
              <a:t>C &amp; S, </a:t>
            </a:r>
            <a:r>
              <a:rPr lang="en-US" i="1"/>
              <a:t>Money, Banking and Financial Markets</a:t>
            </a:r>
          </a:p>
          <a:p>
            <a:r>
              <a:rPr lang="en-US" sz="2800">
                <a:ea typeface="ＭＳ Ｐゴシック" pitchFamily="1" charset="-128"/>
                <a:cs typeface="ＭＳ Ｐゴシック" pitchFamily="1" charset="-128"/>
              </a:rPr>
              <a:t>Market for lemons (Akerlof 1970)</a:t>
            </a:r>
          </a:p>
        </p:txBody>
      </p:sp>
      <p:sp>
        <p:nvSpPr>
          <p:cNvPr id="23556" name="Slide Number Placeholder 3"/>
          <p:cNvSpPr>
            <a:spLocks noGrp="1"/>
          </p:cNvSpPr>
          <p:nvPr>
            <p:ph type="sldNum" sz="quarter" idx="12"/>
          </p:nvPr>
        </p:nvSpPr>
        <p:spPr bwMode="auto">
          <a:noFill/>
          <a:ln>
            <a:miter lim="800000"/>
            <a:headEnd/>
            <a:tailEnd/>
          </a:ln>
        </p:spPr>
        <p:txBody>
          <a:bodyPr/>
          <a:lstStyle/>
          <a:p>
            <a:fld id="{8546150D-A0BD-7C4D-B1A8-84414F9CA04B}" type="slidenum">
              <a:rPr lang="en-US">
                <a:latin typeface="Calibri" pitchFamily="1" charset="0"/>
                <a:ea typeface="ＭＳ Ｐゴシック" pitchFamily="1" charset="-128"/>
                <a:cs typeface="ＭＳ Ｐゴシック" pitchFamily="1" charset="-128"/>
              </a:rPr>
              <a:pPr/>
              <a:t>33</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r>
              <a:rPr lang="en-US">
                <a:ea typeface="ＭＳ Ｐゴシック" pitchFamily="1" charset="-128"/>
                <a:cs typeface="ＭＳ Ｐゴシック" pitchFamily="1" charset="-128"/>
              </a:rPr>
              <a:t>Moral Hazard</a:t>
            </a:r>
          </a:p>
        </p:txBody>
      </p:sp>
      <p:sp>
        <p:nvSpPr>
          <p:cNvPr id="25603" name="Content Placeholder 2"/>
          <p:cNvSpPr>
            <a:spLocks noGrp="1"/>
          </p:cNvSpPr>
          <p:nvPr>
            <p:ph idx="1"/>
          </p:nvPr>
        </p:nvSpPr>
        <p:spPr>
          <a:xfrm>
            <a:off x="457200" y="1143000"/>
            <a:ext cx="8229600" cy="4525963"/>
          </a:xfrm>
        </p:spPr>
        <p:txBody>
          <a:bodyPr>
            <a:normAutofit lnSpcReduction="10000"/>
          </a:bodyPr>
          <a:lstStyle/>
          <a:p>
            <a:r>
              <a:rPr lang="en-US" sz="2800">
                <a:ea typeface="ＭＳ Ｐゴシック" pitchFamily="1" charset="-128"/>
                <a:cs typeface="ＭＳ Ｐゴシック" pitchFamily="1" charset="-128"/>
              </a:rPr>
              <a:t>“the tendency of a person who is imperfectly monitored to engage in dishonest or otherwise undesirable behavior”</a:t>
            </a:r>
          </a:p>
          <a:p>
            <a:pPr lvl="1"/>
            <a:r>
              <a:rPr lang="en-US"/>
              <a:t>Mankiw, </a:t>
            </a:r>
            <a:r>
              <a:rPr lang="en-US" i="1"/>
              <a:t>Principles of Economics</a:t>
            </a:r>
          </a:p>
          <a:p>
            <a:r>
              <a:rPr lang="en-US" sz="2800">
                <a:ea typeface="ＭＳ Ｐゴシック" pitchFamily="1" charset="-128"/>
                <a:cs typeface="ＭＳ Ｐゴシック" pitchFamily="1" charset="-128"/>
              </a:rPr>
              <a:t>“the risk that a borrower or someone who is insured will behave in a way that is not in the interest of the lender or insurer: it is caused by asymmetric information.”</a:t>
            </a:r>
          </a:p>
          <a:p>
            <a:pPr lvl="1"/>
            <a:r>
              <a:rPr lang="en-US"/>
              <a:t>C &amp; S, </a:t>
            </a:r>
            <a:r>
              <a:rPr lang="en-US" i="1"/>
              <a:t>Money, Banking and Financial Markets</a:t>
            </a:r>
          </a:p>
          <a:p>
            <a:r>
              <a:rPr lang="en-US" sz="2800">
                <a:ea typeface="ＭＳ Ｐゴシック" pitchFamily="1" charset="-128"/>
                <a:cs typeface="ＭＳ Ｐゴシック" pitchFamily="1" charset="-128"/>
              </a:rPr>
              <a:t>Fraud or diversion = ultimate moral hazard</a:t>
            </a:r>
          </a:p>
          <a:p>
            <a:endParaRPr lang="en-US">
              <a:ea typeface="ＭＳ Ｐゴシック" pitchFamily="1" charset="-128"/>
              <a:cs typeface="ＭＳ Ｐゴシック" pitchFamily="1" charset="-128"/>
            </a:endParaRPr>
          </a:p>
        </p:txBody>
      </p:sp>
      <p:sp>
        <p:nvSpPr>
          <p:cNvPr id="25604" name="Slide Number Placeholder 3"/>
          <p:cNvSpPr>
            <a:spLocks noGrp="1"/>
          </p:cNvSpPr>
          <p:nvPr>
            <p:ph type="sldNum" sz="quarter" idx="12"/>
          </p:nvPr>
        </p:nvSpPr>
        <p:spPr bwMode="auto">
          <a:noFill/>
          <a:ln>
            <a:miter lim="800000"/>
            <a:headEnd/>
            <a:tailEnd/>
          </a:ln>
        </p:spPr>
        <p:txBody>
          <a:bodyPr/>
          <a:lstStyle/>
          <a:p>
            <a:fld id="{A2AB035F-D382-B844-8EB4-EF0F731F2511}" type="slidenum">
              <a:rPr lang="en-US">
                <a:latin typeface="Calibri" pitchFamily="1" charset="0"/>
                <a:ea typeface="ＭＳ Ｐゴシック" pitchFamily="1" charset="-128"/>
                <a:cs typeface="ＭＳ Ｐゴシック" pitchFamily="1" charset="-128"/>
              </a:rPr>
              <a:pPr/>
              <a:t>34</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ea typeface="ＭＳ Ｐゴシック" pitchFamily="1" charset="-128"/>
                <a:cs typeface="ＭＳ Ｐゴシック" pitchFamily="1" charset="-128"/>
              </a:rPr>
              <a:t>Free Rider</a:t>
            </a:r>
          </a:p>
        </p:txBody>
      </p:sp>
      <p:sp>
        <p:nvSpPr>
          <p:cNvPr id="27651" name="Content Placeholder 2"/>
          <p:cNvSpPr>
            <a:spLocks noGrp="1"/>
          </p:cNvSpPr>
          <p:nvPr>
            <p:ph idx="1"/>
          </p:nvPr>
        </p:nvSpPr>
        <p:spPr/>
        <p:txBody>
          <a:bodyPr/>
          <a:lstStyle/>
          <a:p>
            <a:r>
              <a:rPr lang="en-US">
                <a:ea typeface="ＭＳ Ｐゴシック" pitchFamily="1" charset="-128"/>
                <a:cs typeface="ＭＳ Ｐゴシック" pitchFamily="1" charset="-128"/>
              </a:rPr>
              <a:t>“a person who receives the benefit of a good without purchasing it”</a:t>
            </a:r>
          </a:p>
          <a:p>
            <a:pPr lvl="1"/>
            <a:r>
              <a:rPr lang="en-US"/>
              <a:t>Mankiw, Principles of Economics</a:t>
            </a:r>
          </a:p>
          <a:p>
            <a:r>
              <a:rPr lang="en-US">
                <a:ea typeface="ＭＳ Ｐゴシック" pitchFamily="1" charset="-128"/>
                <a:cs typeface="ＭＳ Ｐゴシック" pitchFamily="1" charset="-128"/>
              </a:rPr>
              <a:t>“someone who doesn’t pay the cost but still gets the benefit of a good or service”</a:t>
            </a:r>
          </a:p>
          <a:p>
            <a:pPr lvl="1"/>
            <a:r>
              <a:rPr lang="en-US"/>
              <a:t>C &amp; S, Money, Banking and Financial Markets</a:t>
            </a:r>
          </a:p>
          <a:p>
            <a:r>
              <a:rPr lang="en-US">
                <a:ea typeface="ＭＳ Ｐゴシック" pitchFamily="1" charset="-128"/>
                <a:cs typeface="ＭＳ Ｐゴシック" pitchFamily="1" charset="-128"/>
              </a:rPr>
              <a:t>Ratings, equity analysis, etc.</a:t>
            </a:r>
          </a:p>
        </p:txBody>
      </p:sp>
      <p:sp>
        <p:nvSpPr>
          <p:cNvPr id="27652" name="Slide Number Placeholder 3"/>
          <p:cNvSpPr>
            <a:spLocks noGrp="1"/>
          </p:cNvSpPr>
          <p:nvPr>
            <p:ph type="sldNum" sz="quarter" idx="12"/>
          </p:nvPr>
        </p:nvSpPr>
        <p:spPr bwMode="auto">
          <a:noFill/>
          <a:ln>
            <a:miter lim="800000"/>
            <a:headEnd/>
            <a:tailEnd/>
          </a:ln>
        </p:spPr>
        <p:txBody>
          <a:bodyPr/>
          <a:lstStyle/>
          <a:p>
            <a:fld id="{38A238EC-8692-5F4B-8600-7D5B6BBBD218}" type="slidenum">
              <a:rPr lang="en-US">
                <a:latin typeface="Calibri" pitchFamily="1" charset="0"/>
                <a:ea typeface="ＭＳ Ｐゴシック" pitchFamily="1" charset="-128"/>
                <a:cs typeface="ＭＳ Ｐゴシック" pitchFamily="1" charset="-128"/>
              </a:rPr>
              <a:pPr/>
              <a:t>35</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ea typeface="ＭＳ Ｐゴシック" pitchFamily="1" charset="-128"/>
                <a:cs typeface="ＭＳ Ｐゴシック" pitchFamily="1" charset="-128"/>
              </a:rPr>
              <a:t>Intermediaries and Information Costs</a:t>
            </a:r>
          </a:p>
        </p:txBody>
      </p:sp>
      <p:sp>
        <p:nvSpPr>
          <p:cNvPr id="29699" name="Rectangle 4"/>
          <p:cNvSpPr>
            <a:spLocks noGrp="1" noChangeArrowheads="1"/>
          </p:cNvSpPr>
          <p:nvPr>
            <p:ph type="body" idx="1"/>
          </p:nvPr>
        </p:nvSpPr>
        <p:spPr>
          <a:xfrm>
            <a:off x="609600" y="1295400"/>
            <a:ext cx="7924800" cy="4648200"/>
          </a:xfrm>
        </p:spPr>
        <p:txBody>
          <a:bodyPr/>
          <a:lstStyle/>
          <a:p>
            <a:pPr eaLnBrk="1" hangingPunct="1"/>
            <a:r>
              <a:rPr lang="en-US">
                <a:ea typeface="ＭＳ Ｐゴシック" pitchFamily="1" charset="-128"/>
                <a:cs typeface="ＭＳ Ｐゴシック" pitchFamily="1" charset="-128"/>
              </a:rPr>
              <a:t>Much of the information that financial intermediaries collect is used to:</a:t>
            </a:r>
          </a:p>
          <a:p>
            <a:pPr lvl="1" eaLnBrk="1" hangingPunct="1"/>
            <a:r>
              <a:rPr lang="en-US">
                <a:ea typeface="ＭＳ Ｐゴシック" pitchFamily="1" charset="-128"/>
                <a:cs typeface="ＭＳ Ｐゴシック" pitchFamily="1" charset="-128"/>
              </a:rPr>
              <a:t>Reduce information costs and </a:t>
            </a:r>
          </a:p>
          <a:p>
            <a:pPr lvl="1" eaLnBrk="1" hangingPunct="1"/>
            <a:r>
              <a:rPr lang="en-US">
                <a:ea typeface="ＭＳ Ｐゴシック" pitchFamily="1" charset="-128"/>
                <a:cs typeface="ＭＳ Ｐゴシック" pitchFamily="1" charset="-128"/>
              </a:rPr>
              <a:t>Minimize the effects of adverse selection and moral hazard.</a:t>
            </a:r>
          </a:p>
          <a:p>
            <a:pPr eaLnBrk="1" hangingPunct="1"/>
            <a:r>
              <a:rPr lang="en-US">
                <a:ea typeface="ＭＳ Ｐゴシック" pitchFamily="1" charset="-128"/>
                <a:cs typeface="ＭＳ Ｐゴシック" pitchFamily="1" charset="-128"/>
              </a:rPr>
              <a:t>To do this, intermediaries:</a:t>
            </a:r>
          </a:p>
          <a:p>
            <a:pPr lvl="1" eaLnBrk="1" hangingPunct="1"/>
            <a:r>
              <a:rPr lang="en-US">
                <a:ea typeface="ＭＳ Ｐゴシック" pitchFamily="1" charset="-128"/>
                <a:cs typeface="ＭＳ Ｐゴシック" pitchFamily="1" charset="-128"/>
              </a:rPr>
              <a:t>Screen loan applicants,</a:t>
            </a:r>
          </a:p>
          <a:p>
            <a:pPr lvl="1" eaLnBrk="1" hangingPunct="1"/>
            <a:r>
              <a:rPr lang="en-US">
                <a:ea typeface="ＭＳ Ｐゴシック" pitchFamily="1" charset="-128"/>
                <a:cs typeface="ＭＳ Ｐゴシック" pitchFamily="1" charset="-128"/>
              </a:rPr>
              <a:t>Monitor borrowers, and</a:t>
            </a:r>
          </a:p>
          <a:p>
            <a:pPr lvl="1" eaLnBrk="1" hangingPunct="1"/>
            <a:r>
              <a:rPr lang="en-US">
                <a:ea typeface="ＭＳ Ｐゴシック" pitchFamily="1" charset="-128"/>
                <a:cs typeface="ＭＳ Ｐゴシック" pitchFamily="1" charset="-128"/>
              </a:rPr>
              <a:t>Penalize borrowers by enforcing contracts.</a:t>
            </a:r>
          </a:p>
        </p:txBody>
      </p:sp>
      <p:sp>
        <p:nvSpPr>
          <p:cNvPr id="29700" name="Slide Number Placeholder 3"/>
          <p:cNvSpPr>
            <a:spLocks noGrp="1"/>
          </p:cNvSpPr>
          <p:nvPr>
            <p:ph type="sldNum" sz="quarter" idx="12"/>
          </p:nvPr>
        </p:nvSpPr>
        <p:spPr bwMode="auto">
          <a:noFill/>
          <a:ln>
            <a:miter lim="800000"/>
            <a:headEnd/>
            <a:tailEnd/>
          </a:ln>
        </p:spPr>
        <p:txBody>
          <a:bodyPr/>
          <a:lstStyle/>
          <a:p>
            <a:fld id="{DAC964E7-119D-2F4F-9AD8-80EFC1E1AF54}" type="slidenum">
              <a:rPr lang="en-US">
                <a:latin typeface="Calibri" pitchFamily="1" charset="0"/>
                <a:ea typeface="ＭＳ Ｐゴシック" pitchFamily="1" charset="-128"/>
                <a:cs typeface="ＭＳ Ｐゴシック" pitchFamily="1" charset="-128"/>
              </a:rPr>
              <a:pPr/>
              <a:t>36</a:t>
            </a:fld>
            <a:endParaRPr lang="en-US">
              <a:latin typeface="Calibri" pitchFamily="1" charset="0"/>
              <a:ea typeface="ＭＳ Ｐゴシック" pitchFamily="1" charset="-128"/>
              <a:cs typeface="ＭＳ Ｐゴシック" pitchFamily="1"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sz="4000">
                <a:ea typeface="ＭＳ Ｐゴシック" pitchFamily="1" charset="-128"/>
                <a:cs typeface="ＭＳ Ｐゴシック" pitchFamily="1" charset="-128"/>
              </a:rPr>
              <a:t>Screening Household Borrowers</a:t>
            </a:r>
            <a:endParaRPr lang="en-US">
              <a:ea typeface="ＭＳ Ｐゴシック" pitchFamily="1" charset="-128"/>
              <a:cs typeface="ＭＳ Ｐゴシック" pitchFamily="1" charset="-128"/>
            </a:endParaRPr>
          </a:p>
        </p:txBody>
      </p:sp>
      <p:sp>
        <p:nvSpPr>
          <p:cNvPr id="31747" name="Rectangle 5"/>
          <p:cNvSpPr>
            <a:spLocks noGrp="1" noChangeArrowheads="1"/>
          </p:cNvSpPr>
          <p:nvPr>
            <p:ph type="body" idx="1"/>
          </p:nvPr>
        </p:nvSpPr>
        <p:spPr>
          <a:xfrm>
            <a:off x="609600" y="1295400"/>
            <a:ext cx="7924800" cy="4800600"/>
          </a:xfrm>
        </p:spPr>
        <p:txBody>
          <a:bodyPr/>
          <a:lstStyle/>
          <a:p>
            <a:pPr eaLnBrk="1" hangingPunct="1"/>
            <a:r>
              <a:rPr lang="en-US">
                <a:ea typeface="ＭＳ Ｐゴシック" pitchFamily="1" charset="-128"/>
                <a:cs typeface="ＭＳ Ｐゴシック" pitchFamily="1" charset="-128"/>
              </a:rPr>
              <a:t>A company that collects and analyzes credit information summarizes it for potential lenders in a credit score.</a:t>
            </a:r>
          </a:p>
          <a:p>
            <a:pPr eaLnBrk="1" hangingPunct="1"/>
            <a:r>
              <a:rPr lang="en-US">
                <a:ea typeface="ＭＳ Ｐゴシック" pitchFamily="1" charset="-128"/>
                <a:cs typeface="ＭＳ Ｐゴシック" pitchFamily="1" charset="-128"/>
              </a:rPr>
              <a:t>Every time someone requests a credit score, they have to pay, eliminating free riders.</a:t>
            </a:r>
          </a:p>
          <a:p>
            <a:pPr eaLnBrk="1" hangingPunct="1"/>
            <a:r>
              <a:rPr lang="en-US">
                <a:ea typeface="ＭＳ Ｐゴシック" pitchFamily="1" charset="-128"/>
                <a:cs typeface="ＭＳ Ｐゴシック" pitchFamily="1" charset="-128"/>
              </a:rPr>
              <a:t>Banks have special technology: they can collect ongoing information on the liquidity of a borrower that goes beyond the credit report and loan application.</a:t>
            </a:r>
          </a:p>
        </p:txBody>
      </p:sp>
      <p:sp>
        <p:nvSpPr>
          <p:cNvPr id="31748" name="Slide Number Placeholder 3"/>
          <p:cNvSpPr>
            <a:spLocks noGrp="1"/>
          </p:cNvSpPr>
          <p:nvPr>
            <p:ph type="sldNum" sz="quarter" idx="12"/>
          </p:nvPr>
        </p:nvSpPr>
        <p:spPr bwMode="auto">
          <a:noFill/>
          <a:ln>
            <a:miter lim="800000"/>
            <a:headEnd/>
            <a:tailEnd/>
          </a:ln>
        </p:spPr>
        <p:txBody>
          <a:bodyPr/>
          <a:lstStyle/>
          <a:p>
            <a:fld id="{6A096A76-75FE-C14B-87C1-FAE92C3019B8}" type="slidenum">
              <a:rPr lang="en-US">
                <a:latin typeface="Calibri" pitchFamily="1" charset="0"/>
                <a:ea typeface="ＭＳ Ｐゴシック" pitchFamily="1" charset="-128"/>
                <a:cs typeface="ＭＳ Ｐゴシック" pitchFamily="1" charset="-128"/>
              </a:rPr>
              <a:pPr/>
              <a:t>37</a:t>
            </a:fld>
            <a:endParaRPr lang="en-US">
              <a:latin typeface="Calibri" pitchFamily="1" charset="0"/>
              <a:ea typeface="ＭＳ Ｐゴシック" pitchFamily="1" charset="-128"/>
              <a:cs typeface="ＭＳ Ｐゴシック" pitchFamily="1"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a:ea typeface="ＭＳ Ｐゴシック" pitchFamily="1" charset="-128"/>
                <a:cs typeface="ＭＳ Ｐゴシック" pitchFamily="1" charset="-128"/>
              </a:rPr>
              <a:t>Screening Issuers</a:t>
            </a:r>
          </a:p>
        </p:txBody>
      </p:sp>
      <p:sp>
        <p:nvSpPr>
          <p:cNvPr id="33795" name="Rectangle 3"/>
          <p:cNvSpPr>
            <a:spLocks noGrp="1" noChangeArrowheads="1"/>
          </p:cNvSpPr>
          <p:nvPr>
            <p:ph type="body" idx="1"/>
          </p:nvPr>
        </p:nvSpPr>
        <p:spPr>
          <a:xfrm>
            <a:off x="457200" y="1371600"/>
            <a:ext cx="8229600" cy="4525963"/>
          </a:xfrm>
        </p:spPr>
        <p:txBody>
          <a:bodyPr/>
          <a:lstStyle/>
          <a:p>
            <a:pPr eaLnBrk="1" hangingPunct="1"/>
            <a:r>
              <a:rPr lang="en-US">
                <a:ea typeface="ＭＳ Ｐゴシック" pitchFamily="1" charset="-128"/>
                <a:cs typeface="ＭＳ Ｐゴシック" pitchFamily="1" charset="-128"/>
              </a:rPr>
              <a:t>Underwriters screen and certify firms seeking to raise funds directly in the financial markets. </a:t>
            </a:r>
          </a:p>
          <a:p>
            <a:pPr lvl="1" eaLnBrk="1" hangingPunct="1"/>
            <a:r>
              <a:rPr lang="en-US">
                <a:ea typeface="ＭＳ Ｐゴシック" pitchFamily="1" charset="-128"/>
                <a:cs typeface="ＭＳ Ｐゴシック" pitchFamily="1" charset="-128"/>
              </a:rPr>
              <a:t>Underwriters are large investment banks like Goldman Sachs, JPMorgan Chase, and Morgan Stanley.</a:t>
            </a:r>
          </a:p>
          <a:p>
            <a:pPr eaLnBrk="1" hangingPunct="1"/>
            <a:r>
              <a:rPr lang="en-US">
                <a:ea typeface="ＭＳ Ｐゴシック" pitchFamily="1" charset="-128"/>
                <a:cs typeface="ＭＳ Ｐゴシック" pitchFamily="1" charset="-128"/>
              </a:rPr>
              <a:t>Without certification by one of these firms, most companies would find it difficult to raise funds. Can you think of exceptions?</a:t>
            </a:r>
          </a:p>
        </p:txBody>
      </p:sp>
      <p:sp>
        <p:nvSpPr>
          <p:cNvPr id="33796" name="Slide Number Placeholder 3"/>
          <p:cNvSpPr>
            <a:spLocks noGrp="1"/>
          </p:cNvSpPr>
          <p:nvPr>
            <p:ph type="sldNum" sz="quarter" idx="12"/>
          </p:nvPr>
        </p:nvSpPr>
        <p:spPr bwMode="auto">
          <a:noFill/>
          <a:ln>
            <a:miter lim="800000"/>
            <a:headEnd/>
            <a:tailEnd/>
          </a:ln>
        </p:spPr>
        <p:txBody>
          <a:bodyPr/>
          <a:lstStyle/>
          <a:p>
            <a:fld id="{F6B52851-3188-1047-AB06-8D57125E74C6}" type="slidenum">
              <a:rPr lang="en-US">
                <a:latin typeface="Calibri" pitchFamily="1" charset="0"/>
                <a:ea typeface="ＭＳ Ｐゴシック" pitchFamily="1" charset="-128"/>
                <a:cs typeface="ＭＳ Ｐゴシック" pitchFamily="1" charset="-128"/>
              </a:rPr>
              <a:pPr/>
              <a:t>38</a:t>
            </a:fld>
            <a:endParaRPr lang="en-US">
              <a:latin typeface="Calibri" pitchFamily="1" charset="0"/>
              <a:ea typeface="ＭＳ Ｐゴシック" pitchFamily="1" charset="-128"/>
              <a:cs typeface="ＭＳ Ｐゴシック" pitchFamily="1"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304800"/>
            <a:ext cx="9144000" cy="838200"/>
          </a:xfrm>
        </p:spPr>
        <p:txBody>
          <a:bodyPr/>
          <a:lstStyle/>
          <a:p>
            <a:pPr eaLnBrk="1" hangingPunct="1"/>
            <a:r>
              <a:rPr lang="en-US" sz="4000">
                <a:ea typeface="ＭＳ Ｐゴシック" pitchFamily="1" charset="-128"/>
                <a:cs typeface="ＭＳ Ｐゴシック" pitchFamily="1" charset="-128"/>
              </a:rPr>
              <a:t>Monitoring to Reduce Moral Hazard</a:t>
            </a:r>
            <a:endParaRPr lang="en-US">
              <a:ea typeface="ＭＳ Ｐゴシック" pitchFamily="1" charset="-128"/>
              <a:cs typeface="ＭＳ Ｐゴシック" pitchFamily="1" charset="-128"/>
            </a:endParaRPr>
          </a:p>
        </p:txBody>
      </p:sp>
      <p:sp>
        <p:nvSpPr>
          <p:cNvPr id="34819" name="Rectangle 3"/>
          <p:cNvSpPr>
            <a:spLocks noGrp="1" noChangeArrowheads="1"/>
          </p:cNvSpPr>
          <p:nvPr>
            <p:ph type="body" idx="1"/>
          </p:nvPr>
        </p:nvSpPr>
        <p:spPr>
          <a:xfrm>
            <a:off x="457200" y="1219200"/>
            <a:ext cx="8229600" cy="4525963"/>
          </a:xfrm>
        </p:spPr>
        <p:txBody>
          <a:bodyPr>
            <a:normAutofit lnSpcReduction="10000"/>
          </a:bodyPr>
          <a:lstStyle/>
          <a:p>
            <a:pPr eaLnBrk="1" hangingPunct="1"/>
            <a:r>
              <a:rPr lang="en-US">
                <a:ea typeface="ＭＳ Ｐゴシック" pitchFamily="1" charset="-128"/>
                <a:cs typeface="ＭＳ Ｐゴシック" pitchFamily="1" charset="-128"/>
              </a:rPr>
              <a:t>Intermediaries monitor firms that issue bonds and stocks.</a:t>
            </a:r>
          </a:p>
          <a:p>
            <a:pPr lvl="1" eaLnBrk="1" hangingPunct="1"/>
            <a:r>
              <a:rPr lang="en-US">
                <a:ea typeface="ＭＳ Ｐゴシック" pitchFamily="1" charset="-128"/>
                <a:cs typeface="ＭＳ Ｐゴシック" pitchFamily="1" charset="-128"/>
              </a:rPr>
              <a:t>Mutual funds, hedge funds, pension funds and insurers hold significant number of shares in individual firms.</a:t>
            </a:r>
          </a:p>
          <a:p>
            <a:pPr lvl="1" eaLnBrk="1" hangingPunct="1"/>
            <a:r>
              <a:rPr lang="en-US">
                <a:ea typeface="ＭＳ Ｐゴシック" pitchFamily="1" charset="-128"/>
                <a:cs typeface="ＭＳ Ｐゴシック" pitchFamily="1" charset="-128"/>
              </a:rPr>
              <a:t>Private equity and venture capital firms may place a representative on the company’s board of directors.</a:t>
            </a:r>
          </a:p>
          <a:p>
            <a:pPr eaLnBrk="1" hangingPunct="1"/>
            <a:r>
              <a:rPr lang="en-US">
                <a:ea typeface="ＭＳ Ｐゴシック" pitchFamily="1" charset="-128"/>
                <a:cs typeface="ＭＳ Ｐゴシック" pitchFamily="1" charset="-128"/>
              </a:rPr>
              <a:t>The threat of takeover can discipline managers.</a:t>
            </a:r>
          </a:p>
        </p:txBody>
      </p:sp>
      <p:sp>
        <p:nvSpPr>
          <p:cNvPr id="34820" name="Slide Number Placeholder 3"/>
          <p:cNvSpPr>
            <a:spLocks noGrp="1"/>
          </p:cNvSpPr>
          <p:nvPr>
            <p:ph type="sldNum" sz="quarter" idx="12"/>
          </p:nvPr>
        </p:nvSpPr>
        <p:spPr bwMode="auto">
          <a:noFill/>
          <a:ln>
            <a:miter lim="800000"/>
            <a:headEnd/>
            <a:tailEnd/>
          </a:ln>
        </p:spPr>
        <p:txBody>
          <a:bodyPr/>
          <a:lstStyle/>
          <a:p>
            <a:fld id="{4B52AFB5-F995-6142-A606-E7C310D79F67}" type="slidenum">
              <a:rPr lang="en-US">
                <a:latin typeface="Calibri" pitchFamily="1" charset="0"/>
                <a:ea typeface="ＭＳ Ｐゴシック" pitchFamily="1" charset="-128"/>
                <a:cs typeface="ＭＳ Ｐゴシック" pitchFamily="1" charset="-128"/>
              </a:rPr>
              <a:pPr/>
              <a:t>39</a:t>
            </a:fld>
            <a:endParaRPr lang="en-US">
              <a:latin typeface="Calibri" pitchFamily="1" charset="0"/>
              <a:ea typeface="ＭＳ Ｐゴシック" pitchFamily="1" charset="-128"/>
              <a:cs typeface="ＭＳ Ｐゴシック" pitchFamily="1"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Classic Ingredients of a Bank Run</a:t>
            </a:r>
            <a:br>
              <a:rPr lang="en-US" smtClean="0">
                <a:ea typeface="ＭＳ Ｐゴシック" pitchFamily="1" charset="-128"/>
                <a:cs typeface="ＭＳ Ｐゴシック" pitchFamily="1" charset="-128"/>
              </a:rPr>
            </a:br>
            <a:r>
              <a:rPr lang="en-US" sz="2000" smtClean="0">
                <a:ea typeface="ＭＳ Ｐゴシック" pitchFamily="1" charset="-128"/>
                <a:cs typeface="ＭＳ Ｐゴシック" pitchFamily="1" charset="-128"/>
              </a:rPr>
              <a:t>Based on Diamond-Dybvig (1983)</a:t>
            </a:r>
          </a:p>
        </p:txBody>
      </p:sp>
      <p:sp>
        <p:nvSpPr>
          <p:cNvPr id="23555" name="Content Placeholder 2"/>
          <p:cNvSpPr>
            <a:spLocks noGrp="1"/>
          </p:cNvSpPr>
          <p:nvPr>
            <p:ph idx="1"/>
          </p:nvPr>
        </p:nvSpPr>
        <p:spPr>
          <a:xfrm>
            <a:off x="457200" y="1435101"/>
            <a:ext cx="8229600" cy="4525963"/>
          </a:xfrm>
        </p:spPr>
        <p:txBody>
          <a:bodyPr>
            <a:normAutofit lnSpcReduction="10000"/>
          </a:bodyPr>
          <a:lstStyle/>
          <a:p>
            <a:pPr marL="342870" indent="-342870" defTabSz="457159">
              <a:buFont typeface="Arial" charset="0"/>
              <a:buChar char="•"/>
              <a:defRPr/>
            </a:pPr>
            <a:r>
              <a:rPr lang="en-US" sz="3600" dirty="0" smtClean="0"/>
              <a:t>Long-term, illiquid assets</a:t>
            </a:r>
          </a:p>
          <a:p>
            <a:pPr marL="342870" indent="-342870" defTabSz="457159">
              <a:buFont typeface="Arial" charset="0"/>
              <a:buChar char="•"/>
              <a:defRPr/>
            </a:pPr>
            <a:r>
              <a:rPr lang="en-US" sz="3600" dirty="0" smtClean="0"/>
              <a:t>Short-term liabilities</a:t>
            </a:r>
          </a:p>
          <a:p>
            <a:pPr marL="342870" indent="-342870" defTabSz="457159">
              <a:buFont typeface="Arial" charset="0"/>
              <a:buChar char="•"/>
              <a:defRPr/>
            </a:pPr>
            <a:r>
              <a:rPr lang="en-US" sz="3600" dirty="0" smtClean="0"/>
              <a:t>Sequential promise to </a:t>
            </a:r>
            <a:r>
              <a:rPr lang="en-US" sz="3600" dirty="0" smtClean="0"/>
              <a:t>pay at face value</a:t>
            </a:r>
          </a:p>
          <a:p>
            <a:pPr marL="342870" indent="-342870" defTabSz="457159">
              <a:buFont typeface="Arial" charset="0"/>
              <a:buChar char="•"/>
              <a:defRPr/>
            </a:pPr>
            <a:r>
              <a:rPr lang="en-US" sz="3600" dirty="0" smtClean="0"/>
              <a:t>Risk-averse investors</a:t>
            </a:r>
          </a:p>
          <a:p>
            <a:pPr marL="342870" indent="-342870" defTabSz="457159">
              <a:buFont typeface="Arial" charset="0"/>
              <a:buChar char="•"/>
              <a:defRPr/>
            </a:pPr>
            <a:r>
              <a:rPr lang="en-US" sz="3600" dirty="0" smtClean="0"/>
              <a:t>Banks provide liquidity insurance, but …</a:t>
            </a:r>
          </a:p>
          <a:p>
            <a:pPr marL="342870" indent="-342870" defTabSz="457159">
              <a:buFont typeface="Arial" charset="0"/>
              <a:buChar char="•"/>
              <a:defRPr/>
            </a:pPr>
            <a:r>
              <a:rPr lang="en-US" sz="3600" dirty="0" smtClean="0"/>
              <a:t>Shock </a:t>
            </a:r>
            <a:r>
              <a:rPr lang="en-US" sz="2400" dirty="0" err="1" smtClean="0">
                <a:ln w="0" cap="flat" cmpd="sng" algn="ctr">
                  <a:solidFill>
                    <a:schemeClr val="tx1"/>
                  </a:solidFill>
                  <a:prstDash val="solid"/>
                  <a:round/>
                  <a:headEnd type="none" w="med" len="med"/>
                  <a:tailEnd type="none" w="med" len="med"/>
                </a:ln>
                <a:latin typeface="Wingdings"/>
                <a:ea typeface="Wingdings"/>
                <a:cs typeface="Wingdings"/>
              </a:rPr>
              <a:t></a:t>
            </a:r>
            <a:r>
              <a:rPr lang="en-US" sz="3600" dirty="0" smtClean="0"/>
              <a:t> </a:t>
            </a:r>
            <a:r>
              <a:rPr lang="en-US" sz="3600" u="sng" dirty="0" smtClean="0"/>
              <a:t>Asset value concern</a:t>
            </a:r>
          </a:p>
          <a:p>
            <a:pPr marL="1142898" lvl="2" indent="-228580" defTabSz="457159">
              <a:buFont typeface="Arial" charset="0"/>
              <a:buChar char="•"/>
              <a:defRPr/>
            </a:pPr>
            <a:r>
              <a:rPr lang="en-US" dirty="0" smtClean="0"/>
              <a:t>Self-fulfilling prophecy</a:t>
            </a:r>
          </a:p>
          <a:p>
            <a:pPr marL="1142898" lvl="2" indent="-228580" defTabSz="457159">
              <a:buFont typeface="Arial" charset="0"/>
              <a:buChar char="•"/>
              <a:defRPr/>
            </a:pPr>
            <a:r>
              <a:rPr lang="en-US" dirty="0" smtClean="0"/>
              <a:t>Confidence and multiple </a:t>
            </a:r>
            <a:r>
              <a:rPr lang="en-US" dirty="0" err="1" smtClean="0"/>
              <a:t>equilibria</a:t>
            </a:r>
            <a:endParaRPr lang="en-US" dirty="0" smtClean="0"/>
          </a:p>
          <a:p>
            <a:pPr marL="342798" indent="-228580" defTabSz="457159">
              <a:buFont typeface="Arial" pitchFamily="-106"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F4CA76F4-1C7B-EC47-BC18-B7E1ABBD15B7}"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685800" y="1447800"/>
            <a:ext cx="7848600" cy="4724400"/>
          </a:xfrm>
        </p:spPr>
        <p:txBody>
          <a:bodyPr/>
          <a:lstStyle/>
          <a:p>
            <a:pPr eaLnBrk="1" hangingPunct="1"/>
            <a:r>
              <a:rPr lang="en-US" sz="2400">
                <a:ea typeface="ＭＳ Ｐゴシック" pitchFamily="1" charset="-128"/>
                <a:cs typeface="ＭＳ Ｐゴシック" pitchFamily="1" charset="-128"/>
              </a:rPr>
              <a:t>The Madoff scandal was a classic </a:t>
            </a:r>
            <a:r>
              <a:rPr lang="en-US" sz="2400" i="1">
                <a:ea typeface="ＭＳ Ｐゴシック" pitchFamily="1" charset="-128"/>
                <a:cs typeface="ＭＳ Ｐゴシック" pitchFamily="1" charset="-128"/>
              </a:rPr>
              <a:t>Ponzi scheme</a:t>
            </a:r>
            <a:r>
              <a:rPr lang="en-US" sz="2400">
                <a:ea typeface="ＭＳ Ｐゴシック" pitchFamily="1" charset="-128"/>
                <a:cs typeface="ＭＳ Ｐゴシック" pitchFamily="1" charset="-128"/>
              </a:rPr>
              <a:t>:</a:t>
            </a:r>
          </a:p>
          <a:p>
            <a:pPr lvl="1" eaLnBrk="1" hangingPunct="1"/>
            <a:r>
              <a:rPr lang="en-US" sz="2000">
                <a:ea typeface="ＭＳ Ｐゴシック" pitchFamily="1" charset="-128"/>
                <a:cs typeface="ＭＳ Ｐゴシック" pitchFamily="1" charset="-128"/>
              </a:rPr>
              <a:t>Fraud in which an intermediary collects funds from new investors, but instead of investing them, uses the funds to pay off earlier investors.</a:t>
            </a:r>
          </a:p>
          <a:p>
            <a:pPr eaLnBrk="1" hangingPunct="1"/>
            <a:r>
              <a:rPr lang="en-US" sz="2400">
                <a:ea typeface="ＭＳ Ｐゴシック" pitchFamily="1" charset="-128"/>
                <a:cs typeface="ＭＳ Ｐゴシック" pitchFamily="1" charset="-128"/>
              </a:rPr>
              <a:t>Investors fail to screen and monitor the managers who receive their funds.</a:t>
            </a:r>
          </a:p>
          <a:p>
            <a:pPr eaLnBrk="1" hangingPunct="1"/>
            <a:r>
              <a:rPr lang="en-US" sz="2400">
                <a:ea typeface="ＭＳ Ｐゴシック" pitchFamily="1" charset="-128"/>
                <a:cs typeface="ＭＳ Ｐゴシック" pitchFamily="1" charset="-128"/>
              </a:rPr>
              <a:t>A façade of public respectability contributes to the success of a Ponzi scheme.</a:t>
            </a:r>
          </a:p>
          <a:p>
            <a:pPr eaLnBrk="1" hangingPunct="1"/>
            <a:r>
              <a:rPr lang="en-US" sz="2400">
                <a:ea typeface="ＭＳ Ｐゴシック" pitchFamily="1" charset="-128"/>
                <a:cs typeface="ＭＳ Ｐゴシック" pitchFamily="1" charset="-128"/>
              </a:rPr>
              <a:t>Everyone acts as if someone else is monitoring the investment manager, so they can enjoy the </a:t>
            </a:r>
            <a:r>
              <a:rPr lang="en-US" sz="2400" i="1">
                <a:ea typeface="ＭＳ Ｐゴシック" pitchFamily="1" charset="-128"/>
                <a:cs typeface="ＭＳ Ｐゴシック" pitchFamily="1" charset="-128"/>
              </a:rPr>
              <a:t>free ride</a:t>
            </a:r>
            <a:r>
              <a:rPr lang="en-US" sz="2400">
                <a:ea typeface="ＭＳ Ｐゴシック" pitchFamily="1" charset="-128"/>
                <a:cs typeface="ＭＳ Ｐゴシック" pitchFamily="1" charset="-128"/>
              </a:rPr>
              <a:t>.</a:t>
            </a:r>
          </a:p>
        </p:txBody>
      </p:sp>
      <p:sp>
        <p:nvSpPr>
          <p:cNvPr id="35843" name="Rectangle 5"/>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Case Study: The Madoff Scandal</a:t>
            </a:r>
          </a:p>
        </p:txBody>
      </p:sp>
      <p:sp>
        <p:nvSpPr>
          <p:cNvPr id="35844" name="Slide Number Placeholder 3"/>
          <p:cNvSpPr>
            <a:spLocks noGrp="1"/>
          </p:cNvSpPr>
          <p:nvPr>
            <p:ph type="sldNum" sz="quarter" idx="12"/>
          </p:nvPr>
        </p:nvSpPr>
        <p:spPr bwMode="auto">
          <a:noFill/>
          <a:ln>
            <a:miter lim="800000"/>
            <a:headEnd/>
            <a:tailEnd/>
          </a:ln>
        </p:spPr>
        <p:txBody>
          <a:bodyPr/>
          <a:lstStyle/>
          <a:p>
            <a:fld id="{46F9FB35-652F-B949-822D-CBFDBA6847C9}" type="slidenum">
              <a:rPr lang="en-US">
                <a:latin typeface="Calibri" pitchFamily="1" charset="0"/>
                <a:ea typeface="ＭＳ Ｐゴシック" pitchFamily="1" charset="-128"/>
                <a:cs typeface="ＭＳ Ｐゴシック" pitchFamily="1" charset="-128"/>
              </a:rPr>
              <a:pPr/>
              <a:t>40</a:t>
            </a:fld>
            <a:endParaRPr lang="en-US">
              <a:latin typeface="Calibri" pitchFamily="1" charset="0"/>
              <a:ea typeface="ＭＳ Ｐゴシック" pitchFamily="1" charset="-128"/>
              <a:cs typeface="ＭＳ Ｐゴシック" pitchFamily="1"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609600" y="1447800"/>
            <a:ext cx="7924800" cy="4724400"/>
          </a:xfrm>
        </p:spPr>
        <p:txBody>
          <a:bodyPr/>
          <a:lstStyle/>
          <a:p>
            <a:pPr eaLnBrk="1" hangingPunct="1">
              <a:lnSpc>
                <a:spcPct val="90000"/>
              </a:lnSpc>
            </a:pPr>
            <a:r>
              <a:rPr lang="en-US" sz="2800">
                <a:ea typeface="ＭＳ Ｐゴシック" pitchFamily="1" charset="-128"/>
                <a:cs typeface="ＭＳ Ｐゴシック" pitchFamily="1" charset="-128"/>
              </a:rPr>
              <a:t>When lending standards decline, securitization becomes a game of “hot potato.”</a:t>
            </a:r>
          </a:p>
          <a:p>
            <a:pPr eaLnBrk="1" hangingPunct="1">
              <a:lnSpc>
                <a:spcPct val="90000"/>
              </a:lnSpc>
            </a:pPr>
            <a:r>
              <a:rPr lang="en-US" sz="2800">
                <a:ea typeface="ＭＳ Ｐゴシック" pitchFamily="1" charset="-128"/>
                <a:cs typeface="ＭＳ Ｐゴシック" pitchFamily="1" charset="-128"/>
              </a:rPr>
              <a:t>The game ends when defaults soar and someone is left with the loss.</a:t>
            </a:r>
          </a:p>
          <a:p>
            <a:pPr eaLnBrk="1" hangingPunct="1">
              <a:lnSpc>
                <a:spcPct val="90000"/>
              </a:lnSpc>
            </a:pPr>
            <a:r>
              <a:rPr lang="en-US" sz="2800">
                <a:ea typeface="ＭＳ Ｐゴシック" pitchFamily="1" charset="-128"/>
                <a:cs typeface="ＭＳ Ｐゴシック" pitchFamily="1" charset="-128"/>
              </a:rPr>
              <a:t>Ratings agencies could have halted the game early, but instead gave their highest ratings to a large share of mortgage-backed securities.</a:t>
            </a:r>
          </a:p>
          <a:p>
            <a:pPr eaLnBrk="1" hangingPunct="1">
              <a:lnSpc>
                <a:spcPct val="90000"/>
              </a:lnSpc>
            </a:pPr>
            <a:r>
              <a:rPr lang="en-US" sz="2800">
                <a:ea typeface="ＭＳ Ｐゴシック" pitchFamily="1" charset="-128"/>
                <a:cs typeface="ＭＳ Ｐゴシック" pitchFamily="1" charset="-128"/>
              </a:rPr>
              <a:t>Many investors and government officials assumed agencies’ ratings were accurate: they were free riders.</a:t>
            </a:r>
          </a:p>
        </p:txBody>
      </p:sp>
      <p:sp>
        <p:nvSpPr>
          <p:cNvPr id="36867" name="Slide Number Placeholder 4"/>
          <p:cNvSpPr>
            <a:spLocks noGrp="1"/>
          </p:cNvSpPr>
          <p:nvPr>
            <p:ph type="sldNum" sz="quarter" idx="12"/>
          </p:nvPr>
        </p:nvSpPr>
        <p:spPr bwMode="auto">
          <a:noFill/>
          <a:ln>
            <a:miter lim="800000"/>
            <a:headEnd/>
            <a:tailEnd/>
          </a:ln>
        </p:spPr>
        <p:txBody>
          <a:bodyPr/>
          <a:lstStyle/>
          <a:p>
            <a:fld id="{84BBBE2A-DF11-3B4A-8818-2F700D8549C2}" type="slidenum">
              <a:rPr lang="en-US">
                <a:latin typeface="Calibri" pitchFamily="1" charset="0"/>
                <a:ea typeface="ＭＳ Ｐゴシック" pitchFamily="1" charset="-128"/>
                <a:cs typeface="ＭＳ Ｐゴシック" pitchFamily="1" charset="-128"/>
              </a:rPr>
              <a:pPr/>
              <a:t>41</a:t>
            </a:fld>
            <a:endParaRPr lang="en-US">
              <a:latin typeface="Calibri" pitchFamily="1" charset="0"/>
              <a:ea typeface="ＭＳ Ｐゴシック" pitchFamily="1" charset="-128"/>
              <a:cs typeface="ＭＳ Ｐゴシック" pitchFamily="1" charset="-128"/>
            </a:endParaRPr>
          </a:p>
        </p:txBody>
      </p:sp>
      <p:sp>
        <p:nvSpPr>
          <p:cNvPr id="36868" name="Rectangle 2"/>
          <p:cNvSpPr>
            <a:spLocks noGrp="1" noChangeArrowheads="1"/>
          </p:cNvSpPr>
          <p:nvPr>
            <p:ph type="title"/>
          </p:nvPr>
        </p:nvSpPr>
        <p:spPr/>
        <p:txBody>
          <a:bodyPr/>
          <a:lstStyle/>
          <a:p>
            <a:pPr eaLnBrk="1" hangingPunct="1"/>
            <a:r>
              <a:rPr lang="en-US" sz="3600">
                <a:ea typeface="ＭＳ Ｐゴシック" pitchFamily="1" charset="-128"/>
                <a:cs typeface="ＭＳ Ｐゴシック" pitchFamily="1" charset="-128"/>
              </a:rPr>
              <a:t>Case Study: Securitization and the Crisis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152400"/>
            <a:ext cx="9144000" cy="838200"/>
          </a:xfrm>
        </p:spPr>
        <p:txBody>
          <a:bodyPr/>
          <a:lstStyle/>
          <a:p>
            <a:pPr eaLnBrk="1" hangingPunct="1"/>
            <a:r>
              <a:rPr lang="en-US" sz="4000"/>
              <a:t>Case Study: Corporate Finance</a:t>
            </a:r>
          </a:p>
        </p:txBody>
      </p:sp>
      <p:sp>
        <p:nvSpPr>
          <p:cNvPr id="88067" name="Rectangle 3"/>
          <p:cNvSpPr>
            <a:spLocks noGrp="1" noChangeArrowheads="1"/>
          </p:cNvSpPr>
          <p:nvPr>
            <p:ph type="body" idx="1"/>
          </p:nvPr>
        </p:nvSpPr>
        <p:spPr/>
        <p:txBody>
          <a:bodyPr/>
          <a:lstStyle/>
          <a:p>
            <a:pPr eaLnBrk="1" hangingPunct="1"/>
            <a:r>
              <a:rPr lang="en-US">
                <a:ea typeface="ＭＳ Ｐゴシック" pitchFamily="1" charset="-128"/>
                <a:cs typeface="ＭＳ Ｐゴシック" pitchFamily="1" charset="-128"/>
              </a:rPr>
              <a:t>A vast majority of investment financing comes from re-investing profits.</a:t>
            </a:r>
          </a:p>
          <a:p>
            <a:pPr eaLnBrk="1" hangingPunct="1"/>
            <a:r>
              <a:rPr lang="en-US"/>
              <a:t>Managers’ superior information about their firm’s condition favors internal finance.</a:t>
            </a:r>
          </a:p>
          <a:p>
            <a:pPr eaLnBrk="1" hangingPunct="1"/>
            <a:r>
              <a:rPr lang="en-US"/>
              <a:t>Firms’ typically perceive higher costs for external finance (“the financing premium”).</a:t>
            </a:r>
          </a:p>
        </p:txBody>
      </p:sp>
      <p:sp>
        <p:nvSpPr>
          <p:cNvPr id="88068" name="Slide Number Placeholder 3"/>
          <p:cNvSpPr>
            <a:spLocks noGrp="1"/>
          </p:cNvSpPr>
          <p:nvPr>
            <p:ph type="sldNum" sz="quarter" idx="12"/>
          </p:nvPr>
        </p:nvSpPr>
        <p:spPr>
          <a:noFill/>
        </p:spPr>
        <p:txBody>
          <a:bodyPr/>
          <a:lstStyle/>
          <a:p>
            <a:fld id="{B56DA6B1-EAAD-8C46-9E16-DE7B683DF3FF}" type="slidenum">
              <a:rPr lang="en-US">
                <a:latin typeface="Arial" pitchFamily="1" charset="0"/>
              </a:rPr>
              <a:pPr/>
              <a:t>42</a:t>
            </a:fld>
            <a:endParaRPr lang="en-US">
              <a:latin typeface="Arial" pitchFamily="1"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Title 1"/>
          <p:cNvSpPr>
            <a:spLocks noGrp="1"/>
          </p:cNvSpPr>
          <p:nvPr>
            <p:ph type="title"/>
          </p:nvPr>
        </p:nvSpPr>
        <p:spPr>
          <a:xfrm>
            <a:off x="0" y="0"/>
            <a:ext cx="9144000" cy="1096963"/>
          </a:xfrm>
        </p:spPr>
        <p:txBody>
          <a:bodyPr>
            <a:normAutofit fontScale="90000"/>
          </a:bodyPr>
          <a:lstStyle/>
          <a:p>
            <a:r>
              <a:rPr lang="en-US">
                <a:ea typeface="ＭＳ Ｐゴシック" pitchFamily="1" charset="-128"/>
                <a:cs typeface="ＭＳ Ｐゴシック" pitchFamily="1" charset="-128"/>
              </a:rPr>
              <a:t>How do firms finance investment?</a:t>
            </a:r>
            <a:br>
              <a:rPr lang="en-US">
                <a:ea typeface="ＭＳ Ｐゴシック" pitchFamily="1" charset="-128"/>
                <a:cs typeface="ＭＳ Ｐゴシック" pitchFamily="1" charset="-128"/>
              </a:rPr>
            </a:br>
            <a:r>
              <a:rPr lang="en-US" sz="2800">
                <a:ea typeface="ＭＳ Ｐゴシック" pitchFamily="1" charset="-128"/>
                <a:cs typeface="ＭＳ Ｐゴシック" pitchFamily="1" charset="-128"/>
              </a:rPr>
              <a:t>1970 - 1994</a:t>
            </a:r>
            <a:endParaRPr lang="en-US">
              <a:ea typeface="ＭＳ Ｐゴシック" pitchFamily="1" charset="-128"/>
              <a:cs typeface="ＭＳ Ｐゴシック" pitchFamily="1" charset="-128"/>
            </a:endParaRPr>
          </a:p>
        </p:txBody>
      </p:sp>
      <p:pic>
        <p:nvPicPr>
          <p:cNvPr id="89091" name="Picture 4"/>
          <p:cNvPicPr>
            <a:picLocks noChangeAspect="1"/>
          </p:cNvPicPr>
          <p:nvPr/>
        </p:nvPicPr>
        <p:blipFill>
          <a:blip r:embed="rId2"/>
          <a:srcRect/>
          <a:stretch>
            <a:fillRect/>
          </a:stretch>
        </p:blipFill>
        <p:spPr bwMode="auto">
          <a:xfrm>
            <a:off x="635000" y="1096963"/>
            <a:ext cx="7897813" cy="4906962"/>
          </a:xfrm>
          <a:prstGeom prst="rect">
            <a:avLst/>
          </a:prstGeom>
          <a:noFill/>
          <a:ln w="9525">
            <a:noFill/>
            <a:miter lim="800000"/>
            <a:headEnd/>
            <a:tailEnd/>
          </a:ln>
        </p:spPr>
      </p:pic>
      <p:sp>
        <p:nvSpPr>
          <p:cNvPr id="89092" name="TextBox 5"/>
          <p:cNvSpPr txBox="1">
            <a:spLocks noChangeArrowheads="1"/>
          </p:cNvSpPr>
          <p:nvPr/>
        </p:nvSpPr>
        <p:spPr bwMode="auto">
          <a:xfrm>
            <a:off x="384175" y="6330950"/>
            <a:ext cx="8547100" cy="523875"/>
          </a:xfrm>
          <a:prstGeom prst="rect">
            <a:avLst/>
          </a:prstGeom>
          <a:noFill/>
          <a:ln w="9525">
            <a:noFill/>
            <a:miter lim="800000"/>
            <a:headEnd/>
            <a:tailEnd/>
          </a:ln>
        </p:spPr>
        <p:txBody>
          <a:bodyPr wrap="none">
            <a:prstTxWarp prst="textNoShape">
              <a:avLst/>
            </a:prstTxWarp>
            <a:spAutoFit/>
          </a:bodyPr>
          <a:lstStyle/>
          <a:p>
            <a:r>
              <a:rPr lang="en-US" sz="1400"/>
              <a:t>Source: Data are averages from 1970 to 1994 from Table 1 of Corbett and Jenkinson, “How is Investment</a:t>
            </a:r>
          </a:p>
          <a:p>
            <a:r>
              <a:rPr lang="en-US" sz="1400"/>
              <a:t>Financed?” </a:t>
            </a:r>
            <a:r>
              <a:rPr lang="en-US" sz="1400" i="1"/>
              <a:t>The Manchester School Supplement</a:t>
            </a:r>
            <a:r>
              <a:rPr lang="en-US" sz="1400"/>
              <a:t>, 1997, pp 69-93.</a:t>
            </a:r>
          </a:p>
        </p:txBody>
      </p:sp>
      <p:sp>
        <p:nvSpPr>
          <p:cNvPr id="89093" name="Slide Number Placeholder 5"/>
          <p:cNvSpPr>
            <a:spLocks noGrp="1"/>
          </p:cNvSpPr>
          <p:nvPr>
            <p:ph type="sldNum" sz="quarter" idx="12"/>
          </p:nvPr>
        </p:nvSpPr>
        <p:spPr>
          <a:noFill/>
        </p:spPr>
        <p:txBody>
          <a:bodyPr/>
          <a:lstStyle/>
          <a:p>
            <a:fld id="{C92196DA-3910-B240-BC59-C48449731F35}" type="slidenum">
              <a:rPr lang="en-US">
                <a:latin typeface="Arial" pitchFamily="1" charset="0"/>
              </a:rPr>
              <a:pPr/>
              <a:t>43</a:t>
            </a:fld>
            <a:endParaRPr lang="en-US">
              <a:latin typeface="Arial" pitchFamily="1"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Title 1"/>
          <p:cNvSpPr>
            <a:spLocks noGrp="1"/>
          </p:cNvSpPr>
          <p:nvPr>
            <p:ph type="title"/>
          </p:nvPr>
        </p:nvSpPr>
        <p:spPr>
          <a:xfrm>
            <a:off x="0" y="0"/>
            <a:ext cx="9144000" cy="1143000"/>
          </a:xfrm>
        </p:spPr>
        <p:txBody>
          <a:bodyPr>
            <a:normAutofit fontScale="90000"/>
          </a:bodyPr>
          <a:lstStyle/>
          <a:p>
            <a:r>
              <a:rPr lang="en-US">
                <a:ea typeface="ＭＳ Ｐゴシック" pitchFamily="1" charset="-128"/>
                <a:cs typeface="ＭＳ Ｐゴシック" pitchFamily="1" charset="-128"/>
              </a:rPr>
              <a:t>Sources of External Long-term Finance</a:t>
            </a:r>
            <a:br>
              <a:rPr lang="en-US">
                <a:ea typeface="ＭＳ Ｐゴシック" pitchFamily="1" charset="-128"/>
                <a:cs typeface="ＭＳ Ｐゴシック" pitchFamily="1" charset="-128"/>
              </a:rPr>
            </a:br>
            <a:r>
              <a:rPr lang="en-US" sz="2800">
                <a:ea typeface="ＭＳ Ｐゴシック" pitchFamily="1" charset="-128"/>
                <a:cs typeface="ＭＳ Ｐゴシック" pitchFamily="1" charset="-128"/>
              </a:rPr>
              <a:t>1970-2000</a:t>
            </a:r>
            <a:endParaRPr lang="en-US">
              <a:ea typeface="ＭＳ Ｐゴシック" pitchFamily="1" charset="-128"/>
              <a:cs typeface="ＭＳ Ｐゴシック" pitchFamily="1" charset="-128"/>
            </a:endParaRPr>
          </a:p>
        </p:txBody>
      </p:sp>
      <p:graphicFrame>
        <p:nvGraphicFramePr>
          <p:cNvPr id="4" name="Content Placeholder 3"/>
          <p:cNvGraphicFramePr>
            <a:graphicFrameLocks noGrp="1"/>
          </p:cNvGraphicFramePr>
          <p:nvPr>
            <p:ph idx="1"/>
          </p:nvPr>
        </p:nvGraphicFramePr>
        <p:xfrm>
          <a:off x="457200" y="1143000"/>
          <a:ext cx="8229600" cy="4983163"/>
        </p:xfrm>
        <a:graphic>
          <a:graphicData uri="http://schemas.openxmlformats.org/drawingml/2006/chart">
            <c:chart xmlns:c="http://schemas.openxmlformats.org/drawingml/2006/chart" xmlns:r="http://schemas.openxmlformats.org/officeDocument/2006/relationships" r:id="rId2"/>
          </a:graphicData>
        </a:graphic>
      </p:graphicFrame>
      <p:sp>
        <p:nvSpPr>
          <p:cNvPr id="90116" name="TextBox 4"/>
          <p:cNvSpPr txBox="1">
            <a:spLocks noChangeArrowheads="1"/>
          </p:cNvSpPr>
          <p:nvPr/>
        </p:nvSpPr>
        <p:spPr bwMode="auto">
          <a:xfrm>
            <a:off x="457200" y="6238875"/>
            <a:ext cx="8229600" cy="522288"/>
          </a:xfrm>
          <a:prstGeom prst="rect">
            <a:avLst/>
          </a:prstGeom>
          <a:noFill/>
          <a:ln w="9525">
            <a:noFill/>
            <a:miter lim="800000"/>
            <a:headEnd/>
            <a:tailEnd/>
          </a:ln>
        </p:spPr>
        <p:txBody>
          <a:bodyPr>
            <a:prstTxWarp prst="textNoShape">
              <a:avLst/>
            </a:prstTxWarp>
            <a:spAutoFit/>
          </a:bodyPr>
          <a:lstStyle/>
          <a:p>
            <a:r>
              <a:rPr lang="en-US" sz="1400"/>
              <a:t>Source: Andreas Hackethal and Reinhard H. Schmidt, “Financing Patterns: Measurement Concepts and Empirical Results,” University of Frankfurt Working Paper No. 125, Table 5, January 2004.</a:t>
            </a:r>
          </a:p>
        </p:txBody>
      </p:sp>
      <p:sp>
        <p:nvSpPr>
          <p:cNvPr id="90117" name="Slide Number Placeholder 5"/>
          <p:cNvSpPr>
            <a:spLocks noGrp="1"/>
          </p:cNvSpPr>
          <p:nvPr>
            <p:ph type="sldNum" sz="quarter" idx="12"/>
          </p:nvPr>
        </p:nvSpPr>
        <p:spPr>
          <a:noFill/>
        </p:spPr>
        <p:txBody>
          <a:bodyPr/>
          <a:lstStyle/>
          <a:p>
            <a:fld id="{D3F59500-C137-BE45-9D55-B041C2D8FADE}" type="slidenum">
              <a:rPr lang="en-US">
                <a:latin typeface="Arial" pitchFamily="1" charset="0"/>
              </a:rPr>
              <a:pPr/>
              <a:t>44</a:t>
            </a:fld>
            <a:endParaRPr lang="en-US">
              <a:latin typeface="Arial" pitchFamily="1"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body" idx="1"/>
          </p:nvPr>
        </p:nvSpPr>
        <p:spPr>
          <a:xfrm>
            <a:off x="685800" y="1447800"/>
            <a:ext cx="7848600" cy="4191000"/>
          </a:xfrm>
        </p:spPr>
        <p:txBody>
          <a:bodyPr/>
          <a:lstStyle/>
          <a:p>
            <a:pPr eaLnBrk="1" hangingPunct="1">
              <a:lnSpc>
                <a:spcPct val="90000"/>
              </a:lnSpc>
            </a:pPr>
            <a:r>
              <a:rPr lang="en-US"/>
              <a:t>Peer-to-peer lending firms are popping up on the web.</a:t>
            </a:r>
          </a:p>
          <a:p>
            <a:pPr eaLnBrk="1" hangingPunct="1">
              <a:lnSpc>
                <a:spcPct val="90000"/>
              </a:lnSpc>
            </a:pPr>
            <a:r>
              <a:rPr lang="en-US"/>
              <a:t>Lenders use credit scores, debt ratios, and other factors to select borrowers.</a:t>
            </a:r>
          </a:p>
          <a:p>
            <a:pPr eaLnBrk="1" hangingPunct="1">
              <a:lnSpc>
                <a:spcPct val="90000"/>
              </a:lnSpc>
            </a:pPr>
            <a:r>
              <a:rPr lang="en-US"/>
              <a:t>Is this more efficient and cheaper then a bank?</a:t>
            </a:r>
          </a:p>
          <a:p>
            <a:pPr eaLnBrk="1" hangingPunct="1">
              <a:lnSpc>
                <a:spcPct val="90000"/>
              </a:lnSpc>
            </a:pPr>
            <a:r>
              <a:rPr lang="en-US"/>
              <a:t>Will these peer-to-peer organizations replace financial intermediaries?</a:t>
            </a:r>
          </a:p>
        </p:txBody>
      </p:sp>
      <p:sp>
        <p:nvSpPr>
          <p:cNvPr id="91139" name="Slide Number Placeholder 4"/>
          <p:cNvSpPr>
            <a:spLocks noGrp="1"/>
          </p:cNvSpPr>
          <p:nvPr>
            <p:ph type="sldNum" sz="quarter" idx="12"/>
          </p:nvPr>
        </p:nvSpPr>
        <p:spPr>
          <a:noFill/>
        </p:spPr>
        <p:txBody>
          <a:bodyPr/>
          <a:lstStyle/>
          <a:p>
            <a:fld id="{38C405E0-0A97-A043-8D12-AB8F87C638BF}" type="slidenum">
              <a:rPr lang="en-US">
                <a:latin typeface="Arial" pitchFamily="1" charset="0"/>
              </a:rPr>
              <a:pPr/>
              <a:t>45</a:t>
            </a:fld>
            <a:endParaRPr lang="en-US">
              <a:latin typeface="Arial" pitchFamily="1" charset="0"/>
            </a:endParaRPr>
          </a:p>
        </p:txBody>
      </p:sp>
      <p:sp>
        <p:nvSpPr>
          <p:cNvPr id="91140" name="Title 1"/>
          <p:cNvSpPr>
            <a:spLocks noGrp="1"/>
          </p:cNvSpPr>
          <p:nvPr>
            <p:ph type="title"/>
          </p:nvPr>
        </p:nvSpPr>
        <p:spPr/>
        <p:txBody>
          <a:bodyPr/>
          <a:lstStyle/>
          <a:p>
            <a:r>
              <a:rPr lang="en-US"/>
              <a:t>Will we borrow through Ebay?</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pPr eaLnBrk="1" hangingPunct="1"/>
            <a:r>
              <a:rPr lang="en-US" sz="4000" dirty="0" smtClean="0">
                <a:ea typeface="ＭＳ Ｐゴシック" pitchFamily="1" charset="-128"/>
                <a:cs typeface="ＭＳ Ｐゴシック" pitchFamily="1" charset="-128"/>
              </a:rPr>
              <a:t>Ben Bernanke on the Great Depression</a:t>
            </a:r>
          </a:p>
        </p:txBody>
      </p:sp>
      <p:sp>
        <p:nvSpPr>
          <p:cNvPr id="124931" name="Content Placeholder 2"/>
          <p:cNvSpPr>
            <a:spLocks noGrp="1"/>
          </p:cNvSpPr>
          <p:nvPr>
            <p:ph idx="1"/>
          </p:nvPr>
        </p:nvSpPr>
        <p:spPr/>
        <p:txBody>
          <a:bodyPr/>
          <a:lstStyle/>
          <a:p>
            <a:pPr eaLnBrk="1" hangingPunct="1">
              <a:buFont typeface="Arial" pitchFamily="1" charset="0"/>
              <a:buNone/>
            </a:pPr>
            <a:r>
              <a:rPr lang="en-US" b="1" dirty="0" smtClean="0">
                <a:solidFill>
                  <a:srgbClr val="000000"/>
                </a:solidFill>
                <a:latin typeface="Times New Roman" pitchFamily="1" charset="0"/>
                <a:ea typeface="ＭＳ Ｐゴシック" pitchFamily="1" charset="-128"/>
                <a:cs typeface="ＭＳ Ｐゴシック" pitchFamily="1" charset="-128"/>
              </a:rPr>
              <a:t>	“Institutions which evolve and perform well in normal times may become counterproductive during periods when exogenous shocks or policy mistakes drive the economy off course.” </a:t>
            </a:r>
          </a:p>
          <a:p>
            <a:pPr eaLnBrk="1" hangingPunct="1">
              <a:buFont typeface="Arial" pitchFamily="1" charset="0"/>
              <a:buNone/>
            </a:pPr>
            <a:endParaRPr lang="en-US" b="1" dirty="0" smtClean="0">
              <a:solidFill>
                <a:srgbClr val="000000"/>
              </a:solidFill>
              <a:latin typeface="Times New Roman" pitchFamily="1" charset="0"/>
              <a:ea typeface="ＭＳ Ｐゴシック" pitchFamily="1" charset="-128"/>
              <a:cs typeface="ＭＳ Ｐゴシック" pitchFamily="1" charset="-128"/>
            </a:endParaRPr>
          </a:p>
          <a:p>
            <a:pPr eaLnBrk="1" hangingPunct="1">
              <a:buFont typeface="Arial" pitchFamily="1" charset="0"/>
              <a:buNone/>
            </a:pPr>
            <a:r>
              <a:rPr lang="en-US" sz="2400" dirty="0" smtClean="0">
                <a:solidFill>
                  <a:srgbClr val="000000"/>
                </a:solidFill>
                <a:latin typeface="Times New Roman" pitchFamily="1" charset="0"/>
                <a:ea typeface="ＭＳ Ｐゴシック" pitchFamily="1" charset="-128"/>
                <a:cs typeface="ＭＳ Ｐゴシック" pitchFamily="1" charset="-128"/>
              </a:rPr>
              <a:t>	“Nonmonetary Effects of the Financial Crisis in the Propagation of the Great Depression,” </a:t>
            </a:r>
            <a:r>
              <a:rPr lang="en-US" sz="2400" i="1" dirty="0" smtClean="0">
                <a:solidFill>
                  <a:srgbClr val="000000"/>
                </a:solidFill>
                <a:latin typeface="Times New Roman" pitchFamily="1" charset="0"/>
                <a:ea typeface="ＭＳ Ｐゴシック" pitchFamily="1" charset="-128"/>
                <a:cs typeface="ＭＳ Ｐゴシック" pitchFamily="1" charset="-128"/>
              </a:rPr>
              <a:t>American Economic Review</a:t>
            </a:r>
            <a:r>
              <a:rPr lang="en-US" sz="2400" dirty="0" smtClean="0">
                <a:solidFill>
                  <a:srgbClr val="000000"/>
                </a:solidFill>
                <a:latin typeface="Times New Roman" pitchFamily="1" charset="0"/>
                <a:ea typeface="ＭＳ Ｐゴシック" pitchFamily="1" charset="-128"/>
                <a:cs typeface="ＭＳ Ｐゴシック" pitchFamily="1" charset="-128"/>
              </a:rPr>
              <a:t>, 1983.</a:t>
            </a:r>
            <a:endParaRPr lang="en-US" sz="2400" dirty="0" smtClean="0">
              <a:ea typeface="ＭＳ Ｐゴシック" pitchFamily="1" charset="-128"/>
              <a:cs typeface="ＭＳ Ｐゴシック" pitchFamily="1" charset="-128"/>
            </a:endParaRPr>
          </a:p>
        </p:txBody>
      </p:sp>
      <p:sp>
        <p:nvSpPr>
          <p:cNvPr id="124932" name="Slide Number Placeholder 3"/>
          <p:cNvSpPr>
            <a:spLocks noGrp="1"/>
          </p:cNvSpPr>
          <p:nvPr>
            <p:ph type="sldNum" sz="quarter" idx="12"/>
          </p:nvPr>
        </p:nvSpPr>
        <p:spPr bwMode="auto">
          <a:noFill/>
          <a:ln>
            <a:miter lim="800000"/>
            <a:headEnd/>
            <a:tailEnd/>
          </a:ln>
        </p:spPr>
        <p:txBody>
          <a:bodyPr/>
          <a:lstStyle/>
          <a:p>
            <a:fld id="{D58B1697-EE23-DA47-83BB-DB4A9291746F}" type="slidenum">
              <a:rPr lang="en-US" smtClean="0">
                <a:latin typeface="Calibri" pitchFamily="1" charset="0"/>
                <a:ea typeface="ＭＳ Ｐゴシック" pitchFamily="1" charset="-128"/>
                <a:cs typeface="ＭＳ Ｐゴシック" pitchFamily="1" charset="-128"/>
              </a:rPr>
              <a:pPr/>
              <a:t>46</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What is the LOLR?</a:t>
            </a:r>
          </a:p>
        </p:txBody>
      </p:sp>
      <p:sp>
        <p:nvSpPr>
          <p:cNvPr id="3" name="Content Placeholder 2"/>
          <p:cNvSpPr>
            <a:spLocks noGrp="1"/>
          </p:cNvSpPr>
          <p:nvPr>
            <p:ph idx="1"/>
          </p:nvPr>
        </p:nvSpPr>
        <p:spPr>
          <a:xfrm>
            <a:off x="457200" y="1143000"/>
            <a:ext cx="8229600" cy="4525963"/>
          </a:xfrm>
        </p:spPr>
        <p:txBody>
          <a:bodyPr>
            <a:normAutofit lnSpcReduction="10000"/>
          </a:bodyPr>
          <a:lstStyle/>
          <a:p>
            <a:pPr marL="182880">
              <a:buFont typeface="Arial"/>
              <a:buChar char="•"/>
              <a:defRPr/>
            </a:pPr>
            <a:r>
              <a:rPr lang="en-US" dirty="0" smtClean="0"/>
              <a:t>“stands ready to halt a run out of real assets and illiquid financial assets into money by supplying as much money as may be necessary to forestall the run”</a:t>
            </a:r>
          </a:p>
          <a:p>
            <a:pPr>
              <a:spcBef>
                <a:spcPts val="0"/>
              </a:spcBef>
              <a:buFont typeface="Arial" charset="0"/>
              <a:buNone/>
              <a:defRPr/>
            </a:pPr>
            <a:r>
              <a:rPr lang="en-US" dirty="0" smtClean="0"/>
              <a:t>			</a:t>
            </a:r>
            <a:r>
              <a:rPr lang="en-US" sz="2800" dirty="0" err="1" smtClean="0"/>
              <a:t>Kindleberger</a:t>
            </a:r>
            <a:r>
              <a:rPr lang="en-US" sz="2800" dirty="0" smtClean="0"/>
              <a:t>, </a:t>
            </a:r>
            <a:r>
              <a:rPr lang="en-US" sz="2800" i="1" dirty="0" smtClean="0"/>
              <a:t>Manias, Panics and Crashes</a:t>
            </a:r>
          </a:p>
          <a:p>
            <a:pPr marL="0">
              <a:buFont typeface="Arial"/>
              <a:buChar char="•"/>
              <a:defRPr/>
            </a:pPr>
            <a:r>
              <a:rPr lang="en-US" dirty="0" smtClean="0"/>
              <a:t>Meaning:</a:t>
            </a:r>
            <a:r>
              <a:rPr lang="en-US" dirty="0" smtClean="0"/>
              <a:t> LOLR </a:t>
            </a:r>
            <a:r>
              <a:rPr lang="en-US" dirty="0" smtClean="0"/>
              <a:t>makes money supply elastic.</a:t>
            </a:r>
            <a:endParaRPr lang="en-US" dirty="0" smtClean="0"/>
          </a:p>
          <a:p>
            <a:pPr marL="0">
              <a:buFont typeface="Arial"/>
              <a:buChar char="•"/>
              <a:defRPr/>
            </a:pPr>
            <a:r>
              <a:rPr lang="en-US" dirty="0" smtClean="0"/>
              <a:t>Proposed definition:</a:t>
            </a:r>
            <a:r>
              <a:rPr lang="en-US" dirty="0" smtClean="0"/>
              <a:t> LOLR delivers </a:t>
            </a:r>
            <a:r>
              <a:rPr lang="en-US" dirty="0" smtClean="0"/>
              <a:t>liquidity in the volume needed to where it is needed to counter systemic financial stress.</a:t>
            </a:r>
            <a:endParaRPr lang="en-US" dirty="0"/>
          </a:p>
        </p:txBody>
      </p:sp>
      <p:sp>
        <p:nvSpPr>
          <p:cNvPr id="22532" name="Slide Number Placeholder 3"/>
          <p:cNvSpPr>
            <a:spLocks noGrp="1"/>
          </p:cNvSpPr>
          <p:nvPr>
            <p:ph type="sldNum" sz="quarter" idx="12"/>
          </p:nvPr>
        </p:nvSpPr>
        <p:spPr bwMode="auto">
          <a:noFill/>
          <a:ln>
            <a:miter lim="800000"/>
            <a:headEnd/>
            <a:tailEnd/>
          </a:ln>
        </p:spPr>
        <p:txBody>
          <a:bodyPr/>
          <a:lstStyle/>
          <a:p>
            <a:fld id="{8D848E6B-3808-3443-BDBA-4BFDE9153457}" type="slidenum">
              <a:rPr lang="en-US" smtClean="0">
                <a:latin typeface="Calibri" pitchFamily="1" charset="0"/>
                <a:ea typeface="ＭＳ Ｐゴシック" pitchFamily="1" charset="-128"/>
                <a:cs typeface="ＭＳ Ｐゴシック" pitchFamily="1" charset="-128"/>
              </a:rPr>
              <a:pPr/>
              <a:t>47</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“Letting it Burn Out” </a:t>
            </a:r>
            <a:br>
              <a:rPr lang="en-US" smtClean="0">
                <a:ea typeface="ＭＳ Ｐゴシック" pitchFamily="1" charset="-128"/>
                <a:cs typeface="ＭＳ Ｐゴシック" pitchFamily="1" charset="-128"/>
              </a:rPr>
            </a:br>
            <a:r>
              <a:rPr lang="en-US" smtClean="0">
                <a:ea typeface="ＭＳ Ｐゴシック" pitchFamily="1" charset="-128"/>
                <a:cs typeface="ＭＳ Ｐゴシック" pitchFamily="1" charset="-128"/>
              </a:rPr>
              <a:t>and Other Alternatives</a:t>
            </a:r>
          </a:p>
        </p:txBody>
      </p:sp>
      <p:sp>
        <p:nvSpPr>
          <p:cNvPr id="23555" name="Content Placeholder 2"/>
          <p:cNvSpPr>
            <a:spLocks noGrp="1"/>
          </p:cNvSpPr>
          <p:nvPr>
            <p:ph idx="1"/>
          </p:nvPr>
        </p:nvSpPr>
        <p:spPr/>
        <p:txBody>
          <a:bodyPr/>
          <a:lstStyle/>
          <a:p>
            <a:r>
              <a:rPr lang="en-US" smtClean="0">
                <a:ea typeface="ＭＳ Ｐゴシック" pitchFamily="1" charset="-128"/>
                <a:cs typeface="ＭＳ Ｐゴシック" pitchFamily="1" charset="-128"/>
              </a:rPr>
              <a:t>Crisis management undermines prevention</a:t>
            </a:r>
          </a:p>
          <a:p>
            <a:r>
              <a:rPr lang="en-US" smtClean="0">
                <a:ea typeface="ＭＳ Ｐゴシック" pitchFamily="1" charset="-128"/>
                <a:cs typeface="ＭＳ Ｐゴシック" pitchFamily="1" charset="-128"/>
              </a:rPr>
              <a:t>Is borrowing costly or impossible?</a:t>
            </a:r>
          </a:p>
          <a:p>
            <a:r>
              <a:rPr lang="en-US" smtClean="0">
                <a:ea typeface="ＭＳ Ｐゴシック" pitchFamily="1" charset="-128"/>
                <a:cs typeface="ＭＳ Ｐゴシック" pitchFamily="1" charset="-128"/>
              </a:rPr>
              <a:t>Other approaches</a:t>
            </a:r>
          </a:p>
          <a:p>
            <a:pPr lvl="1"/>
            <a:r>
              <a:rPr lang="en-US" smtClean="0"/>
              <a:t>Stall or shut markets (including holidays)</a:t>
            </a:r>
          </a:p>
          <a:p>
            <a:pPr lvl="1"/>
            <a:r>
              <a:rPr lang="en-US" smtClean="0"/>
              <a:t>Private money (clearinghouse certificates)</a:t>
            </a:r>
          </a:p>
          <a:p>
            <a:pPr lvl="1"/>
            <a:r>
              <a:rPr lang="en-US" smtClean="0"/>
              <a:t>Bank cooperation</a:t>
            </a:r>
          </a:p>
          <a:p>
            <a:pPr lvl="1"/>
            <a:r>
              <a:rPr lang="en-US" smtClean="0"/>
              <a:t>Guarantee liabilities, deposit insurance, regulation</a:t>
            </a:r>
          </a:p>
          <a:p>
            <a:r>
              <a:rPr lang="en-US" smtClean="0">
                <a:ea typeface="ＭＳ Ｐゴシック" pitchFamily="1" charset="-128"/>
                <a:cs typeface="ＭＳ Ｐゴシック" pitchFamily="1" charset="-128"/>
              </a:rPr>
              <a:t>Problem: Is “No” credible?</a:t>
            </a:r>
          </a:p>
          <a:p>
            <a:endParaRPr lang="en-US" smtClean="0">
              <a:ea typeface="ＭＳ Ｐゴシック" pitchFamily="1" charset="-128"/>
              <a:cs typeface="ＭＳ Ｐゴシック" pitchFamily="1" charset="-128"/>
            </a:endParaRPr>
          </a:p>
        </p:txBody>
      </p:sp>
      <p:sp>
        <p:nvSpPr>
          <p:cNvPr id="23556" name="Slide Number Placeholder 3"/>
          <p:cNvSpPr>
            <a:spLocks noGrp="1"/>
          </p:cNvSpPr>
          <p:nvPr>
            <p:ph type="sldNum" sz="quarter" idx="12"/>
          </p:nvPr>
        </p:nvSpPr>
        <p:spPr bwMode="auto">
          <a:noFill/>
          <a:ln>
            <a:miter lim="800000"/>
            <a:headEnd/>
            <a:tailEnd/>
          </a:ln>
        </p:spPr>
        <p:txBody>
          <a:bodyPr/>
          <a:lstStyle/>
          <a:p>
            <a:fld id="{05D626AF-7434-804B-AF09-4594E35586F6}" type="slidenum">
              <a:rPr lang="en-US" smtClean="0">
                <a:latin typeface="Calibri" pitchFamily="1" charset="0"/>
                <a:ea typeface="ＭＳ Ｐゴシック" pitchFamily="1" charset="-128"/>
                <a:cs typeface="ＭＳ Ｐゴシック" pitchFamily="1" charset="-128"/>
              </a:rPr>
              <a:pPr/>
              <a:t>48</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The Lender of Last Resort</a:t>
            </a:r>
          </a:p>
        </p:txBody>
      </p:sp>
      <p:pic>
        <p:nvPicPr>
          <p:cNvPr id="24579" name="Content Placeholder 4" descr="Just this once.tiff"/>
          <p:cNvPicPr>
            <a:picLocks noGrp="1" noChangeAspect="1"/>
          </p:cNvPicPr>
          <p:nvPr>
            <p:ph idx="1"/>
          </p:nvPr>
        </p:nvPicPr>
        <p:blipFill>
          <a:blip r:embed="rId2"/>
          <a:srcRect l="-25284" r="-25284"/>
          <a:stretch>
            <a:fillRect/>
          </a:stretch>
        </p:blipFill>
        <p:spPr>
          <a:xfrm>
            <a:off x="457200" y="1143000"/>
            <a:ext cx="8229600" cy="4983163"/>
          </a:xfrm>
        </p:spPr>
      </p:pic>
      <p:sp>
        <p:nvSpPr>
          <p:cNvPr id="24580" name="TextBox 5"/>
          <p:cNvSpPr txBox="1">
            <a:spLocks noChangeArrowheads="1"/>
          </p:cNvSpPr>
          <p:nvPr/>
        </p:nvSpPr>
        <p:spPr bwMode="auto">
          <a:xfrm>
            <a:off x="1924050" y="1157288"/>
            <a:ext cx="2116138" cy="523875"/>
          </a:xfrm>
          <a:prstGeom prst="rect">
            <a:avLst/>
          </a:prstGeom>
          <a:solidFill>
            <a:srgbClr val="FFFFFF"/>
          </a:solidFill>
          <a:ln w="9525">
            <a:noFill/>
            <a:miter lim="800000"/>
            <a:headEnd/>
            <a:tailEnd/>
          </a:ln>
        </p:spPr>
        <p:txBody>
          <a:bodyPr>
            <a:prstTxWarp prst="textNoShape">
              <a:avLst/>
            </a:prstTxWarp>
            <a:spAutoFit/>
          </a:bodyPr>
          <a:lstStyle/>
          <a:p>
            <a:r>
              <a:rPr lang="en-US" sz="2800">
                <a:solidFill>
                  <a:srgbClr val="FFFFFF"/>
                </a:solidFill>
              </a:rPr>
              <a:t>     </a:t>
            </a:r>
          </a:p>
        </p:txBody>
      </p:sp>
      <p:sp>
        <p:nvSpPr>
          <p:cNvPr id="24581" name="Slide Number Placeholder 4"/>
          <p:cNvSpPr>
            <a:spLocks noGrp="1"/>
          </p:cNvSpPr>
          <p:nvPr>
            <p:ph type="sldNum" sz="quarter" idx="12"/>
          </p:nvPr>
        </p:nvSpPr>
        <p:spPr bwMode="auto">
          <a:noFill/>
          <a:ln>
            <a:miter lim="800000"/>
            <a:headEnd/>
            <a:tailEnd/>
          </a:ln>
        </p:spPr>
        <p:txBody>
          <a:bodyPr/>
          <a:lstStyle/>
          <a:p>
            <a:fld id="{99AE500F-E046-704A-AA60-1B0B35EFD5D5}" type="slidenum">
              <a:rPr lang="en-US" smtClean="0">
                <a:latin typeface="Calibri" pitchFamily="1" charset="0"/>
                <a:ea typeface="ＭＳ Ｐゴシック" pitchFamily="1" charset="-128"/>
                <a:cs typeface="ＭＳ Ｐゴシック" pitchFamily="1" charset="-128"/>
              </a:rPr>
              <a:pPr/>
              <a:t>49</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a:ea typeface="ＭＳ Ｐゴシック" pitchFamily="1" charset="-128"/>
                <a:cs typeface="ＭＳ Ｐゴシック" pitchFamily="1" charset="-128"/>
              </a:rPr>
              <a:t>Illiquidity, Insolvency and Runs</a:t>
            </a:r>
          </a:p>
        </p:txBody>
      </p:sp>
      <p:sp>
        <p:nvSpPr>
          <p:cNvPr id="34819" name="Rectangle 3"/>
          <p:cNvSpPr>
            <a:spLocks noGrp="1" noChangeArrowheads="1"/>
          </p:cNvSpPr>
          <p:nvPr>
            <p:ph type="body" idx="1"/>
          </p:nvPr>
        </p:nvSpPr>
        <p:spPr>
          <a:xfrm>
            <a:off x="457200" y="1219200"/>
            <a:ext cx="8229600" cy="4525963"/>
          </a:xfrm>
        </p:spPr>
        <p:txBody>
          <a:bodyPr/>
          <a:lstStyle/>
          <a:p>
            <a:pPr eaLnBrk="1" hangingPunct="1"/>
            <a:r>
              <a:rPr lang="en-US" sz="2800" dirty="0">
                <a:ea typeface="ＭＳ Ｐゴシック" pitchFamily="1" charset="-128"/>
                <a:cs typeface="ＭＳ Ｐゴシック" pitchFamily="1" charset="-128"/>
              </a:rPr>
              <a:t>Solvency: value of assets exceeds value of  liabilities (positive net worth).</a:t>
            </a:r>
          </a:p>
          <a:p>
            <a:pPr eaLnBrk="1" hangingPunct="1"/>
            <a:r>
              <a:rPr lang="en-US" sz="2800" dirty="0">
                <a:ea typeface="ＭＳ Ｐゴシック" pitchFamily="1" charset="-128"/>
                <a:cs typeface="ＭＳ Ｐゴシック" pitchFamily="1" charset="-128"/>
              </a:rPr>
              <a:t>Liquidity: sufficient reserves and immediately marketable assets to meet liquidity demands</a:t>
            </a:r>
          </a:p>
          <a:p>
            <a:pPr eaLnBrk="1" hangingPunct="1"/>
            <a:r>
              <a:rPr lang="en-US" sz="2800" dirty="0">
                <a:ea typeface="ＭＳ Ｐゴシック" pitchFamily="1" charset="-128"/>
                <a:cs typeface="ＭＳ Ｐゴシック" pitchFamily="1" charset="-128"/>
              </a:rPr>
              <a:t>Run trigger usually exceeds solvency level</a:t>
            </a:r>
          </a:p>
          <a:p>
            <a:pPr eaLnBrk="1" hangingPunct="1"/>
            <a:r>
              <a:rPr lang="en-US" sz="2800" dirty="0">
                <a:ea typeface="ＭＳ Ｐゴシック" pitchFamily="1" charset="-128"/>
                <a:cs typeface="ＭＳ Ｐゴシック" pitchFamily="1" charset="-128"/>
              </a:rPr>
              <a:t>Run can trigger contagion and </a:t>
            </a:r>
            <a:r>
              <a:rPr lang="en-US" sz="2800" dirty="0" err="1">
                <a:ea typeface="ＭＳ Ｐゴシック" pitchFamily="1" charset="-128"/>
                <a:cs typeface="ＭＳ Ｐゴシック" pitchFamily="1" charset="-128"/>
              </a:rPr>
              <a:t>systemwide</a:t>
            </a:r>
            <a:r>
              <a:rPr lang="en-US" sz="2800" dirty="0">
                <a:ea typeface="ＭＳ Ｐゴシック" pitchFamily="1" charset="-128"/>
                <a:cs typeface="ＭＳ Ｐゴシック" pitchFamily="1" charset="-128"/>
              </a:rPr>
              <a:t> panic because depositors/lenders do not know if intermediary is healthy (“lemons”)</a:t>
            </a:r>
          </a:p>
          <a:p>
            <a:pPr eaLnBrk="1" hangingPunct="1"/>
            <a:r>
              <a:rPr lang="en-US" sz="2800" dirty="0">
                <a:ea typeface="ＭＳ Ｐゴシック" pitchFamily="1" charset="-128"/>
                <a:cs typeface="ＭＳ Ｐゴシック" pitchFamily="1" charset="-128"/>
              </a:rPr>
              <a:t>Usual triggers: real shocks</a:t>
            </a:r>
          </a:p>
          <a:p>
            <a:pPr eaLnBrk="1" hangingPunct="1">
              <a:buFontTx/>
              <a:buNone/>
            </a:pPr>
            <a:endParaRPr lang="en-US" dirty="0">
              <a:ea typeface="ＭＳ Ｐゴシック" pitchFamily="1" charset="-128"/>
              <a:cs typeface="ＭＳ Ｐゴシック" pitchFamily="1" charset="-128"/>
            </a:endParaRPr>
          </a:p>
        </p:txBody>
      </p:sp>
      <p:sp>
        <p:nvSpPr>
          <p:cNvPr id="34820" name="Slide Number Placeholder 3"/>
          <p:cNvSpPr>
            <a:spLocks noGrp="1"/>
          </p:cNvSpPr>
          <p:nvPr>
            <p:ph type="sldNum" sz="quarter" idx="12"/>
          </p:nvPr>
        </p:nvSpPr>
        <p:spPr>
          <a:noFill/>
        </p:spPr>
        <p:txBody>
          <a:bodyPr/>
          <a:lstStyle/>
          <a:p>
            <a:fld id="{0FE9A327-7552-9741-B0B7-4E4E534879CD}"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Birth of Lender of Last Resort</a:t>
            </a:r>
          </a:p>
        </p:txBody>
      </p:sp>
      <p:sp>
        <p:nvSpPr>
          <p:cNvPr id="25603" name="Content Placeholder 2"/>
          <p:cNvSpPr>
            <a:spLocks noGrp="1"/>
          </p:cNvSpPr>
          <p:nvPr>
            <p:ph idx="1"/>
          </p:nvPr>
        </p:nvSpPr>
        <p:spPr>
          <a:xfrm>
            <a:off x="457200" y="1143000"/>
            <a:ext cx="8229600" cy="4525963"/>
          </a:xfrm>
        </p:spPr>
        <p:txBody>
          <a:bodyPr>
            <a:normAutofit fontScale="92500" lnSpcReduction="10000"/>
          </a:bodyPr>
          <a:lstStyle/>
          <a:p>
            <a:r>
              <a:rPr lang="en-US" smtClean="0">
                <a:ea typeface="ＭＳ Ｐゴシック" pitchFamily="1" charset="-128"/>
                <a:cs typeface="ＭＳ Ｐゴシック" pitchFamily="1" charset="-128"/>
              </a:rPr>
              <a:t>Liquidity crises frequent in history</a:t>
            </a:r>
          </a:p>
          <a:p>
            <a:r>
              <a:rPr lang="en-US" smtClean="0">
                <a:ea typeface="ＭＳ Ｐゴシック" pitchFamily="1" charset="-128"/>
                <a:cs typeface="ＭＳ Ｐゴシック" pitchFamily="1" charset="-128"/>
              </a:rPr>
              <a:t>UK Exchequer – late 18</a:t>
            </a:r>
            <a:r>
              <a:rPr lang="en-US" baseline="30000" smtClean="0">
                <a:ea typeface="ＭＳ Ｐゴシック" pitchFamily="1" charset="-128"/>
                <a:cs typeface="ＭＳ Ｐゴシック" pitchFamily="1" charset="-128"/>
              </a:rPr>
              <a:t>th</a:t>
            </a:r>
            <a:r>
              <a:rPr lang="en-US" smtClean="0">
                <a:ea typeface="ＭＳ Ｐゴシック" pitchFamily="1" charset="-128"/>
                <a:cs typeface="ＭＳ Ｐゴシック" pitchFamily="1" charset="-128"/>
              </a:rPr>
              <a:t> century</a:t>
            </a:r>
          </a:p>
          <a:p>
            <a:r>
              <a:rPr lang="en-US" smtClean="0">
                <a:ea typeface="ＭＳ Ｐゴシック" pitchFamily="1" charset="-128"/>
                <a:cs typeface="ＭＳ Ｐゴシック" pitchFamily="1" charset="-128"/>
              </a:rPr>
              <a:t>Bank of England: The Panic of 1825</a:t>
            </a:r>
          </a:p>
          <a:p>
            <a:pPr lvl="1"/>
            <a:r>
              <a:rPr lang="en-US" smtClean="0"/>
              <a:t>Bubble in shipping lines, canals, textile factories leads to deposit flight </a:t>
            </a:r>
          </a:p>
          <a:p>
            <a:pPr lvl="1"/>
            <a:r>
              <a:rPr lang="en-US" smtClean="0"/>
              <a:t>BoE takes word that one threatened bank is solvent and provides massive cash over weekend.</a:t>
            </a:r>
          </a:p>
          <a:p>
            <a:pPr lvl="1"/>
            <a:r>
              <a:rPr lang="en-US" smtClean="0"/>
              <a:t>News that BoE acted stops deposit drain</a:t>
            </a:r>
          </a:p>
          <a:p>
            <a:pPr lvl="1"/>
            <a:r>
              <a:rPr lang="en-US" smtClean="0"/>
              <a:t>BoE plays role in preserving orderly markets and financial stability</a:t>
            </a:r>
          </a:p>
          <a:p>
            <a:pPr>
              <a:buFont typeface="Arial" pitchFamily="1" charset="0"/>
              <a:buNone/>
            </a:pPr>
            <a:endParaRPr lang="en-US" smtClean="0">
              <a:ea typeface="ＭＳ Ｐゴシック" pitchFamily="1" charset="-128"/>
              <a:cs typeface="ＭＳ Ｐゴシック" pitchFamily="1" charset="-128"/>
            </a:endParaRPr>
          </a:p>
        </p:txBody>
      </p:sp>
      <p:sp>
        <p:nvSpPr>
          <p:cNvPr id="25604" name="Slide Number Placeholder 3"/>
          <p:cNvSpPr>
            <a:spLocks noGrp="1"/>
          </p:cNvSpPr>
          <p:nvPr>
            <p:ph type="sldNum" sz="quarter" idx="12"/>
          </p:nvPr>
        </p:nvSpPr>
        <p:spPr bwMode="auto">
          <a:noFill/>
          <a:ln>
            <a:miter lim="800000"/>
            <a:headEnd/>
            <a:tailEnd/>
          </a:ln>
        </p:spPr>
        <p:txBody>
          <a:bodyPr/>
          <a:lstStyle/>
          <a:p>
            <a:fld id="{D8178A48-DFDD-2B4B-B48C-126D95746513}" type="slidenum">
              <a:rPr lang="en-US" smtClean="0">
                <a:latin typeface="Calibri" pitchFamily="1" charset="0"/>
                <a:ea typeface="ＭＳ Ｐゴシック" pitchFamily="1" charset="-128"/>
                <a:cs typeface="ＭＳ Ｐゴシック" pitchFamily="1" charset="-128"/>
              </a:rPr>
              <a:pPr/>
              <a:t>50</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Bagehot</a:t>
            </a:r>
            <a:br>
              <a:rPr lang="en-US" smtClean="0">
                <a:ea typeface="ＭＳ Ｐゴシック" pitchFamily="1" charset="-128"/>
                <a:cs typeface="ＭＳ Ｐゴシック" pitchFamily="1" charset="-128"/>
              </a:rPr>
            </a:br>
            <a:r>
              <a:rPr lang="en-US" sz="2800" i="1" smtClean="0">
                <a:ea typeface="ＭＳ Ｐゴシック" pitchFamily="1" charset="-128"/>
                <a:cs typeface="ＭＳ Ｐゴシック" pitchFamily="1" charset="-128"/>
              </a:rPr>
              <a:t>Lombard Street</a:t>
            </a:r>
            <a:r>
              <a:rPr lang="en-US" sz="2800" smtClean="0">
                <a:ea typeface="ＭＳ Ｐゴシック" pitchFamily="1" charset="-128"/>
                <a:cs typeface="ＭＳ Ｐゴシック" pitchFamily="1" charset="-128"/>
              </a:rPr>
              <a:t>, 1873</a:t>
            </a:r>
          </a:p>
        </p:txBody>
      </p:sp>
      <p:sp>
        <p:nvSpPr>
          <p:cNvPr id="26627" name="Content Placeholder 2"/>
          <p:cNvSpPr>
            <a:spLocks noGrp="1"/>
          </p:cNvSpPr>
          <p:nvPr>
            <p:ph idx="1"/>
          </p:nvPr>
        </p:nvSpPr>
        <p:spPr>
          <a:xfrm>
            <a:off x="457200" y="1501775"/>
            <a:ext cx="8229600" cy="4525963"/>
          </a:xfrm>
        </p:spPr>
        <p:txBody>
          <a:bodyPr/>
          <a:lstStyle/>
          <a:p>
            <a:r>
              <a:rPr lang="en-US" smtClean="0">
                <a:ea typeface="ＭＳ Ｐゴシック" pitchFamily="1" charset="-128"/>
                <a:cs typeface="ＭＳ Ｐゴシック" pitchFamily="1" charset="-128"/>
              </a:rPr>
              <a:t>Best practice CB role in financial stability</a:t>
            </a:r>
          </a:p>
          <a:p>
            <a:pPr lvl="1"/>
            <a:r>
              <a:rPr lang="en-US" smtClean="0"/>
              <a:t>lend to sound institutions facing temporary liquidity shortfall</a:t>
            </a:r>
          </a:p>
          <a:p>
            <a:pPr lvl="1"/>
            <a:r>
              <a:rPr lang="en-US" smtClean="0"/>
              <a:t>Doctrine of overwhelming force (</a:t>
            </a:r>
            <a:r>
              <a:rPr lang="en-US" u="sng" smtClean="0"/>
              <a:t>use</a:t>
            </a:r>
            <a:r>
              <a:rPr lang="en-US" smtClean="0"/>
              <a:t> reserves)</a:t>
            </a:r>
          </a:p>
          <a:p>
            <a:r>
              <a:rPr lang="en-US" smtClean="0">
                <a:ea typeface="ＭＳ Ｐゴシック" pitchFamily="1" charset="-128"/>
                <a:cs typeface="ＭＳ Ｐゴシック" pitchFamily="1" charset="-128"/>
              </a:rPr>
              <a:t>Bagehot’s rules of liquidity supply</a:t>
            </a:r>
          </a:p>
          <a:p>
            <a:pPr lvl="1"/>
            <a:r>
              <a:rPr lang="en-US" smtClean="0"/>
              <a:t>Lend freely…</a:t>
            </a:r>
          </a:p>
          <a:p>
            <a:pPr lvl="1"/>
            <a:r>
              <a:rPr lang="en-US" smtClean="0"/>
              <a:t>…against </a:t>
            </a:r>
            <a:r>
              <a:rPr lang="en-US" i="1" smtClean="0"/>
              <a:t>good</a:t>
            </a:r>
            <a:r>
              <a:rPr lang="en-US" smtClean="0"/>
              <a:t> collateral…</a:t>
            </a:r>
          </a:p>
          <a:p>
            <a:pPr lvl="1"/>
            <a:r>
              <a:rPr lang="en-US" smtClean="0"/>
              <a:t>…at a penalty rate.</a:t>
            </a:r>
          </a:p>
        </p:txBody>
      </p:sp>
      <p:sp>
        <p:nvSpPr>
          <p:cNvPr id="26628" name="Slide Number Placeholder 3"/>
          <p:cNvSpPr>
            <a:spLocks noGrp="1"/>
          </p:cNvSpPr>
          <p:nvPr>
            <p:ph type="sldNum" sz="quarter" idx="12"/>
          </p:nvPr>
        </p:nvSpPr>
        <p:spPr bwMode="auto">
          <a:noFill/>
          <a:ln>
            <a:miter lim="800000"/>
            <a:headEnd/>
            <a:tailEnd/>
          </a:ln>
        </p:spPr>
        <p:txBody>
          <a:bodyPr/>
          <a:lstStyle/>
          <a:p>
            <a:fld id="{C17492BF-3290-C744-AEE2-FA5399067E7C}" type="slidenum">
              <a:rPr lang="en-US" smtClean="0">
                <a:latin typeface="Calibri" pitchFamily="1" charset="0"/>
                <a:ea typeface="ＭＳ Ｐゴシック" pitchFamily="1" charset="-128"/>
                <a:cs typeface="ＭＳ Ｐゴシック" pitchFamily="1" charset="-128"/>
              </a:rPr>
              <a:pPr/>
              <a:t>51</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a:ea typeface="ＭＳ Ｐゴシック" pitchFamily="1" charset="-128"/>
              <a:cs typeface="ＭＳ Ｐゴシック" pitchFamily="1" charset="-128"/>
            </a:endParaRPr>
          </a:p>
        </p:txBody>
      </p:sp>
      <p:sp>
        <p:nvSpPr>
          <p:cNvPr id="27651"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pic>
        <p:nvPicPr>
          <p:cNvPr id="27652" name="Picture 4"/>
          <p:cNvPicPr>
            <a:picLocks noChangeAspect="1"/>
          </p:cNvPicPr>
          <p:nvPr/>
        </p:nvPicPr>
        <p:blipFill>
          <a:blip r:embed="rId2"/>
          <a:srcRect/>
          <a:stretch>
            <a:fillRect/>
          </a:stretch>
        </p:blipFill>
        <p:spPr bwMode="auto">
          <a:xfrm>
            <a:off x="457200" y="0"/>
            <a:ext cx="8229600" cy="6126163"/>
          </a:xfrm>
          <a:prstGeom prst="rect">
            <a:avLst/>
          </a:prstGeom>
          <a:noFill/>
          <a:ln w="9525">
            <a:noFill/>
            <a:miter lim="800000"/>
            <a:headEnd/>
            <a:tailEnd/>
          </a:ln>
        </p:spPr>
      </p:pic>
      <p:sp>
        <p:nvSpPr>
          <p:cNvPr id="27653" name="TextBox 5"/>
          <p:cNvSpPr txBox="1">
            <a:spLocks noChangeArrowheads="1"/>
          </p:cNvSpPr>
          <p:nvPr/>
        </p:nvSpPr>
        <p:spPr bwMode="auto">
          <a:xfrm>
            <a:off x="457200" y="6356350"/>
            <a:ext cx="8102600" cy="307975"/>
          </a:xfrm>
          <a:prstGeom prst="rect">
            <a:avLst/>
          </a:prstGeom>
          <a:noFill/>
          <a:ln w="9525">
            <a:noFill/>
            <a:miter lim="800000"/>
            <a:headEnd/>
            <a:tailEnd/>
          </a:ln>
        </p:spPr>
        <p:txBody>
          <a:bodyPr wrap="none">
            <a:prstTxWarp prst="textNoShape">
              <a:avLst/>
            </a:prstTxWarp>
            <a:spAutoFit/>
          </a:bodyPr>
          <a:lstStyle/>
          <a:p>
            <a:r>
              <a:rPr lang="en-US" sz="1400"/>
              <a:t>Source: Gorton, “Banking Panics and Business Cycles,” </a:t>
            </a:r>
            <a:r>
              <a:rPr lang="en-US" sz="1400" i="1"/>
              <a:t>Oxford Economic Papers</a:t>
            </a:r>
            <a:r>
              <a:rPr lang="en-US" sz="1400"/>
              <a:t>, December 1988.</a:t>
            </a:r>
          </a:p>
        </p:txBody>
      </p:sp>
      <p:sp>
        <p:nvSpPr>
          <p:cNvPr id="27654" name="Slide Number Placeholder 5"/>
          <p:cNvSpPr>
            <a:spLocks noGrp="1"/>
          </p:cNvSpPr>
          <p:nvPr>
            <p:ph type="sldNum" sz="quarter" idx="12"/>
          </p:nvPr>
        </p:nvSpPr>
        <p:spPr bwMode="auto">
          <a:noFill/>
          <a:ln>
            <a:miter lim="800000"/>
            <a:headEnd/>
            <a:tailEnd/>
          </a:ln>
        </p:spPr>
        <p:txBody>
          <a:bodyPr/>
          <a:lstStyle/>
          <a:p>
            <a:fld id="{8905D52B-B12C-224E-BF0A-5476FCF21ACC}" type="slidenum">
              <a:rPr lang="en-US" smtClean="0">
                <a:latin typeface="Calibri" pitchFamily="1" charset="0"/>
                <a:ea typeface="ＭＳ Ｐゴシック" pitchFamily="1" charset="-128"/>
                <a:cs typeface="ＭＳ Ｐゴシック" pitchFamily="1" charset="-128"/>
              </a:rPr>
              <a:pPr/>
              <a:t>52</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The Panic of 1907</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Bruner and Carr</a:t>
            </a:r>
          </a:p>
        </p:txBody>
      </p:sp>
      <p:sp>
        <p:nvSpPr>
          <p:cNvPr id="28675" name="Content Placeholder 2"/>
          <p:cNvSpPr>
            <a:spLocks noGrp="1"/>
          </p:cNvSpPr>
          <p:nvPr>
            <p:ph idx="1"/>
          </p:nvPr>
        </p:nvSpPr>
        <p:spPr/>
        <p:txBody>
          <a:bodyPr/>
          <a:lstStyle/>
          <a:p>
            <a:r>
              <a:rPr lang="en-US" smtClean="0">
                <a:ea typeface="ＭＳ Ｐゴシック" pitchFamily="1" charset="-128"/>
                <a:cs typeface="ＭＳ Ｐゴシック" pitchFamily="1" charset="-128"/>
              </a:rPr>
              <a:t>Initial shock: SF earthquake of 1906</a:t>
            </a:r>
          </a:p>
          <a:p>
            <a:r>
              <a:rPr lang="en-US" smtClean="0">
                <a:ea typeface="ＭＳ Ｐゴシック" pitchFamily="1" charset="-128"/>
                <a:cs typeface="ＭＳ Ｐゴシック" pitchFamily="1" charset="-128"/>
              </a:rPr>
              <a:t>Clearinghouse vs. trust companies (shadow banks!)</a:t>
            </a:r>
          </a:p>
          <a:p>
            <a:r>
              <a:rPr lang="en-US" smtClean="0">
                <a:ea typeface="ＭＳ Ｐゴシック" pitchFamily="1" charset="-128"/>
                <a:cs typeface="ＭＳ Ｐゴシック" pitchFamily="1" charset="-128"/>
              </a:rPr>
              <a:t>No central bank</a:t>
            </a:r>
          </a:p>
          <a:p>
            <a:r>
              <a:rPr lang="en-US" smtClean="0">
                <a:ea typeface="ＭＳ Ｐゴシック" pitchFamily="1" charset="-128"/>
                <a:cs typeface="ＭＳ Ｐゴシック" pitchFamily="1" charset="-128"/>
              </a:rPr>
              <a:t>Private mechanisms to create money: clearinghouse certificates</a:t>
            </a:r>
          </a:p>
          <a:p>
            <a:r>
              <a:rPr lang="en-US" smtClean="0">
                <a:ea typeface="ＭＳ Ｐゴシック" pitchFamily="1" charset="-128"/>
                <a:cs typeface="ＭＳ Ｐゴシック" pitchFamily="1" charset="-128"/>
              </a:rPr>
              <a:t>JP Morgan as the LOLR</a:t>
            </a:r>
          </a:p>
          <a:p>
            <a:r>
              <a:rPr lang="en-US" smtClean="0">
                <a:ea typeface="ＭＳ Ｐゴシック" pitchFamily="1" charset="-128"/>
                <a:cs typeface="ＭＳ Ｐゴシック" pitchFamily="1" charset="-128"/>
              </a:rPr>
              <a:t>Political fallout leads to FRB in 1914</a:t>
            </a:r>
          </a:p>
        </p:txBody>
      </p:sp>
      <p:sp>
        <p:nvSpPr>
          <p:cNvPr id="28676" name="Slide Number Placeholder 3"/>
          <p:cNvSpPr>
            <a:spLocks noGrp="1"/>
          </p:cNvSpPr>
          <p:nvPr>
            <p:ph type="sldNum" sz="quarter" idx="12"/>
          </p:nvPr>
        </p:nvSpPr>
        <p:spPr bwMode="auto">
          <a:noFill/>
          <a:ln>
            <a:miter lim="800000"/>
            <a:headEnd/>
            <a:tailEnd/>
          </a:ln>
        </p:spPr>
        <p:txBody>
          <a:bodyPr/>
          <a:lstStyle/>
          <a:p>
            <a:fld id="{D7833275-E377-234B-AF43-BC4D6F383B5C}" type="slidenum">
              <a:rPr lang="en-US" smtClean="0">
                <a:latin typeface="Calibri" pitchFamily="1" charset="0"/>
                <a:ea typeface="ＭＳ Ｐゴシック" pitchFamily="1" charset="-128"/>
                <a:cs typeface="ＭＳ Ｐゴシック" pitchFamily="1" charset="-128"/>
              </a:rPr>
              <a:pPr/>
              <a:t>53</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smtClean="0">
                <a:solidFill>
                  <a:srgbClr val="FF0000"/>
                </a:solidFill>
                <a:ea typeface="ＭＳ Ｐゴシック" pitchFamily="1" charset="-128"/>
                <a:cs typeface="ＭＳ Ｐゴシック" pitchFamily="1" charset="-128"/>
              </a:rPr>
              <a:t>Irony</a:t>
            </a:r>
            <a:r>
              <a:rPr lang="en-US" smtClean="0">
                <a:ea typeface="ＭＳ Ｐゴシック" pitchFamily="1" charset="-128"/>
                <a:cs typeface="ＭＳ Ｐゴシック" pitchFamily="1" charset="-128"/>
              </a:rPr>
              <a:t>: The Fed Ignores Bagehot</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1929-33</a:t>
            </a:r>
          </a:p>
        </p:txBody>
      </p:sp>
      <p:sp>
        <p:nvSpPr>
          <p:cNvPr id="29699" name="Content Placeholder 2"/>
          <p:cNvSpPr>
            <a:spLocks noGrp="1"/>
          </p:cNvSpPr>
          <p:nvPr>
            <p:ph idx="1"/>
          </p:nvPr>
        </p:nvSpPr>
        <p:spPr/>
        <p:txBody>
          <a:bodyPr/>
          <a:lstStyle/>
          <a:p>
            <a:r>
              <a:rPr lang="en-US" smtClean="0">
                <a:ea typeface="ＭＳ Ｐゴシック" pitchFamily="1" charset="-128"/>
                <a:cs typeface="ＭＳ Ｐゴシック" pitchFamily="1" charset="-128"/>
              </a:rPr>
              <a:t>NYFRB tries to expand discount lending after crash, but is constrained by FRB</a:t>
            </a:r>
          </a:p>
          <a:p>
            <a:r>
              <a:rPr lang="en-US" smtClean="0">
                <a:ea typeface="ＭＳ Ｐゴシック" pitchFamily="1" charset="-128"/>
                <a:cs typeface="ＭＳ Ｐゴシック" pitchFamily="1" charset="-128"/>
              </a:rPr>
              <a:t>FRB fails to expand reserves in a panic</a:t>
            </a:r>
          </a:p>
          <a:p>
            <a:r>
              <a:rPr lang="en-US" smtClean="0">
                <a:ea typeface="ＭＳ Ｐゴシック" pitchFamily="1" charset="-128"/>
                <a:cs typeface="ＭＳ Ｐゴシック" pitchFamily="1" charset="-128"/>
              </a:rPr>
              <a:t>Allows nearly half of the banks to fail</a:t>
            </a:r>
          </a:p>
          <a:p>
            <a:r>
              <a:rPr lang="en-US" smtClean="0">
                <a:ea typeface="ＭＳ Ｐゴシック" pitchFamily="1" charset="-128"/>
                <a:cs typeface="ＭＳ Ｐゴシック" pitchFamily="1" charset="-128"/>
              </a:rPr>
              <a:t>Policy attracts gold and spreads crisis abroad</a:t>
            </a:r>
          </a:p>
        </p:txBody>
      </p:sp>
      <p:sp>
        <p:nvSpPr>
          <p:cNvPr id="29700" name="Slide Number Placeholder 3"/>
          <p:cNvSpPr>
            <a:spLocks noGrp="1"/>
          </p:cNvSpPr>
          <p:nvPr>
            <p:ph type="sldNum" sz="quarter" idx="12"/>
          </p:nvPr>
        </p:nvSpPr>
        <p:spPr bwMode="auto">
          <a:noFill/>
          <a:ln>
            <a:miter lim="800000"/>
            <a:headEnd/>
            <a:tailEnd/>
          </a:ln>
        </p:spPr>
        <p:txBody>
          <a:bodyPr/>
          <a:lstStyle/>
          <a:p>
            <a:fld id="{36053EE1-E0B2-3F45-8271-EE7BD3DA7203}" type="slidenum">
              <a:rPr lang="en-US" smtClean="0">
                <a:latin typeface="Calibri" pitchFamily="1" charset="0"/>
                <a:ea typeface="ＭＳ Ｐゴシック" pitchFamily="1" charset="-128"/>
                <a:cs typeface="ＭＳ Ｐゴシック" pitchFamily="1" charset="-128"/>
              </a:rPr>
              <a:pPr/>
              <a:t>54</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No LOLR …</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Fed’s Supply of Bank Reserves (Billions of US$)</a:t>
            </a:r>
          </a:p>
        </p:txBody>
      </p:sp>
      <p:sp>
        <p:nvSpPr>
          <p:cNvPr id="30723" name="Content Placeholder 4"/>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pic>
        <p:nvPicPr>
          <p:cNvPr id="30724" name="Picture 7"/>
          <p:cNvPicPr>
            <a:picLocks noChangeAspect="1"/>
          </p:cNvPicPr>
          <p:nvPr/>
        </p:nvPicPr>
        <p:blipFill>
          <a:blip r:embed="rId2"/>
          <a:srcRect/>
          <a:stretch>
            <a:fillRect/>
          </a:stretch>
        </p:blipFill>
        <p:spPr bwMode="auto">
          <a:xfrm>
            <a:off x="457200" y="1143000"/>
            <a:ext cx="8229600" cy="5715000"/>
          </a:xfrm>
          <a:prstGeom prst="rect">
            <a:avLst/>
          </a:prstGeom>
          <a:noFill/>
          <a:ln w="9525">
            <a:noFill/>
            <a:miter lim="800000"/>
            <a:headEnd/>
            <a:tailEnd/>
          </a:ln>
        </p:spPr>
      </p:pic>
      <p:sp>
        <p:nvSpPr>
          <p:cNvPr id="30725" name="Slide Number Placeholder 4"/>
          <p:cNvSpPr>
            <a:spLocks noGrp="1"/>
          </p:cNvSpPr>
          <p:nvPr>
            <p:ph type="sldNum" sz="quarter" idx="12"/>
          </p:nvPr>
        </p:nvSpPr>
        <p:spPr bwMode="auto">
          <a:noFill/>
          <a:ln>
            <a:miter lim="800000"/>
            <a:headEnd/>
            <a:tailEnd/>
          </a:ln>
        </p:spPr>
        <p:txBody>
          <a:bodyPr/>
          <a:lstStyle/>
          <a:p>
            <a:fld id="{FC155B77-99D5-7244-B3E5-CB7F10EB9039}" type="slidenum">
              <a:rPr lang="en-US" smtClean="0">
                <a:latin typeface="Calibri" pitchFamily="1" charset="0"/>
                <a:ea typeface="ＭＳ Ｐゴシック" pitchFamily="1" charset="-128"/>
                <a:cs typeface="ＭＳ Ｐゴシック" pitchFamily="1" charset="-128"/>
              </a:rPr>
              <a:pPr/>
              <a:t>55</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1193800"/>
          </a:xfrm>
        </p:spPr>
        <p:txBody>
          <a:bodyPr/>
          <a:lstStyle/>
          <a:p>
            <a:pPr eaLnBrk="1" hangingPunct="1"/>
            <a:r>
              <a:rPr lang="en-US" smtClean="0">
                <a:ea typeface="ＭＳ Ｐゴシック" pitchFamily="1" charset="-128"/>
                <a:cs typeface="ＭＳ Ｐゴシック" pitchFamily="1" charset="-128"/>
              </a:rPr>
              <a:t>…Even As Banks Fail</a:t>
            </a:r>
            <a:endParaRPr lang="en-US" sz="2800" smtClean="0">
              <a:ea typeface="ＭＳ Ｐゴシック" pitchFamily="1" charset="-128"/>
              <a:cs typeface="ＭＳ Ｐゴシック" pitchFamily="1" charset="-128"/>
            </a:endParaRPr>
          </a:p>
        </p:txBody>
      </p:sp>
      <p:sp>
        <p:nvSpPr>
          <p:cNvPr id="31747" name="Content Placeholder 4"/>
          <p:cNvSpPr>
            <a:spLocks noGrp="1"/>
          </p:cNvSpPr>
          <p:nvPr>
            <p:ph idx="1"/>
          </p:nvPr>
        </p:nvSpPr>
        <p:spPr/>
        <p:txBody>
          <a:bodyPr/>
          <a:lstStyle/>
          <a:p>
            <a:pPr eaLnBrk="1" hangingPunct="1">
              <a:buFont typeface="Arial" pitchFamily="1" charset="0"/>
              <a:buNone/>
            </a:pPr>
            <a:r>
              <a:rPr lang="en-US" smtClean="0">
                <a:ea typeface="ＭＳ Ｐゴシック" pitchFamily="1" charset="-128"/>
                <a:cs typeface="ＭＳ Ｐゴシック" pitchFamily="1" charset="-128"/>
              </a:rPr>
              <a:t> </a:t>
            </a:r>
          </a:p>
        </p:txBody>
      </p:sp>
      <p:graphicFrame>
        <p:nvGraphicFramePr>
          <p:cNvPr id="6" name="Chart 5"/>
          <p:cNvGraphicFramePr/>
          <p:nvPr/>
        </p:nvGraphicFramePr>
        <p:xfrm>
          <a:off x="457200" y="1193799"/>
          <a:ext cx="8229600" cy="4932363"/>
        </p:xfrm>
        <a:graphic>
          <a:graphicData uri="http://schemas.openxmlformats.org/drawingml/2006/chart">
            <c:chart xmlns:c="http://schemas.openxmlformats.org/drawingml/2006/chart" xmlns:r="http://schemas.openxmlformats.org/officeDocument/2006/relationships" r:id="rId2"/>
          </a:graphicData>
        </a:graphic>
      </p:graphicFrame>
      <p:sp>
        <p:nvSpPr>
          <p:cNvPr id="31749" name="TextBox 7"/>
          <p:cNvSpPr txBox="1">
            <a:spLocks noChangeArrowheads="1"/>
          </p:cNvSpPr>
          <p:nvPr/>
        </p:nvSpPr>
        <p:spPr bwMode="auto">
          <a:xfrm>
            <a:off x="169863" y="6394450"/>
            <a:ext cx="3206750" cy="307975"/>
          </a:xfrm>
          <a:prstGeom prst="rect">
            <a:avLst/>
          </a:prstGeom>
          <a:noFill/>
          <a:ln w="9525">
            <a:noFill/>
            <a:miter lim="800000"/>
            <a:headEnd/>
            <a:tailEnd/>
          </a:ln>
        </p:spPr>
        <p:txBody>
          <a:bodyPr wrap="none">
            <a:prstTxWarp prst="textNoShape">
              <a:avLst/>
            </a:prstTxWarp>
            <a:spAutoFit/>
          </a:bodyPr>
          <a:lstStyle/>
          <a:p>
            <a:r>
              <a:rPr lang="en-US" sz="1400">
                <a:latin typeface="Calibri" pitchFamily="1" charset="0"/>
              </a:rPr>
              <a:t>Source: Historical Statistics of the US.</a:t>
            </a:r>
          </a:p>
        </p:txBody>
      </p:sp>
      <p:sp>
        <p:nvSpPr>
          <p:cNvPr id="31750" name="Slide Number Placeholder 6"/>
          <p:cNvSpPr>
            <a:spLocks noGrp="1"/>
          </p:cNvSpPr>
          <p:nvPr>
            <p:ph type="sldNum" sz="quarter" idx="12"/>
          </p:nvPr>
        </p:nvSpPr>
        <p:spPr bwMode="auto">
          <a:noFill/>
          <a:ln>
            <a:miter lim="800000"/>
            <a:headEnd/>
            <a:tailEnd/>
          </a:ln>
        </p:spPr>
        <p:txBody>
          <a:bodyPr/>
          <a:lstStyle/>
          <a:p>
            <a:fld id="{72495690-61D8-0548-86C8-BDBE73E47D2E}" type="slidenum">
              <a:rPr lang="en-US" smtClean="0">
                <a:latin typeface="Calibri" pitchFamily="1" charset="0"/>
                <a:ea typeface="ＭＳ Ｐゴシック" pitchFamily="1" charset="-128"/>
                <a:cs typeface="ＭＳ Ｐゴシック" pitchFamily="1" charset="-128"/>
              </a:rPr>
              <a:pPr/>
              <a:t>56</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Why No LOLR?</a:t>
            </a:r>
          </a:p>
        </p:txBody>
      </p:sp>
      <p:sp>
        <p:nvSpPr>
          <p:cNvPr id="3" name="Content Placeholder 2"/>
          <p:cNvSpPr>
            <a:spLocks noGrp="1"/>
          </p:cNvSpPr>
          <p:nvPr>
            <p:ph idx="1"/>
          </p:nvPr>
        </p:nvSpPr>
        <p:spPr>
          <a:xfrm>
            <a:off x="457200" y="1143000"/>
            <a:ext cx="8229600" cy="4525963"/>
          </a:xfrm>
        </p:spPr>
        <p:txBody>
          <a:bodyPr>
            <a:normAutofit lnSpcReduction="10000"/>
          </a:bodyPr>
          <a:lstStyle/>
          <a:p>
            <a:pPr>
              <a:buFont typeface="Arial" charset="0"/>
              <a:buNone/>
              <a:defRPr/>
            </a:pPr>
            <a:r>
              <a:rPr lang="en-US" dirty="0" smtClean="0"/>
              <a:t>Herbert Hoover citing Andrew Mellon </a:t>
            </a:r>
            <a:br>
              <a:rPr lang="en-US" dirty="0" smtClean="0"/>
            </a:br>
            <a:r>
              <a:rPr lang="en-US" dirty="0" smtClean="0"/>
              <a:t>(US Treasury Secretary from 1921-32):</a:t>
            </a:r>
          </a:p>
          <a:p>
            <a:pPr>
              <a:buFont typeface="Arial" charset="0"/>
              <a:buNone/>
              <a:defRPr/>
            </a:pPr>
            <a:endParaRPr lang="en-US" sz="1200" dirty="0" smtClean="0"/>
          </a:p>
          <a:p>
            <a:pPr marL="0" indent="0">
              <a:buFont typeface="Arial" charset="0"/>
              <a:buNone/>
              <a:defRPr/>
            </a:pPr>
            <a:r>
              <a:rPr lang="en-US" dirty="0" smtClean="0"/>
              <a:t>“He held that even a panic was not altogether a bad thing. He said: ‘It will purge the rottenness out of the system. High costs of living and high living will come down. People will work harder, live a more moral life. Values will be adjusted, and enterprising people will pick up the wrecks from less competent people.’ ”</a:t>
            </a:r>
            <a:endParaRPr lang="en-US" dirty="0"/>
          </a:p>
        </p:txBody>
      </p:sp>
      <p:sp>
        <p:nvSpPr>
          <p:cNvPr id="32772" name="Slide Number Placeholder 3"/>
          <p:cNvSpPr>
            <a:spLocks noGrp="1"/>
          </p:cNvSpPr>
          <p:nvPr>
            <p:ph type="sldNum" sz="quarter" idx="12"/>
          </p:nvPr>
        </p:nvSpPr>
        <p:spPr bwMode="auto">
          <a:noFill/>
          <a:ln>
            <a:miter lim="800000"/>
            <a:headEnd/>
            <a:tailEnd/>
          </a:ln>
        </p:spPr>
        <p:txBody>
          <a:bodyPr/>
          <a:lstStyle/>
          <a:p>
            <a:fld id="{B7E65575-4B42-2147-9449-C7579B661555}" type="slidenum">
              <a:rPr lang="en-US" smtClean="0">
                <a:latin typeface="Calibri" pitchFamily="1" charset="0"/>
                <a:ea typeface="ＭＳ Ｐゴシック" pitchFamily="1" charset="-128"/>
                <a:cs typeface="ＭＳ Ｐゴシック" pitchFamily="1" charset="-128"/>
              </a:rPr>
              <a:pPr/>
              <a:t>57</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pitchFamily="1" charset="-128"/>
                <a:cs typeface="ＭＳ Ｐゴシック" pitchFamily="1" charset="-128"/>
              </a:rPr>
              <a:t>Operationalizing Bagehot</a:t>
            </a:r>
          </a:p>
        </p:txBody>
      </p:sp>
      <p:sp>
        <p:nvSpPr>
          <p:cNvPr id="3" name="Content Placeholder 2"/>
          <p:cNvSpPr>
            <a:spLocks noGrp="1"/>
          </p:cNvSpPr>
          <p:nvPr>
            <p:ph idx="1"/>
          </p:nvPr>
        </p:nvSpPr>
        <p:spPr/>
        <p:txBody>
          <a:bodyPr/>
          <a:lstStyle/>
          <a:p>
            <a:r>
              <a:rPr lang="en-US" smtClean="0">
                <a:ea typeface="ＭＳ Ｐゴシック" pitchFamily="1" charset="-128"/>
                <a:cs typeface="ＭＳ Ｐゴシック" pitchFamily="1" charset="-128"/>
              </a:rPr>
              <a:t>To whom should one lend?</a:t>
            </a:r>
          </a:p>
          <a:p>
            <a:pPr>
              <a:buFont typeface="Arial" pitchFamily="1" charset="0"/>
              <a:buNone/>
            </a:pPr>
            <a:r>
              <a:rPr lang="en-US" smtClean="0">
                <a:ea typeface="ＭＳ Ｐゴシック" pitchFamily="1" charset="-128"/>
                <a:cs typeface="ＭＳ Ｐゴシック" pitchFamily="1" charset="-128"/>
              </a:rPr>
              <a:t>	“They must lend to merchants, to minor bankers, to ‘this man and that man,’ whenever the security is good.”</a:t>
            </a:r>
          </a:p>
          <a:p>
            <a:r>
              <a:rPr lang="en-US" smtClean="0">
                <a:ea typeface="ＭＳ Ｐゴシック" pitchFamily="1" charset="-128"/>
                <a:cs typeface="ＭＳ Ｐゴシック" pitchFamily="1" charset="-128"/>
              </a:rPr>
              <a:t>When and how much?</a:t>
            </a:r>
          </a:p>
          <a:p>
            <a:r>
              <a:rPr lang="en-US" smtClean="0">
                <a:ea typeface="ＭＳ Ｐゴシック" pitchFamily="1" charset="-128"/>
                <a:cs typeface="ＭＳ Ｐゴシック" pitchFamily="1" charset="-128"/>
              </a:rPr>
              <a:t>Does “good collateral” depend on conditions?</a:t>
            </a:r>
          </a:p>
          <a:p>
            <a:r>
              <a:rPr lang="en-US" smtClean="0">
                <a:ea typeface="ＭＳ Ｐゴシック" pitchFamily="1" charset="-128"/>
                <a:cs typeface="ＭＳ Ｐゴシック" pitchFamily="1" charset="-128"/>
              </a:rPr>
              <a:t>How to distinguish illiquidity and insolvency?</a:t>
            </a:r>
          </a:p>
          <a:p>
            <a:r>
              <a:rPr lang="en-US" smtClean="0">
                <a:ea typeface="ＭＳ Ｐゴシック" pitchFamily="1" charset="-128"/>
                <a:cs typeface="ＭＳ Ｐゴシック" pitchFamily="1" charset="-128"/>
              </a:rPr>
              <a:t>Does the liquidity subsidy favor moral hazard?</a:t>
            </a:r>
          </a:p>
          <a:p>
            <a:pPr>
              <a:buFont typeface="Arial" pitchFamily="1" charset="0"/>
              <a:buNone/>
            </a:pPr>
            <a:endParaRPr lang="en-US" smtClean="0">
              <a:ea typeface="ＭＳ Ｐゴシック" pitchFamily="1" charset="-128"/>
              <a:cs typeface="ＭＳ Ｐゴシック" pitchFamily="1" charset="-128"/>
            </a:endParaRPr>
          </a:p>
        </p:txBody>
      </p:sp>
      <p:sp>
        <p:nvSpPr>
          <p:cNvPr id="33796" name="Slide Number Placeholder 3"/>
          <p:cNvSpPr>
            <a:spLocks noGrp="1"/>
          </p:cNvSpPr>
          <p:nvPr>
            <p:ph type="sldNum" sz="quarter" idx="12"/>
          </p:nvPr>
        </p:nvSpPr>
        <p:spPr bwMode="auto">
          <a:noFill/>
          <a:ln>
            <a:miter lim="800000"/>
            <a:headEnd/>
            <a:tailEnd/>
          </a:ln>
        </p:spPr>
        <p:txBody>
          <a:bodyPr/>
          <a:lstStyle/>
          <a:p>
            <a:fld id="{2FA14FEB-1725-8B4A-8DF5-86FF64500BDC}" type="slidenum">
              <a:rPr lang="en-US" smtClean="0">
                <a:latin typeface="Calibri" pitchFamily="1" charset="0"/>
                <a:ea typeface="ＭＳ Ｐゴシック" pitchFamily="1" charset="-128"/>
                <a:cs typeface="ＭＳ Ｐゴシック" pitchFamily="1" charset="-128"/>
              </a:rPr>
              <a:pPr/>
              <a:t>58</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The Fed Before LTCM</a:t>
            </a:r>
          </a:p>
        </p:txBody>
      </p:sp>
      <p:sp>
        <p:nvSpPr>
          <p:cNvPr id="34819" name="Content Placeholder 2"/>
          <p:cNvSpPr>
            <a:spLocks noGrp="1"/>
          </p:cNvSpPr>
          <p:nvPr>
            <p:ph idx="1"/>
          </p:nvPr>
        </p:nvSpPr>
        <p:spPr>
          <a:xfrm>
            <a:off x="457200" y="1143000"/>
            <a:ext cx="8229600" cy="4525963"/>
          </a:xfrm>
        </p:spPr>
        <p:txBody>
          <a:bodyPr>
            <a:normAutofit fontScale="92500" lnSpcReduction="20000"/>
          </a:bodyPr>
          <a:lstStyle/>
          <a:p>
            <a:r>
              <a:rPr lang="en-US" smtClean="0">
                <a:ea typeface="ＭＳ Ｐゴシック" pitchFamily="1" charset="-128"/>
                <a:cs typeface="ＭＳ Ｐゴシック" pitchFamily="1" charset="-128"/>
              </a:rPr>
              <a:t>Lends only to </a:t>
            </a:r>
            <a:r>
              <a:rPr lang="en-US" u="sng" smtClean="0">
                <a:ea typeface="ＭＳ Ｐゴシック" pitchFamily="1" charset="-128"/>
                <a:cs typeface="ＭＳ Ｐゴシック" pitchFamily="1" charset="-128"/>
              </a:rPr>
              <a:t>banks</a:t>
            </a:r>
          </a:p>
          <a:p>
            <a:r>
              <a:rPr lang="en-US" smtClean="0">
                <a:ea typeface="ＭＳ Ｐゴシック" pitchFamily="1" charset="-128"/>
                <a:cs typeface="ＭＳ Ｐゴシック" pitchFamily="1" charset="-128"/>
              </a:rPr>
              <a:t>Trades only with </a:t>
            </a:r>
            <a:r>
              <a:rPr lang="en-US" u="sng" smtClean="0">
                <a:ea typeface="ＭＳ Ｐゴシック" pitchFamily="1" charset="-128"/>
                <a:cs typeface="ＭＳ Ｐゴシック" pitchFamily="1" charset="-128"/>
              </a:rPr>
              <a:t>primary dealers</a:t>
            </a:r>
          </a:p>
          <a:p>
            <a:r>
              <a:rPr lang="en-US" smtClean="0">
                <a:ea typeface="ＭＳ Ｐゴシック" pitchFamily="1" charset="-128"/>
                <a:cs typeface="ＭＳ Ｐゴシック" pitchFamily="1" charset="-128"/>
              </a:rPr>
              <a:t>Discount window borrowing is small</a:t>
            </a:r>
          </a:p>
          <a:p>
            <a:pPr lvl="2"/>
            <a:r>
              <a:rPr lang="en-US" smtClean="0">
                <a:ea typeface="ＭＳ Ｐゴシック" pitchFamily="1" charset="-128"/>
              </a:rPr>
              <a:t>Continental Illinois 1984 (“TBTF”)</a:t>
            </a:r>
          </a:p>
          <a:p>
            <a:pPr lvl="2"/>
            <a:r>
              <a:rPr lang="en-US" smtClean="0">
                <a:ea typeface="ＭＳ Ｐゴシック" pitchFamily="1" charset="-128"/>
              </a:rPr>
              <a:t>BoNY 1985</a:t>
            </a:r>
          </a:p>
          <a:p>
            <a:pPr lvl="2"/>
            <a:r>
              <a:rPr lang="en-US" smtClean="0">
                <a:ea typeface="ＭＳ Ｐゴシック" pitchFamily="1" charset="-128"/>
              </a:rPr>
              <a:t>Even 9-11-01</a:t>
            </a:r>
          </a:p>
          <a:p>
            <a:r>
              <a:rPr lang="en-US" smtClean="0">
                <a:ea typeface="ＭＳ Ｐゴシック" pitchFamily="1" charset="-128"/>
                <a:cs typeface="ＭＳ Ｐゴシック" pitchFamily="1" charset="-128"/>
              </a:rPr>
              <a:t>Virtually no default risk</a:t>
            </a:r>
          </a:p>
          <a:p>
            <a:r>
              <a:rPr lang="en-US" smtClean="0">
                <a:ea typeface="ＭＳ Ｐゴシック" pitchFamily="1" charset="-128"/>
                <a:cs typeface="ＭＳ Ｐゴシック" pitchFamily="1" charset="-128"/>
              </a:rPr>
              <a:t>Cajoled banks to lend in October 1987</a:t>
            </a:r>
          </a:p>
          <a:p>
            <a:r>
              <a:rPr lang="en-US" smtClean="0">
                <a:ea typeface="ＭＳ Ｐゴシック" pitchFamily="1" charset="-128"/>
                <a:cs typeface="ＭＳ Ｐゴシック" pitchFamily="1" charset="-128"/>
              </a:rPr>
              <a:t>Allows Drexel to fail 1990: Junk spillover</a:t>
            </a:r>
          </a:p>
          <a:p>
            <a:r>
              <a:rPr lang="en-US" smtClean="0">
                <a:ea typeface="ＭＳ Ｐゴシック" pitchFamily="1" charset="-128"/>
                <a:cs typeface="ＭＳ Ｐゴシック" pitchFamily="1" charset="-128"/>
              </a:rPr>
              <a:t>No use of emergency powers since 1930s</a:t>
            </a:r>
          </a:p>
        </p:txBody>
      </p:sp>
      <p:sp>
        <p:nvSpPr>
          <p:cNvPr id="34820" name="Slide Number Placeholder 3"/>
          <p:cNvSpPr>
            <a:spLocks noGrp="1"/>
          </p:cNvSpPr>
          <p:nvPr>
            <p:ph type="sldNum" sz="quarter" idx="12"/>
          </p:nvPr>
        </p:nvSpPr>
        <p:spPr bwMode="auto">
          <a:noFill/>
          <a:ln>
            <a:miter lim="800000"/>
            <a:headEnd/>
            <a:tailEnd/>
          </a:ln>
        </p:spPr>
        <p:txBody>
          <a:bodyPr/>
          <a:lstStyle/>
          <a:p>
            <a:fld id="{09518982-3544-9B4C-9F67-0592DE445B59}" type="slidenum">
              <a:rPr lang="en-US" smtClean="0">
                <a:latin typeface="Calibri" pitchFamily="1" charset="0"/>
                <a:ea typeface="ＭＳ Ｐゴシック" pitchFamily="1" charset="-128"/>
                <a:cs typeface="ＭＳ Ｐゴシック" pitchFamily="1" charset="-128"/>
              </a:rPr>
              <a:pPr/>
              <a:t>59</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ea typeface="ＭＳ Ｐゴシック" pitchFamily="1" charset="-128"/>
                <a:cs typeface="ＭＳ Ｐゴシック" pitchFamily="1" charset="-128"/>
              </a:rPr>
              <a:t>Self-fulfilling Prophecies</a:t>
            </a:r>
          </a:p>
        </p:txBody>
      </p:sp>
      <p:sp>
        <p:nvSpPr>
          <p:cNvPr id="25603" name="Content Placeholder 2"/>
          <p:cNvSpPr>
            <a:spLocks noGrp="1"/>
          </p:cNvSpPr>
          <p:nvPr>
            <p:ph idx="1"/>
          </p:nvPr>
        </p:nvSpPr>
        <p:spPr/>
        <p:txBody>
          <a:bodyPr/>
          <a:lstStyle/>
          <a:p>
            <a:pPr>
              <a:buFont typeface="Arial" pitchFamily="1" charset="0"/>
              <a:buNone/>
            </a:pPr>
            <a:r>
              <a:rPr lang="en-US" smtClean="0">
                <a:ea typeface="ＭＳ Ｐゴシック" pitchFamily="1" charset="-128"/>
                <a:cs typeface="ＭＳ Ｐゴシック" pitchFamily="1" charset="-128"/>
              </a:rPr>
              <a:t>Diamond (2007):</a:t>
            </a:r>
          </a:p>
          <a:p>
            <a:r>
              <a:rPr lang="en-US" sz="2400" smtClean="0">
                <a:ea typeface="ＭＳ Ｐゴシック" pitchFamily="1" charset="-128"/>
                <a:cs typeface="ＭＳ Ｐゴシック" pitchFamily="1" charset="-128"/>
              </a:rPr>
              <a:t>Because moving away from a good equilibrium requires a large change in beliefs, the initiation of a run when none was expected requires something that all (or nearly all) depositors see (and believe that others see). For example, a newspaper story that the bank is performing poorly could cause a run even if many knew that it was inaccurate, because those who know it is inaccurate can believe that the others will decide to withdraw based on the story. Even sunspots could cause runs if everyone believed that they did.</a:t>
            </a:r>
          </a:p>
        </p:txBody>
      </p:sp>
      <p:sp>
        <p:nvSpPr>
          <p:cNvPr id="4" name="Slide Number Placeholder 3"/>
          <p:cNvSpPr>
            <a:spLocks noGrp="1"/>
          </p:cNvSpPr>
          <p:nvPr>
            <p:ph type="sldNum" sz="quarter" idx="12"/>
          </p:nvPr>
        </p:nvSpPr>
        <p:spPr/>
        <p:txBody>
          <a:bodyPr/>
          <a:lstStyle/>
          <a:p>
            <a:pPr>
              <a:defRPr/>
            </a:pPr>
            <a:fld id="{6E53A571-5620-AC45-8650-2B92981F3962}"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Fed Discount Window Lending</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Billions of Dollars, 1959-2009</a:t>
            </a:r>
            <a:endParaRPr lang="en-US" smtClean="0">
              <a:ea typeface="ＭＳ Ｐゴシック" pitchFamily="1" charset="-128"/>
              <a:cs typeface="ＭＳ Ｐゴシック" pitchFamily="1" charset="-128"/>
            </a:endParaRPr>
          </a:p>
        </p:txBody>
      </p:sp>
      <p:sp>
        <p:nvSpPr>
          <p:cNvPr id="35843" name="Content Placeholder 4"/>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pic>
        <p:nvPicPr>
          <p:cNvPr id="35844" name="Picture 6"/>
          <p:cNvPicPr>
            <a:picLocks noChangeAspect="1"/>
          </p:cNvPicPr>
          <p:nvPr/>
        </p:nvPicPr>
        <p:blipFill>
          <a:blip r:embed="rId2"/>
          <a:srcRect/>
          <a:stretch>
            <a:fillRect/>
          </a:stretch>
        </p:blipFill>
        <p:spPr bwMode="auto">
          <a:xfrm>
            <a:off x="425450" y="1417638"/>
            <a:ext cx="8242300" cy="4686300"/>
          </a:xfrm>
          <a:prstGeom prst="rect">
            <a:avLst/>
          </a:prstGeom>
          <a:noFill/>
          <a:ln w="9525">
            <a:noFill/>
            <a:miter lim="800000"/>
            <a:headEnd/>
            <a:tailEnd/>
          </a:ln>
        </p:spPr>
      </p:pic>
      <p:sp>
        <p:nvSpPr>
          <p:cNvPr id="35845" name="Slide Number Placeholder 4"/>
          <p:cNvSpPr>
            <a:spLocks noGrp="1"/>
          </p:cNvSpPr>
          <p:nvPr>
            <p:ph type="sldNum" sz="quarter" idx="12"/>
          </p:nvPr>
        </p:nvSpPr>
        <p:spPr bwMode="auto">
          <a:noFill/>
          <a:ln>
            <a:miter lim="800000"/>
            <a:headEnd/>
            <a:tailEnd/>
          </a:ln>
        </p:spPr>
        <p:txBody>
          <a:bodyPr/>
          <a:lstStyle/>
          <a:p>
            <a:fld id="{282F7530-2A75-3244-9CBF-4706E06E2B4B}" type="slidenum">
              <a:rPr lang="en-US" smtClean="0">
                <a:latin typeface="Calibri" pitchFamily="1" charset="0"/>
                <a:ea typeface="ＭＳ Ｐゴシック" pitchFamily="1" charset="-128"/>
                <a:cs typeface="ＭＳ Ｐゴシック" pitchFamily="1" charset="-128"/>
              </a:rPr>
              <a:pPr/>
              <a:t>60</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ea typeface="ＭＳ Ｐゴシック" pitchFamily="1" charset="-128"/>
                <a:cs typeface="ＭＳ Ｐゴシック" pitchFamily="1" charset="-128"/>
              </a:rPr>
              <a:t>LTCM</a:t>
            </a:r>
          </a:p>
        </p:txBody>
      </p:sp>
      <p:sp>
        <p:nvSpPr>
          <p:cNvPr id="36867" name="Content Placeholder 2"/>
          <p:cNvSpPr>
            <a:spLocks noGrp="1"/>
          </p:cNvSpPr>
          <p:nvPr>
            <p:ph idx="1"/>
          </p:nvPr>
        </p:nvSpPr>
        <p:spPr/>
        <p:txBody>
          <a:bodyPr/>
          <a:lstStyle/>
          <a:p>
            <a:r>
              <a:rPr lang="en-US" smtClean="0">
                <a:ea typeface="ＭＳ Ｐゴシック" pitchFamily="1" charset="-128"/>
                <a:cs typeface="ＭＳ Ｐゴシック" pitchFamily="1" charset="-128"/>
              </a:rPr>
              <a:t>Opaque, highly leveraged hedge fund</a:t>
            </a:r>
          </a:p>
          <a:p>
            <a:r>
              <a:rPr lang="en-US" smtClean="0">
                <a:ea typeface="ＭＳ Ｐゴシック" pitchFamily="1" charset="-128"/>
                <a:cs typeface="ＭＳ Ｐゴシック" pitchFamily="1" charset="-128"/>
              </a:rPr>
              <a:t>Reputation allows minimal haircuts</a:t>
            </a:r>
          </a:p>
          <a:p>
            <a:r>
              <a:rPr lang="en-US" smtClean="0">
                <a:ea typeface="ＭＳ Ｐゴシック" pitchFamily="1" charset="-128"/>
                <a:cs typeface="ＭＳ Ｐゴシック" pitchFamily="1" charset="-128"/>
              </a:rPr>
              <a:t>Multi-sigma events August 1998</a:t>
            </a:r>
          </a:p>
          <a:p>
            <a:pPr lvl="1"/>
            <a:r>
              <a:rPr lang="en-US" smtClean="0"/>
              <a:t>Shocks become correlated</a:t>
            </a:r>
          </a:p>
          <a:p>
            <a:pPr lvl="1"/>
            <a:r>
              <a:rPr lang="en-US" smtClean="0"/>
              <a:t>Capital halves in month</a:t>
            </a:r>
          </a:p>
          <a:p>
            <a:pPr lvl="1"/>
            <a:r>
              <a:rPr lang="en-US" smtClean="0"/>
              <a:t>Lenders get cautious</a:t>
            </a:r>
          </a:p>
          <a:p>
            <a:r>
              <a:rPr lang="en-US" smtClean="0">
                <a:ea typeface="ＭＳ Ｐゴシック" pitchFamily="1" charset="-128"/>
                <a:cs typeface="ＭＳ Ｐゴシック" pitchFamily="1" charset="-128"/>
              </a:rPr>
              <a:t>What does Fed do?</a:t>
            </a:r>
          </a:p>
          <a:p>
            <a:endParaRPr lang="en-US" smtClean="0">
              <a:ea typeface="ＭＳ Ｐゴシック" pitchFamily="1" charset="-128"/>
              <a:cs typeface="ＭＳ Ｐゴシック" pitchFamily="1" charset="-128"/>
            </a:endParaRPr>
          </a:p>
          <a:p>
            <a:pPr lvl="1"/>
            <a:endParaRPr lang="en-US" smtClean="0"/>
          </a:p>
        </p:txBody>
      </p:sp>
      <p:sp>
        <p:nvSpPr>
          <p:cNvPr id="36868" name="Slide Number Placeholder 3"/>
          <p:cNvSpPr>
            <a:spLocks noGrp="1"/>
          </p:cNvSpPr>
          <p:nvPr>
            <p:ph type="sldNum" sz="quarter" idx="12"/>
          </p:nvPr>
        </p:nvSpPr>
        <p:spPr bwMode="auto">
          <a:noFill/>
          <a:ln>
            <a:miter lim="800000"/>
            <a:headEnd/>
            <a:tailEnd/>
          </a:ln>
        </p:spPr>
        <p:txBody>
          <a:bodyPr/>
          <a:lstStyle/>
          <a:p>
            <a:fld id="{116045A8-B8CF-9E45-97E9-EAFB1186C66A}" type="slidenum">
              <a:rPr lang="en-US" smtClean="0">
                <a:latin typeface="Calibri" pitchFamily="1" charset="0"/>
                <a:ea typeface="ＭＳ Ｐゴシック" pitchFamily="1" charset="-128"/>
                <a:cs typeface="ＭＳ Ｐゴシック" pitchFamily="1" charset="-128"/>
              </a:rPr>
              <a:pPr/>
              <a:t>61</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ea typeface="ＭＳ Ｐゴシック" pitchFamily="1" charset="-128"/>
                <a:cs typeface="ＭＳ Ｐゴシック" pitchFamily="1" charset="-128"/>
              </a:rPr>
              <a:t>Greenspan on LTCM</a:t>
            </a:r>
          </a:p>
        </p:txBody>
      </p:sp>
      <p:sp>
        <p:nvSpPr>
          <p:cNvPr id="37891" name="Content Placeholder 2"/>
          <p:cNvSpPr>
            <a:spLocks noGrp="1"/>
          </p:cNvSpPr>
          <p:nvPr>
            <p:ph idx="1"/>
          </p:nvPr>
        </p:nvSpPr>
        <p:spPr/>
        <p:txBody>
          <a:bodyPr/>
          <a:lstStyle/>
          <a:p>
            <a:r>
              <a:rPr lang="en-US" smtClean="0">
                <a:ea typeface="ＭＳ Ｐゴシック" pitchFamily="1" charset="-128"/>
                <a:cs typeface="ＭＳ Ｐゴシック" pitchFamily="1" charset="-128"/>
              </a:rPr>
              <a:t>It’s the NYFRB, not the FRB.</a:t>
            </a:r>
          </a:p>
          <a:p>
            <a:r>
              <a:rPr lang="en-US" smtClean="0">
                <a:ea typeface="ＭＳ Ｐゴシック" pitchFamily="1" charset="-128"/>
                <a:cs typeface="ＭＳ Ｐゴシック" pitchFamily="1" charset="-128"/>
              </a:rPr>
              <a:t>No use of FRB money</a:t>
            </a:r>
          </a:p>
          <a:p>
            <a:r>
              <a:rPr lang="en-US" smtClean="0">
                <a:ea typeface="ＭＳ Ｐゴシック" pitchFamily="1" charset="-128"/>
                <a:cs typeface="ＭＳ Ｐゴシック" pitchFamily="1" charset="-128"/>
              </a:rPr>
              <a:t>Convening power of NYFRB</a:t>
            </a:r>
          </a:p>
          <a:p>
            <a:r>
              <a:rPr lang="en-US" smtClean="0">
                <a:ea typeface="ＭＳ Ｐゴシック" pitchFamily="1" charset="-128"/>
                <a:cs typeface="ＭＳ Ｐゴシック" pitchFamily="1" charset="-128"/>
              </a:rPr>
              <a:t>Private sector keeps LTCM’s managers</a:t>
            </a:r>
          </a:p>
          <a:p>
            <a:r>
              <a:rPr lang="en-US" smtClean="0">
                <a:ea typeface="ＭＳ Ｐゴシック" pitchFamily="1" charset="-128"/>
                <a:cs typeface="ＭＳ Ｐゴシック" pitchFamily="1" charset="-128"/>
              </a:rPr>
              <a:t>Too complex to resolve quickly</a:t>
            </a:r>
          </a:p>
        </p:txBody>
      </p:sp>
      <p:sp>
        <p:nvSpPr>
          <p:cNvPr id="37892" name="Slide Number Placeholder 3"/>
          <p:cNvSpPr>
            <a:spLocks noGrp="1"/>
          </p:cNvSpPr>
          <p:nvPr>
            <p:ph type="sldNum" sz="quarter" idx="12"/>
          </p:nvPr>
        </p:nvSpPr>
        <p:spPr bwMode="auto">
          <a:noFill/>
          <a:ln>
            <a:miter lim="800000"/>
            <a:headEnd/>
            <a:tailEnd/>
          </a:ln>
        </p:spPr>
        <p:txBody>
          <a:bodyPr/>
          <a:lstStyle/>
          <a:p>
            <a:fld id="{CA0F3AE3-D1CD-0042-ABEA-1617F142E0ED}" type="slidenum">
              <a:rPr lang="en-US" smtClean="0">
                <a:latin typeface="Calibri" pitchFamily="1" charset="0"/>
                <a:ea typeface="ＭＳ Ｐゴシック" pitchFamily="1" charset="-128"/>
                <a:cs typeface="ＭＳ Ｐゴシック" pitchFamily="1" charset="-128"/>
              </a:rPr>
              <a:pPr/>
              <a:t>62</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ea typeface="ＭＳ Ｐゴシック" pitchFamily="1" charset="-128"/>
                <a:cs typeface="ＭＳ Ｐゴシック" pitchFamily="1" charset="-128"/>
              </a:rPr>
              <a:t>Bagehot Machine?</a:t>
            </a:r>
          </a:p>
        </p:txBody>
      </p:sp>
      <p:sp>
        <p:nvSpPr>
          <p:cNvPr id="38915" name="Content Placeholder 2"/>
          <p:cNvSpPr>
            <a:spLocks noGrp="1"/>
          </p:cNvSpPr>
          <p:nvPr>
            <p:ph idx="1"/>
          </p:nvPr>
        </p:nvSpPr>
        <p:spPr/>
        <p:txBody>
          <a:bodyPr/>
          <a:lstStyle/>
          <a:p>
            <a:r>
              <a:rPr lang="en-US" smtClean="0">
                <a:ea typeface="ＭＳ Ｐゴシック" pitchFamily="1" charset="-128"/>
                <a:cs typeface="ＭＳ Ｐゴシック" pitchFamily="1" charset="-128"/>
              </a:rPr>
              <a:t>Automatic lending mechanisms</a:t>
            </a:r>
          </a:p>
          <a:p>
            <a:r>
              <a:rPr lang="en-US" smtClean="0">
                <a:ea typeface="ＭＳ Ｐゴシック" pitchFamily="1" charset="-128"/>
                <a:cs typeface="ＭＳ Ｐゴシック" pitchFamily="1" charset="-128"/>
              </a:rPr>
              <a:t>Bundesbank’s Lombard Window</a:t>
            </a:r>
          </a:p>
          <a:p>
            <a:pPr lvl="1"/>
            <a:r>
              <a:rPr lang="en-US" smtClean="0"/>
              <a:t>Liquidity against collateral at a penalty rate</a:t>
            </a:r>
          </a:p>
          <a:p>
            <a:r>
              <a:rPr lang="en-US" smtClean="0">
                <a:ea typeface="ＭＳ Ｐゴシック" pitchFamily="1" charset="-128"/>
                <a:cs typeface="ＭＳ Ｐゴシック" pitchFamily="1" charset="-128"/>
              </a:rPr>
              <a:t>ECB inherits Bundesbank practice</a:t>
            </a:r>
          </a:p>
          <a:p>
            <a:pPr lvl="1"/>
            <a:r>
              <a:rPr lang="en-US" smtClean="0"/>
              <a:t>Widens collateral to reflect existing practices</a:t>
            </a:r>
          </a:p>
          <a:p>
            <a:r>
              <a:rPr lang="en-US" smtClean="0">
                <a:ea typeface="ＭＳ Ｐゴシック" pitchFamily="1" charset="-128"/>
                <a:cs typeface="ＭＳ Ｐゴシック" pitchFamily="1" charset="-128"/>
              </a:rPr>
              <a:t>BoE follows</a:t>
            </a:r>
          </a:p>
          <a:p>
            <a:r>
              <a:rPr lang="en-US" smtClean="0">
                <a:ea typeface="ＭＳ Ｐゴシック" pitchFamily="1" charset="-128"/>
                <a:cs typeface="ＭＳ Ｐゴシック" pitchFamily="1" charset="-128"/>
              </a:rPr>
              <a:t>Fed alters discount rate (2003) to match Lombard window function </a:t>
            </a:r>
          </a:p>
        </p:txBody>
      </p:sp>
      <p:sp>
        <p:nvSpPr>
          <p:cNvPr id="38916" name="Slide Number Placeholder 3"/>
          <p:cNvSpPr>
            <a:spLocks noGrp="1"/>
          </p:cNvSpPr>
          <p:nvPr>
            <p:ph type="sldNum" sz="quarter" idx="12"/>
          </p:nvPr>
        </p:nvSpPr>
        <p:spPr bwMode="auto">
          <a:noFill/>
          <a:ln>
            <a:miter lim="800000"/>
            <a:headEnd/>
            <a:tailEnd/>
          </a:ln>
        </p:spPr>
        <p:txBody>
          <a:bodyPr/>
          <a:lstStyle/>
          <a:p>
            <a:fld id="{9DA4FFEB-3E15-7B43-962B-F8A22EB5FD05}" type="slidenum">
              <a:rPr lang="en-US" smtClean="0">
                <a:latin typeface="Calibri" pitchFamily="1" charset="0"/>
                <a:ea typeface="ＭＳ Ｐゴシック" pitchFamily="1" charset="-128"/>
                <a:cs typeface="ＭＳ Ｐゴシック" pitchFamily="1" charset="-128"/>
              </a:rPr>
              <a:pPr/>
              <a:t>63</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ea typeface="ＭＳ Ｐゴシック" pitchFamily="1" charset="-128"/>
                <a:cs typeface="ＭＳ Ｐゴシック" pitchFamily="1" charset="-128"/>
              </a:rPr>
              <a:t>Fed’s Initial Limitations in Crisis</a:t>
            </a:r>
          </a:p>
        </p:txBody>
      </p:sp>
      <p:sp>
        <p:nvSpPr>
          <p:cNvPr id="39939" name="Content Placeholder 2"/>
          <p:cNvSpPr>
            <a:spLocks noGrp="1"/>
          </p:cNvSpPr>
          <p:nvPr>
            <p:ph idx="1"/>
          </p:nvPr>
        </p:nvSpPr>
        <p:spPr/>
        <p:txBody>
          <a:bodyPr/>
          <a:lstStyle/>
          <a:p>
            <a:r>
              <a:rPr lang="en-US" smtClean="0">
                <a:ea typeface="ＭＳ Ｐゴシック" pitchFamily="1" charset="-128"/>
                <a:cs typeface="ＭＳ Ｐゴシック" pitchFamily="1" charset="-128"/>
              </a:rPr>
              <a:t>Counterparties: no lending beyond banks</a:t>
            </a:r>
          </a:p>
          <a:p>
            <a:r>
              <a:rPr lang="en-US" smtClean="0">
                <a:ea typeface="ＭＳ Ｐゴシック" pitchFamily="1" charset="-128"/>
                <a:cs typeface="ＭＳ Ｐゴシック" pitchFamily="1" charset="-128"/>
              </a:rPr>
              <a:t>Maturities: typically very short-term repo</a:t>
            </a:r>
          </a:p>
          <a:p>
            <a:r>
              <a:rPr lang="en-US" smtClean="0">
                <a:ea typeface="ＭＳ Ｐゴシック" pitchFamily="1" charset="-128"/>
                <a:cs typeface="ＭＳ Ｐゴシック" pitchFamily="1" charset="-128"/>
              </a:rPr>
              <a:t>Collateral: mostly Treasuries, some agencies</a:t>
            </a:r>
          </a:p>
          <a:p>
            <a:r>
              <a:rPr lang="en-US" smtClean="0">
                <a:ea typeface="ＭＳ Ｐゴシック" pitchFamily="1" charset="-128"/>
                <a:cs typeface="ＭＳ Ｐゴシック" pitchFamily="1" charset="-128"/>
              </a:rPr>
              <a:t>No arrangements outside US</a:t>
            </a:r>
          </a:p>
          <a:p>
            <a:r>
              <a:rPr lang="en-US" smtClean="0">
                <a:ea typeface="ＭＳ Ｐゴシック" pitchFamily="1" charset="-128"/>
                <a:cs typeface="ＭＳ Ｐゴシック" pitchFamily="1" charset="-128"/>
              </a:rPr>
              <a:t>So how do you deliver liquidity where it is needed?</a:t>
            </a:r>
          </a:p>
        </p:txBody>
      </p:sp>
      <p:sp>
        <p:nvSpPr>
          <p:cNvPr id="39940" name="Slide Number Placeholder 3"/>
          <p:cNvSpPr>
            <a:spLocks noGrp="1"/>
          </p:cNvSpPr>
          <p:nvPr>
            <p:ph type="sldNum" sz="quarter" idx="12"/>
          </p:nvPr>
        </p:nvSpPr>
        <p:spPr bwMode="auto">
          <a:noFill/>
          <a:ln>
            <a:miter lim="800000"/>
            <a:headEnd/>
            <a:tailEnd/>
          </a:ln>
        </p:spPr>
        <p:txBody>
          <a:bodyPr/>
          <a:lstStyle/>
          <a:p>
            <a:fld id="{635EE9E3-F381-0F4E-BFAB-7E02D2FD7081}" type="slidenum">
              <a:rPr lang="en-US" smtClean="0">
                <a:latin typeface="Calibri" pitchFamily="1" charset="0"/>
                <a:ea typeface="ＭＳ Ｐゴシック" pitchFamily="1" charset="-128"/>
                <a:cs typeface="ＭＳ Ｐゴシック" pitchFamily="1" charset="-128"/>
              </a:rPr>
              <a:pPr/>
              <a:t>64</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Fed Bagehot Steps I</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Changing the Delivery Mechanism</a:t>
            </a:r>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r>
              <a:rPr lang="en-US" smtClean="0">
                <a:ea typeface="ＭＳ Ｐゴシック" pitchFamily="1" charset="-128"/>
                <a:cs typeface="ＭＳ Ｐゴシック" pitchFamily="1" charset="-128"/>
              </a:rPr>
              <a:t>Decrease cost of liquidity (discount spread)</a:t>
            </a:r>
          </a:p>
          <a:p>
            <a:pPr lvl="1"/>
            <a:r>
              <a:rPr lang="en-US" smtClean="0"/>
              <a:t>Stigma</a:t>
            </a:r>
          </a:p>
          <a:p>
            <a:r>
              <a:rPr lang="en-US" smtClean="0">
                <a:ea typeface="ＭＳ Ｐゴシック" pitchFamily="1" charset="-128"/>
                <a:cs typeface="ＭＳ Ｐゴシック" pitchFamily="1" charset="-128"/>
              </a:rPr>
              <a:t>Term Auction Facility</a:t>
            </a:r>
          </a:p>
          <a:p>
            <a:pPr lvl="1"/>
            <a:r>
              <a:rPr lang="en-US" smtClean="0"/>
              <a:t>Anonymity, maturity, collateral</a:t>
            </a:r>
          </a:p>
          <a:p>
            <a:r>
              <a:rPr lang="en-US" smtClean="0">
                <a:ea typeface="ＭＳ Ｐゴシック" pitchFamily="1" charset="-128"/>
                <a:cs typeface="ＭＳ Ｐゴシック" pitchFamily="1" charset="-128"/>
              </a:rPr>
              <a:t>Transmission problems: Banks don’t deliver liquidity where needed (markets break down)</a:t>
            </a:r>
          </a:p>
          <a:p>
            <a:r>
              <a:rPr lang="en-US" smtClean="0">
                <a:ea typeface="ＭＳ Ｐゴシック" pitchFamily="1" charset="-128"/>
                <a:cs typeface="ＭＳ Ｐゴシック" pitchFamily="1" charset="-128"/>
              </a:rPr>
              <a:t>Dollar swaps</a:t>
            </a:r>
          </a:p>
          <a:p>
            <a:r>
              <a:rPr lang="en-US" smtClean="0">
                <a:ea typeface="ＭＳ Ｐゴシック" pitchFamily="1" charset="-128"/>
                <a:cs typeface="ＭＳ Ｐゴシック" pitchFamily="1" charset="-128"/>
              </a:rPr>
              <a:t>After Bear: Counterparties and FRA 13(3)</a:t>
            </a:r>
          </a:p>
          <a:p>
            <a:pPr lvl="1"/>
            <a:r>
              <a:rPr lang="en-US" smtClean="0"/>
              <a:t>“unusual and exigent circumstances”</a:t>
            </a:r>
          </a:p>
          <a:p>
            <a:pPr lvl="1"/>
            <a:r>
              <a:rPr lang="en-US" smtClean="0"/>
              <a:t>Primary dealers (PDCF and TSLF)</a:t>
            </a:r>
          </a:p>
        </p:txBody>
      </p:sp>
      <p:sp>
        <p:nvSpPr>
          <p:cNvPr id="40964" name="Slide Number Placeholder 3"/>
          <p:cNvSpPr>
            <a:spLocks noGrp="1"/>
          </p:cNvSpPr>
          <p:nvPr>
            <p:ph type="sldNum" sz="quarter" idx="12"/>
          </p:nvPr>
        </p:nvSpPr>
        <p:spPr bwMode="auto">
          <a:noFill/>
          <a:ln>
            <a:miter lim="800000"/>
            <a:headEnd/>
            <a:tailEnd/>
          </a:ln>
        </p:spPr>
        <p:txBody>
          <a:bodyPr/>
          <a:lstStyle/>
          <a:p>
            <a:fld id="{5AACE30E-CA0B-524F-B4EA-7F917132F539}" type="slidenum">
              <a:rPr lang="en-US" smtClean="0">
                <a:latin typeface="Calibri" pitchFamily="1" charset="0"/>
                <a:ea typeface="ＭＳ Ｐゴシック" pitchFamily="1" charset="-128"/>
                <a:cs typeface="ＭＳ Ｐゴシック" pitchFamily="1" charset="-128"/>
              </a:rPr>
              <a:pPr/>
              <a:t>65</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229600" cy="1143000"/>
          </a:xfrm>
        </p:spPr>
        <p:txBody>
          <a:bodyPr>
            <a:normAutofit fontScale="90000"/>
          </a:bodyPr>
          <a:lstStyle/>
          <a:p>
            <a:r>
              <a:rPr lang="en-US" smtClean="0">
                <a:ea typeface="ＭＳ Ｐゴシック" pitchFamily="1" charset="-128"/>
                <a:cs typeface="ＭＳ Ｐゴシック" pitchFamily="1" charset="-128"/>
              </a:rPr>
              <a:t>Fed Bagehot Steps II</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Changing the Delivery Mechanism</a:t>
            </a:r>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r>
              <a:rPr lang="en-US" smtClean="0">
                <a:ea typeface="ＭＳ Ｐゴシック" pitchFamily="1" charset="-128"/>
                <a:cs typeface="ＭＳ Ｐゴシック" pitchFamily="1" charset="-128"/>
              </a:rPr>
              <a:t>After Lehman: End of sterilization leads to explosion of reserves</a:t>
            </a:r>
          </a:p>
          <a:p>
            <a:r>
              <a:rPr lang="en-US" smtClean="0">
                <a:ea typeface="ＭＳ Ｐゴシック" pitchFamily="1" charset="-128"/>
                <a:cs typeface="ＭＳ Ｐゴシック" pitchFamily="1" charset="-128"/>
              </a:rPr>
              <a:t>Run on money funds and CP</a:t>
            </a:r>
          </a:p>
          <a:p>
            <a:pPr lvl="1"/>
            <a:r>
              <a:rPr lang="en-US" smtClean="0"/>
              <a:t>MMMFs won’t borrow because their investors see leverage as a risk</a:t>
            </a:r>
          </a:p>
          <a:p>
            <a:pPr lvl="1"/>
            <a:r>
              <a:rPr lang="en-US" smtClean="0"/>
              <a:t>AMLF: Fed lends to banks that pledge ABCP purchased from MMMFs (no penalty rate!)</a:t>
            </a:r>
          </a:p>
          <a:p>
            <a:pPr lvl="1"/>
            <a:r>
              <a:rPr lang="en-US" smtClean="0"/>
              <a:t>CPFF: Fed lends to CP issuers</a:t>
            </a:r>
          </a:p>
          <a:p>
            <a:r>
              <a:rPr lang="en-US" smtClean="0">
                <a:ea typeface="ＭＳ Ｐゴシック" pitchFamily="1" charset="-128"/>
                <a:cs typeface="ＭＳ Ｐゴシック" pitchFamily="1" charset="-128"/>
              </a:rPr>
              <a:t>Crisis in other markets leads to TALF</a:t>
            </a:r>
          </a:p>
          <a:p>
            <a:pPr lvl="1"/>
            <a:r>
              <a:rPr lang="en-US" smtClean="0"/>
              <a:t>Lend to investors against collateral at penalty rate</a:t>
            </a:r>
          </a:p>
        </p:txBody>
      </p:sp>
      <p:sp>
        <p:nvSpPr>
          <p:cNvPr id="41988" name="Slide Number Placeholder 3"/>
          <p:cNvSpPr>
            <a:spLocks noGrp="1"/>
          </p:cNvSpPr>
          <p:nvPr>
            <p:ph type="sldNum" sz="quarter" idx="12"/>
          </p:nvPr>
        </p:nvSpPr>
        <p:spPr bwMode="auto">
          <a:noFill/>
          <a:ln>
            <a:miter lim="800000"/>
            <a:headEnd/>
            <a:tailEnd/>
          </a:ln>
        </p:spPr>
        <p:txBody>
          <a:bodyPr/>
          <a:lstStyle/>
          <a:p>
            <a:fld id="{C32375B8-F53D-D547-BD12-3948A49E1358}" type="slidenum">
              <a:rPr lang="en-US" smtClean="0">
                <a:latin typeface="Calibri" pitchFamily="1" charset="0"/>
                <a:ea typeface="ＭＳ Ｐゴシック" pitchFamily="1" charset="-128"/>
                <a:cs typeface="ＭＳ Ｐゴシック" pitchFamily="1" charset="-128"/>
              </a:rPr>
              <a:pPr/>
              <a:t>66</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Proliferation of Policy “Tools”</a:t>
            </a:r>
          </a:p>
        </p:txBody>
      </p:sp>
      <p:sp>
        <p:nvSpPr>
          <p:cNvPr id="43011" name="Content Placeholder 2"/>
          <p:cNvSpPr>
            <a:spLocks noGrp="1"/>
          </p:cNvSpPr>
          <p:nvPr>
            <p:ph idx="1"/>
          </p:nvPr>
        </p:nvSpPr>
        <p:spPr>
          <a:xfrm>
            <a:off x="457200" y="904875"/>
            <a:ext cx="8229600" cy="4525963"/>
          </a:xfrm>
        </p:spPr>
        <p:txBody>
          <a:bodyPr>
            <a:normAutofit fontScale="85000" lnSpcReduction="20000"/>
          </a:bodyPr>
          <a:lstStyle/>
          <a:p>
            <a:r>
              <a:rPr lang="en-US" smtClean="0">
                <a:ea typeface="ＭＳ Ｐゴシック" pitchFamily="1" charset="-128"/>
                <a:cs typeface="ＭＳ Ｐゴシック" pitchFamily="1" charset="-128"/>
              </a:rPr>
              <a:t>Traditional: OMO, Discount Rate, RR</a:t>
            </a:r>
          </a:p>
          <a:p>
            <a:r>
              <a:rPr lang="en-US" smtClean="0">
                <a:ea typeface="ＭＳ Ｐゴシック" pitchFamily="1" charset="-128"/>
                <a:cs typeface="ＭＳ Ｐゴシック" pitchFamily="1" charset="-128"/>
              </a:rPr>
              <a:t>Before Bear: Term Auction Facility (TAF)</a:t>
            </a:r>
          </a:p>
          <a:p>
            <a:r>
              <a:rPr lang="en-US" smtClean="0">
                <a:ea typeface="ＭＳ Ｐゴシック" pitchFamily="1" charset="-128"/>
                <a:cs typeface="ＭＳ Ｐゴシック" pitchFamily="1" charset="-128"/>
              </a:rPr>
              <a:t>After Bear and Before Lehman</a:t>
            </a:r>
          </a:p>
          <a:p>
            <a:pPr lvl="1"/>
            <a:r>
              <a:rPr lang="en-US" smtClean="0"/>
              <a:t>Primary Dealer Credit Facility (PDCF)</a:t>
            </a:r>
          </a:p>
          <a:p>
            <a:pPr lvl="1"/>
            <a:r>
              <a:rPr lang="en-US" smtClean="0"/>
              <a:t>Term Securities Lending Facility (TSLF)</a:t>
            </a:r>
          </a:p>
          <a:p>
            <a:r>
              <a:rPr lang="en-US" smtClean="0">
                <a:ea typeface="ＭＳ Ｐゴシック" pitchFamily="1" charset="-128"/>
                <a:cs typeface="ＭＳ Ｐゴシック" pitchFamily="1" charset="-128"/>
              </a:rPr>
              <a:t>After Lehman</a:t>
            </a:r>
          </a:p>
          <a:p>
            <a:pPr lvl="1"/>
            <a:r>
              <a:rPr lang="en-US" smtClean="0"/>
              <a:t>Interest on Reserves</a:t>
            </a:r>
          </a:p>
          <a:p>
            <a:pPr lvl="1"/>
            <a:r>
              <a:rPr lang="en-US" smtClean="0"/>
              <a:t>ABCP MMMF Liquidity Facility </a:t>
            </a:r>
          </a:p>
          <a:p>
            <a:pPr lvl="1"/>
            <a:r>
              <a:rPr lang="en-US" smtClean="0"/>
              <a:t>Commercial Paper Funding Facility (CPFF)</a:t>
            </a:r>
          </a:p>
          <a:p>
            <a:pPr lvl="1"/>
            <a:r>
              <a:rPr lang="en-US" smtClean="0"/>
              <a:t>Money Market Investor Funding Facility (MMIFF)</a:t>
            </a:r>
          </a:p>
          <a:p>
            <a:pPr lvl="1"/>
            <a:r>
              <a:rPr lang="en-US" smtClean="0"/>
              <a:t>Term Asset-Backed Security Loan Facility (TALF)</a:t>
            </a:r>
          </a:p>
        </p:txBody>
      </p:sp>
      <p:sp>
        <p:nvSpPr>
          <p:cNvPr id="43012" name="Slide Number Placeholder 3"/>
          <p:cNvSpPr>
            <a:spLocks noGrp="1"/>
          </p:cNvSpPr>
          <p:nvPr>
            <p:ph type="sldNum" sz="quarter" idx="12"/>
          </p:nvPr>
        </p:nvSpPr>
        <p:spPr bwMode="auto">
          <a:noFill/>
          <a:ln>
            <a:miter lim="800000"/>
            <a:headEnd/>
            <a:tailEnd/>
          </a:ln>
        </p:spPr>
        <p:txBody>
          <a:bodyPr/>
          <a:lstStyle/>
          <a:p>
            <a:fld id="{5205ADCE-93B8-2A4C-92BD-CA186315101C}" type="slidenum">
              <a:rPr lang="en-US" smtClean="0">
                <a:latin typeface="Calibri" pitchFamily="1" charset="0"/>
                <a:ea typeface="ＭＳ Ｐゴシック" pitchFamily="1" charset="-128"/>
                <a:cs typeface="ＭＳ Ｐゴシック" pitchFamily="1" charset="-128"/>
              </a:rPr>
              <a:pPr/>
              <a:t>67</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ea typeface="ＭＳ Ｐゴシック" pitchFamily="1" charset="-128"/>
                <a:cs typeface="ＭＳ Ｐゴシック" pitchFamily="1" charset="-128"/>
              </a:rPr>
              <a:t>Other Liquidity Provisions</a:t>
            </a:r>
          </a:p>
        </p:txBody>
      </p:sp>
      <p:sp>
        <p:nvSpPr>
          <p:cNvPr id="44035" name="Content Placeholder 2"/>
          <p:cNvSpPr>
            <a:spLocks noGrp="1"/>
          </p:cNvSpPr>
          <p:nvPr>
            <p:ph idx="1"/>
          </p:nvPr>
        </p:nvSpPr>
        <p:spPr/>
        <p:txBody>
          <a:bodyPr/>
          <a:lstStyle/>
          <a:p>
            <a:r>
              <a:rPr lang="en-US" smtClean="0">
                <a:ea typeface="ＭＳ Ｐゴシック" pitchFamily="1" charset="-128"/>
                <a:cs typeface="ＭＳ Ｐゴシック" pitchFamily="1" charset="-128"/>
              </a:rPr>
              <a:t>Lending to prevent collapse of Bear and AIG</a:t>
            </a:r>
          </a:p>
          <a:p>
            <a:pPr lvl="1"/>
            <a:r>
              <a:rPr lang="en-US" smtClean="0"/>
              <a:t>Maiden Lane SPVs (well collateralized?)</a:t>
            </a:r>
          </a:p>
          <a:p>
            <a:pPr lvl="1"/>
            <a:r>
              <a:rPr lang="en-US" smtClean="0"/>
              <a:t>Collateralized loans to AIG</a:t>
            </a:r>
          </a:p>
          <a:p>
            <a:r>
              <a:rPr lang="en-US" smtClean="0">
                <a:ea typeface="ＭＳ Ｐゴシック" pitchFamily="1" charset="-128"/>
                <a:cs typeface="ＭＳ Ｐゴシック" pitchFamily="1" charset="-128"/>
              </a:rPr>
              <a:t>Fed at the limit of its emergency powers under Section 13(3) of the Federal Reserve Act</a:t>
            </a:r>
          </a:p>
          <a:p>
            <a:pPr lvl="1"/>
            <a:endParaRPr lang="en-US" smtClean="0"/>
          </a:p>
          <a:p>
            <a:pPr lvl="1"/>
            <a:endParaRPr lang="en-US" smtClean="0"/>
          </a:p>
          <a:p>
            <a:pPr lvl="1"/>
            <a:endParaRPr lang="en-US" smtClean="0"/>
          </a:p>
        </p:txBody>
      </p:sp>
      <p:sp>
        <p:nvSpPr>
          <p:cNvPr id="44036" name="Slide Number Placeholder 3"/>
          <p:cNvSpPr>
            <a:spLocks noGrp="1"/>
          </p:cNvSpPr>
          <p:nvPr>
            <p:ph type="sldNum" sz="quarter" idx="12"/>
          </p:nvPr>
        </p:nvSpPr>
        <p:spPr bwMode="auto">
          <a:noFill/>
          <a:ln>
            <a:miter lim="800000"/>
            <a:headEnd/>
            <a:tailEnd/>
          </a:ln>
        </p:spPr>
        <p:txBody>
          <a:bodyPr/>
          <a:lstStyle/>
          <a:p>
            <a:fld id="{8B83A28E-0143-6F42-9B31-ECC94A428E3D}" type="slidenum">
              <a:rPr lang="en-US" smtClean="0">
                <a:latin typeface="Calibri" pitchFamily="1" charset="0"/>
                <a:ea typeface="ＭＳ Ｐゴシック" pitchFamily="1" charset="-128"/>
                <a:cs typeface="ＭＳ Ｐゴシック" pitchFamily="1" charset="-128"/>
              </a:rPr>
              <a:pPr/>
              <a:t>68</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119063"/>
            <a:ext cx="8229600" cy="879475"/>
          </a:xfrm>
        </p:spPr>
        <p:txBody>
          <a:bodyPr>
            <a:normAutofit fontScale="90000"/>
          </a:bodyPr>
          <a:lstStyle/>
          <a:p>
            <a:r>
              <a:rPr lang="en-US" smtClean="0">
                <a:ea typeface="ＭＳ Ｐゴシック" pitchFamily="1" charset="-128"/>
                <a:cs typeface="ＭＳ Ｐゴシック" pitchFamily="1" charset="-128"/>
              </a:rPr>
              <a:t>Unconventional Monetary Policy</a:t>
            </a:r>
            <a:br>
              <a:rPr lang="en-US" smtClean="0">
                <a:ea typeface="ＭＳ Ｐゴシック" pitchFamily="1" charset="-128"/>
                <a:cs typeface="ＭＳ Ｐゴシック" pitchFamily="1" charset="-128"/>
              </a:rPr>
            </a:br>
            <a:r>
              <a:rPr lang="en-US" sz="2800" smtClean="0">
                <a:ea typeface="ＭＳ Ｐゴシック" pitchFamily="1" charset="-128"/>
                <a:cs typeface="ＭＳ Ｐゴシック" pitchFamily="1" charset="-128"/>
              </a:rPr>
              <a:t>Billions of Dollars</a:t>
            </a:r>
          </a:p>
        </p:txBody>
      </p:sp>
      <p:sp>
        <p:nvSpPr>
          <p:cNvPr id="45059" name="Content Placeholder 2"/>
          <p:cNvSpPr>
            <a:spLocks noGrp="1"/>
          </p:cNvSpPr>
          <p:nvPr>
            <p:ph idx="1"/>
          </p:nvPr>
        </p:nvSpPr>
        <p:spPr/>
        <p:txBody>
          <a:bodyPr/>
          <a:lstStyle/>
          <a:p>
            <a:pPr>
              <a:buFont typeface="Arial" pitchFamily="1" charset="0"/>
              <a:buNone/>
            </a:pPr>
            <a:r>
              <a:rPr lang="en-US" smtClean="0">
                <a:ea typeface="ＭＳ Ｐゴシック" pitchFamily="1" charset="-128"/>
                <a:cs typeface="ＭＳ Ｐゴシック" pitchFamily="1" charset="-128"/>
              </a:rPr>
              <a:t> </a:t>
            </a:r>
          </a:p>
        </p:txBody>
      </p:sp>
      <p:sp>
        <p:nvSpPr>
          <p:cNvPr id="45060" name="TextBox 4"/>
          <p:cNvSpPr txBox="1">
            <a:spLocks noChangeArrowheads="1"/>
          </p:cNvSpPr>
          <p:nvPr/>
        </p:nvSpPr>
        <p:spPr bwMode="auto">
          <a:xfrm>
            <a:off x="177800" y="6478588"/>
            <a:ext cx="2109788" cy="307975"/>
          </a:xfrm>
          <a:prstGeom prst="rect">
            <a:avLst/>
          </a:prstGeom>
          <a:noFill/>
          <a:ln w="9525">
            <a:noFill/>
            <a:miter lim="800000"/>
            <a:headEnd/>
            <a:tailEnd/>
          </a:ln>
        </p:spPr>
        <p:txBody>
          <a:bodyPr wrap="none">
            <a:prstTxWarp prst="textNoShape">
              <a:avLst/>
            </a:prstTxWarp>
            <a:spAutoFit/>
          </a:bodyPr>
          <a:lstStyle/>
          <a:p>
            <a:r>
              <a:rPr lang="en-US" sz="1400"/>
              <a:t>Source: FRB Cleveland.</a:t>
            </a:r>
          </a:p>
        </p:txBody>
      </p:sp>
      <p:graphicFrame>
        <p:nvGraphicFramePr>
          <p:cNvPr id="7" name="Chart 6"/>
          <p:cNvGraphicFramePr/>
          <p:nvPr/>
        </p:nvGraphicFramePr>
        <p:xfrm>
          <a:off x="454787" y="1269921"/>
          <a:ext cx="8340615" cy="4856241"/>
        </p:xfrm>
        <a:graphic>
          <a:graphicData uri="http://schemas.openxmlformats.org/drawingml/2006/chart">
            <c:chart xmlns:c="http://schemas.openxmlformats.org/drawingml/2006/chart" xmlns:r="http://schemas.openxmlformats.org/officeDocument/2006/relationships" r:id="rId3"/>
          </a:graphicData>
        </a:graphic>
      </p:graphicFrame>
      <p:sp>
        <p:nvSpPr>
          <p:cNvPr id="45062" name="Slide Number Placeholder 5"/>
          <p:cNvSpPr>
            <a:spLocks noGrp="1"/>
          </p:cNvSpPr>
          <p:nvPr>
            <p:ph type="sldNum" sz="quarter" idx="12"/>
          </p:nvPr>
        </p:nvSpPr>
        <p:spPr bwMode="auto">
          <a:noFill/>
          <a:ln>
            <a:miter lim="800000"/>
            <a:headEnd/>
            <a:tailEnd/>
          </a:ln>
        </p:spPr>
        <p:txBody>
          <a:bodyPr/>
          <a:lstStyle/>
          <a:p>
            <a:fld id="{56EF05A0-96C0-8741-A1F7-F6EC945AD098}" type="slidenum">
              <a:rPr lang="en-US" smtClean="0">
                <a:latin typeface="Calibri" pitchFamily="1" charset="0"/>
                <a:ea typeface="ＭＳ Ｐゴシック" pitchFamily="1" charset="-128"/>
                <a:cs typeface="ＭＳ Ｐゴシック" pitchFamily="1" charset="-128"/>
              </a:rPr>
              <a:pPr/>
              <a:t>69</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a:ea typeface="ＭＳ Ｐゴシック" pitchFamily="1" charset="-128"/>
                <a:cs typeface="ＭＳ Ｐゴシック" pitchFamily="1" charset="-128"/>
              </a:rPr>
              <a:t>Real Triggers</a:t>
            </a:r>
          </a:p>
        </p:txBody>
      </p:sp>
      <p:sp>
        <p:nvSpPr>
          <p:cNvPr id="36867" name="Rectangle 3"/>
          <p:cNvSpPr>
            <a:spLocks noGrp="1" noChangeArrowheads="1"/>
          </p:cNvSpPr>
          <p:nvPr>
            <p:ph type="body" idx="1"/>
          </p:nvPr>
        </p:nvSpPr>
        <p:spPr>
          <a:xfrm>
            <a:off x="685800" y="1447800"/>
            <a:ext cx="7848600" cy="4724400"/>
          </a:xfrm>
        </p:spPr>
        <p:txBody>
          <a:bodyPr/>
          <a:lstStyle/>
          <a:p>
            <a:pPr eaLnBrk="1" hangingPunct="1"/>
            <a:r>
              <a:rPr lang="en-US" sz="2400">
                <a:ea typeface="ＭＳ Ｐゴシック" pitchFamily="1" charset="-128"/>
                <a:cs typeface="ＭＳ Ｐゴシック" pitchFamily="1" charset="-128"/>
              </a:rPr>
              <a:t>Financial disruptions usually occur when net worth falls.</a:t>
            </a:r>
          </a:p>
          <a:p>
            <a:pPr eaLnBrk="1" hangingPunct="1"/>
            <a:r>
              <a:rPr lang="en-US" sz="2400">
                <a:ea typeface="ＭＳ Ｐゴシック" pitchFamily="1" charset="-128"/>
                <a:cs typeface="ＭＳ Ｐゴシック" pitchFamily="1" charset="-128"/>
              </a:rPr>
              <a:t>Examples: Recessions and deflation </a:t>
            </a:r>
          </a:p>
          <a:p>
            <a:pPr lvl="1" eaLnBrk="1" hangingPunct="1"/>
            <a:r>
              <a:rPr lang="en-US" sz="2000">
                <a:ea typeface="ＭＳ Ｐゴシック" pitchFamily="1" charset="-128"/>
                <a:cs typeface="ＭＳ Ｐゴシック" pitchFamily="1" charset="-128"/>
              </a:rPr>
              <a:t>Lower borrowers’ ability to pay</a:t>
            </a:r>
          </a:p>
          <a:p>
            <a:pPr lvl="1" eaLnBrk="1" hangingPunct="1"/>
            <a:r>
              <a:rPr lang="en-US" sz="2000">
                <a:ea typeface="ＭＳ Ｐゴシック" pitchFamily="1" charset="-128"/>
                <a:cs typeface="ＭＳ Ｐゴシック" pitchFamily="1" charset="-128"/>
              </a:rPr>
              <a:t>Reduced revenues and unemployment</a:t>
            </a:r>
            <a:endParaRPr lang="en-US" sz="1600">
              <a:ea typeface="ＭＳ Ｐゴシック" pitchFamily="1" charset="-128"/>
              <a:cs typeface="ＭＳ Ｐゴシック" pitchFamily="1" charset="-128"/>
            </a:endParaRPr>
          </a:p>
          <a:p>
            <a:pPr eaLnBrk="1" hangingPunct="1"/>
            <a:r>
              <a:rPr lang="en-US" sz="2400">
                <a:ea typeface="ＭＳ Ｐゴシック" pitchFamily="1" charset="-128"/>
                <a:cs typeface="ＭＳ Ｐゴシック" pitchFamily="1" charset="-128"/>
              </a:rPr>
              <a:t>Defaults damage intermediary assets and capital.</a:t>
            </a:r>
          </a:p>
          <a:p>
            <a:pPr eaLnBrk="1" hangingPunct="1"/>
            <a:r>
              <a:rPr lang="en-US" sz="2400">
                <a:ea typeface="ＭＳ Ｐゴシック" pitchFamily="1" charset="-128"/>
                <a:cs typeface="ＭＳ Ｐゴシック" pitchFamily="1" charset="-128"/>
              </a:rPr>
              <a:t>Banks try to contract their balance sheets.</a:t>
            </a:r>
          </a:p>
          <a:p>
            <a:pPr eaLnBrk="1" hangingPunct="1"/>
            <a:r>
              <a:rPr lang="en-US" sz="2400">
                <a:ea typeface="ＭＳ Ｐゴシック" pitchFamily="1" charset="-128"/>
                <a:cs typeface="ＭＳ Ｐゴシック" pitchFamily="1" charset="-128"/>
              </a:rPr>
              <a:t>Reduced lending amplifies the cyclical downturn.</a:t>
            </a:r>
          </a:p>
          <a:p>
            <a:pPr eaLnBrk="1" hangingPunct="1"/>
            <a:r>
              <a:rPr lang="en-US" sz="2400">
                <a:ea typeface="ＭＳ Ｐゴシック" pitchFamily="1" charset="-128"/>
                <a:cs typeface="ＭＳ Ｐゴシック" pitchFamily="1" charset="-128"/>
              </a:rPr>
              <a:t>The deeper the cycle, the greater the risk of widespread failures of intermediaries through contagion.</a:t>
            </a:r>
          </a:p>
        </p:txBody>
      </p:sp>
      <p:sp>
        <p:nvSpPr>
          <p:cNvPr id="36868" name="Slide Number Placeholder 3"/>
          <p:cNvSpPr>
            <a:spLocks noGrp="1"/>
          </p:cNvSpPr>
          <p:nvPr>
            <p:ph type="sldNum" sz="quarter" idx="12"/>
          </p:nvPr>
        </p:nvSpPr>
        <p:spPr>
          <a:noFill/>
        </p:spPr>
        <p:txBody>
          <a:bodyPr/>
          <a:lstStyle/>
          <a:p>
            <a:fld id="{FF8D8BCB-14D2-BA45-AD93-9206EA865A54}" type="slidenum">
              <a:rPr lang="en-US"/>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ea typeface="ＭＳ Ｐゴシック" pitchFamily="1" charset="-128"/>
                <a:cs typeface="ＭＳ Ｐゴシック" pitchFamily="1" charset="-128"/>
              </a:rPr>
              <a:t>What The Fed Did</a:t>
            </a:r>
          </a:p>
        </p:txBody>
      </p:sp>
      <p:sp>
        <p:nvSpPr>
          <p:cNvPr id="48131" name="Content Placeholder 2"/>
          <p:cNvSpPr>
            <a:spLocks noGrp="1"/>
          </p:cNvSpPr>
          <p:nvPr>
            <p:ph idx="1"/>
          </p:nvPr>
        </p:nvSpPr>
        <p:spPr/>
        <p:txBody>
          <a:bodyPr/>
          <a:lstStyle/>
          <a:p>
            <a:r>
              <a:rPr lang="en-US" smtClean="0">
                <a:ea typeface="ＭＳ Ｐゴシック" pitchFamily="1" charset="-128"/>
                <a:cs typeface="ＭＳ Ｐゴシック" pitchFamily="1" charset="-128"/>
              </a:rPr>
              <a:t>Collapse in Treasuries as share of assets</a:t>
            </a:r>
          </a:p>
          <a:p>
            <a:r>
              <a:rPr lang="en-US" smtClean="0">
                <a:ea typeface="ＭＳ Ｐゴシック" pitchFamily="1" charset="-128"/>
                <a:cs typeface="ＭＳ Ｐゴシック" pitchFamily="1" charset="-128"/>
              </a:rPr>
              <a:t>Direct funding of nonbanks</a:t>
            </a:r>
          </a:p>
          <a:p>
            <a:r>
              <a:rPr lang="en-US" smtClean="0">
                <a:ea typeface="ＭＳ Ｐゴシック" pitchFamily="1" charset="-128"/>
                <a:cs typeface="ＭＳ Ｐゴシック" pitchFamily="1" charset="-128"/>
              </a:rPr>
              <a:t>Unprecedented balance sheet expansion after Lehman: Reserves surge</a:t>
            </a:r>
          </a:p>
          <a:p>
            <a:r>
              <a:rPr lang="en-US" smtClean="0">
                <a:ea typeface="ＭＳ Ｐゴシック" pitchFamily="1" charset="-128"/>
                <a:cs typeface="ＭＳ Ｐゴシック" pitchFamily="1" charset="-128"/>
              </a:rPr>
              <a:t>No precedent among modern central banks</a:t>
            </a:r>
          </a:p>
          <a:p>
            <a:r>
              <a:rPr lang="en-US" smtClean="0">
                <a:ea typeface="ＭＳ Ｐゴシック" pitchFamily="1" charset="-128"/>
                <a:cs typeface="ＭＳ Ｐゴシック" pitchFamily="1" charset="-128"/>
              </a:rPr>
              <a:t>Taylor: “Mondustrial” policy?</a:t>
            </a:r>
          </a:p>
          <a:p>
            <a:r>
              <a:rPr lang="en-US" smtClean="0">
                <a:ea typeface="ＭＳ Ｐゴシック" pitchFamily="1" charset="-128"/>
                <a:cs typeface="ＭＳ Ｐゴシック" pitchFamily="1" charset="-128"/>
              </a:rPr>
              <a:t>Fed at the limits of its emergency powers</a:t>
            </a:r>
          </a:p>
        </p:txBody>
      </p:sp>
      <p:sp>
        <p:nvSpPr>
          <p:cNvPr id="48132" name="Slide Number Placeholder 3"/>
          <p:cNvSpPr>
            <a:spLocks noGrp="1"/>
          </p:cNvSpPr>
          <p:nvPr>
            <p:ph type="sldNum" sz="quarter" idx="12"/>
          </p:nvPr>
        </p:nvSpPr>
        <p:spPr bwMode="auto">
          <a:noFill/>
          <a:ln>
            <a:miter lim="800000"/>
            <a:headEnd/>
            <a:tailEnd/>
          </a:ln>
        </p:spPr>
        <p:txBody>
          <a:bodyPr/>
          <a:lstStyle/>
          <a:p>
            <a:fld id="{2397EA38-4939-FB4E-B3C6-F8C4CB6AFE93}" type="slidenum">
              <a:rPr lang="en-US" smtClean="0">
                <a:latin typeface="Calibri" pitchFamily="1" charset="0"/>
                <a:ea typeface="ＭＳ Ｐゴシック" pitchFamily="1" charset="-128"/>
                <a:cs typeface="ＭＳ Ｐゴシック" pitchFamily="1" charset="-128"/>
              </a:rPr>
              <a:pPr/>
              <a:t>70</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Criticism of LOLR Policy</a:t>
            </a:r>
          </a:p>
        </p:txBody>
      </p:sp>
      <p:sp>
        <p:nvSpPr>
          <p:cNvPr id="3" name="Content Placeholder 2"/>
          <p:cNvSpPr>
            <a:spLocks noGrp="1"/>
          </p:cNvSpPr>
          <p:nvPr>
            <p:ph idx="1"/>
          </p:nvPr>
        </p:nvSpPr>
        <p:spPr>
          <a:xfrm>
            <a:off x="457200" y="1143000"/>
            <a:ext cx="8229600" cy="4525963"/>
          </a:xfrm>
        </p:spPr>
        <p:txBody>
          <a:bodyPr>
            <a:normAutofit fontScale="92500"/>
          </a:bodyPr>
          <a:lstStyle/>
          <a:p>
            <a:pPr marL="164592">
              <a:buFont typeface="Arial" charset="0"/>
              <a:buNone/>
              <a:defRPr/>
            </a:pPr>
            <a:r>
              <a:rPr lang="en-US" dirty="0" smtClean="0"/>
              <a:t>“The Board had never developed or enunciated a lender-of-last resort policy. Markets had to observe its actions and interpret the statements as always in the past. Instead of reducing uncertainty by offering and following an explicit lending policy, it continued to prevent some failures while permitting others. It failed to give a believable explanation of its reasons and reasoning.”</a:t>
            </a:r>
          </a:p>
          <a:p>
            <a:pPr>
              <a:buFont typeface="Arial" charset="0"/>
              <a:buNone/>
              <a:defRPr/>
            </a:pPr>
            <a:r>
              <a:rPr lang="en-US" dirty="0" smtClean="0"/>
              <a:t>							Allan Meltzer, 2009</a:t>
            </a:r>
            <a:endParaRPr lang="en-US" dirty="0"/>
          </a:p>
        </p:txBody>
      </p:sp>
      <p:sp>
        <p:nvSpPr>
          <p:cNvPr id="50180" name="Slide Number Placeholder 3"/>
          <p:cNvSpPr>
            <a:spLocks noGrp="1"/>
          </p:cNvSpPr>
          <p:nvPr>
            <p:ph type="sldNum" sz="quarter" idx="12"/>
          </p:nvPr>
        </p:nvSpPr>
        <p:spPr bwMode="auto">
          <a:noFill/>
          <a:ln>
            <a:miter lim="800000"/>
            <a:headEnd/>
            <a:tailEnd/>
          </a:ln>
        </p:spPr>
        <p:txBody>
          <a:bodyPr/>
          <a:lstStyle/>
          <a:p>
            <a:fld id="{6C196E67-51C3-CD45-8928-31FD48727617}" type="slidenum">
              <a:rPr lang="en-US" smtClean="0">
                <a:latin typeface="Calibri" pitchFamily="1" charset="0"/>
                <a:ea typeface="ＭＳ Ｐゴシック" pitchFamily="1" charset="-128"/>
                <a:cs typeface="ＭＳ Ｐゴシック" pitchFamily="1" charset="-128"/>
              </a:rPr>
              <a:pPr/>
              <a:t>71</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What Have We Learned</a:t>
            </a:r>
          </a:p>
        </p:txBody>
      </p:sp>
      <p:sp>
        <p:nvSpPr>
          <p:cNvPr id="57347" name="Content Placeholder 2"/>
          <p:cNvSpPr>
            <a:spLocks noGrp="1"/>
          </p:cNvSpPr>
          <p:nvPr>
            <p:ph idx="1"/>
          </p:nvPr>
        </p:nvSpPr>
        <p:spPr>
          <a:xfrm>
            <a:off x="457200" y="1143000"/>
            <a:ext cx="8229600" cy="4525963"/>
          </a:xfrm>
        </p:spPr>
        <p:txBody>
          <a:bodyPr>
            <a:normAutofit lnSpcReduction="10000"/>
          </a:bodyPr>
          <a:lstStyle/>
          <a:p>
            <a:r>
              <a:rPr lang="en-US" dirty="0" smtClean="0">
                <a:ea typeface="ＭＳ Ｐゴシック" pitchFamily="1" charset="-128"/>
                <a:cs typeface="ＭＳ Ｐゴシック" pitchFamily="1" charset="-128"/>
              </a:rPr>
              <a:t>Long history of liquidity crises with large economic spillover</a:t>
            </a:r>
          </a:p>
          <a:p>
            <a:r>
              <a:rPr lang="en-US" dirty="0" smtClean="0">
                <a:ea typeface="ＭＳ Ｐゴシック" pitchFamily="1" charset="-128"/>
                <a:cs typeface="ＭＳ Ｐゴシック" pitchFamily="1" charset="-128"/>
              </a:rPr>
              <a:t>Illiquidity and insolvency tough to distinguish</a:t>
            </a:r>
          </a:p>
          <a:p>
            <a:r>
              <a:rPr lang="en-US" dirty="0" smtClean="0">
                <a:ea typeface="ＭＳ Ｐゴシック" pitchFamily="1" charset="-128"/>
                <a:cs typeface="ＭＳ Ｐゴシック" pitchFamily="1" charset="-128"/>
              </a:rPr>
              <a:t>Lender of last resort</a:t>
            </a:r>
          </a:p>
          <a:p>
            <a:pPr lvl="1"/>
            <a:r>
              <a:rPr lang="en-US" dirty="0" smtClean="0"/>
              <a:t>Macro purpose: financial stability needed to achieve economic stability</a:t>
            </a:r>
          </a:p>
          <a:p>
            <a:pPr lvl="1"/>
            <a:r>
              <a:rPr lang="en-US" dirty="0" smtClean="0"/>
              <a:t>Micro purpose: promote function of markets while limiting moral hazard</a:t>
            </a:r>
          </a:p>
          <a:p>
            <a:pPr lvl="1"/>
            <a:r>
              <a:rPr lang="en-US" dirty="0" smtClean="0"/>
              <a:t>Still an art, not a science</a:t>
            </a:r>
          </a:p>
        </p:txBody>
      </p:sp>
      <p:sp>
        <p:nvSpPr>
          <p:cNvPr id="57348" name="Slide Number Placeholder 3"/>
          <p:cNvSpPr>
            <a:spLocks noGrp="1"/>
          </p:cNvSpPr>
          <p:nvPr>
            <p:ph type="sldNum" sz="quarter" idx="12"/>
          </p:nvPr>
        </p:nvSpPr>
        <p:spPr bwMode="auto">
          <a:noFill/>
          <a:ln>
            <a:miter lim="800000"/>
            <a:headEnd/>
            <a:tailEnd/>
          </a:ln>
        </p:spPr>
        <p:txBody>
          <a:bodyPr/>
          <a:lstStyle/>
          <a:p>
            <a:fld id="{ADDD12ED-831C-4D45-B8B6-B266E2994D0C}" type="slidenum">
              <a:rPr lang="en-US" smtClean="0">
                <a:latin typeface="Calibri" pitchFamily="1" charset="0"/>
                <a:ea typeface="ＭＳ Ｐゴシック" pitchFamily="1" charset="-128"/>
                <a:cs typeface="ＭＳ Ｐゴシック" pitchFamily="1" charset="-128"/>
              </a:rPr>
              <a:pPr/>
              <a:t>72</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At the Zero Bound</a:t>
            </a:r>
          </a:p>
        </p:txBody>
      </p:sp>
      <p:sp>
        <p:nvSpPr>
          <p:cNvPr id="34819" name="Content Placeholder 2"/>
          <p:cNvSpPr>
            <a:spLocks noGrp="1"/>
          </p:cNvSpPr>
          <p:nvPr>
            <p:ph idx="1"/>
          </p:nvPr>
        </p:nvSpPr>
        <p:spPr>
          <a:xfrm>
            <a:off x="457200" y="1143000"/>
            <a:ext cx="8229600" cy="4525963"/>
          </a:xfrm>
        </p:spPr>
        <p:txBody>
          <a:bodyPr>
            <a:normAutofit fontScale="92500" lnSpcReduction="10000"/>
          </a:bodyPr>
          <a:lstStyle/>
          <a:p>
            <a:r>
              <a:rPr lang="en-US" smtClean="0">
                <a:ea typeface="ＭＳ Ｐゴシック" pitchFamily="1" charset="-128"/>
                <a:cs typeface="ＭＳ Ｐゴシック" pitchFamily="1" charset="-128"/>
              </a:rPr>
              <a:t>Why is there a zero bound?</a:t>
            </a:r>
          </a:p>
          <a:p>
            <a:r>
              <a:rPr lang="en-US" smtClean="0">
                <a:ea typeface="ＭＳ Ｐゴシック" pitchFamily="1" charset="-128"/>
                <a:cs typeface="ＭＳ Ｐゴシック" pitchFamily="1" charset="-128"/>
              </a:rPr>
              <a:t>Does policy run out of ammunition?</a:t>
            </a:r>
          </a:p>
          <a:p>
            <a:r>
              <a:rPr lang="en-US" smtClean="0">
                <a:ea typeface="ＭＳ Ｐゴシック" pitchFamily="1" charset="-128"/>
                <a:cs typeface="ＭＳ Ｐゴシック" pitchFamily="1" charset="-128"/>
              </a:rPr>
              <a:t>How predictable is unconventional policy?</a:t>
            </a:r>
          </a:p>
          <a:p>
            <a:r>
              <a:rPr lang="en-US" smtClean="0">
                <a:ea typeface="ＭＳ Ｐゴシック" pitchFamily="1" charset="-128"/>
                <a:cs typeface="ＭＳ Ｐゴシック" pitchFamily="1" charset="-128"/>
              </a:rPr>
              <a:t>How does a CB limit risk of hitting zero bound?</a:t>
            </a:r>
          </a:p>
          <a:p>
            <a:pPr lvl="1"/>
            <a:r>
              <a:rPr lang="en-US" smtClean="0"/>
              <a:t>Inflation cushion</a:t>
            </a:r>
          </a:p>
          <a:p>
            <a:pPr lvl="1"/>
            <a:r>
              <a:rPr lang="en-US" smtClean="0"/>
              <a:t>Preemptive policy action: “respond aggressively to any adverse demand shock, in effect, substituting speed of the move for the cumulative size of the easing” (Meyer, 2001)</a:t>
            </a:r>
          </a:p>
          <a:p>
            <a:pPr lvl="1"/>
            <a:r>
              <a:rPr lang="en-US" smtClean="0"/>
              <a:t>Promote financial stability</a:t>
            </a:r>
          </a:p>
          <a:p>
            <a:endParaRPr lang="en-US" smtClean="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95869645-F1AF-7449-82BC-ED58273843D8}"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1143000"/>
          </a:xfrm>
        </p:spPr>
        <p:txBody>
          <a:bodyPr/>
          <a:lstStyle/>
          <a:p>
            <a:r>
              <a:rPr lang="en-US" smtClean="0">
                <a:ea typeface="ＭＳ Ｐゴシック" pitchFamily="1" charset="-128"/>
                <a:cs typeface="ＭＳ Ｐゴシック" pitchFamily="1" charset="-128"/>
              </a:rPr>
              <a:t>Unconventional Policy Approaches</a:t>
            </a:r>
          </a:p>
        </p:txBody>
      </p:sp>
      <p:sp>
        <p:nvSpPr>
          <p:cNvPr id="37891" name="Content Placeholder 2"/>
          <p:cNvSpPr>
            <a:spLocks noGrp="1"/>
          </p:cNvSpPr>
          <p:nvPr>
            <p:ph idx="1"/>
          </p:nvPr>
        </p:nvSpPr>
        <p:spPr>
          <a:xfrm>
            <a:off x="457200" y="885825"/>
            <a:ext cx="8229600" cy="4783138"/>
          </a:xfrm>
        </p:spPr>
        <p:txBody>
          <a:bodyPr>
            <a:normAutofit fontScale="92500" lnSpcReduction="10000"/>
          </a:bodyPr>
          <a:lstStyle/>
          <a:p>
            <a:r>
              <a:rPr lang="en-US" smtClean="0">
                <a:ea typeface="ＭＳ Ｐゴシック" pitchFamily="1" charset="-128"/>
                <a:cs typeface="ＭＳ Ｐゴシック" pitchFamily="1" charset="-128"/>
              </a:rPr>
              <a:t>Policy Duration Commitments</a:t>
            </a:r>
          </a:p>
          <a:p>
            <a:pPr lvl="1"/>
            <a:r>
              <a:rPr lang="en-US" smtClean="0"/>
              <a:t>Conditional</a:t>
            </a:r>
          </a:p>
          <a:p>
            <a:pPr lvl="1"/>
            <a:r>
              <a:rPr lang="en-US" smtClean="0"/>
              <a:t>Unconditional</a:t>
            </a:r>
          </a:p>
          <a:p>
            <a:pPr lvl="1"/>
            <a:r>
              <a:rPr lang="en-US" smtClean="0"/>
              <a:t>Rate-pegging</a:t>
            </a:r>
          </a:p>
          <a:p>
            <a:pPr lvl="2"/>
            <a:r>
              <a:rPr lang="en-US" smtClean="0">
                <a:ea typeface="ＭＳ Ｐゴシック" pitchFamily="1" charset="-128"/>
              </a:rPr>
              <a:t>Pre-1951: Fed caps long-term yields at 2½% </a:t>
            </a:r>
          </a:p>
          <a:p>
            <a:r>
              <a:rPr lang="en-US" smtClean="0">
                <a:ea typeface="ＭＳ Ｐゴシック" pitchFamily="1" charset="-128"/>
                <a:cs typeface="ＭＳ Ｐゴシック" pitchFamily="1" charset="-128"/>
              </a:rPr>
              <a:t>Exchange Rate Policy (Gold Standard)</a:t>
            </a:r>
          </a:p>
          <a:p>
            <a:r>
              <a:rPr lang="en-US" smtClean="0">
                <a:ea typeface="ＭＳ Ｐゴシック" pitchFamily="1" charset="-128"/>
                <a:cs typeface="ＭＳ Ｐゴシック" pitchFamily="1" charset="-128"/>
              </a:rPr>
              <a:t>Quantitative Easing</a:t>
            </a:r>
          </a:p>
          <a:p>
            <a:r>
              <a:rPr lang="en-US" smtClean="0">
                <a:ea typeface="ＭＳ Ｐゴシック" pitchFamily="1" charset="-128"/>
                <a:cs typeface="ＭＳ Ｐゴシック" pitchFamily="1" charset="-128"/>
              </a:rPr>
              <a:t>Credit Easing (“influence yields on privately issued securities”)</a:t>
            </a:r>
          </a:p>
          <a:p>
            <a:r>
              <a:rPr lang="en-US" smtClean="0">
                <a:ea typeface="ＭＳ Ｐゴシック" pitchFamily="1" charset="-128"/>
                <a:cs typeface="ＭＳ Ｐゴシック" pitchFamily="1" charset="-128"/>
              </a:rPr>
              <a:t>Cooperation with fiscal authorities (tax cut)</a:t>
            </a:r>
          </a:p>
          <a:p>
            <a:endParaRPr lang="en-US" smtClean="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247E7F04-45D9-A74E-AB8D-8283E2A9A4E7}"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a:xfrm>
            <a:off x="160338" y="0"/>
            <a:ext cx="8788400" cy="885825"/>
          </a:xfrm>
        </p:spPr>
        <p:txBody>
          <a:bodyPr/>
          <a:lstStyle/>
          <a:p>
            <a:r>
              <a:rPr lang="en-US" smtClean="0">
                <a:ea typeface="ＭＳ Ｐゴシック" pitchFamily="1" charset="-128"/>
                <a:cs typeface="ＭＳ Ｐゴシック" pitchFamily="1" charset="-128"/>
              </a:rPr>
              <a:t>Unconventional Policies Vary Greatly</a:t>
            </a:r>
          </a:p>
        </p:txBody>
      </p:sp>
      <p:sp>
        <p:nvSpPr>
          <p:cNvPr id="38915" name="Content Placeholder 2"/>
          <p:cNvSpPr>
            <a:spLocks noGrp="1"/>
          </p:cNvSpPr>
          <p:nvPr>
            <p:ph idx="1"/>
          </p:nvPr>
        </p:nvSpPr>
        <p:spPr>
          <a:xfrm>
            <a:off x="457200" y="1027113"/>
            <a:ext cx="8229600" cy="4525962"/>
          </a:xfrm>
        </p:spPr>
        <p:txBody>
          <a:bodyPr>
            <a:normAutofit fontScale="92500" lnSpcReduction="20000"/>
          </a:bodyPr>
          <a:lstStyle/>
          <a:p>
            <a:r>
              <a:rPr lang="en-US" smtClean="0">
                <a:ea typeface="ＭＳ Ｐゴシック" pitchFamily="1" charset="-128"/>
                <a:cs typeface="ＭＳ Ｐゴシック" pitchFamily="1" charset="-128"/>
              </a:rPr>
              <a:t>Deviation from prevailing practices</a:t>
            </a:r>
          </a:p>
          <a:p>
            <a:r>
              <a:rPr lang="en-US" smtClean="0">
                <a:ea typeface="ＭＳ Ｐゴシック" pitchFamily="1" charset="-128"/>
                <a:cs typeface="ＭＳ Ｐゴシック" pitchFamily="1" charset="-128"/>
              </a:rPr>
              <a:t>Distortions </a:t>
            </a:r>
          </a:p>
          <a:p>
            <a:r>
              <a:rPr lang="en-US" smtClean="0">
                <a:ea typeface="ＭＳ Ｐゴシック" pitchFamily="1" charset="-128"/>
                <a:cs typeface="ＭＳ Ｐゴシック" pitchFamily="1" charset="-128"/>
              </a:rPr>
              <a:t>Costs of Exit</a:t>
            </a:r>
          </a:p>
          <a:p>
            <a:r>
              <a:rPr lang="en-US" smtClean="0">
                <a:ea typeface="ＭＳ Ｐゴシック" pitchFamily="1" charset="-128"/>
                <a:cs typeface="ＭＳ Ｐゴシック" pitchFamily="1" charset="-128"/>
              </a:rPr>
              <a:t>Fiscal character (or cooperation)</a:t>
            </a:r>
          </a:p>
          <a:p>
            <a:r>
              <a:rPr lang="en-US" smtClean="0">
                <a:ea typeface="ＭＳ Ｐゴシック" pitchFamily="1" charset="-128"/>
                <a:cs typeface="ＭＳ Ｐゴシック" pitchFamily="1" charset="-128"/>
              </a:rPr>
              <a:t>Efficacy depends on conditions, including:</a:t>
            </a:r>
          </a:p>
          <a:p>
            <a:pPr lvl="1"/>
            <a:r>
              <a:rPr lang="en-US" smtClean="0"/>
              <a:t>Current policy regime</a:t>
            </a:r>
          </a:p>
          <a:p>
            <a:pPr lvl="1"/>
            <a:r>
              <a:rPr lang="en-US" smtClean="0"/>
              <a:t>Level of distant forward rates</a:t>
            </a:r>
          </a:p>
          <a:p>
            <a:pPr lvl="1"/>
            <a:r>
              <a:rPr lang="en-US" smtClean="0"/>
              <a:t>Size of an economy in the world economy</a:t>
            </a:r>
          </a:p>
          <a:p>
            <a:pPr lvl="1"/>
            <a:r>
              <a:rPr lang="en-US" smtClean="0"/>
              <a:t>Deflation risks</a:t>
            </a:r>
          </a:p>
          <a:p>
            <a:pPr lvl="1"/>
            <a:r>
              <a:rPr lang="en-US" smtClean="0"/>
              <a:t>Effectiveness of financial intermediation</a:t>
            </a:r>
          </a:p>
          <a:p>
            <a:pPr lvl="1"/>
            <a:endParaRPr lang="en-US" smtClean="0"/>
          </a:p>
        </p:txBody>
      </p:sp>
      <p:sp>
        <p:nvSpPr>
          <p:cNvPr id="4" name="Slide Number Placeholder 3"/>
          <p:cNvSpPr>
            <a:spLocks noGrp="1"/>
          </p:cNvSpPr>
          <p:nvPr>
            <p:ph type="sldNum" sz="quarter" idx="12"/>
          </p:nvPr>
        </p:nvSpPr>
        <p:spPr/>
        <p:txBody>
          <a:bodyPr/>
          <a:lstStyle/>
          <a:p>
            <a:pPr>
              <a:defRPr/>
            </a:pPr>
            <a:fld id="{C3A54691-05C6-EA46-ADFE-DBBE9883666D}"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1143000"/>
          </a:xfrm>
        </p:spPr>
        <p:txBody>
          <a:bodyPr/>
          <a:lstStyle/>
          <a:p>
            <a:r>
              <a:rPr lang="en-US">
                <a:ea typeface="ＭＳ Ｐゴシック" pitchFamily="1" charset="-128"/>
                <a:cs typeface="ＭＳ Ｐゴシック" pitchFamily="1" charset="-128"/>
              </a:rPr>
              <a:t>U.S. Commercial Banks</a:t>
            </a:r>
            <a:r>
              <a:rPr lang="en-US" sz="2400">
                <a:ea typeface="ＭＳ Ｐゴシック" pitchFamily="1" charset="-128"/>
                <a:cs typeface="ＭＳ Ｐゴシック" pitchFamily="1" charset="-128"/>
              </a:rPr>
              <a:t/>
            </a:r>
            <a:br>
              <a:rPr lang="en-US" sz="2400">
                <a:ea typeface="ＭＳ Ｐゴシック" pitchFamily="1" charset="-128"/>
                <a:cs typeface="ＭＳ Ｐゴシック" pitchFamily="1" charset="-128"/>
              </a:rPr>
            </a:br>
            <a:r>
              <a:rPr lang="en-US" sz="2400">
                <a:ea typeface="ＭＳ Ｐゴシック" pitchFamily="1" charset="-128"/>
                <a:cs typeface="ＭＳ Ｐゴシック" pitchFamily="1" charset="-128"/>
              </a:rPr>
              <a:t>Book Equity to Assets, 1840-2009</a:t>
            </a:r>
          </a:p>
        </p:txBody>
      </p:sp>
      <p:sp>
        <p:nvSpPr>
          <p:cNvPr id="32771" name="Content Placeholder 2"/>
          <p:cNvSpPr>
            <a:spLocks noGrp="1"/>
          </p:cNvSpPr>
          <p:nvPr>
            <p:ph idx="1"/>
          </p:nvPr>
        </p:nvSpPr>
        <p:spPr/>
        <p:txBody>
          <a:bodyPr/>
          <a:lstStyle/>
          <a:p>
            <a:pPr>
              <a:buFont typeface="Arial" pitchFamily="1" charset="0"/>
              <a:buNone/>
            </a:pPr>
            <a:endParaRPr lang="en-US">
              <a:ea typeface="ＭＳ Ｐゴシック" pitchFamily="1" charset="-128"/>
              <a:cs typeface="ＭＳ Ｐゴシック" pitchFamily="1" charset="-128"/>
            </a:endParaRPr>
          </a:p>
        </p:txBody>
      </p:sp>
      <p:sp>
        <p:nvSpPr>
          <p:cNvPr id="32772" name="Slide Number Placeholder 3"/>
          <p:cNvSpPr>
            <a:spLocks noGrp="1"/>
          </p:cNvSpPr>
          <p:nvPr>
            <p:ph type="sldNum" sz="quarter" idx="12"/>
          </p:nvPr>
        </p:nvSpPr>
        <p:spPr bwMode="auto">
          <a:noFill/>
          <a:ln>
            <a:miter lim="800000"/>
            <a:headEnd/>
            <a:tailEnd/>
          </a:ln>
        </p:spPr>
        <p:txBody>
          <a:bodyPr/>
          <a:lstStyle/>
          <a:p>
            <a:fld id="{D8ADDD05-6C68-C74D-8A16-D77AF79ED7D7}" type="slidenum">
              <a:rPr lang="en-US">
                <a:latin typeface="Calibri" pitchFamily="1" charset="0"/>
                <a:ea typeface="ＭＳ Ｐゴシック" pitchFamily="1" charset="-128"/>
                <a:cs typeface="ＭＳ Ｐゴシック" pitchFamily="1" charset="-128"/>
              </a:rPr>
              <a:pPr/>
              <a:t>76</a:t>
            </a:fld>
            <a:endParaRPr lang="en-US">
              <a:latin typeface="Calibri" pitchFamily="1" charset="0"/>
              <a:ea typeface="ＭＳ Ｐゴシック" pitchFamily="1" charset="-128"/>
              <a:cs typeface="ＭＳ Ｐゴシック" pitchFamily="1" charset="-128"/>
            </a:endParaRPr>
          </a:p>
        </p:txBody>
      </p:sp>
      <p:pic>
        <p:nvPicPr>
          <p:cNvPr id="32773" name="Picture 4"/>
          <p:cNvPicPr>
            <a:picLocks noChangeAspect="1"/>
          </p:cNvPicPr>
          <p:nvPr/>
        </p:nvPicPr>
        <p:blipFill>
          <a:blip r:embed="rId2"/>
          <a:srcRect/>
          <a:stretch>
            <a:fillRect/>
          </a:stretch>
        </p:blipFill>
        <p:spPr bwMode="auto">
          <a:xfrm>
            <a:off x="457200" y="1143000"/>
            <a:ext cx="8229600" cy="4983163"/>
          </a:xfrm>
          <a:prstGeom prst="rect">
            <a:avLst/>
          </a:prstGeom>
          <a:noFill/>
          <a:ln w="9525">
            <a:noFill/>
            <a:miter lim="800000"/>
            <a:headEnd/>
            <a:tailEnd/>
          </a:ln>
        </p:spPr>
      </p:pic>
      <p:sp>
        <p:nvSpPr>
          <p:cNvPr id="32774" name="TextBox 5"/>
          <p:cNvSpPr txBox="1">
            <a:spLocks noChangeArrowheads="1"/>
          </p:cNvSpPr>
          <p:nvPr/>
        </p:nvSpPr>
        <p:spPr bwMode="auto">
          <a:xfrm>
            <a:off x="457200" y="6356350"/>
            <a:ext cx="7400925" cy="307975"/>
          </a:xfrm>
          <a:prstGeom prst="rect">
            <a:avLst/>
          </a:prstGeom>
          <a:noFill/>
          <a:ln w="9525">
            <a:noFill/>
            <a:miter lim="800000"/>
            <a:headEnd/>
            <a:tailEnd/>
          </a:ln>
        </p:spPr>
        <p:txBody>
          <a:bodyPr wrap="none">
            <a:prstTxWarp prst="textNoShape">
              <a:avLst/>
            </a:prstTxWarp>
            <a:spAutoFit/>
          </a:bodyPr>
          <a:lstStyle/>
          <a:p>
            <a:r>
              <a:rPr lang="en-US" sz="1400"/>
              <a:t>Source: Hanson, Kashyap, and Stein, A Macroprudential Approach to Financial Regulation.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ea typeface="ＭＳ Ｐゴシック" pitchFamily="1" charset="-128"/>
                <a:cs typeface="ＭＳ Ｐゴシック" pitchFamily="1" charset="-128"/>
              </a:rPr>
              <a:t>Modigliani-Miller Theorem</a:t>
            </a:r>
            <a:br>
              <a:rPr lang="en-US">
                <a:ea typeface="ＭＳ Ｐゴシック" pitchFamily="1" charset="-128"/>
                <a:cs typeface="ＭＳ Ｐゴシック" pitchFamily="1" charset="-128"/>
              </a:rPr>
            </a:br>
            <a:r>
              <a:rPr lang="en-US" sz="2000">
                <a:ea typeface="ＭＳ Ｐゴシック" pitchFamily="1" charset="-128"/>
                <a:cs typeface="ＭＳ Ｐゴシック" pitchFamily="1" charset="-128"/>
              </a:rPr>
              <a:t>“Firm Value is Independent of its Financing”</a:t>
            </a:r>
          </a:p>
        </p:txBody>
      </p:sp>
      <p:sp>
        <p:nvSpPr>
          <p:cNvPr id="3" name="Content Placeholder 2"/>
          <p:cNvSpPr>
            <a:spLocks noGrp="1"/>
          </p:cNvSpPr>
          <p:nvPr>
            <p:ph idx="1"/>
          </p:nvPr>
        </p:nvSpPr>
        <p:spPr/>
        <p:txBody>
          <a:bodyPr>
            <a:normAutofit lnSpcReduction="10000"/>
          </a:bodyPr>
          <a:lstStyle/>
          <a:p>
            <a:r>
              <a:rPr lang="en-US">
                <a:ea typeface="ＭＳ Ｐゴシック" pitchFamily="1" charset="-128"/>
                <a:cs typeface="ＭＳ Ｐゴシック" pitchFamily="1" charset="-128"/>
              </a:rPr>
              <a:t>Firm Value</a:t>
            </a:r>
            <a:r>
              <a:rPr lang="en-US" baseline="-25000">
                <a:ea typeface="ＭＳ Ｐゴシック" pitchFamily="1" charset="-128"/>
                <a:cs typeface="ＭＳ Ｐゴシック" pitchFamily="1" charset="-128"/>
              </a:rPr>
              <a:t>levered</a:t>
            </a:r>
            <a:r>
              <a:rPr lang="en-US">
                <a:ea typeface="ＭＳ Ｐゴシック" pitchFamily="1" charset="-128"/>
                <a:cs typeface="ＭＳ Ｐゴシック" pitchFamily="1" charset="-128"/>
              </a:rPr>
              <a:t> = Firm Value</a:t>
            </a:r>
            <a:r>
              <a:rPr lang="en-US" baseline="-25000">
                <a:ea typeface="ＭＳ Ｐゴシック" pitchFamily="1" charset="-128"/>
                <a:cs typeface="ＭＳ Ｐゴシック" pitchFamily="1" charset="-128"/>
              </a:rPr>
              <a:t>unlevered </a:t>
            </a:r>
            <a:r>
              <a:rPr lang="en-US">
                <a:ea typeface="ＭＳ Ｐゴシック" pitchFamily="1" charset="-128"/>
                <a:cs typeface="ＭＳ Ｐゴシック" pitchFamily="1" charset="-128"/>
              </a:rPr>
              <a:t> </a:t>
            </a:r>
            <a:br>
              <a:rPr lang="en-US">
                <a:ea typeface="ＭＳ Ｐゴシック" pitchFamily="1" charset="-128"/>
                <a:cs typeface="ＭＳ Ｐゴシック" pitchFamily="1" charset="-128"/>
              </a:rPr>
            </a:br>
            <a:endParaRPr lang="en-US" sz="1200">
              <a:ea typeface="ＭＳ Ｐゴシック" pitchFamily="1" charset="-128"/>
              <a:cs typeface="ＭＳ Ｐゴシック" pitchFamily="1" charset="-128"/>
            </a:endParaRPr>
          </a:p>
          <a:p>
            <a:r>
              <a:rPr lang="en-US">
                <a:ea typeface="ＭＳ Ｐゴシック" pitchFamily="1" charset="-128"/>
                <a:cs typeface="ＭＳ Ｐゴシック" pitchFamily="1" charset="-128"/>
              </a:rPr>
              <a:t>R</a:t>
            </a:r>
            <a:r>
              <a:rPr lang="en-US" baseline="-25000">
                <a:ea typeface="ＭＳ Ｐゴシック" pitchFamily="1" charset="-128"/>
                <a:cs typeface="ＭＳ Ｐゴシック" pitchFamily="1" charset="-128"/>
              </a:rPr>
              <a:t>E</a:t>
            </a:r>
            <a:r>
              <a:rPr lang="en-US">
                <a:ea typeface="ＭＳ Ｐゴシック" pitchFamily="1" charset="-128"/>
                <a:cs typeface="ＭＳ Ｐゴシック" pitchFamily="1" charset="-128"/>
              </a:rPr>
              <a:t> = R</a:t>
            </a:r>
            <a:r>
              <a:rPr lang="en-US" baseline="-25000">
                <a:ea typeface="ＭＳ Ｐゴシック" pitchFamily="1" charset="-128"/>
                <a:cs typeface="ＭＳ Ｐゴシック" pitchFamily="1" charset="-128"/>
              </a:rPr>
              <a:t>U</a:t>
            </a:r>
            <a:r>
              <a:rPr lang="en-US">
                <a:ea typeface="ＭＳ Ｐゴシック" pitchFamily="1" charset="-128"/>
                <a:cs typeface="ＭＳ Ｐゴシック" pitchFamily="1" charset="-128"/>
              </a:rPr>
              <a:t> + D/E (R</a:t>
            </a:r>
            <a:r>
              <a:rPr lang="en-US" baseline="-25000">
                <a:ea typeface="ＭＳ Ｐゴシック" pitchFamily="1" charset="-128"/>
                <a:cs typeface="ＭＳ Ｐゴシック" pitchFamily="1" charset="-128"/>
              </a:rPr>
              <a:t>U</a:t>
            </a:r>
            <a:r>
              <a:rPr lang="en-US">
                <a:ea typeface="ＭＳ Ｐゴシック" pitchFamily="1" charset="-128"/>
                <a:cs typeface="ＭＳ Ｐゴシック" pitchFamily="1" charset="-128"/>
              </a:rPr>
              <a:t> – R</a:t>
            </a:r>
            <a:r>
              <a:rPr lang="en-US" baseline="-25000">
                <a:ea typeface="ＭＳ Ｐゴシック" pitchFamily="1" charset="-128"/>
                <a:cs typeface="ＭＳ Ｐゴシック" pitchFamily="1" charset="-128"/>
              </a:rPr>
              <a:t>D</a:t>
            </a:r>
            <a:r>
              <a:rPr lang="en-US">
                <a:ea typeface="ＭＳ Ｐゴシック" pitchFamily="1" charset="-128"/>
                <a:cs typeface="ＭＳ Ｐゴシック" pitchFamily="1" charset="-128"/>
              </a:rPr>
              <a:t>)</a:t>
            </a:r>
            <a:br>
              <a:rPr lang="en-US">
                <a:ea typeface="ＭＳ Ｐゴシック" pitchFamily="1" charset="-128"/>
                <a:cs typeface="ＭＳ Ｐゴシック" pitchFamily="1" charset="-128"/>
              </a:rPr>
            </a:br>
            <a:r>
              <a:rPr lang="en-US">
                <a:ea typeface="ＭＳ Ｐゴシック" pitchFamily="1" charset="-128"/>
                <a:cs typeface="ＭＳ Ｐゴシック" pitchFamily="1" charset="-128"/>
              </a:rPr>
              <a:t>		</a:t>
            </a:r>
            <a:r>
              <a:rPr lang="en-US" sz="2000">
                <a:ea typeface="ＭＳ Ｐゴシック" pitchFamily="1" charset="-128"/>
                <a:cs typeface="ＭＳ Ｐゴシック" pitchFamily="1" charset="-128"/>
              </a:rPr>
              <a:t>R</a:t>
            </a:r>
            <a:r>
              <a:rPr lang="en-US" sz="2000" baseline="-25000">
                <a:ea typeface="ＭＳ Ｐゴシック" pitchFamily="1" charset="-128"/>
                <a:cs typeface="ＭＳ Ｐゴシック" pitchFamily="1" charset="-128"/>
              </a:rPr>
              <a:t>E</a:t>
            </a:r>
            <a:r>
              <a:rPr lang="en-US" sz="2000">
                <a:ea typeface="ＭＳ Ｐゴシック" pitchFamily="1" charset="-128"/>
                <a:cs typeface="ＭＳ Ｐゴシック" pitchFamily="1" charset="-128"/>
              </a:rPr>
              <a:t> = required return on equity</a:t>
            </a:r>
            <a:br>
              <a:rPr lang="en-US" sz="2000">
                <a:ea typeface="ＭＳ Ｐゴシック" pitchFamily="1" charset="-128"/>
                <a:cs typeface="ＭＳ Ｐゴシック" pitchFamily="1" charset="-128"/>
              </a:rPr>
            </a:br>
            <a:r>
              <a:rPr lang="en-US" sz="2000">
                <a:ea typeface="ＭＳ Ｐゴシック" pitchFamily="1" charset="-128"/>
                <a:cs typeface="ＭＳ Ｐゴシック" pitchFamily="1" charset="-128"/>
              </a:rPr>
              <a:t>		R</a:t>
            </a:r>
            <a:r>
              <a:rPr lang="en-US" sz="2000" baseline="-25000">
                <a:ea typeface="ＭＳ Ｐゴシック" pitchFamily="1" charset="-128"/>
                <a:cs typeface="ＭＳ Ｐゴシック" pitchFamily="1" charset="-128"/>
              </a:rPr>
              <a:t>U</a:t>
            </a:r>
            <a:r>
              <a:rPr lang="en-US" sz="2000">
                <a:ea typeface="ＭＳ Ｐゴシック" pitchFamily="1" charset="-128"/>
                <a:cs typeface="ＭＳ Ｐゴシック" pitchFamily="1" charset="-128"/>
              </a:rPr>
              <a:t> = return on equity without leverage</a:t>
            </a:r>
            <a:br>
              <a:rPr lang="en-US" sz="2000">
                <a:ea typeface="ＭＳ Ｐゴシック" pitchFamily="1" charset="-128"/>
                <a:cs typeface="ＭＳ Ｐゴシック" pitchFamily="1" charset="-128"/>
              </a:rPr>
            </a:br>
            <a:r>
              <a:rPr lang="en-US" sz="2000">
                <a:ea typeface="ＭＳ Ｐゴシック" pitchFamily="1" charset="-128"/>
                <a:cs typeface="ＭＳ Ｐゴシック" pitchFamily="1" charset="-128"/>
              </a:rPr>
              <a:t>		D/E = Debt/Equity (leverage) ratio</a:t>
            </a:r>
            <a:br>
              <a:rPr lang="en-US" sz="2000">
                <a:ea typeface="ＭＳ Ｐゴシック" pitchFamily="1" charset="-128"/>
                <a:cs typeface="ＭＳ Ｐゴシック" pitchFamily="1" charset="-128"/>
              </a:rPr>
            </a:br>
            <a:r>
              <a:rPr lang="en-US" sz="2000">
                <a:ea typeface="ＭＳ Ｐゴシック" pitchFamily="1" charset="-128"/>
                <a:cs typeface="ＭＳ Ｐゴシック" pitchFamily="1" charset="-128"/>
              </a:rPr>
              <a:t>		R</a:t>
            </a:r>
            <a:r>
              <a:rPr lang="en-US" sz="2000" baseline="-25000">
                <a:ea typeface="ＭＳ Ｐゴシック" pitchFamily="1" charset="-128"/>
                <a:cs typeface="ＭＳ Ｐゴシック" pitchFamily="1" charset="-128"/>
              </a:rPr>
              <a:t>D</a:t>
            </a:r>
            <a:r>
              <a:rPr lang="en-US" sz="2000">
                <a:ea typeface="ＭＳ Ｐゴシック" pitchFamily="1" charset="-128"/>
                <a:cs typeface="ＭＳ Ｐゴシック" pitchFamily="1" charset="-128"/>
              </a:rPr>
              <a:t> = interest on debt</a:t>
            </a:r>
          </a:p>
          <a:p>
            <a:r>
              <a:rPr lang="en-US">
                <a:ea typeface="ＭＳ Ｐゴシック" pitchFamily="1" charset="-128"/>
                <a:cs typeface="ＭＳ Ｐゴシック" pitchFamily="1" charset="-128"/>
              </a:rPr>
              <a:t>What does M-M assume?</a:t>
            </a:r>
          </a:p>
          <a:p>
            <a:pPr lvl="1"/>
            <a:r>
              <a:rPr lang="en-US"/>
              <a:t>Efficient markets</a:t>
            </a:r>
          </a:p>
          <a:p>
            <a:pPr lvl="1"/>
            <a:r>
              <a:rPr lang="en-US"/>
              <a:t>No asymmetric information or bankruptcy costs</a:t>
            </a:r>
          </a:p>
          <a:p>
            <a:pPr lvl="1"/>
            <a:r>
              <a:rPr lang="en-US"/>
              <a:t>No taxes or transaction costs (bankruptcy)</a:t>
            </a:r>
          </a:p>
          <a:p>
            <a:pPr>
              <a:buFont typeface="Arial" pitchFamily="1" charset="0"/>
              <a:buNone/>
            </a:pPr>
            <a:endParaRPr lang="en-US" baseline="-25000">
              <a:ea typeface="ＭＳ Ｐゴシック" pitchFamily="1" charset="-128"/>
              <a:cs typeface="ＭＳ Ｐゴシック" pitchFamily="1" charset="-128"/>
            </a:endParaRPr>
          </a:p>
        </p:txBody>
      </p:sp>
      <p:sp>
        <p:nvSpPr>
          <p:cNvPr id="28676" name="Slide Number Placeholder 3"/>
          <p:cNvSpPr>
            <a:spLocks noGrp="1"/>
          </p:cNvSpPr>
          <p:nvPr>
            <p:ph type="sldNum" sz="quarter" idx="12"/>
          </p:nvPr>
        </p:nvSpPr>
        <p:spPr bwMode="auto">
          <a:noFill/>
          <a:ln>
            <a:miter lim="800000"/>
            <a:headEnd/>
            <a:tailEnd/>
          </a:ln>
        </p:spPr>
        <p:txBody>
          <a:bodyPr/>
          <a:lstStyle/>
          <a:p>
            <a:fld id="{C02AEEAF-BDB8-C54D-8D26-3921D5745219}" type="slidenum">
              <a:rPr lang="en-US">
                <a:latin typeface="Calibri" pitchFamily="1" charset="0"/>
                <a:ea typeface="ＭＳ Ｐゴシック" pitchFamily="1" charset="-128"/>
                <a:cs typeface="ＭＳ Ｐゴシック" pitchFamily="1" charset="-128"/>
              </a:rPr>
              <a:pPr/>
              <a:t>77</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9144000" cy="1143000"/>
          </a:xfrm>
        </p:spPr>
        <p:txBody>
          <a:bodyPr/>
          <a:lstStyle/>
          <a:p>
            <a:r>
              <a:rPr lang="en-US" sz="3600">
                <a:ea typeface="ＭＳ Ｐゴシック" pitchFamily="1" charset="-128"/>
                <a:cs typeface="ＭＳ Ｐゴシック" pitchFamily="1" charset="-128"/>
              </a:rPr>
              <a:t>Do Higher Capital Requirements Boost Costs?</a:t>
            </a:r>
          </a:p>
        </p:txBody>
      </p:sp>
      <p:sp>
        <p:nvSpPr>
          <p:cNvPr id="29699" name="Content Placeholder 2"/>
          <p:cNvSpPr>
            <a:spLocks noGrp="1"/>
          </p:cNvSpPr>
          <p:nvPr>
            <p:ph idx="1"/>
          </p:nvPr>
        </p:nvSpPr>
        <p:spPr>
          <a:xfrm>
            <a:off x="457200" y="1143000"/>
            <a:ext cx="8229600" cy="4525963"/>
          </a:xfrm>
        </p:spPr>
        <p:txBody>
          <a:bodyPr>
            <a:normAutofit fontScale="92500" lnSpcReduction="20000"/>
          </a:bodyPr>
          <a:lstStyle/>
          <a:p>
            <a:r>
              <a:rPr lang="en-US">
                <a:ea typeface="ＭＳ Ｐゴシック" pitchFamily="1" charset="-128"/>
                <a:cs typeface="ＭＳ Ｐゴシック" pitchFamily="1" charset="-128"/>
              </a:rPr>
              <a:t>Modigiliani-Miller implies irrelevance if:</a:t>
            </a:r>
          </a:p>
          <a:p>
            <a:pPr lvl="1"/>
            <a:r>
              <a:rPr lang="en-US"/>
              <a:t>No taxes</a:t>
            </a:r>
          </a:p>
          <a:p>
            <a:pPr lvl="1"/>
            <a:r>
              <a:rPr lang="en-US"/>
              <a:t>Symmetric information</a:t>
            </a:r>
          </a:p>
          <a:p>
            <a:pPr lvl="1"/>
            <a:r>
              <a:rPr lang="en-US"/>
              <a:t>No deadweight loss in bankrupcty</a:t>
            </a:r>
          </a:p>
          <a:p>
            <a:r>
              <a:rPr lang="en-US">
                <a:ea typeface="ＭＳ Ｐゴシック" pitchFamily="1" charset="-128"/>
                <a:cs typeface="ＭＳ Ｐゴシック" pitchFamily="1" charset="-128"/>
              </a:rPr>
              <a:t>Key point: risk of equity rises with leverage, so the required return does, too.</a:t>
            </a:r>
          </a:p>
          <a:p>
            <a:r>
              <a:rPr lang="en-US">
                <a:ea typeface="ＭＳ Ｐゴシック" pitchFamily="1" charset="-128"/>
                <a:cs typeface="ＭＳ Ｐゴシック" pitchFamily="1" charset="-128"/>
              </a:rPr>
              <a:t>If M-M assumptions hold, falling leverage lowers risk just enough to offset equity cost.</a:t>
            </a:r>
          </a:p>
          <a:p>
            <a:r>
              <a:rPr lang="en-US">
                <a:ea typeface="ＭＳ Ｐゴシック" pitchFamily="1" charset="-128"/>
                <a:cs typeface="ＭＳ Ｐゴシック" pitchFamily="1" charset="-128"/>
              </a:rPr>
              <a:t>HKS: no compelling evidence of link between capital ratios and lending markups</a:t>
            </a:r>
          </a:p>
        </p:txBody>
      </p:sp>
      <p:sp>
        <p:nvSpPr>
          <p:cNvPr id="29700" name="Slide Number Placeholder 3"/>
          <p:cNvSpPr>
            <a:spLocks noGrp="1"/>
          </p:cNvSpPr>
          <p:nvPr>
            <p:ph type="sldNum" sz="quarter" idx="12"/>
          </p:nvPr>
        </p:nvSpPr>
        <p:spPr bwMode="auto">
          <a:noFill/>
          <a:ln>
            <a:miter lim="800000"/>
            <a:headEnd/>
            <a:tailEnd/>
          </a:ln>
        </p:spPr>
        <p:txBody>
          <a:bodyPr/>
          <a:lstStyle/>
          <a:p>
            <a:fld id="{0C43464F-AF9C-674E-947C-47ED8F64E295}" type="slidenum">
              <a:rPr lang="en-US">
                <a:latin typeface="Calibri" pitchFamily="1" charset="0"/>
                <a:ea typeface="ＭＳ Ｐゴシック" pitchFamily="1" charset="-128"/>
                <a:cs typeface="ＭＳ Ｐゴシック" pitchFamily="1" charset="-128"/>
              </a:rPr>
              <a:pPr/>
              <a:t>78</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977900"/>
          </a:xfrm>
        </p:spPr>
        <p:txBody>
          <a:bodyPr/>
          <a:lstStyle/>
          <a:p>
            <a:r>
              <a:rPr lang="en-US">
                <a:ea typeface="ＭＳ Ｐゴシック" pitchFamily="1" charset="-128"/>
                <a:cs typeface="ＭＳ Ｐゴシック" pitchFamily="1" charset="-128"/>
              </a:rPr>
              <a:t>So why do we see high leverage?</a:t>
            </a:r>
          </a:p>
        </p:txBody>
      </p:sp>
      <p:sp>
        <p:nvSpPr>
          <p:cNvPr id="30723" name="Content Placeholder 2"/>
          <p:cNvSpPr>
            <a:spLocks noGrp="1"/>
          </p:cNvSpPr>
          <p:nvPr>
            <p:ph idx="1"/>
          </p:nvPr>
        </p:nvSpPr>
        <p:spPr>
          <a:xfrm>
            <a:off x="457200" y="977900"/>
            <a:ext cx="8229600" cy="4525963"/>
          </a:xfrm>
        </p:spPr>
        <p:txBody>
          <a:bodyPr>
            <a:normAutofit fontScale="92500" lnSpcReduction="20000"/>
          </a:bodyPr>
          <a:lstStyle/>
          <a:p>
            <a:r>
              <a:rPr lang="en-US">
                <a:ea typeface="ＭＳ Ｐゴシック" pitchFamily="1" charset="-128"/>
                <a:cs typeface="ＭＳ Ｐゴシック" pitchFamily="1" charset="-128"/>
              </a:rPr>
              <a:t>HKS:</a:t>
            </a:r>
          </a:p>
          <a:p>
            <a:pPr lvl="1"/>
            <a:r>
              <a:rPr lang="en-US"/>
              <a:t>Fierce competition in financial services</a:t>
            </a:r>
          </a:p>
          <a:p>
            <a:pPr lvl="1"/>
            <a:r>
              <a:rPr lang="en-US"/>
              <a:t>Biggest competitive advantage = funding costs</a:t>
            </a:r>
          </a:p>
          <a:p>
            <a:pPr lvl="1"/>
            <a:r>
              <a:rPr lang="en-US"/>
              <a:t>Otherwise little differentiation for biggest firms</a:t>
            </a:r>
          </a:p>
          <a:p>
            <a:pPr lvl="1"/>
            <a:r>
              <a:rPr lang="en-US"/>
              <a:t>Small banks have higher K-ratios because their services are more differentiated, so they can afford modest additional costs</a:t>
            </a:r>
          </a:p>
          <a:p>
            <a:pPr lvl="1"/>
            <a:r>
              <a:rPr lang="en-US"/>
              <a:t>Deregulation tests show that increased competition lowers capital ratios on average and reduces dispersion</a:t>
            </a:r>
          </a:p>
          <a:p>
            <a:r>
              <a:rPr lang="en-US">
                <a:ea typeface="ＭＳ Ｐゴシック" pitchFamily="1" charset="-128"/>
                <a:cs typeface="ＭＳ Ｐゴシック" pitchFamily="1" charset="-128"/>
              </a:rPr>
              <a:t>Other arguments: Information asymmetries</a:t>
            </a:r>
          </a:p>
          <a:p>
            <a:pPr lvl="1"/>
            <a:endParaRPr lang="en-US"/>
          </a:p>
        </p:txBody>
      </p:sp>
      <p:sp>
        <p:nvSpPr>
          <p:cNvPr id="33796" name="Slide Number Placeholder 3"/>
          <p:cNvSpPr>
            <a:spLocks noGrp="1"/>
          </p:cNvSpPr>
          <p:nvPr>
            <p:ph type="sldNum" sz="quarter" idx="12"/>
          </p:nvPr>
        </p:nvSpPr>
        <p:spPr bwMode="auto">
          <a:noFill/>
          <a:ln>
            <a:miter lim="800000"/>
            <a:headEnd/>
            <a:tailEnd/>
          </a:ln>
        </p:spPr>
        <p:txBody>
          <a:bodyPr/>
          <a:lstStyle/>
          <a:p>
            <a:fld id="{E3E7DAF4-4F6A-4E41-8316-8D03B5F9736A}" type="slidenum">
              <a:rPr lang="en-US">
                <a:latin typeface="Calibri" pitchFamily="1" charset="0"/>
                <a:ea typeface="ＭＳ Ｐゴシック" pitchFamily="1" charset="-128"/>
                <a:cs typeface="ＭＳ Ｐゴシック" pitchFamily="1" charset="-128"/>
              </a:rPr>
              <a:pPr/>
              <a:t>79</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smtClean="0">
                <a:ea typeface="ＭＳ Ｐゴシック" pitchFamily="1" charset="-128"/>
                <a:cs typeface="ＭＳ Ｐゴシック" pitchFamily="1" charset="-128"/>
              </a:rPr>
              <a:t>Risk Mispricing Makes System Vulnerable to a Shock</a:t>
            </a:r>
          </a:p>
        </p:txBody>
      </p:sp>
      <p:sp>
        <p:nvSpPr>
          <p:cNvPr id="27651" name="Content Placeholder 2"/>
          <p:cNvSpPr>
            <a:spLocks noGrp="1"/>
          </p:cNvSpPr>
          <p:nvPr>
            <p:ph idx="1"/>
          </p:nvPr>
        </p:nvSpPr>
        <p:spPr>
          <a:xfrm>
            <a:off x="457200" y="1930400"/>
            <a:ext cx="8229600" cy="4525963"/>
          </a:xfrm>
        </p:spPr>
        <p:txBody>
          <a:bodyPr/>
          <a:lstStyle/>
          <a:p>
            <a:r>
              <a:rPr lang="en-US" sz="3600" smtClean="0">
                <a:ea typeface="ＭＳ Ｐゴシック" pitchFamily="1" charset="-128"/>
                <a:cs typeface="ＭＳ Ｐゴシック" pitchFamily="1" charset="-128"/>
              </a:rPr>
              <a:t>Extrapolate good times</a:t>
            </a:r>
          </a:p>
          <a:p>
            <a:pPr lvl="1"/>
            <a:r>
              <a:rPr lang="en-US" smtClean="0"/>
              <a:t>Great Moderation</a:t>
            </a:r>
          </a:p>
          <a:p>
            <a:r>
              <a:rPr lang="en-US" sz="3600" smtClean="0">
                <a:ea typeface="ＭＳ Ｐゴシック" pitchFamily="1" charset="-128"/>
                <a:cs typeface="ＭＳ Ｐゴシック" pitchFamily="1" charset="-128"/>
              </a:rPr>
              <a:t>House prices</a:t>
            </a:r>
          </a:p>
          <a:p>
            <a:r>
              <a:rPr lang="en-US" sz="3600" smtClean="0">
                <a:ea typeface="ＭＳ Ｐゴシック" pitchFamily="1" charset="-128"/>
                <a:cs typeface="ＭＳ Ｐゴシック" pitchFamily="1" charset="-128"/>
              </a:rPr>
              <a:t>Narrow spreads</a:t>
            </a:r>
          </a:p>
          <a:p>
            <a:r>
              <a:rPr lang="en-US" sz="3600" smtClean="0">
                <a:ea typeface="ＭＳ Ｐゴシック" pitchFamily="1" charset="-128"/>
                <a:cs typeface="ＭＳ Ｐゴシック" pitchFamily="1" charset="-128"/>
              </a:rPr>
              <a:t>Low volatility</a:t>
            </a:r>
          </a:p>
          <a:p>
            <a:r>
              <a:rPr lang="en-US" sz="3600" smtClean="0">
                <a:ea typeface="ＭＳ Ｐゴシック" pitchFamily="1" charset="-128"/>
                <a:cs typeface="ＭＳ Ｐゴシック" pitchFamily="1" charset="-128"/>
              </a:rPr>
              <a:t>High liquidity</a:t>
            </a:r>
          </a:p>
          <a:p>
            <a:pPr>
              <a:buFont typeface="Arial" pitchFamily="1" charset="0"/>
              <a:buNone/>
            </a:pPr>
            <a:r>
              <a:rPr lang="en-US" sz="3600" smtClean="0">
                <a:latin typeface="Wingdings" pitchFamily="1" charset="2"/>
                <a:ea typeface="Wingdings" pitchFamily="1" charset="2"/>
                <a:cs typeface="Wingdings" pitchFamily="1" charset="2"/>
              </a:rPr>
              <a:t> </a:t>
            </a:r>
            <a:r>
              <a:rPr lang="en-US" sz="3600" smtClean="0">
                <a:ea typeface="ＭＳ Ｐゴシック" pitchFamily="1" charset="-128"/>
                <a:cs typeface="ＭＳ Ｐゴシック" pitchFamily="1" charset="-128"/>
              </a:rPr>
              <a:t>Easy financial conditions</a:t>
            </a:r>
          </a:p>
          <a:p>
            <a:endParaRPr lang="en-US" smtClean="0">
              <a:ea typeface="ＭＳ Ｐゴシック" pitchFamily="1" charset="-128"/>
              <a:cs typeface="ＭＳ Ｐゴシック" pitchFamily="1" charset="-128"/>
            </a:endParaRPr>
          </a:p>
        </p:txBody>
      </p:sp>
      <p:sp>
        <p:nvSpPr>
          <p:cNvPr id="4" name="Slide Number Placeholder 3"/>
          <p:cNvSpPr>
            <a:spLocks noGrp="1"/>
          </p:cNvSpPr>
          <p:nvPr>
            <p:ph type="sldNum" sz="quarter" idx="12"/>
          </p:nvPr>
        </p:nvSpPr>
        <p:spPr/>
        <p:txBody>
          <a:bodyPr/>
          <a:lstStyle/>
          <a:p>
            <a:pPr>
              <a:defRPr/>
            </a:pPr>
            <a:fld id="{885BCA4C-D014-DE49-ABF5-F2EF82A091B5}"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ea typeface="ＭＳ Ｐゴシック" pitchFamily="1" charset="-128"/>
                <a:cs typeface="ＭＳ Ｐゴシック" pitchFamily="1" charset="-128"/>
              </a:rPr>
              <a:t>Capital Requirement Pros and Cons</a:t>
            </a:r>
          </a:p>
        </p:txBody>
      </p:sp>
      <p:sp>
        <p:nvSpPr>
          <p:cNvPr id="34819" name="Content Placeholder 2"/>
          <p:cNvSpPr>
            <a:spLocks noGrp="1"/>
          </p:cNvSpPr>
          <p:nvPr>
            <p:ph idx="1"/>
          </p:nvPr>
        </p:nvSpPr>
        <p:spPr/>
        <p:txBody>
          <a:bodyPr/>
          <a:lstStyle/>
          <a:p>
            <a:pPr>
              <a:buFont typeface="Arial" pitchFamily="1" charset="0"/>
              <a:buNone/>
            </a:pPr>
            <a:r>
              <a:rPr lang="en-US">
                <a:ea typeface="ＭＳ Ｐゴシック" pitchFamily="1" charset="-128"/>
                <a:cs typeface="ＭＳ Ｐゴシック" pitchFamily="1" charset="-128"/>
              </a:rPr>
              <a:t>Hanson, Kashyap and Stein:</a:t>
            </a:r>
          </a:p>
          <a:p>
            <a:pPr>
              <a:buFont typeface="Arial" pitchFamily="1" charset="0"/>
              <a:buNone/>
            </a:pPr>
            <a:r>
              <a:rPr lang="en-US">
                <a:ea typeface="ＭＳ Ｐゴシック" pitchFamily="1" charset="-128"/>
                <a:cs typeface="ＭＳ Ｐゴシック" pitchFamily="1" charset="-128"/>
              </a:rPr>
              <a:t>	</a:t>
            </a:r>
            <a:r>
              <a:rPr lang="en-US" sz="2800">
                <a:ea typeface="ＭＳ Ｐゴシック" pitchFamily="1" charset="-128"/>
                <a:cs typeface="ＭＳ Ｐゴシック" pitchFamily="1" charset="-128"/>
              </a:rPr>
              <a:t>“More stringent capital regulation would seem to hold the promise of reducing competition on a dimension that creates negative externalities and systemic risk, while at the same time not raising loan rates by much. However, the complication is that these same competitive pressures also create powerful incentives to evade the letter or the spirit of the rules.”</a:t>
            </a:r>
          </a:p>
          <a:p>
            <a:pPr>
              <a:buFont typeface="Arial" pitchFamily="1" charset="0"/>
              <a:buNone/>
            </a:pPr>
            <a:endParaRPr lang="en-US">
              <a:ea typeface="ＭＳ Ｐゴシック" pitchFamily="1" charset="-128"/>
              <a:cs typeface="ＭＳ Ｐゴシック" pitchFamily="1" charset="-128"/>
            </a:endParaRPr>
          </a:p>
        </p:txBody>
      </p:sp>
      <p:sp>
        <p:nvSpPr>
          <p:cNvPr id="34820" name="Slide Number Placeholder 3"/>
          <p:cNvSpPr>
            <a:spLocks noGrp="1"/>
          </p:cNvSpPr>
          <p:nvPr>
            <p:ph type="sldNum" sz="quarter" idx="12"/>
          </p:nvPr>
        </p:nvSpPr>
        <p:spPr bwMode="auto">
          <a:noFill/>
          <a:ln>
            <a:miter lim="800000"/>
            <a:headEnd/>
            <a:tailEnd/>
          </a:ln>
        </p:spPr>
        <p:txBody>
          <a:bodyPr/>
          <a:lstStyle/>
          <a:p>
            <a:fld id="{8488A3CF-1ABB-A549-987C-ED796F1A063D}" type="slidenum">
              <a:rPr lang="en-US">
                <a:latin typeface="Calibri" pitchFamily="1" charset="0"/>
                <a:ea typeface="ＭＳ Ｐゴシック" pitchFamily="1" charset="-128"/>
                <a:cs typeface="ＭＳ Ｐゴシック" pitchFamily="1" charset="-128"/>
              </a:rPr>
              <a:pPr/>
              <a:t>80</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0"/>
            <a:ext cx="9144000" cy="952500"/>
          </a:xfrm>
        </p:spPr>
        <p:txBody>
          <a:bodyPr/>
          <a:lstStyle/>
          <a:p>
            <a:r>
              <a:rPr lang="en-US" sz="4000" smtClean="0">
                <a:ea typeface="ＭＳ Ｐゴシック" pitchFamily="1" charset="-128"/>
                <a:cs typeface="ＭＳ Ｐゴシック" pitchFamily="1" charset="-128"/>
              </a:rPr>
              <a:t>Admati: Capital Requirements </a:t>
            </a:r>
            <a:r>
              <a:rPr lang="en-US" sz="4000" i="1" smtClean="0">
                <a:ea typeface="ＭＳ Ｐゴシック" pitchFamily="1" charset="-128"/>
                <a:cs typeface="ＭＳ Ｐゴシック" pitchFamily="1" charset="-128"/>
              </a:rPr>
              <a:t>Far</a:t>
            </a:r>
            <a:r>
              <a:rPr lang="en-US" sz="4000" smtClean="0">
                <a:ea typeface="ＭＳ Ｐゴシック" pitchFamily="1" charset="-128"/>
                <a:cs typeface="ＭＳ Ｐゴシック" pitchFamily="1" charset="-128"/>
              </a:rPr>
              <a:t> Too Low</a:t>
            </a:r>
          </a:p>
        </p:txBody>
      </p:sp>
      <p:sp>
        <p:nvSpPr>
          <p:cNvPr id="35843" name="Content Placeholder 2"/>
          <p:cNvSpPr>
            <a:spLocks noGrp="1"/>
          </p:cNvSpPr>
          <p:nvPr>
            <p:ph idx="1"/>
          </p:nvPr>
        </p:nvSpPr>
        <p:spPr>
          <a:xfrm>
            <a:off x="457200" y="952500"/>
            <a:ext cx="8229600" cy="4978437"/>
          </a:xfrm>
        </p:spPr>
        <p:txBody>
          <a:bodyPr>
            <a:normAutofit fontScale="92500"/>
          </a:bodyPr>
          <a:lstStyle/>
          <a:p>
            <a:r>
              <a:rPr lang="en-US" sz="2800" dirty="0" smtClean="0">
                <a:ea typeface="ＭＳ Ｐゴシック" pitchFamily="1" charset="-128"/>
                <a:cs typeface="ＭＳ Ｐゴシック" pitchFamily="1" charset="-128"/>
              </a:rPr>
              <a:t>In what way is M-M violated for banks?</a:t>
            </a:r>
          </a:p>
          <a:p>
            <a:pPr lvl="1"/>
            <a:r>
              <a:rPr lang="en-US" sz="2400" dirty="0" smtClean="0"/>
              <a:t>Government policy favors debt finance (leverage and “debt overhang”) and excessive risk taking</a:t>
            </a:r>
          </a:p>
          <a:p>
            <a:pPr lvl="1"/>
            <a:r>
              <a:rPr lang="en-US" sz="2400" dirty="0" smtClean="0"/>
              <a:t>Analogy: Government subsidizes pollutants</a:t>
            </a:r>
          </a:p>
          <a:p>
            <a:pPr lvl="1"/>
            <a:r>
              <a:rPr lang="en-US" sz="2400" dirty="0" smtClean="0"/>
              <a:t>How? Tax rules and safety net artificially lower debt finance cost</a:t>
            </a:r>
          </a:p>
          <a:p>
            <a:r>
              <a:rPr lang="en-US" sz="2800" dirty="0" smtClean="0">
                <a:ea typeface="ＭＳ Ｐゴシック" pitchFamily="1" charset="-128"/>
                <a:cs typeface="ＭＳ Ｐゴシック" pitchFamily="1" charset="-128"/>
              </a:rPr>
              <a:t>Result: Equity finance would not raise </a:t>
            </a:r>
            <a:r>
              <a:rPr lang="en-US" sz="2800" i="1" dirty="0" smtClean="0">
                <a:ea typeface="ＭＳ Ｐゴシック" pitchFamily="1" charset="-128"/>
                <a:cs typeface="ＭＳ Ｐゴシック" pitchFamily="1" charset="-128"/>
              </a:rPr>
              <a:t>social</a:t>
            </a:r>
            <a:r>
              <a:rPr lang="en-US" sz="2800" dirty="0" smtClean="0">
                <a:ea typeface="ＭＳ Ｐゴシック" pitchFamily="1" charset="-128"/>
                <a:cs typeface="ＭＳ Ｐゴシック" pitchFamily="1" charset="-128"/>
              </a:rPr>
              <a:t> costs, even if it raises </a:t>
            </a:r>
            <a:r>
              <a:rPr lang="en-US" sz="2800" i="1" dirty="0" smtClean="0">
                <a:ea typeface="ＭＳ Ｐゴシック" pitchFamily="1" charset="-128"/>
                <a:cs typeface="ＭＳ Ｐゴシック" pitchFamily="1" charset="-128"/>
              </a:rPr>
              <a:t>bank</a:t>
            </a:r>
            <a:r>
              <a:rPr lang="en-US" sz="2800" dirty="0" smtClean="0">
                <a:ea typeface="ＭＳ Ｐゴシック" pitchFamily="1" charset="-128"/>
                <a:cs typeface="ＭＳ Ｐゴシック" pitchFamily="1" charset="-128"/>
              </a:rPr>
              <a:t> costs</a:t>
            </a:r>
          </a:p>
          <a:p>
            <a:r>
              <a:rPr lang="en-US" sz="2800" dirty="0" smtClean="0">
                <a:ea typeface="ＭＳ Ｐゴシック" pitchFamily="1" charset="-128"/>
                <a:cs typeface="ＭＳ Ｐゴシック" pitchFamily="1" charset="-128"/>
              </a:rPr>
              <a:t>Set rule on leverage, not risk-weighted capital</a:t>
            </a:r>
          </a:p>
          <a:p>
            <a:r>
              <a:rPr lang="en-US" sz="2800" dirty="0" smtClean="0">
                <a:ea typeface="ＭＳ Ｐゴシック" pitchFamily="1" charset="-128"/>
                <a:cs typeface="ＭＳ Ｐゴシック" pitchFamily="1" charset="-128"/>
              </a:rPr>
              <a:t>Crisis prevention is better than resolution</a:t>
            </a:r>
          </a:p>
          <a:p>
            <a:r>
              <a:rPr lang="en-US" sz="2800" dirty="0" smtClean="0">
                <a:ea typeface="ＭＳ Ｐゴシック" pitchFamily="1" charset="-128"/>
                <a:cs typeface="ＭＳ Ｐゴシック" pitchFamily="1" charset="-128"/>
              </a:rPr>
              <a:t>Challenges: regulatory umbrella, shadow banks, measuring risk on and off balance sheet</a:t>
            </a:r>
          </a:p>
        </p:txBody>
      </p:sp>
      <p:sp>
        <p:nvSpPr>
          <p:cNvPr id="35844" name="Slide Number Placeholder 3"/>
          <p:cNvSpPr>
            <a:spLocks noGrp="1"/>
          </p:cNvSpPr>
          <p:nvPr>
            <p:ph type="sldNum" sz="quarter" idx="12"/>
          </p:nvPr>
        </p:nvSpPr>
        <p:spPr bwMode="auto">
          <a:noFill/>
          <a:ln>
            <a:miter lim="800000"/>
            <a:headEnd/>
            <a:tailEnd/>
          </a:ln>
        </p:spPr>
        <p:txBody>
          <a:bodyPr/>
          <a:lstStyle/>
          <a:p>
            <a:fld id="{FA4520DD-6673-FC48-952D-F5B1566ADCEC}" type="slidenum">
              <a:rPr lang="en-US" smtClean="0">
                <a:latin typeface="Calibri" pitchFamily="1" charset="0"/>
                <a:ea typeface="ＭＳ Ｐゴシック" pitchFamily="1" charset="-128"/>
                <a:cs typeface="ＭＳ Ｐゴシック" pitchFamily="1" charset="-128"/>
              </a:rPr>
              <a:pPr/>
              <a:t>81</a:t>
            </a:fld>
            <a:endParaRPr lang="en-US" smtClean="0">
              <a:latin typeface="Calibri" pitchFamily="1" charset="0"/>
              <a:ea typeface="ＭＳ Ｐゴシック" pitchFamily="1" charset="-128"/>
              <a:cs typeface="ＭＳ Ｐゴシック" pitchFamily="1" charset="-128"/>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0"/>
            <a:ext cx="8229600" cy="1143000"/>
          </a:xfrm>
        </p:spPr>
        <p:txBody>
          <a:bodyPr/>
          <a:lstStyle/>
          <a:p>
            <a:r>
              <a:rPr lang="en-US">
                <a:ea typeface="ＭＳ Ｐゴシック" pitchFamily="1" charset="-128"/>
                <a:cs typeface="ＭＳ Ｐゴシック" pitchFamily="1" charset="-128"/>
              </a:rPr>
              <a:t>Euro Area: Financial Stability III</a:t>
            </a:r>
          </a:p>
        </p:txBody>
      </p:sp>
      <p:sp>
        <p:nvSpPr>
          <p:cNvPr id="45059" name="Content Placeholder 2"/>
          <p:cNvSpPr>
            <a:spLocks noGrp="1"/>
          </p:cNvSpPr>
          <p:nvPr>
            <p:ph idx="1"/>
          </p:nvPr>
        </p:nvSpPr>
        <p:spPr>
          <a:xfrm>
            <a:off x="457200" y="1143000"/>
            <a:ext cx="8229600" cy="4855978"/>
          </a:xfrm>
        </p:spPr>
        <p:txBody>
          <a:bodyPr>
            <a:normAutofit/>
          </a:bodyPr>
          <a:lstStyle/>
          <a:p>
            <a:pPr>
              <a:buFont typeface="Arial" pitchFamily="1" charset="0"/>
              <a:buNone/>
            </a:pPr>
            <a:r>
              <a:rPr lang="en-US" sz="2000" dirty="0">
                <a:ea typeface="ＭＳ Ｐゴシック" pitchFamily="1" charset="-128"/>
                <a:cs typeface="ＭＳ Ｐゴシック" pitchFamily="1" charset="-128"/>
              </a:rPr>
              <a:t>	“When I was going to Frankfurt as a central banker, my role was clear. I had to vote for the best monetary policy for the euro zone. As the Spanish banking supervisor, my mandate in the Spanish law was to defend the Spanish banking system. I was accountable to the Spanish Parliament. Fortunately, protecting the Spanish banking system was consistent with protecting the European one, but I think that introducing some balance, some European mandate, would be better.”</a:t>
            </a:r>
          </a:p>
          <a:p>
            <a:pPr>
              <a:buFont typeface="Arial" pitchFamily="1" charset="0"/>
              <a:buNone/>
            </a:pPr>
            <a:endParaRPr lang="en-US" sz="800" dirty="0">
              <a:ea typeface="ＭＳ Ｐゴシック" pitchFamily="1" charset="-128"/>
              <a:cs typeface="ＭＳ Ｐゴシック" pitchFamily="1" charset="-128"/>
            </a:endParaRPr>
          </a:p>
          <a:p>
            <a:pPr>
              <a:buFont typeface="Arial" pitchFamily="1" charset="0"/>
              <a:buNone/>
            </a:pPr>
            <a:r>
              <a:rPr lang="en-US" sz="2000" dirty="0">
                <a:ea typeface="ＭＳ Ｐゴシック" pitchFamily="1" charset="-128"/>
                <a:cs typeface="ＭＳ Ｐゴシック" pitchFamily="1" charset="-128"/>
              </a:rPr>
              <a:t>	Jaime </a:t>
            </a:r>
            <a:r>
              <a:rPr lang="en-US" sz="2000" dirty="0" err="1">
                <a:ea typeface="ＭＳ Ｐゴシック" pitchFamily="1" charset="-128"/>
                <a:cs typeface="ＭＳ Ｐゴシック" pitchFamily="1" charset="-128"/>
              </a:rPr>
              <a:t>Caruana</a:t>
            </a:r>
            <a:r>
              <a:rPr lang="en-US" sz="2000" dirty="0">
                <a:ea typeface="ＭＳ Ｐゴシック" pitchFamily="1" charset="-128"/>
                <a:cs typeface="ＭＳ Ｐゴシック" pitchFamily="1" charset="-128"/>
              </a:rPr>
              <a:t>, former Governor of the Bank of Spain (2000-06)</a:t>
            </a:r>
          </a:p>
          <a:p>
            <a:pPr>
              <a:buFont typeface="Arial" pitchFamily="1" charset="0"/>
              <a:buNone/>
            </a:pPr>
            <a:endParaRPr lang="en-US" sz="800" dirty="0">
              <a:ea typeface="ＭＳ Ｐゴシック" pitchFamily="1" charset="-128"/>
              <a:cs typeface="ＭＳ Ｐゴシック" pitchFamily="1" charset="-128"/>
            </a:endParaRPr>
          </a:p>
          <a:p>
            <a:pPr>
              <a:buFont typeface="Arial" pitchFamily="1" charset="0"/>
              <a:buNone/>
            </a:pPr>
            <a:r>
              <a:rPr lang="en-US" sz="2000" dirty="0">
                <a:ea typeface="ＭＳ Ｐゴシック" pitchFamily="1" charset="-128"/>
                <a:cs typeface="ＭＳ Ｐゴシック" pitchFamily="1" charset="-128"/>
              </a:rPr>
              <a:t>	“At this stage, what we are calling for is a close relationship – intimate cooperation between the banking surveillance authorities themselves, and very close links with the central banks, including a full transfer of information.”</a:t>
            </a:r>
          </a:p>
          <a:p>
            <a:pPr>
              <a:buFont typeface="Arial" pitchFamily="1" charset="0"/>
              <a:buNone/>
            </a:pPr>
            <a:endParaRPr lang="en-US" sz="800" dirty="0">
              <a:ea typeface="ＭＳ Ｐゴシック" pitchFamily="1" charset="-128"/>
              <a:cs typeface="ＭＳ Ｐゴシック" pitchFamily="1" charset="-128"/>
            </a:endParaRPr>
          </a:p>
          <a:p>
            <a:pPr>
              <a:buFont typeface="Arial" pitchFamily="1" charset="0"/>
              <a:buNone/>
            </a:pPr>
            <a:r>
              <a:rPr lang="en-US" sz="2000" dirty="0">
                <a:ea typeface="ＭＳ Ｐゴシック" pitchFamily="1" charset="-128"/>
                <a:cs typeface="ＭＳ Ｐゴシック" pitchFamily="1" charset="-128"/>
              </a:rPr>
              <a:t>	Jean-Claude </a:t>
            </a:r>
            <a:r>
              <a:rPr lang="en-US" sz="2000" dirty="0" err="1">
                <a:ea typeface="ＭＳ Ｐゴシック" pitchFamily="1" charset="-128"/>
                <a:cs typeface="ＭＳ Ｐゴシック" pitchFamily="1" charset="-128"/>
              </a:rPr>
              <a:t>Trichet</a:t>
            </a:r>
            <a:r>
              <a:rPr lang="en-US" sz="2000" dirty="0">
                <a:ea typeface="ＭＳ Ｐゴシック" pitchFamily="1" charset="-128"/>
                <a:cs typeface="ＭＳ Ｐゴシック" pitchFamily="1" charset="-128"/>
              </a:rPr>
              <a:t>, President of the ECB since 2003</a:t>
            </a:r>
          </a:p>
        </p:txBody>
      </p:sp>
      <p:sp>
        <p:nvSpPr>
          <p:cNvPr id="45060" name="Slide Number Placeholder 3"/>
          <p:cNvSpPr>
            <a:spLocks noGrp="1"/>
          </p:cNvSpPr>
          <p:nvPr>
            <p:ph type="sldNum" sz="quarter" idx="12"/>
          </p:nvPr>
        </p:nvSpPr>
        <p:spPr bwMode="auto">
          <a:noFill/>
          <a:ln>
            <a:miter lim="800000"/>
            <a:headEnd/>
            <a:tailEnd/>
          </a:ln>
        </p:spPr>
        <p:txBody>
          <a:bodyPr/>
          <a:lstStyle/>
          <a:p>
            <a:fld id="{78779235-C05E-2540-8446-7093ED32E6D6}" type="slidenum">
              <a:rPr lang="en-US">
                <a:latin typeface="Calibri" pitchFamily="1" charset="0"/>
                <a:ea typeface="ＭＳ Ｐゴシック" pitchFamily="1" charset="-128"/>
                <a:cs typeface="ＭＳ Ｐゴシック" pitchFamily="1" charset="-128"/>
              </a:rPr>
              <a:pPr/>
              <a:t>82</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Content Placeholder 2"/>
          <p:cNvSpPr>
            <a:spLocks noGrp="1"/>
          </p:cNvSpPr>
          <p:nvPr>
            <p:ph sz="quarter" idx="4294967295"/>
          </p:nvPr>
        </p:nvSpPr>
        <p:spPr>
          <a:xfrm>
            <a:off x="381000" y="1020762"/>
            <a:ext cx="8610600" cy="5057597"/>
          </a:xfrm>
        </p:spPr>
        <p:txBody>
          <a:bodyPr>
            <a:normAutofit lnSpcReduction="10000"/>
          </a:bodyPr>
          <a:lstStyle/>
          <a:p>
            <a:pPr eaLnBrk="1" hangingPunct="1">
              <a:lnSpc>
                <a:spcPct val="90000"/>
              </a:lnSpc>
            </a:pPr>
            <a:endParaRPr lang="en-US" sz="2400" u="sng" dirty="0">
              <a:ea typeface="ＭＳ Ｐゴシック" pitchFamily="1" charset="-128"/>
              <a:cs typeface="ＭＳ Ｐゴシック" pitchFamily="1" charset="-128"/>
            </a:endParaRPr>
          </a:p>
          <a:p>
            <a:pPr eaLnBrk="1" hangingPunct="1">
              <a:lnSpc>
                <a:spcPct val="90000"/>
              </a:lnSpc>
            </a:pPr>
            <a:r>
              <a:rPr lang="en-US" sz="2400" dirty="0">
                <a:ea typeface="ＭＳ Ｐゴシック" pitchFamily="1" charset="-128"/>
                <a:cs typeface="ＭＳ Ｐゴシック" pitchFamily="1" charset="-128"/>
              </a:rPr>
              <a:t>Identify the market failure (externalities)</a:t>
            </a:r>
          </a:p>
          <a:p>
            <a:pPr eaLnBrk="1" hangingPunct="1">
              <a:lnSpc>
                <a:spcPct val="90000"/>
              </a:lnSpc>
            </a:pPr>
            <a:r>
              <a:rPr lang="en-US" sz="2400" dirty="0">
                <a:ea typeface="ＭＳ Ｐゴシック" pitchFamily="1" charset="-128"/>
                <a:cs typeface="ＭＳ Ｐゴシック" pitchFamily="1" charset="-128"/>
              </a:rPr>
              <a:t>Address the market failure through intervention</a:t>
            </a:r>
          </a:p>
          <a:p>
            <a:pPr lvl="1" eaLnBrk="1" hangingPunct="1">
              <a:lnSpc>
                <a:spcPct val="90000"/>
              </a:lnSpc>
            </a:pPr>
            <a:r>
              <a:rPr lang="en-US" sz="2000" dirty="0"/>
              <a:t>Ex ante taxes</a:t>
            </a:r>
          </a:p>
          <a:p>
            <a:pPr lvl="2" eaLnBrk="1" hangingPunct="1">
              <a:lnSpc>
                <a:spcPct val="90000"/>
              </a:lnSpc>
            </a:pPr>
            <a:r>
              <a:rPr lang="en-US" sz="1600" dirty="0">
                <a:ea typeface="ＭＳ Ｐゴシック" pitchFamily="1" charset="-128"/>
              </a:rPr>
              <a:t>Politically unpopular</a:t>
            </a:r>
          </a:p>
          <a:p>
            <a:pPr lvl="2" eaLnBrk="1" hangingPunct="1">
              <a:lnSpc>
                <a:spcPct val="90000"/>
              </a:lnSpc>
            </a:pPr>
            <a:r>
              <a:rPr lang="en-US" sz="1600" dirty="0">
                <a:ea typeface="ＭＳ Ｐゴシック" pitchFamily="1" charset="-128"/>
              </a:rPr>
              <a:t>Externalities difficulty to measure</a:t>
            </a:r>
          </a:p>
          <a:p>
            <a:pPr lvl="1" eaLnBrk="1" hangingPunct="1">
              <a:lnSpc>
                <a:spcPct val="90000"/>
              </a:lnSpc>
            </a:pPr>
            <a:r>
              <a:rPr lang="en-US" sz="2000" dirty="0"/>
              <a:t>Ex post response (deposit insurance and bailouts)</a:t>
            </a:r>
          </a:p>
          <a:p>
            <a:pPr lvl="2" eaLnBrk="1" hangingPunct="1">
              <a:lnSpc>
                <a:spcPct val="90000"/>
              </a:lnSpc>
            </a:pPr>
            <a:r>
              <a:rPr lang="en-US" sz="1600" dirty="0">
                <a:ea typeface="ＭＳ Ｐゴシック" pitchFamily="1" charset="-128"/>
              </a:rPr>
              <a:t>Creates moral hazard and support for TBTF</a:t>
            </a:r>
          </a:p>
          <a:p>
            <a:pPr lvl="2" eaLnBrk="1" hangingPunct="1">
              <a:lnSpc>
                <a:spcPct val="90000"/>
              </a:lnSpc>
            </a:pPr>
            <a:r>
              <a:rPr lang="en-US" sz="1600" dirty="0">
                <a:ea typeface="ＭＳ Ｐゴシック" pitchFamily="1" charset="-128"/>
              </a:rPr>
              <a:t>Costs unbounded (Irish banks, </a:t>
            </a:r>
            <a:r>
              <a:rPr lang="en-US" sz="1600" dirty="0" err="1">
                <a:ea typeface="ＭＳ Ｐゴシック" pitchFamily="1" charset="-128"/>
              </a:rPr>
              <a:t>GSEs</a:t>
            </a:r>
            <a:r>
              <a:rPr lang="en-US" sz="1600" dirty="0">
                <a:ea typeface="ＭＳ Ｐゴシック" pitchFamily="1" charset="-128"/>
              </a:rPr>
              <a:t>)</a:t>
            </a:r>
          </a:p>
          <a:p>
            <a:pPr eaLnBrk="1" hangingPunct="1">
              <a:lnSpc>
                <a:spcPct val="90000"/>
              </a:lnSpc>
            </a:pPr>
            <a:r>
              <a:rPr lang="en-US" sz="2400" dirty="0">
                <a:ea typeface="ＭＳ Ｐゴシック" pitchFamily="1" charset="-128"/>
                <a:cs typeface="ＭＳ Ｐゴシック" pitchFamily="1" charset="-128"/>
              </a:rPr>
              <a:t>Recognize and contain the costs of intervention</a:t>
            </a:r>
          </a:p>
          <a:p>
            <a:pPr lvl="1" eaLnBrk="1" hangingPunct="1">
              <a:lnSpc>
                <a:spcPct val="90000"/>
              </a:lnSpc>
            </a:pPr>
            <a:r>
              <a:rPr lang="en-US" sz="2000" dirty="0"/>
              <a:t>Anticipate moral hazard, regulatory arbitrage, unintended consequences</a:t>
            </a:r>
          </a:p>
          <a:p>
            <a:pPr lvl="1" eaLnBrk="1" hangingPunct="1">
              <a:lnSpc>
                <a:spcPct val="90000"/>
              </a:lnSpc>
            </a:pPr>
            <a:r>
              <a:rPr lang="en-US" sz="2000" dirty="0"/>
              <a:t>Prevent externality</a:t>
            </a:r>
          </a:p>
          <a:p>
            <a:pPr lvl="2" eaLnBrk="1" hangingPunct="1">
              <a:lnSpc>
                <a:spcPct val="90000"/>
              </a:lnSpc>
            </a:pPr>
            <a:r>
              <a:rPr lang="en-US" sz="1600" dirty="0">
                <a:ea typeface="ＭＳ Ｐゴシック" pitchFamily="1" charset="-128"/>
              </a:rPr>
              <a:t>Bound behavior (leverage and LTV)</a:t>
            </a:r>
          </a:p>
          <a:p>
            <a:pPr lvl="2" eaLnBrk="1" hangingPunct="1">
              <a:lnSpc>
                <a:spcPct val="90000"/>
              </a:lnSpc>
            </a:pPr>
            <a:r>
              <a:rPr lang="en-US" sz="1600" dirty="0">
                <a:ea typeface="ＭＳ Ｐゴシック" pitchFamily="1" charset="-128"/>
              </a:rPr>
              <a:t>Change market structures (clearinghouses)</a:t>
            </a:r>
          </a:p>
          <a:p>
            <a:pPr lvl="1" eaLnBrk="1" hangingPunct="1">
              <a:lnSpc>
                <a:spcPct val="90000"/>
              </a:lnSpc>
            </a:pPr>
            <a:r>
              <a:rPr lang="en-US" sz="2000" dirty="0"/>
              <a:t>Anticipate circumvention efforts</a:t>
            </a:r>
          </a:p>
          <a:p>
            <a:pPr lvl="2" eaLnBrk="1" hangingPunct="1">
              <a:lnSpc>
                <a:spcPct val="90000"/>
              </a:lnSpc>
            </a:pPr>
            <a:r>
              <a:rPr lang="en-US" sz="1600" dirty="0">
                <a:ea typeface="ＭＳ Ｐゴシック" pitchFamily="1" charset="-128"/>
              </a:rPr>
              <a:t>Shadow banks</a:t>
            </a:r>
          </a:p>
          <a:p>
            <a:pPr lvl="2" eaLnBrk="1" hangingPunct="1">
              <a:lnSpc>
                <a:spcPct val="90000"/>
              </a:lnSpc>
            </a:pPr>
            <a:endParaRPr lang="en-US" sz="1600" dirty="0">
              <a:ea typeface="ＭＳ Ｐゴシック" pitchFamily="1" charset="-128"/>
            </a:endParaRPr>
          </a:p>
          <a:p>
            <a:pPr lvl="2" eaLnBrk="1" hangingPunct="1">
              <a:lnSpc>
                <a:spcPct val="90000"/>
              </a:lnSpc>
            </a:pPr>
            <a:endParaRPr lang="en-US" sz="1600" dirty="0">
              <a:ea typeface="ＭＳ Ｐゴシック" pitchFamily="1" charset="-128"/>
            </a:endParaRPr>
          </a:p>
          <a:p>
            <a:pPr lvl="2" eaLnBrk="1" hangingPunct="1">
              <a:lnSpc>
                <a:spcPct val="90000"/>
              </a:lnSpc>
            </a:pPr>
            <a:endParaRPr lang="en-US" sz="2000" dirty="0">
              <a:ea typeface="ＭＳ Ｐゴシック" pitchFamily="1" charset="-128"/>
            </a:endParaRPr>
          </a:p>
          <a:p>
            <a:pPr lvl="1" eaLnBrk="1" hangingPunct="1">
              <a:lnSpc>
                <a:spcPct val="90000"/>
              </a:lnSpc>
            </a:pPr>
            <a:endParaRPr lang="en-US" sz="1600" dirty="0"/>
          </a:p>
          <a:p>
            <a:pPr eaLnBrk="1" hangingPunct="1">
              <a:lnSpc>
                <a:spcPct val="90000"/>
              </a:lnSpc>
            </a:pPr>
            <a:endParaRPr lang="en-US" sz="2400" dirty="0">
              <a:ea typeface="ＭＳ Ｐゴシック" pitchFamily="1" charset="-128"/>
              <a:cs typeface="ＭＳ Ｐゴシック" pitchFamily="1" charset="-128"/>
            </a:endParaRPr>
          </a:p>
          <a:p>
            <a:pPr lvl="1" eaLnBrk="1" hangingPunct="1">
              <a:lnSpc>
                <a:spcPct val="90000"/>
              </a:lnSpc>
            </a:pPr>
            <a:endParaRPr lang="en-US" sz="2000" dirty="0"/>
          </a:p>
          <a:p>
            <a:pPr lvl="1" eaLnBrk="1" hangingPunct="1">
              <a:lnSpc>
                <a:spcPct val="90000"/>
              </a:lnSpc>
            </a:pPr>
            <a:endParaRPr lang="en-US" sz="2000" u="sng" dirty="0"/>
          </a:p>
          <a:p>
            <a:pPr lvl="2" eaLnBrk="1" hangingPunct="1">
              <a:lnSpc>
                <a:spcPct val="90000"/>
              </a:lnSpc>
              <a:buFont typeface="Arial" pitchFamily="1" charset="0"/>
              <a:buNone/>
            </a:pPr>
            <a:endParaRPr lang="en-US" sz="1600" dirty="0">
              <a:ea typeface="ＭＳ Ｐゴシック" pitchFamily="1" charset="-128"/>
            </a:endParaRPr>
          </a:p>
          <a:p>
            <a:pPr lvl="2" eaLnBrk="1" hangingPunct="1">
              <a:lnSpc>
                <a:spcPct val="90000"/>
              </a:lnSpc>
            </a:pPr>
            <a:endParaRPr lang="en-US" sz="1600" dirty="0">
              <a:ea typeface="ＭＳ Ｐゴシック" pitchFamily="1" charset="-128"/>
            </a:endParaRPr>
          </a:p>
          <a:p>
            <a:pPr lvl="2" eaLnBrk="1" hangingPunct="1">
              <a:lnSpc>
                <a:spcPct val="90000"/>
              </a:lnSpc>
            </a:pPr>
            <a:endParaRPr lang="en-US" sz="1600" dirty="0">
              <a:ea typeface="ＭＳ Ｐゴシック" pitchFamily="1" charset="-128"/>
            </a:endParaRPr>
          </a:p>
          <a:p>
            <a:pPr lvl="1" eaLnBrk="1" hangingPunct="1">
              <a:lnSpc>
                <a:spcPct val="90000"/>
              </a:lnSpc>
            </a:pPr>
            <a:endParaRPr lang="en-US" sz="1600" dirty="0"/>
          </a:p>
          <a:p>
            <a:pPr eaLnBrk="1" hangingPunct="1">
              <a:lnSpc>
                <a:spcPct val="90000"/>
              </a:lnSpc>
            </a:pPr>
            <a:endParaRPr lang="en-US" sz="2400" dirty="0">
              <a:ea typeface="ＭＳ Ｐゴシック" pitchFamily="1" charset="-128"/>
              <a:cs typeface="ＭＳ Ｐゴシック" pitchFamily="1" charset="-128"/>
            </a:endParaRPr>
          </a:p>
          <a:p>
            <a:pPr eaLnBrk="1" hangingPunct="1">
              <a:lnSpc>
                <a:spcPct val="90000"/>
              </a:lnSpc>
            </a:pPr>
            <a:endParaRPr lang="en-US" sz="2500" dirty="0">
              <a:ea typeface="ＭＳ Ｐゴシック" pitchFamily="1" charset="-128"/>
              <a:cs typeface="ＭＳ Ｐゴシック" pitchFamily="1" charset="-128"/>
            </a:endParaRPr>
          </a:p>
        </p:txBody>
      </p:sp>
      <p:sp>
        <p:nvSpPr>
          <p:cNvPr id="35843" name="Title 5"/>
          <p:cNvSpPr>
            <a:spLocks noGrp="1"/>
          </p:cNvSpPr>
          <p:nvPr>
            <p:ph type="title"/>
          </p:nvPr>
        </p:nvSpPr>
        <p:spPr>
          <a:xfrm>
            <a:off x="457200" y="152400"/>
            <a:ext cx="8229600" cy="868363"/>
          </a:xfrm>
        </p:spPr>
        <p:txBody>
          <a:bodyPr/>
          <a:lstStyle/>
          <a:p>
            <a:r>
              <a:rPr lang="en-US">
                <a:ea typeface="ＭＳ Ｐゴシック" pitchFamily="1" charset="-128"/>
                <a:cs typeface="ＭＳ Ｐゴシック" pitchFamily="1" charset="-128"/>
              </a:rPr>
              <a:t>Economics of Regulation</a:t>
            </a:r>
          </a:p>
        </p:txBody>
      </p:sp>
      <p:sp>
        <p:nvSpPr>
          <p:cNvPr id="35844" name="Slide Number Placeholder 3"/>
          <p:cNvSpPr>
            <a:spLocks noGrp="1"/>
          </p:cNvSpPr>
          <p:nvPr>
            <p:ph type="sldNum" sz="quarter" idx="12"/>
          </p:nvPr>
        </p:nvSpPr>
        <p:spPr bwMode="auto">
          <a:noFill/>
          <a:ln>
            <a:miter lim="800000"/>
            <a:headEnd/>
            <a:tailEnd/>
          </a:ln>
        </p:spPr>
        <p:txBody>
          <a:bodyPr/>
          <a:lstStyle/>
          <a:p>
            <a:fld id="{BA2121A5-6706-294F-A00D-B481D258F51A}" type="slidenum">
              <a:rPr lang="en-US">
                <a:latin typeface="Calibri" pitchFamily="1" charset="0"/>
                <a:ea typeface="ＭＳ Ｐゴシック" pitchFamily="1" charset="-128"/>
                <a:cs typeface="ＭＳ Ｐゴシック" pitchFamily="1" charset="-128"/>
              </a:rPr>
              <a:pPr/>
              <a:t>83</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9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9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8">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98">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98">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8">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8">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Content Placeholder 2"/>
          <p:cNvSpPr>
            <a:spLocks noGrp="1"/>
          </p:cNvSpPr>
          <p:nvPr>
            <p:ph sz="quarter" idx="4294967295"/>
          </p:nvPr>
        </p:nvSpPr>
        <p:spPr>
          <a:xfrm>
            <a:off x="3429000" y="1066800"/>
            <a:ext cx="5410200" cy="5011560"/>
          </a:xfrm>
        </p:spPr>
        <p:txBody>
          <a:bodyPr>
            <a:normAutofit lnSpcReduction="10000"/>
          </a:bodyPr>
          <a:lstStyle/>
          <a:p>
            <a:pPr lvl="1" eaLnBrk="1" hangingPunct="1">
              <a:lnSpc>
                <a:spcPct val="90000"/>
              </a:lnSpc>
              <a:buFont typeface="Arial" pitchFamily="1" charset="0"/>
              <a:buNone/>
            </a:pPr>
            <a:endParaRPr lang="en-US" u="sng" dirty="0"/>
          </a:p>
          <a:p>
            <a:pPr lvl="1" eaLnBrk="1" hangingPunct="1">
              <a:lnSpc>
                <a:spcPct val="90000"/>
              </a:lnSpc>
              <a:buFont typeface="Arial" pitchFamily="1" charset="0"/>
              <a:buNone/>
            </a:pPr>
            <a:r>
              <a:rPr lang="en-US" sz="1600" dirty="0"/>
              <a:t>	“To restrain private people, it may be said, from receiving in payment the promissory notes of a banker for any sum, whether great or small, when they themselves are willing to receive them; or, to restrain a banker from issuing such notes, when all his neighbors are willing to accept of them, is a manifest violation of that natural liberty, which it is the proper business of law not to infringe, but to support. Such regulations may, no doubt, be considered as in some respects a violation of natural liberty.  </a:t>
            </a:r>
          </a:p>
          <a:p>
            <a:pPr lvl="1" eaLnBrk="1" hangingPunct="1">
              <a:lnSpc>
                <a:spcPct val="90000"/>
              </a:lnSpc>
              <a:buFont typeface="Arial" pitchFamily="1" charset="0"/>
              <a:buNone/>
            </a:pPr>
            <a:endParaRPr lang="en-US" sz="1600" u="sng" dirty="0"/>
          </a:p>
          <a:p>
            <a:pPr lvl="1" eaLnBrk="1" hangingPunct="1">
              <a:lnSpc>
                <a:spcPct val="90000"/>
              </a:lnSpc>
              <a:buFont typeface="Arial" pitchFamily="1" charset="0"/>
              <a:buNone/>
            </a:pPr>
            <a:r>
              <a:rPr lang="en-US" sz="1600" dirty="0"/>
              <a:t>	But those exertions of the natural liberty of a few individuals, which might endanger the security of the whole society, are, and ought to be, restrained by the laws of all governments; of the most free, as well as of the most </a:t>
            </a:r>
            <a:r>
              <a:rPr lang="en-US" sz="1600" dirty="0" err="1"/>
              <a:t>despotical</a:t>
            </a:r>
            <a:r>
              <a:rPr lang="en-US" sz="1600" dirty="0"/>
              <a:t>. The obligation of building party walls, in order to prevent the communication of fire, is a violation of natural liberty, exactly of the same kind with the regulations of the banking trade which are here proposed.” </a:t>
            </a:r>
          </a:p>
          <a:p>
            <a:pPr lvl="1" eaLnBrk="1" hangingPunct="1">
              <a:lnSpc>
                <a:spcPct val="90000"/>
              </a:lnSpc>
              <a:buFont typeface="Arial" pitchFamily="1" charset="0"/>
              <a:buNone/>
            </a:pPr>
            <a:endParaRPr lang="en-US" sz="1600" i="1" dirty="0"/>
          </a:p>
          <a:p>
            <a:pPr lvl="1" eaLnBrk="1" hangingPunct="1">
              <a:lnSpc>
                <a:spcPct val="90000"/>
              </a:lnSpc>
              <a:buFont typeface="Arial" pitchFamily="1" charset="0"/>
              <a:buNone/>
            </a:pPr>
            <a:r>
              <a:rPr lang="en-US" sz="1600" dirty="0"/>
              <a:t>From </a:t>
            </a:r>
            <a:r>
              <a:rPr lang="en-US" sz="1600" i="1" dirty="0"/>
              <a:t>The Wealth of Nations</a:t>
            </a:r>
          </a:p>
          <a:p>
            <a:pPr lvl="1" eaLnBrk="1" hangingPunct="1">
              <a:lnSpc>
                <a:spcPct val="90000"/>
              </a:lnSpc>
            </a:pPr>
            <a:endParaRPr lang="en-US" sz="1600" dirty="0"/>
          </a:p>
          <a:p>
            <a:pPr eaLnBrk="1" hangingPunct="1">
              <a:lnSpc>
                <a:spcPct val="90000"/>
              </a:lnSpc>
            </a:pPr>
            <a:endParaRPr lang="en-US" sz="1600" dirty="0">
              <a:ea typeface="ＭＳ Ｐゴシック" pitchFamily="1" charset="-128"/>
              <a:cs typeface="ＭＳ Ｐゴシック" pitchFamily="1" charset="-128"/>
            </a:endParaRPr>
          </a:p>
          <a:p>
            <a:pPr eaLnBrk="1" hangingPunct="1">
              <a:lnSpc>
                <a:spcPct val="90000"/>
              </a:lnSpc>
            </a:pPr>
            <a:endParaRPr lang="en-US" sz="1600" dirty="0">
              <a:ea typeface="ＭＳ Ｐゴシック" pitchFamily="1" charset="-128"/>
              <a:cs typeface="ＭＳ Ｐゴシック" pitchFamily="1" charset="-128"/>
            </a:endParaRPr>
          </a:p>
        </p:txBody>
      </p:sp>
      <p:pic>
        <p:nvPicPr>
          <p:cNvPr id="36867" name="Picture 5"/>
          <p:cNvPicPr>
            <a:picLocks noChangeAspect="1"/>
          </p:cNvPicPr>
          <p:nvPr/>
        </p:nvPicPr>
        <p:blipFill>
          <a:blip r:embed="rId2"/>
          <a:srcRect/>
          <a:stretch>
            <a:fillRect/>
          </a:stretch>
        </p:blipFill>
        <p:spPr bwMode="auto">
          <a:xfrm>
            <a:off x="304800" y="1600200"/>
            <a:ext cx="3276600" cy="4648200"/>
          </a:xfrm>
          <a:prstGeom prst="rect">
            <a:avLst/>
          </a:prstGeom>
          <a:noFill/>
          <a:ln w="9525">
            <a:noFill/>
            <a:miter lim="800000"/>
            <a:headEnd/>
            <a:tailEnd/>
          </a:ln>
        </p:spPr>
      </p:pic>
      <p:sp>
        <p:nvSpPr>
          <p:cNvPr id="36868" name="Title 6"/>
          <p:cNvSpPr>
            <a:spLocks noGrp="1"/>
          </p:cNvSpPr>
          <p:nvPr>
            <p:ph type="title"/>
          </p:nvPr>
        </p:nvSpPr>
        <p:spPr>
          <a:xfrm>
            <a:off x="457200" y="71438"/>
            <a:ext cx="8229600" cy="995362"/>
          </a:xfrm>
        </p:spPr>
        <p:txBody>
          <a:bodyPr/>
          <a:lstStyle/>
          <a:p>
            <a:r>
              <a:rPr lang="en-US" sz="4000">
                <a:ea typeface="ＭＳ Ｐゴシック" pitchFamily="1" charset="-128"/>
                <a:cs typeface="ＭＳ Ｐゴシック" pitchFamily="1" charset="-128"/>
              </a:rPr>
              <a:t>Adam Smith on Bank Regulation</a:t>
            </a:r>
          </a:p>
        </p:txBody>
      </p:sp>
      <p:sp>
        <p:nvSpPr>
          <p:cNvPr id="36869" name="Slide Number Placeholder 5"/>
          <p:cNvSpPr>
            <a:spLocks noGrp="1"/>
          </p:cNvSpPr>
          <p:nvPr>
            <p:ph type="sldNum" sz="quarter" idx="12"/>
          </p:nvPr>
        </p:nvSpPr>
        <p:spPr bwMode="auto">
          <a:noFill/>
          <a:ln>
            <a:miter lim="800000"/>
            <a:headEnd/>
            <a:tailEnd/>
          </a:ln>
        </p:spPr>
        <p:txBody>
          <a:bodyPr/>
          <a:lstStyle/>
          <a:p>
            <a:fld id="{EA791E0F-5257-C942-AFDB-A266A67CF48C}" type="slidenum">
              <a:rPr lang="en-US">
                <a:latin typeface="Calibri" pitchFamily="1" charset="0"/>
                <a:ea typeface="ＭＳ Ｐゴシック" pitchFamily="1" charset="-128"/>
                <a:cs typeface="ＭＳ Ｐゴシック" pitchFamily="1" charset="-128"/>
              </a:rPr>
              <a:pPr/>
              <a:t>84</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Systemic Risk</a:t>
            </a:r>
          </a:p>
        </p:txBody>
      </p:sp>
      <p:sp>
        <p:nvSpPr>
          <p:cNvPr id="8195" name="Content Placeholder 2"/>
          <p:cNvSpPr>
            <a:spLocks noGrp="1"/>
          </p:cNvSpPr>
          <p:nvPr>
            <p:ph idx="1"/>
          </p:nvPr>
        </p:nvSpPr>
        <p:spPr>
          <a:xfrm>
            <a:off x="457200" y="1371600"/>
            <a:ext cx="8229600" cy="4525963"/>
          </a:xfrm>
        </p:spPr>
        <p:txBody>
          <a:bodyPr/>
          <a:lstStyle/>
          <a:p>
            <a:r>
              <a:rPr lang="en-US" sz="2600" dirty="0"/>
              <a:t>Systemic risks are threats to the basic functions of the financial system, such as the provision of liquidity or </a:t>
            </a:r>
            <a:r>
              <a:rPr lang="en-US" sz="2600" dirty="0" smtClean="0"/>
              <a:t>credit, that support economic activity. </a:t>
            </a:r>
            <a:r>
              <a:rPr lang="en-US" sz="2600" dirty="0"/>
              <a:t>Systemic risks usually have low probability (tail risks), but high costs.</a:t>
            </a:r>
          </a:p>
          <a:p>
            <a:r>
              <a:rPr lang="en-US" sz="2600" dirty="0"/>
              <a:t>Systemic risks usually arise from the behavior of financial institutions that impose uncompensated costs on others (externalities). The risks can become acute when the financial system is undercapitalized.</a:t>
            </a:r>
          </a:p>
          <a:p>
            <a:r>
              <a:rPr lang="en-US" sz="2600" dirty="0"/>
              <a:t>Financial instruments and markets can raise systemic risks by adding to vulnerability.</a:t>
            </a:r>
          </a:p>
        </p:txBody>
      </p:sp>
      <p:sp>
        <p:nvSpPr>
          <p:cNvPr id="8196" name="Slide Number Placeholder 3"/>
          <p:cNvSpPr>
            <a:spLocks noGrp="1"/>
          </p:cNvSpPr>
          <p:nvPr>
            <p:ph type="sldNum" sz="quarter" idx="12"/>
          </p:nvPr>
        </p:nvSpPr>
        <p:spPr>
          <a:noFill/>
        </p:spPr>
        <p:txBody>
          <a:bodyPr/>
          <a:lstStyle/>
          <a:p>
            <a:fld id="{F6600B48-BEBF-5841-9E8B-1071408A064A}" type="slidenum">
              <a:rPr lang="en-US"/>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304800"/>
            <a:ext cx="9144000" cy="838200"/>
          </a:xfrm>
        </p:spPr>
        <p:txBody>
          <a:bodyPr/>
          <a:lstStyle/>
          <a:p>
            <a:r>
              <a:rPr lang="en-US" sz="3200">
                <a:ea typeface="ＭＳ Ｐゴシック" pitchFamily="1" charset="-128"/>
                <a:cs typeface="ＭＳ Ｐゴシック" pitchFamily="1" charset="-128"/>
              </a:rPr>
              <a:t>Why don’t markets resolve systemic threats?</a:t>
            </a:r>
          </a:p>
        </p:txBody>
      </p:sp>
      <p:sp>
        <p:nvSpPr>
          <p:cNvPr id="26627" name="Content Placeholder 2"/>
          <p:cNvSpPr>
            <a:spLocks noGrp="1"/>
          </p:cNvSpPr>
          <p:nvPr>
            <p:ph idx="1"/>
          </p:nvPr>
        </p:nvSpPr>
        <p:spPr>
          <a:xfrm>
            <a:off x="457200" y="1447800"/>
            <a:ext cx="7924800" cy="4525963"/>
          </a:xfrm>
        </p:spPr>
        <p:txBody>
          <a:bodyPr/>
          <a:lstStyle/>
          <a:p>
            <a:r>
              <a:rPr lang="en-US" sz="2400" dirty="0">
                <a:ea typeface="ＭＳ Ｐゴシック" pitchFamily="1" charset="-128"/>
                <a:cs typeface="ＭＳ Ｐゴシック" pitchFamily="1" charset="-128"/>
              </a:rPr>
              <a:t>In good times, intermediaries</a:t>
            </a:r>
            <a:r>
              <a:rPr lang="en-US" sz="2400" dirty="0" smtClean="0">
                <a:ea typeface="ＭＳ Ｐゴシック" pitchFamily="1" charset="-128"/>
                <a:cs typeface="ＭＳ Ｐゴシック" pitchFamily="1" charset="-128"/>
              </a:rPr>
              <a:t> try to economize </a:t>
            </a:r>
            <a:r>
              <a:rPr lang="en-US" sz="2400" dirty="0">
                <a:ea typeface="ＭＳ Ｐゴシック" pitchFamily="1" charset="-128"/>
                <a:cs typeface="ＭＳ Ｐゴシック" pitchFamily="1" charset="-128"/>
              </a:rPr>
              <a:t>on capital and</a:t>
            </a:r>
            <a:r>
              <a:rPr lang="en-US" sz="2400" dirty="0" smtClean="0">
                <a:ea typeface="ＭＳ Ｐゴシック" pitchFamily="1" charset="-128"/>
                <a:cs typeface="ＭＳ Ｐゴシック" pitchFamily="1" charset="-128"/>
              </a:rPr>
              <a:t> often rely on low-cost short</a:t>
            </a:r>
            <a:r>
              <a:rPr lang="en-US" sz="2400" dirty="0">
                <a:ea typeface="ＭＳ Ｐゴシック" pitchFamily="1" charset="-128"/>
                <a:cs typeface="ＭＳ Ｐゴシック" pitchFamily="1" charset="-128"/>
              </a:rPr>
              <a:t>-term funding: These practices do not take account for spillover effects on others (fire sales and rollover risk) in bad times (</a:t>
            </a:r>
            <a:r>
              <a:rPr lang="en-US" sz="2400" i="1" dirty="0">
                <a:ea typeface="ＭＳ Ｐゴシック" pitchFamily="1" charset="-128"/>
                <a:cs typeface="ＭＳ Ｐゴシック" pitchFamily="1" charset="-128"/>
              </a:rPr>
              <a:t>externality</a:t>
            </a:r>
            <a:r>
              <a:rPr lang="en-US" sz="2400" dirty="0">
                <a:ea typeface="ＭＳ Ｐゴシック" pitchFamily="1" charset="-128"/>
                <a:cs typeface="ＭＳ Ｐゴシック" pitchFamily="1" charset="-128"/>
              </a:rPr>
              <a:t>).</a:t>
            </a:r>
          </a:p>
          <a:p>
            <a:r>
              <a:rPr lang="en-US" sz="2400" dirty="0">
                <a:ea typeface="ＭＳ Ｐゴシック" pitchFamily="1" charset="-128"/>
                <a:cs typeface="ＭＳ Ｐゴシック" pitchFamily="1" charset="-128"/>
              </a:rPr>
              <a:t>When a firm has a capital shortfall, many benefits of new capital flow to creditors, not equity holders. Owners prefer deleveraging over new equity issuance (</a:t>
            </a:r>
            <a:r>
              <a:rPr lang="en-US" sz="2400" i="1" dirty="0">
                <a:ea typeface="ＭＳ Ｐゴシック" pitchFamily="1" charset="-128"/>
                <a:cs typeface="ＭＳ Ｐゴシック" pitchFamily="1" charset="-128"/>
              </a:rPr>
              <a:t>agency problem</a:t>
            </a:r>
            <a:r>
              <a:rPr lang="en-US" sz="2400" dirty="0">
                <a:ea typeface="ＭＳ Ｐゴシック" pitchFamily="1" charset="-128"/>
                <a:cs typeface="ＭＳ Ｐゴシック" pitchFamily="1" charset="-128"/>
              </a:rPr>
              <a:t>).</a:t>
            </a:r>
          </a:p>
          <a:p>
            <a:r>
              <a:rPr lang="en-US" sz="2400" dirty="0">
                <a:ea typeface="ＭＳ Ｐゴシック" pitchFamily="1" charset="-128"/>
                <a:cs typeface="ＭＳ Ｐゴシック" pitchFamily="1" charset="-128"/>
              </a:rPr>
              <a:t>These problems are not limited to regulated banks ...</a:t>
            </a:r>
          </a:p>
          <a:p>
            <a:r>
              <a:rPr lang="en-US" sz="2400" dirty="0">
                <a:ea typeface="ＭＳ Ｐゴシック" pitchFamily="1" charset="-128"/>
                <a:cs typeface="ＭＳ Ｐゴシック" pitchFamily="1" charset="-128"/>
              </a:rPr>
              <a:t>… or to “TBTF” </a:t>
            </a:r>
            <a:r>
              <a:rPr lang="en-US" sz="2400" dirty="0" smtClean="0">
                <a:ea typeface="ＭＳ Ｐゴシック" pitchFamily="1" charset="-128"/>
                <a:cs typeface="ＭＳ Ｐゴシック" pitchFamily="1" charset="-128"/>
              </a:rPr>
              <a:t>intermediaries. Think </a:t>
            </a:r>
            <a:r>
              <a:rPr lang="en-US" sz="2400" dirty="0" err="1" smtClean="0">
                <a:ea typeface="ＭＳ Ｐゴシック" pitchFamily="1" charset="-128"/>
                <a:cs typeface="ＭＳ Ｐゴシック" pitchFamily="1" charset="-128"/>
              </a:rPr>
              <a:t>MMMFs</a:t>
            </a:r>
            <a:r>
              <a:rPr lang="en-US" sz="2400" dirty="0" smtClean="0">
                <a:ea typeface="ＭＳ Ｐゴシック" pitchFamily="1" charset="-128"/>
                <a:cs typeface="ＭＳ Ｐゴシック" pitchFamily="1" charset="-128"/>
              </a:rPr>
              <a:t>, </a:t>
            </a:r>
            <a:r>
              <a:rPr lang="en-US" sz="2400" dirty="0" err="1" smtClean="0">
                <a:ea typeface="ＭＳ Ｐゴシック" pitchFamily="1" charset="-128"/>
                <a:cs typeface="ＭＳ Ｐゴシック" pitchFamily="1" charset="-128"/>
              </a:rPr>
              <a:t>SIVs</a:t>
            </a:r>
            <a:r>
              <a:rPr lang="en-US" sz="2400" dirty="0" smtClean="0">
                <a:ea typeface="ＭＳ Ｐゴシック" pitchFamily="1" charset="-128"/>
                <a:cs typeface="ＭＳ Ｐゴシック" pitchFamily="1" charset="-128"/>
              </a:rPr>
              <a:t>, ABCP, etc.</a:t>
            </a:r>
          </a:p>
          <a:p>
            <a:endParaRPr lang="en-US" dirty="0">
              <a:ea typeface="ＭＳ Ｐゴシック" pitchFamily="1" charset="-128"/>
              <a:cs typeface="ＭＳ Ｐゴシック" pitchFamily="1" charset="-128"/>
            </a:endParaRPr>
          </a:p>
        </p:txBody>
      </p:sp>
      <p:sp>
        <p:nvSpPr>
          <p:cNvPr id="9220" name="Slide Number Placeholder 3"/>
          <p:cNvSpPr>
            <a:spLocks noGrp="1"/>
          </p:cNvSpPr>
          <p:nvPr>
            <p:ph type="sldNum" sz="quarter" idx="12"/>
          </p:nvPr>
        </p:nvSpPr>
        <p:spPr>
          <a:noFill/>
        </p:spPr>
        <p:txBody>
          <a:bodyPr/>
          <a:lstStyle/>
          <a:p>
            <a:fld id="{EDE3A780-D7B4-CD4E-BF80-3418DA995FB4}" type="slidenum">
              <a:rPr lang="en-US">
                <a:latin typeface="Calibri" pitchFamily="1" charset="0"/>
                <a:ea typeface="ＭＳ Ｐゴシック" pitchFamily="1" charset="-128"/>
                <a:cs typeface="ＭＳ Ｐゴシック" pitchFamily="1" charset="-128"/>
              </a:rPr>
              <a:pPr/>
              <a:t>86</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1143000"/>
          </a:xfrm>
        </p:spPr>
        <p:txBody>
          <a:bodyPr/>
          <a:lstStyle/>
          <a:p>
            <a:r>
              <a:rPr lang="en-US" dirty="0"/>
              <a:t>Sources of Systemic Risk</a:t>
            </a:r>
          </a:p>
        </p:txBody>
      </p:sp>
      <p:sp>
        <p:nvSpPr>
          <p:cNvPr id="10243" name="Content Placeholder 2"/>
          <p:cNvSpPr>
            <a:spLocks noGrp="1"/>
          </p:cNvSpPr>
          <p:nvPr>
            <p:ph idx="1"/>
          </p:nvPr>
        </p:nvSpPr>
        <p:spPr>
          <a:xfrm>
            <a:off x="457200" y="1326806"/>
            <a:ext cx="8229600" cy="4799357"/>
          </a:xfrm>
        </p:spPr>
        <p:txBody>
          <a:bodyPr>
            <a:normAutofit lnSpcReduction="10000"/>
          </a:bodyPr>
          <a:lstStyle/>
          <a:p>
            <a:r>
              <a:rPr lang="en-US" dirty="0"/>
              <a:t>Common Exposure</a:t>
            </a:r>
          </a:p>
          <a:p>
            <a:pPr lvl="1"/>
            <a:r>
              <a:rPr lang="en-US" dirty="0"/>
              <a:t>Asset side</a:t>
            </a:r>
          </a:p>
          <a:p>
            <a:pPr lvl="1"/>
            <a:r>
              <a:rPr lang="en-US" dirty="0"/>
              <a:t>Liquidity side</a:t>
            </a:r>
          </a:p>
          <a:p>
            <a:pPr lvl="1"/>
            <a:r>
              <a:rPr lang="en-US" dirty="0"/>
              <a:t>Counterparties</a:t>
            </a:r>
          </a:p>
          <a:p>
            <a:r>
              <a:rPr lang="en-US" dirty="0" err="1"/>
              <a:t>Procyclicality</a:t>
            </a:r>
            <a:endParaRPr lang="en-US" dirty="0"/>
          </a:p>
          <a:p>
            <a:pPr lvl="1"/>
            <a:r>
              <a:rPr lang="en-US" dirty="0"/>
              <a:t>Boom-bust cycle</a:t>
            </a:r>
          </a:p>
          <a:p>
            <a:pPr lvl="1"/>
            <a:r>
              <a:rPr lang="en-US" dirty="0"/>
              <a:t>Example: Target </a:t>
            </a:r>
            <a:r>
              <a:rPr lang="en-US" dirty="0" err="1" smtClean="0"/>
              <a:t>VaR</a:t>
            </a:r>
            <a:endParaRPr lang="en-US" dirty="0" smtClean="0"/>
          </a:p>
          <a:p>
            <a:r>
              <a:rPr lang="en-US" dirty="0" smtClean="0"/>
              <a:t>Opacity and Complexity</a:t>
            </a:r>
          </a:p>
          <a:p>
            <a:pPr lvl="1"/>
            <a:r>
              <a:rPr lang="en-US" dirty="0" smtClean="0"/>
              <a:t>Concealed risk taking</a:t>
            </a:r>
          </a:p>
        </p:txBody>
      </p:sp>
      <p:sp>
        <p:nvSpPr>
          <p:cNvPr id="10244" name="Slide Number Placeholder 3"/>
          <p:cNvSpPr>
            <a:spLocks noGrp="1"/>
          </p:cNvSpPr>
          <p:nvPr>
            <p:ph type="sldNum" sz="quarter" idx="12"/>
          </p:nvPr>
        </p:nvSpPr>
        <p:spPr>
          <a:noFill/>
        </p:spPr>
        <p:txBody>
          <a:bodyPr/>
          <a:lstStyle/>
          <a:p>
            <a:fld id="{2D09BC91-00B6-DD4E-9FDC-743B19E350AC}" type="slidenum">
              <a:rPr lang="en-US"/>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ea typeface="ＭＳ Ｐゴシック" pitchFamily="1" charset="-128"/>
                <a:cs typeface="ＭＳ Ｐゴシック" pitchFamily="1" charset="-128"/>
              </a:rPr>
              <a:t>Parting Words</a:t>
            </a:r>
          </a:p>
        </p:txBody>
      </p:sp>
      <p:sp>
        <p:nvSpPr>
          <p:cNvPr id="45059" name="Content Placeholder 2"/>
          <p:cNvSpPr>
            <a:spLocks noGrp="1"/>
          </p:cNvSpPr>
          <p:nvPr>
            <p:ph idx="1"/>
          </p:nvPr>
        </p:nvSpPr>
        <p:spPr/>
        <p:txBody>
          <a:bodyPr/>
          <a:lstStyle/>
          <a:p>
            <a:pPr>
              <a:buFont typeface="Arial" pitchFamily="1" charset="0"/>
              <a:buNone/>
            </a:pPr>
            <a:r>
              <a:rPr lang="en-US" sz="2000">
                <a:ea typeface="ＭＳ Ｐゴシック" pitchFamily="1" charset="-128"/>
                <a:cs typeface="ＭＳ Ｐゴシック" pitchFamily="1" charset="-128"/>
              </a:rPr>
              <a:t>“Thinking that we have abolished [crises] is an illusion and perhaps a dangerous illusion, because if you think you have abolished crises, your policymakers, business people, consumers, et cetera, will behave in more reckless ways and thereby make crises more likely. The lesson that really should be learned, and I’m afraid will never be learned, is that the time for fiscal prudence is when times are good. That’s when governments should be running substantial surpluses, so that when crises or a recession hit, they can spend freely without worrying about debt. Unfortunately, the reason the lesson will never be learned is that good economic times are especially conducive to the illusion that bad times will never return.”</a:t>
            </a:r>
          </a:p>
          <a:p>
            <a:pPr>
              <a:buFont typeface="Arial" pitchFamily="1" charset="0"/>
              <a:buNone/>
            </a:pPr>
            <a:endParaRPr lang="en-US" sz="2000">
              <a:ea typeface="ＭＳ Ｐゴシック" pitchFamily="1" charset="-128"/>
              <a:cs typeface="ＭＳ Ｐゴシック" pitchFamily="1" charset="-128"/>
            </a:endParaRPr>
          </a:p>
          <a:p>
            <a:pPr>
              <a:buFont typeface="Arial" pitchFamily="1" charset="0"/>
              <a:buNone/>
            </a:pPr>
            <a:r>
              <a:rPr lang="en-US" sz="2000">
                <a:ea typeface="ＭＳ Ｐゴシック" pitchFamily="1" charset="-128"/>
                <a:cs typeface="ＭＳ Ｐゴシック" pitchFamily="1" charset="-128"/>
              </a:rPr>
              <a:t>										Avinash Dixit, December 2010</a:t>
            </a:r>
          </a:p>
          <a:p>
            <a:pPr>
              <a:buFont typeface="Arial" pitchFamily="1" charset="0"/>
              <a:buNone/>
            </a:pPr>
            <a:r>
              <a:rPr lang="en-US" sz="2000">
                <a:ea typeface="ＭＳ Ｐゴシック" pitchFamily="1" charset="-128"/>
                <a:cs typeface="ＭＳ Ｐゴシック" pitchFamily="1" charset="-128"/>
              </a:rPr>
              <a:t>										IMF	</a:t>
            </a:r>
            <a:r>
              <a:rPr lang="en-US" sz="2000" i="1">
                <a:ea typeface="ＭＳ Ｐゴシック" pitchFamily="1" charset="-128"/>
                <a:cs typeface="ＭＳ Ｐゴシック" pitchFamily="1" charset="-128"/>
              </a:rPr>
              <a:t>Finance and Development</a:t>
            </a:r>
          </a:p>
        </p:txBody>
      </p:sp>
      <p:sp>
        <p:nvSpPr>
          <p:cNvPr id="45060" name="Slide Number Placeholder 3"/>
          <p:cNvSpPr>
            <a:spLocks noGrp="1"/>
          </p:cNvSpPr>
          <p:nvPr>
            <p:ph type="sldNum" sz="quarter" idx="12"/>
          </p:nvPr>
        </p:nvSpPr>
        <p:spPr bwMode="auto">
          <a:noFill/>
          <a:ln>
            <a:miter lim="800000"/>
            <a:headEnd/>
            <a:tailEnd/>
          </a:ln>
        </p:spPr>
        <p:txBody>
          <a:bodyPr/>
          <a:lstStyle/>
          <a:p>
            <a:fld id="{4E83EBA3-41EC-4046-A3CB-AB002456A118}" type="slidenum">
              <a:rPr lang="en-US">
                <a:latin typeface="Calibri" pitchFamily="1" charset="0"/>
                <a:ea typeface="ＭＳ Ｐゴシック" pitchFamily="1" charset="-128"/>
                <a:cs typeface="ＭＳ Ｐゴシック" pitchFamily="1" charset="-128"/>
              </a:rPr>
              <a:pPr/>
              <a:t>88</a:t>
            </a:fld>
            <a:endParaRPr lang="en-US">
              <a:latin typeface="Calibri"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919162"/>
          </a:xfrm>
        </p:spPr>
        <p:txBody>
          <a:bodyPr/>
          <a:lstStyle/>
          <a:p>
            <a:r>
              <a:rPr lang="en-US" smtClean="0">
                <a:ea typeface="ＭＳ Ｐゴシック" pitchFamily="1" charset="-128"/>
                <a:cs typeface="ＭＳ Ｐゴシック" pitchFamily="1" charset="-128"/>
              </a:rPr>
              <a:t>US Commercial Bank Cash Ratio</a:t>
            </a:r>
          </a:p>
        </p:txBody>
      </p:sp>
      <p:sp>
        <p:nvSpPr>
          <p:cNvPr id="33795" name="Content Placeholder 2"/>
          <p:cNvSpPr>
            <a:spLocks noGrp="1"/>
          </p:cNvSpPr>
          <p:nvPr>
            <p:ph idx="1"/>
          </p:nvPr>
        </p:nvSpPr>
        <p:spPr>
          <a:xfrm>
            <a:off x="457200" y="1193800"/>
            <a:ext cx="8229600" cy="4932363"/>
          </a:xfrm>
        </p:spPr>
        <p:txBody>
          <a:bodyPr/>
          <a:lstStyle/>
          <a:p>
            <a:pPr>
              <a:buFont typeface="Arial" pitchFamily="1" charset="0"/>
              <a:buNone/>
            </a:pPr>
            <a:r>
              <a:rPr lang="en-US" smtClean="0">
                <a:ea typeface="ＭＳ Ｐゴシック" pitchFamily="1" charset="-128"/>
                <a:cs typeface="ＭＳ Ｐゴシック" pitchFamily="1" charset="-128"/>
              </a:rPr>
              <a:t> </a:t>
            </a:r>
          </a:p>
        </p:txBody>
      </p:sp>
      <p:sp>
        <p:nvSpPr>
          <p:cNvPr id="4" name="Slide Number Placeholder 3"/>
          <p:cNvSpPr>
            <a:spLocks noGrp="1"/>
          </p:cNvSpPr>
          <p:nvPr>
            <p:ph type="sldNum" sz="quarter" idx="12"/>
          </p:nvPr>
        </p:nvSpPr>
        <p:spPr/>
        <p:txBody>
          <a:bodyPr/>
          <a:lstStyle/>
          <a:p>
            <a:pPr>
              <a:defRPr/>
            </a:pPr>
            <a:fld id="{DB3D35BC-B5ED-E549-8C77-865F1E5E4CFC}" type="slidenum">
              <a:rPr lang="en-US" smtClean="0"/>
              <a:pPr>
                <a:defRPr/>
              </a:pPr>
              <a:t>9</a:t>
            </a:fld>
            <a:endParaRPr lang="en-US"/>
          </a:p>
        </p:txBody>
      </p:sp>
      <p:graphicFrame>
        <p:nvGraphicFramePr>
          <p:cNvPr id="5" name="Chart 4"/>
          <p:cNvGraphicFramePr>
            <a:graphicFrameLocks/>
          </p:cNvGraphicFramePr>
          <p:nvPr/>
        </p:nvGraphicFramePr>
        <p:xfrm>
          <a:off x="635000" y="1193800"/>
          <a:ext cx="7797800" cy="4711700"/>
        </p:xfrm>
        <a:graphic>
          <a:graphicData uri="http://schemas.openxmlformats.org/drawingml/2006/chart">
            <c:chart xmlns:c="http://schemas.openxmlformats.org/drawingml/2006/chart" xmlns:r="http://schemas.openxmlformats.org/officeDocument/2006/relationships" r:id="rId2"/>
          </a:graphicData>
        </a:graphic>
      </p:graphicFrame>
      <p:sp>
        <p:nvSpPr>
          <p:cNvPr id="33798" name="TextBox 5"/>
          <p:cNvSpPr txBox="1">
            <a:spLocks noChangeArrowheads="1"/>
          </p:cNvSpPr>
          <p:nvPr/>
        </p:nvSpPr>
        <p:spPr bwMode="auto">
          <a:xfrm>
            <a:off x="292100" y="6229350"/>
            <a:ext cx="1592263" cy="307975"/>
          </a:xfrm>
          <a:prstGeom prst="rect">
            <a:avLst/>
          </a:prstGeom>
          <a:noFill/>
          <a:ln w="9525">
            <a:noFill/>
            <a:miter lim="800000"/>
            <a:headEnd/>
            <a:tailEnd/>
          </a:ln>
        </p:spPr>
        <p:txBody>
          <a:bodyPr wrap="none" lIns="91432" tIns="45716" rIns="91432" bIns="45716">
            <a:prstTxWarp prst="textNoShape">
              <a:avLst/>
            </a:prstTxWarp>
            <a:spAutoFit/>
          </a:bodyPr>
          <a:lstStyle/>
          <a:p>
            <a:r>
              <a:rPr lang="en-US" sz="1400"/>
              <a:t>Source: FRB H.8.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71</TotalTime>
  <Words>5227</Words>
  <Application>Microsoft Macintosh PowerPoint</Application>
  <PresentationFormat>On-screen Show (4:3)</PresentationFormat>
  <Paragraphs>662</Paragraphs>
  <Slides>88</Slides>
  <Notes>11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Office Theme</vt:lpstr>
      <vt:lpstr>Microsoft Excel Chart</vt:lpstr>
      <vt:lpstr>Types of Financial Crises</vt:lpstr>
      <vt:lpstr>Old-fashioned Bank Runs</vt:lpstr>
      <vt:lpstr>Runs, Panics, and Crises</vt:lpstr>
      <vt:lpstr>Classic Ingredients of a Bank Run Based on Diamond-Dybvig (1983)</vt:lpstr>
      <vt:lpstr>Illiquidity, Insolvency and Runs</vt:lpstr>
      <vt:lpstr>Self-fulfilling Prophecies</vt:lpstr>
      <vt:lpstr>Real Triggers</vt:lpstr>
      <vt:lpstr>Risk Mispricing Makes System Vulnerable to a Shock</vt:lpstr>
      <vt:lpstr>US Commercial Bank Cash Ratio</vt:lpstr>
      <vt:lpstr>Rising Rollover Risk Outstanding Repos of Primary Dealers, Dollars in Trillions</vt:lpstr>
      <vt:lpstr>The Deterioration of Credit Incentive Problems I</vt:lpstr>
      <vt:lpstr>The Deterioration of Credit Incentive Problems II</vt:lpstr>
      <vt:lpstr>Subprime Tinder Was Small… Non-govt Debt Shares, 2008</vt:lpstr>
      <vt:lpstr>… but sufficient: Subprime as a Systemic Bet</vt:lpstr>
      <vt:lpstr>What Subprime Wrought</vt:lpstr>
      <vt:lpstr>Why Did it Matter? Subprime Hits Leveraged Sector</vt:lpstr>
      <vt:lpstr>Leverage by Type of Intermediary 2007</vt:lpstr>
      <vt:lpstr>Vulnerability of Shadow Banks  Bank Without LOLR or Deposit Insurance</vt:lpstr>
      <vt:lpstr>The Run on Repo</vt:lpstr>
      <vt:lpstr>Wholesale Funding and Capital Ratios June 2010</vt:lpstr>
      <vt:lpstr>Shock  Liquidity Preference Surges</vt:lpstr>
      <vt:lpstr> </vt:lpstr>
      <vt:lpstr> New-fashioned Wholesale Run II</vt:lpstr>
      <vt:lpstr>Bear Stearns Liquidity Pool Billions of Dollars</vt:lpstr>
      <vt:lpstr>Bear Stearns Balance Sheet End-2007</vt:lpstr>
      <vt:lpstr>Lehman Balance Sheet End-2007</vt:lpstr>
      <vt:lpstr>Amplification Through Leverage</vt:lpstr>
      <vt:lpstr>Slide 28</vt:lpstr>
      <vt:lpstr>Collapse of Shadow Banking I</vt:lpstr>
      <vt:lpstr>Collapse of Shadow Banking II  Primary Dealer Repo (Billions of US$)</vt:lpstr>
      <vt:lpstr>Economics of Intermediation </vt:lpstr>
      <vt:lpstr>Information Asymmetries  and Information Costs</vt:lpstr>
      <vt:lpstr>Adverse Selection</vt:lpstr>
      <vt:lpstr>Moral Hazard</vt:lpstr>
      <vt:lpstr>Free Rider</vt:lpstr>
      <vt:lpstr>Intermediaries and Information Costs</vt:lpstr>
      <vt:lpstr>Screening Household Borrowers</vt:lpstr>
      <vt:lpstr>Screening Issuers</vt:lpstr>
      <vt:lpstr>Monitoring to Reduce Moral Hazard</vt:lpstr>
      <vt:lpstr>Case Study: The Madoff Scandal</vt:lpstr>
      <vt:lpstr>Case Study: Securitization and the Crisis</vt:lpstr>
      <vt:lpstr>Case Study: Corporate Finance</vt:lpstr>
      <vt:lpstr>How do firms finance investment? 1970 - 1994</vt:lpstr>
      <vt:lpstr>Sources of External Long-term Finance 1970-2000</vt:lpstr>
      <vt:lpstr>Will we borrow through Ebay?</vt:lpstr>
      <vt:lpstr>Ben Bernanke on the Great Depression</vt:lpstr>
      <vt:lpstr>What is the LOLR?</vt:lpstr>
      <vt:lpstr>“Letting it Burn Out”  and Other Alternatives</vt:lpstr>
      <vt:lpstr>The Lender of Last Resort</vt:lpstr>
      <vt:lpstr>Birth of Lender of Last Resort</vt:lpstr>
      <vt:lpstr>Bagehot Lombard Street, 1873</vt:lpstr>
      <vt:lpstr>Slide 52</vt:lpstr>
      <vt:lpstr>The Panic of 1907 Bruner and Carr</vt:lpstr>
      <vt:lpstr>Irony: The Fed Ignores Bagehot 1929-33</vt:lpstr>
      <vt:lpstr>No LOLR … Fed’s Supply of Bank Reserves (Billions of US$)</vt:lpstr>
      <vt:lpstr>…Even As Banks Fail</vt:lpstr>
      <vt:lpstr>Why No LOLR?</vt:lpstr>
      <vt:lpstr>Operationalizing Bagehot</vt:lpstr>
      <vt:lpstr>The Fed Before LTCM</vt:lpstr>
      <vt:lpstr>Fed Discount Window Lending Billions of Dollars, 1959-2009</vt:lpstr>
      <vt:lpstr>LTCM</vt:lpstr>
      <vt:lpstr>Greenspan on LTCM</vt:lpstr>
      <vt:lpstr>Bagehot Machine?</vt:lpstr>
      <vt:lpstr>Fed’s Initial Limitations in Crisis</vt:lpstr>
      <vt:lpstr>Fed Bagehot Steps I Changing the Delivery Mechanism</vt:lpstr>
      <vt:lpstr>Fed Bagehot Steps II Changing the Delivery Mechanism</vt:lpstr>
      <vt:lpstr>Proliferation of Policy “Tools”</vt:lpstr>
      <vt:lpstr>Other Liquidity Provisions</vt:lpstr>
      <vt:lpstr>Unconventional Monetary Policy Billions of Dollars</vt:lpstr>
      <vt:lpstr>What The Fed Did</vt:lpstr>
      <vt:lpstr>Criticism of LOLR Policy</vt:lpstr>
      <vt:lpstr>What Have We Learned</vt:lpstr>
      <vt:lpstr>At the Zero Bound</vt:lpstr>
      <vt:lpstr>Unconventional Policy Approaches</vt:lpstr>
      <vt:lpstr>Unconventional Policies Vary Greatly</vt:lpstr>
      <vt:lpstr>U.S. Commercial Banks Book Equity to Assets, 1840-2009</vt:lpstr>
      <vt:lpstr>Modigliani-Miller Theorem “Firm Value is Independent of its Financing”</vt:lpstr>
      <vt:lpstr>Do Higher Capital Requirements Boost Costs?</vt:lpstr>
      <vt:lpstr>So why do we see high leverage?</vt:lpstr>
      <vt:lpstr>Capital Requirement Pros and Cons</vt:lpstr>
      <vt:lpstr>Admati: Capital Requirements Far Too Low</vt:lpstr>
      <vt:lpstr>Euro Area: Financial Stability III</vt:lpstr>
      <vt:lpstr>Economics of Regulation</vt:lpstr>
      <vt:lpstr>Adam Smith on Bank Regulation</vt:lpstr>
      <vt:lpstr>Systemic Risk</vt:lpstr>
      <vt:lpstr>Why don’t markets resolve systemic threats?</vt:lpstr>
      <vt:lpstr>Sources of Systemic Risk</vt:lpstr>
      <vt:lpstr>Parting Words</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Kermit Schoenholtz</dc:creator>
  <cp:lastModifiedBy>Kermit Schoenholtz</cp:lastModifiedBy>
  <cp:revision>14</cp:revision>
  <dcterms:created xsi:type="dcterms:W3CDTF">2012-01-07T09:11:25Z</dcterms:created>
  <dcterms:modified xsi:type="dcterms:W3CDTF">2012-01-07T10:22:25Z</dcterms:modified>
</cp:coreProperties>
</file>