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4" r:id="rId8"/>
    <p:sldId id="262" r:id="rId9"/>
    <p:sldId id="263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37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D9D1-D979-470F-B453-7A2BD49D7E7B}" type="datetimeFigureOut">
              <a:rPr lang="en-US" smtClean="0"/>
              <a:pPr/>
              <a:t>2/4/13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E8BA-B6C7-4CC4-8BA3-7633153454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D9D1-D979-470F-B453-7A2BD49D7E7B}" type="datetimeFigureOut">
              <a:rPr lang="en-US" smtClean="0"/>
              <a:pPr/>
              <a:t>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E8BA-B6C7-4CC4-8BA3-763315345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D9D1-D979-470F-B453-7A2BD49D7E7B}" type="datetimeFigureOut">
              <a:rPr lang="en-US" smtClean="0"/>
              <a:pPr/>
              <a:t>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E8BA-B6C7-4CC4-8BA3-763315345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D9D1-D979-470F-B453-7A2BD49D7E7B}" type="datetimeFigureOut">
              <a:rPr lang="en-US" smtClean="0"/>
              <a:pPr/>
              <a:t>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E8BA-B6C7-4CC4-8BA3-763315345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D9D1-D979-470F-B453-7A2BD49D7E7B}" type="datetimeFigureOut">
              <a:rPr lang="en-US" smtClean="0"/>
              <a:pPr/>
              <a:t>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53EE8BA-B6C7-4CC4-8BA3-763315345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D9D1-D979-470F-B453-7A2BD49D7E7B}" type="datetimeFigureOut">
              <a:rPr lang="en-US" smtClean="0"/>
              <a:pPr/>
              <a:t>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E8BA-B6C7-4CC4-8BA3-763315345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D9D1-D979-470F-B453-7A2BD49D7E7B}" type="datetimeFigureOut">
              <a:rPr lang="en-US" smtClean="0"/>
              <a:pPr/>
              <a:t>2/4/13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E8BA-B6C7-4CC4-8BA3-763315345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D9D1-D979-470F-B453-7A2BD49D7E7B}" type="datetimeFigureOut">
              <a:rPr lang="en-US" smtClean="0"/>
              <a:pPr/>
              <a:t>2/4/13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E8BA-B6C7-4CC4-8BA3-763315345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D9D1-D979-470F-B453-7A2BD49D7E7B}" type="datetimeFigureOut">
              <a:rPr lang="en-US" smtClean="0"/>
              <a:pPr/>
              <a:t>2/4/13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E8BA-B6C7-4CC4-8BA3-763315345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D9D1-D979-470F-B453-7A2BD49D7E7B}" type="datetimeFigureOut">
              <a:rPr lang="en-US" smtClean="0"/>
              <a:pPr/>
              <a:t>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E8BA-B6C7-4CC4-8BA3-763315345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D9D1-D979-470F-B453-7A2BD49D7E7B}" type="datetimeFigureOut">
              <a:rPr lang="en-US" smtClean="0"/>
              <a:pPr/>
              <a:t>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E8BA-B6C7-4CC4-8BA3-763315345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25BD9D1-D979-470F-B453-7A2BD49D7E7B}" type="datetimeFigureOut">
              <a:rPr lang="en-US" smtClean="0"/>
              <a:pPr/>
              <a:t>2/4/13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53EE8BA-B6C7-4CC4-8BA3-763315345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STATE OF THE GLOBAL ECONOMY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RESEARCH DAY</a:t>
            </a:r>
          </a:p>
          <a:p>
            <a:r>
              <a:rPr lang="en-US" dirty="0" smtClean="0"/>
              <a:t>FEBRUARY 1, 2013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IS EUROPEAN SYSTEMIC RISK?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45" y="1651158"/>
            <a:ext cx="9029644" cy="5054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BIG IS IT RELATIVE TO GDP?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51158"/>
            <a:ext cx="8229600" cy="4606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BIG IS IT RELATIVE TO MARKET VALUE?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675" y="1651158"/>
            <a:ext cx="8757384" cy="4902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Volatility is low pretty much everywhere.</a:t>
            </a:r>
          </a:p>
          <a:p>
            <a:r>
              <a:rPr lang="en-US" dirty="0" smtClean="0"/>
              <a:t>European banks are still very exposed – politicians are “holding their breaths.”  They are hoping they will not have to “</a:t>
            </a:r>
            <a:r>
              <a:rPr lang="en-US" smtClean="0"/>
              <a:t>show their cards.”</a:t>
            </a:r>
            <a:endParaRPr lang="en-US" dirty="0" smtClean="0"/>
          </a:p>
          <a:p>
            <a:r>
              <a:rPr lang="en-US" dirty="0" smtClean="0"/>
              <a:t>Need a banking union with lender of last resort and deposit insurance.  This is on a slow boat but moving.  It makes no sense to have national regulators or national obligations to decide whether to rescue failing institutions.  Think of the cost benefit calculations involved.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VOLATILITY AND THE</a:t>
            </a:r>
            <a:br>
              <a:rPr lang="en-US" dirty="0" smtClean="0"/>
            </a:br>
            <a:r>
              <a:rPr lang="en-US" dirty="0" smtClean="0"/>
              <a:t> “FISCAL CLIFF”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917" y="1748487"/>
            <a:ext cx="8998883" cy="495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EQUITY VOL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728658"/>
            <a:ext cx="8991755" cy="4976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CURRENCY VOLS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40" y="1600200"/>
            <a:ext cx="8920159" cy="5212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CORRELATIONS WITH SPX  (DOLLAR, GOLD, BAA, GOVT,VIX)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626" y="1963736"/>
            <a:ext cx="8703773" cy="473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CURRENCY CORRELATIONS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244" y="1958975"/>
            <a:ext cx="8839356" cy="4723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SYSTEMIC RISK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much capital would the financial sector of a country need to raise in order to continue functioning </a:t>
            </a:r>
            <a:r>
              <a:rPr lang="en-US" i="1" dirty="0" smtClean="0"/>
              <a:t>if we have another financial crisis?</a:t>
            </a:r>
          </a:p>
          <a:p>
            <a:r>
              <a:rPr lang="en-US" dirty="0" smtClean="0"/>
              <a:t>If this is a “big” number,  then financial firms will begin rebuilding balance sheets now by raising loan standards and selling assets, thus bringing on the economic slowdown.</a:t>
            </a:r>
          </a:p>
          <a:p>
            <a:r>
              <a:rPr lang="en-US" dirty="0" smtClean="0"/>
              <a:t>In a crisis it is hard to raise capital so do it now! Regulators may demand this.</a:t>
            </a:r>
          </a:p>
          <a:p>
            <a:r>
              <a:rPr lang="en-US" dirty="0" smtClean="0"/>
              <a:t>“Big” relative to what?  GDP, Market Cap?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SYSTEMIC RISK IN US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8229600" cy="510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SYSTEMIC RISK IN EUROPE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8229600" cy="518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83</TotalTime>
  <Words>245</Words>
  <Application>Microsoft Macintosh PowerPoint</Application>
  <PresentationFormat>On-screen Show (4:3)</PresentationFormat>
  <Paragraphs>22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Apex</vt:lpstr>
      <vt:lpstr>THE STATE OF THE GLOBAL ECONOMY</vt:lpstr>
      <vt:lpstr>VOLATILITY AND THE  “FISCAL CLIFF”</vt:lpstr>
      <vt:lpstr>GLOBAL EQUITY VOL</vt:lpstr>
      <vt:lpstr>CURRENCY VOLS</vt:lpstr>
      <vt:lpstr>CORRELATIONS WITH SPX  (DOLLAR, GOLD, BAA, GOVT,VIX)</vt:lpstr>
      <vt:lpstr>CURRENCY CORRELATIONS</vt:lpstr>
      <vt:lpstr>SYSTEMIC RISK MEASURES</vt:lpstr>
      <vt:lpstr>SYSTEMIC RISK IN US</vt:lpstr>
      <vt:lpstr>SYSTEMIC RISK IN EUROPE</vt:lpstr>
      <vt:lpstr>WHERE IS EUROPEAN SYSTEMIC RISK?</vt:lpstr>
      <vt:lpstr>HOW BIG IS IT RELATIVE TO GDP?</vt:lpstr>
      <vt:lpstr>HOW BIG IS IT RELATIVE TO MARKET VALUE?</vt:lpstr>
      <vt:lpstr>CONCLUSIONS</vt:lpstr>
    </vt:vector>
  </TitlesOfParts>
  <Company>NYU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Thomas Cooley</cp:lastModifiedBy>
  <cp:revision>7</cp:revision>
  <dcterms:created xsi:type="dcterms:W3CDTF">2013-01-31T01:17:54Z</dcterms:created>
  <dcterms:modified xsi:type="dcterms:W3CDTF">2013-02-04T18:36:56Z</dcterms:modified>
</cp:coreProperties>
</file>