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1" r:id="rId3"/>
    <p:sldId id="426" r:id="rId4"/>
    <p:sldId id="427" r:id="rId5"/>
    <p:sldId id="423" r:id="rId6"/>
    <p:sldId id="424" r:id="rId7"/>
    <p:sldId id="422" r:id="rId8"/>
    <p:sldId id="428" r:id="rId9"/>
    <p:sldId id="429" r:id="rId10"/>
    <p:sldId id="431" r:id="rId11"/>
    <p:sldId id="430" r:id="rId12"/>
    <p:sldId id="425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66FF"/>
    <a:srgbClr val="FFFF66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66768737241188E-2"/>
          <c:y val="4.3628431581187489E-2"/>
          <c:w val="0.90582191114999921"/>
          <c:h val="0.90733773143221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CDS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ARG</c:v>
                </c:pt>
                <c:pt idx="1">
                  <c:v>CHL</c:v>
                </c:pt>
                <c:pt idx="2">
                  <c:v>CHN</c:v>
                </c:pt>
                <c:pt idx="3">
                  <c:v>EGY</c:v>
                </c:pt>
                <c:pt idx="4">
                  <c:v>JPN</c:v>
                </c:pt>
                <c:pt idx="5">
                  <c:v>ITA</c:v>
                </c:pt>
                <c:pt idx="6">
                  <c:v>UKR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20.65</c:v>
                </c:pt>
                <c:pt idx="1">
                  <c:v>0.78</c:v>
                </c:pt>
                <c:pt idx="2">
                  <c:v>0.72</c:v>
                </c:pt>
                <c:pt idx="3">
                  <c:v>4.6900000000000004</c:v>
                </c:pt>
                <c:pt idx="4">
                  <c:v>0.47</c:v>
                </c:pt>
                <c:pt idx="5">
                  <c:v>1.51</c:v>
                </c:pt>
                <c:pt idx="6">
                  <c:v>10.34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80320"/>
        <c:axId val="35481856"/>
      </c:barChart>
      <c:catAx>
        <c:axId val="35480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481856"/>
        <c:crosses val="autoZero"/>
        <c:auto val="1"/>
        <c:lblAlgn val="ctr"/>
        <c:lblOffset val="100"/>
        <c:noMultiLvlLbl val="0"/>
      </c:catAx>
      <c:valAx>
        <c:axId val="3548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high"/>
        <c:crossAx val="35480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A131CF9-E9E2-4288-9F2D-BBFC39062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D006C39C-41AD-4AC5-B18B-CC05304AC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8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9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2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5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1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http://www.dbresearch.com/servlet/reweb2.ReWEB?rwnode=DBR_INTERNET_EN-PROD$EM&amp;rwobj=CDS.calias&amp;rwsite=DBR_INTERNET_EN-PROD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6C39C-41AD-4AC5-B18B-CC05304AC2F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3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latin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45B0A4-5293-43B6-8E93-BE30C3917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6DBE7-0482-4CD5-B385-2DD195BD4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6294-23D5-4B78-BAF6-C9D5D9399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01A1B-70A0-438B-9BF5-818B99246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82AC-C88C-4D3D-B999-EF8D57C6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24FDD-7F68-4EDD-8EA3-B5D708158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2C880-124C-4143-9BB4-FD2708D61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070F-466C-40B4-A053-0432566A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023D-E7C4-4015-92EA-202E9F4AA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3CC6D-0D68-495F-90D2-B448373FF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55F1-5D24-4F8D-9143-26C80627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232DE-3F48-4E5A-BCF0-49FBB4A7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4974711-B7BA-45A6-9D4C-09CA365F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stern.nyu.edu/~dbackus/" TargetMode="External"/><Relationship Id="rId2" Type="http://schemas.openxmlformats.org/officeDocument/2006/relationships/hyperlink" Target="https://sites.google.com/site/nyusternglob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yusterneconomics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Global Economy Topics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Sovereign CDS spreads </a:t>
            </a:r>
            <a:r>
              <a:rPr lang="en-US" sz="2400" dirty="0" smtClean="0"/>
              <a:t>(%)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79330803"/>
              </p:ext>
            </p:extLst>
          </p:nvPr>
        </p:nvGraphicFramePr>
        <p:xfrm>
          <a:off x="609600" y="1397000"/>
          <a:ext cx="7924800" cy="43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Source:  </a:t>
            </a:r>
            <a:r>
              <a:rPr lang="en-US" sz="1200" dirty="0">
                <a:latin typeface="+mj-lt"/>
              </a:rPr>
              <a:t>D</a:t>
            </a:r>
            <a:r>
              <a:rPr lang="en-US" sz="1200" dirty="0" smtClean="0">
                <a:latin typeface="+mj-lt"/>
              </a:rPr>
              <a:t>eutsche Bank.    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91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Europe?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Japan?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Turkey?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Egypt?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Ukraine?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Argentina 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Brazil? 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If you want to follow up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More about the Global Economy course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hlinkClick r:id="rId2"/>
              </a:rPr>
              <a:t>https://sites.google.com/site/nyusternglobal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Or Google “#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global”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More about me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hlinkClick r:id="rId3"/>
              </a:rPr>
              <a:t>http://pages.stern.nyu.edu/~dbackus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Or Google “#</a:t>
            </a:r>
            <a:r>
              <a:rPr lang="en-US" sz="2000" dirty="0" err="1"/>
              <a:t>nyuecon</a:t>
            </a:r>
            <a:r>
              <a:rPr lang="en-US" sz="2000" dirty="0"/>
              <a:t> </a:t>
            </a:r>
            <a:r>
              <a:rPr lang="en-US" sz="2000" dirty="0" err="1" smtClean="0"/>
              <a:t>dave</a:t>
            </a:r>
            <a:r>
              <a:rPr lang="en-US" sz="2000" dirty="0" smtClean="0"/>
              <a:t>”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Our blog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hlinkClick r:id="rId4"/>
              </a:rPr>
              <a:t>http://nyusterneconomics.wordpress.com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Today’s road map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About the Global Economy course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Plan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err="1" smtClean="0"/>
              <a:t>Gapminder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Outsourcing in Ghana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What’s happening?  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err="1" smtClean="0"/>
              <a:t>Gapminder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9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do you see?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questions come to mind?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Where are the challenges?  The opportunities?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Google:  “</a:t>
            </a:r>
            <a:r>
              <a:rPr lang="en-US" sz="2400" dirty="0" err="1" smtClean="0"/>
              <a:t>gapminder</a:t>
            </a:r>
            <a:r>
              <a:rPr lang="en-US" sz="2400" smtClean="0"/>
              <a:t> world”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Outsourcing in Ghana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Outsourcing in Ghana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Background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err="1" smtClean="0"/>
              <a:t>Genpact</a:t>
            </a:r>
            <a:r>
              <a:rPr lang="en-US" sz="2000" dirty="0" smtClean="0"/>
              <a:t> was an internal unit of GE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Focused on business process outsourcing:  call centers, data entry, accounting, </a:t>
            </a:r>
            <a:r>
              <a:rPr lang="en-US" sz="2000" dirty="0" err="1" smtClean="0"/>
              <a:t>etc</a:t>
            </a:r>
            <a:r>
              <a:rPr lang="en-US" sz="2000" dirty="0" smtClean="0"/>
              <a:t> 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Expanded into a broad range of business services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Spun off in 2005, listed on NYSE 2007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Global reach:  </a:t>
            </a:r>
            <a:r>
              <a:rPr lang="it-IT" sz="2000" dirty="0"/>
              <a:t>India, China, Poland, Morocco, </a:t>
            </a:r>
            <a:r>
              <a:rPr lang="it-IT" sz="2000" dirty="0" smtClean="0"/>
              <a:t>Brazil, South Africa, the Philippines, etc </a:t>
            </a:r>
            <a:r>
              <a:rPr lang="en-US" sz="2000" dirty="0" smtClean="0"/>
              <a:t>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Outsourcing in Ghana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Questions for you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What features of a country </a:t>
            </a:r>
            <a:r>
              <a:rPr lang="en-US" sz="2000" dirty="0"/>
              <a:t>do you need in this business</a:t>
            </a:r>
            <a:r>
              <a:rPr lang="en-US" sz="2000" dirty="0" smtClean="0"/>
              <a:t>?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How does Ghana stack up</a:t>
            </a:r>
            <a:r>
              <a:rPr lang="en-US" sz="2000" dirty="0" smtClean="0"/>
              <a:t>?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Open an operation in Ghana?  Or not?  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What’s Happening?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98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What’s happening in the world that you find interesting?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countries intrigue you?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Where have you been?  Where would you like to go?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are the challenges in Country X?  </a:t>
            </a:r>
            <a:r>
              <a:rPr lang="en-US" sz="2400" smtClean="0"/>
              <a:t>Opportunities?    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4352</TotalTime>
  <Words>274</Words>
  <Application>Microsoft Office PowerPoint</Application>
  <PresentationFormat>On-screen Show (4:3)</PresentationFormat>
  <Paragraphs>64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geSlides</vt:lpstr>
      <vt:lpstr>The Global Economy Global Economy Topics</vt:lpstr>
      <vt:lpstr>Today’s road map </vt:lpstr>
      <vt:lpstr>The Global Economy Gapminder</vt:lpstr>
      <vt:lpstr>Gapminder</vt:lpstr>
      <vt:lpstr>The Global Economy Outsourcing in Ghana</vt:lpstr>
      <vt:lpstr>Outsourcing in Ghana</vt:lpstr>
      <vt:lpstr>Outsourcing in Ghana</vt:lpstr>
      <vt:lpstr>The Global Economy What’s Happening?</vt:lpstr>
      <vt:lpstr>What’s happening?</vt:lpstr>
      <vt:lpstr>Sovereign CDS spreads (%)</vt:lpstr>
      <vt:lpstr>What’s happening?</vt:lpstr>
      <vt:lpstr>If you want to follow 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566</cp:revision>
  <cp:lastPrinted>2013-03-11T13:53:48Z</cp:lastPrinted>
  <dcterms:created xsi:type="dcterms:W3CDTF">2010-10-16T03:32:13Z</dcterms:created>
  <dcterms:modified xsi:type="dcterms:W3CDTF">2014-03-01T23:05:32Z</dcterms:modified>
</cp:coreProperties>
</file>