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charts/chart13.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charts/chart16.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charts/chart5.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9"/>
  </p:notesMasterIdLst>
  <p:handoutMasterIdLst>
    <p:handoutMasterId r:id="rId80"/>
  </p:handoutMasterIdLst>
  <p:sldIdLst>
    <p:sldId id="256" r:id="rId2"/>
    <p:sldId id="385" r:id="rId3"/>
    <p:sldId id="386" r:id="rId4"/>
    <p:sldId id="257" r:id="rId5"/>
    <p:sldId id="258" r:id="rId6"/>
    <p:sldId id="279" r:id="rId7"/>
    <p:sldId id="259" r:id="rId8"/>
    <p:sldId id="366" r:id="rId9"/>
    <p:sldId id="367" r:id="rId10"/>
    <p:sldId id="368" r:id="rId11"/>
    <p:sldId id="369" r:id="rId12"/>
    <p:sldId id="370" r:id="rId13"/>
    <p:sldId id="260" r:id="rId14"/>
    <p:sldId id="261" r:id="rId15"/>
    <p:sldId id="262" r:id="rId16"/>
    <p:sldId id="264" r:id="rId17"/>
    <p:sldId id="335" r:id="rId18"/>
    <p:sldId id="336" r:id="rId19"/>
    <p:sldId id="339" r:id="rId20"/>
    <p:sldId id="265" r:id="rId21"/>
    <p:sldId id="280" r:id="rId22"/>
    <p:sldId id="350" r:id="rId23"/>
    <p:sldId id="375" r:id="rId24"/>
    <p:sldId id="267" r:id="rId25"/>
    <p:sldId id="343" r:id="rId26"/>
    <p:sldId id="344" r:id="rId27"/>
    <p:sldId id="345" r:id="rId28"/>
    <p:sldId id="294" r:id="rId29"/>
    <p:sldId id="268" r:id="rId30"/>
    <p:sldId id="269" r:id="rId31"/>
    <p:sldId id="270" r:id="rId32"/>
    <p:sldId id="272" r:id="rId33"/>
    <p:sldId id="271" r:id="rId34"/>
    <p:sldId id="282" r:id="rId35"/>
    <p:sldId id="371" r:id="rId36"/>
    <p:sldId id="293" r:id="rId37"/>
    <p:sldId id="372" r:id="rId38"/>
    <p:sldId id="283" r:id="rId39"/>
    <p:sldId id="284" r:id="rId40"/>
    <p:sldId id="285" r:id="rId41"/>
    <p:sldId id="290" r:id="rId42"/>
    <p:sldId id="291" r:id="rId43"/>
    <p:sldId id="286" r:id="rId44"/>
    <p:sldId id="287" r:id="rId45"/>
    <p:sldId id="322" r:id="rId46"/>
    <p:sldId id="288" r:id="rId47"/>
    <p:sldId id="289" r:id="rId48"/>
    <p:sldId id="361" r:id="rId49"/>
    <p:sldId id="359" r:id="rId50"/>
    <p:sldId id="379" r:id="rId51"/>
    <p:sldId id="380" r:id="rId52"/>
    <p:sldId id="381" r:id="rId53"/>
    <p:sldId id="382" r:id="rId54"/>
    <p:sldId id="354" r:id="rId55"/>
    <p:sldId id="377" r:id="rId56"/>
    <p:sldId id="312" r:id="rId57"/>
    <p:sldId id="313" r:id="rId58"/>
    <p:sldId id="342" r:id="rId59"/>
    <p:sldId id="314" r:id="rId60"/>
    <p:sldId id="349" r:id="rId61"/>
    <p:sldId id="324" r:id="rId62"/>
    <p:sldId id="325" r:id="rId63"/>
    <p:sldId id="311" r:id="rId64"/>
    <p:sldId id="378" r:id="rId65"/>
    <p:sldId id="315" r:id="rId66"/>
    <p:sldId id="332" r:id="rId67"/>
    <p:sldId id="373" r:id="rId68"/>
    <p:sldId id="327" r:id="rId69"/>
    <p:sldId id="330" r:id="rId70"/>
    <p:sldId id="328" r:id="rId71"/>
    <p:sldId id="383" r:id="rId72"/>
    <p:sldId id="308" r:id="rId73"/>
    <p:sldId id="309" r:id="rId74"/>
    <p:sldId id="384" r:id="rId75"/>
    <p:sldId id="305" r:id="rId76"/>
    <p:sldId id="277" r:id="rId77"/>
    <p:sldId id="340" r:id="rId7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a:srgbClr val="FF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4" y="-12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9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2" Type="http://schemas.openxmlformats.org/officeDocument/2006/relationships/oleObject" Target="file:///C:\Users\Administrator\Documents\B01.2303.000.FA11%20Course%20Materials\pwt70_06032011version\Japan%20GDP%20per%20capita.xlsx" TargetMode="External"/><Relationship Id="rId1" Type="http://schemas.openxmlformats.org/officeDocument/2006/relationships/themeOverride" Target="../theme/themeOverride1.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Office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Office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8.0890973036342476E-2"/>
          <c:y val="7.7253218884120275E-2"/>
          <c:w val="0.87690504103165301"/>
          <c:h val="0.6523605150214592"/>
        </c:manualLayout>
      </c:layout>
      <c:scatterChart>
        <c:scatterStyle val="lineMarker"/>
        <c:ser>
          <c:idx val="0"/>
          <c:order val="0"/>
          <c:tx>
            <c:strRef>
              <c:f>Sheet1!$B$1</c:f>
              <c:strCache>
                <c:ptCount val="1"/>
              </c:strCache>
            </c:strRef>
          </c:tx>
          <c:spPr>
            <a:ln w="38033">
              <a:solidFill>
                <a:srgbClr val="3366FF"/>
              </a:solidFill>
              <a:prstDash val="solid"/>
            </a:ln>
          </c:spPr>
          <c:marker>
            <c:symbol val="none"/>
          </c:marker>
          <c:xVal>
            <c:numRef>
              <c:f>Sheet1!$A$2:$A$660</c:f>
              <c:numCache>
                <c:formatCode>General</c:formatCode>
                <c:ptCount val="256"/>
                <c:pt idx="0">
                  <c:v>1</c:v>
                </c:pt>
                <c:pt idx="1">
                  <c:v>11</c:v>
                </c:pt>
                <c:pt idx="2">
                  <c:v>21</c:v>
                </c:pt>
                <c:pt idx="3">
                  <c:v>31</c:v>
                </c:pt>
                <c:pt idx="4">
                  <c:v>41</c:v>
                </c:pt>
                <c:pt idx="5">
                  <c:v>51</c:v>
                </c:pt>
                <c:pt idx="6">
                  <c:v>61</c:v>
                </c:pt>
                <c:pt idx="7">
                  <c:v>71</c:v>
                </c:pt>
                <c:pt idx="8">
                  <c:v>81</c:v>
                </c:pt>
                <c:pt idx="9">
                  <c:v>91</c:v>
                </c:pt>
                <c:pt idx="10">
                  <c:v>101</c:v>
                </c:pt>
                <c:pt idx="11">
                  <c:v>111</c:v>
                </c:pt>
                <c:pt idx="12">
                  <c:v>121</c:v>
                </c:pt>
                <c:pt idx="13">
                  <c:v>131</c:v>
                </c:pt>
                <c:pt idx="14">
                  <c:v>141</c:v>
                </c:pt>
                <c:pt idx="15">
                  <c:v>151</c:v>
                </c:pt>
                <c:pt idx="16">
                  <c:v>161</c:v>
                </c:pt>
                <c:pt idx="17">
                  <c:v>171</c:v>
                </c:pt>
                <c:pt idx="18">
                  <c:v>181</c:v>
                </c:pt>
                <c:pt idx="19">
                  <c:v>191</c:v>
                </c:pt>
                <c:pt idx="20">
                  <c:v>201</c:v>
                </c:pt>
                <c:pt idx="21">
                  <c:v>211</c:v>
                </c:pt>
                <c:pt idx="22">
                  <c:v>221</c:v>
                </c:pt>
                <c:pt idx="23">
                  <c:v>231</c:v>
                </c:pt>
                <c:pt idx="24">
                  <c:v>241</c:v>
                </c:pt>
                <c:pt idx="25">
                  <c:v>251</c:v>
                </c:pt>
                <c:pt idx="26">
                  <c:v>261</c:v>
                </c:pt>
                <c:pt idx="27">
                  <c:v>271</c:v>
                </c:pt>
                <c:pt idx="28">
                  <c:v>281</c:v>
                </c:pt>
                <c:pt idx="29">
                  <c:v>291</c:v>
                </c:pt>
                <c:pt idx="30">
                  <c:v>301</c:v>
                </c:pt>
                <c:pt idx="31">
                  <c:v>311</c:v>
                </c:pt>
                <c:pt idx="32">
                  <c:v>321</c:v>
                </c:pt>
                <c:pt idx="33">
                  <c:v>331</c:v>
                </c:pt>
                <c:pt idx="34">
                  <c:v>341</c:v>
                </c:pt>
                <c:pt idx="35">
                  <c:v>351</c:v>
                </c:pt>
                <c:pt idx="36">
                  <c:v>361</c:v>
                </c:pt>
                <c:pt idx="37">
                  <c:v>371</c:v>
                </c:pt>
                <c:pt idx="38">
                  <c:v>381</c:v>
                </c:pt>
                <c:pt idx="39">
                  <c:v>391</c:v>
                </c:pt>
                <c:pt idx="40">
                  <c:v>401</c:v>
                </c:pt>
                <c:pt idx="41">
                  <c:v>411</c:v>
                </c:pt>
                <c:pt idx="42">
                  <c:v>421</c:v>
                </c:pt>
                <c:pt idx="43">
                  <c:v>431</c:v>
                </c:pt>
                <c:pt idx="44">
                  <c:v>441</c:v>
                </c:pt>
                <c:pt idx="45">
                  <c:v>451</c:v>
                </c:pt>
                <c:pt idx="46">
                  <c:v>461</c:v>
                </c:pt>
                <c:pt idx="47">
                  <c:v>471</c:v>
                </c:pt>
                <c:pt idx="48">
                  <c:v>481</c:v>
                </c:pt>
                <c:pt idx="49">
                  <c:v>491</c:v>
                </c:pt>
                <c:pt idx="50">
                  <c:v>501</c:v>
                </c:pt>
                <c:pt idx="51">
                  <c:v>511</c:v>
                </c:pt>
                <c:pt idx="52">
                  <c:v>521</c:v>
                </c:pt>
                <c:pt idx="53">
                  <c:v>531</c:v>
                </c:pt>
                <c:pt idx="54">
                  <c:v>541</c:v>
                </c:pt>
                <c:pt idx="55">
                  <c:v>551</c:v>
                </c:pt>
                <c:pt idx="56">
                  <c:v>561</c:v>
                </c:pt>
                <c:pt idx="57">
                  <c:v>571</c:v>
                </c:pt>
                <c:pt idx="58">
                  <c:v>581</c:v>
                </c:pt>
                <c:pt idx="59">
                  <c:v>591</c:v>
                </c:pt>
                <c:pt idx="60">
                  <c:v>601</c:v>
                </c:pt>
                <c:pt idx="61">
                  <c:v>611</c:v>
                </c:pt>
                <c:pt idx="62">
                  <c:v>621</c:v>
                </c:pt>
                <c:pt idx="63">
                  <c:v>631</c:v>
                </c:pt>
                <c:pt idx="64">
                  <c:v>641</c:v>
                </c:pt>
                <c:pt idx="65">
                  <c:v>651</c:v>
                </c:pt>
                <c:pt idx="66">
                  <c:v>661</c:v>
                </c:pt>
                <c:pt idx="67">
                  <c:v>671</c:v>
                </c:pt>
                <c:pt idx="68">
                  <c:v>681</c:v>
                </c:pt>
                <c:pt idx="69">
                  <c:v>691</c:v>
                </c:pt>
                <c:pt idx="70">
                  <c:v>701</c:v>
                </c:pt>
                <c:pt idx="71">
                  <c:v>711</c:v>
                </c:pt>
                <c:pt idx="72">
                  <c:v>721</c:v>
                </c:pt>
                <c:pt idx="73">
                  <c:v>731</c:v>
                </c:pt>
                <c:pt idx="74">
                  <c:v>741</c:v>
                </c:pt>
                <c:pt idx="75">
                  <c:v>751</c:v>
                </c:pt>
                <c:pt idx="76">
                  <c:v>761</c:v>
                </c:pt>
                <c:pt idx="77">
                  <c:v>771</c:v>
                </c:pt>
                <c:pt idx="78">
                  <c:v>781</c:v>
                </c:pt>
                <c:pt idx="79">
                  <c:v>791</c:v>
                </c:pt>
                <c:pt idx="80">
                  <c:v>801</c:v>
                </c:pt>
                <c:pt idx="81">
                  <c:v>811</c:v>
                </c:pt>
                <c:pt idx="82">
                  <c:v>821</c:v>
                </c:pt>
                <c:pt idx="83">
                  <c:v>831</c:v>
                </c:pt>
                <c:pt idx="84">
                  <c:v>841</c:v>
                </c:pt>
                <c:pt idx="85">
                  <c:v>851</c:v>
                </c:pt>
                <c:pt idx="86">
                  <c:v>861</c:v>
                </c:pt>
                <c:pt idx="87">
                  <c:v>871</c:v>
                </c:pt>
                <c:pt idx="88">
                  <c:v>881</c:v>
                </c:pt>
                <c:pt idx="89">
                  <c:v>891</c:v>
                </c:pt>
                <c:pt idx="90">
                  <c:v>901</c:v>
                </c:pt>
                <c:pt idx="91">
                  <c:v>911</c:v>
                </c:pt>
                <c:pt idx="92">
                  <c:v>921</c:v>
                </c:pt>
                <c:pt idx="93">
                  <c:v>931</c:v>
                </c:pt>
                <c:pt idx="94">
                  <c:v>941</c:v>
                </c:pt>
                <c:pt idx="95">
                  <c:v>951</c:v>
                </c:pt>
                <c:pt idx="96">
                  <c:v>961</c:v>
                </c:pt>
                <c:pt idx="97">
                  <c:v>971</c:v>
                </c:pt>
                <c:pt idx="98">
                  <c:v>981</c:v>
                </c:pt>
                <c:pt idx="99">
                  <c:v>991</c:v>
                </c:pt>
                <c:pt idx="100">
                  <c:v>1001</c:v>
                </c:pt>
                <c:pt idx="101">
                  <c:v>1011</c:v>
                </c:pt>
                <c:pt idx="102">
                  <c:v>1021</c:v>
                </c:pt>
                <c:pt idx="103">
                  <c:v>1031</c:v>
                </c:pt>
                <c:pt idx="104">
                  <c:v>1041</c:v>
                </c:pt>
                <c:pt idx="105">
                  <c:v>1051</c:v>
                </c:pt>
                <c:pt idx="106">
                  <c:v>1061</c:v>
                </c:pt>
                <c:pt idx="107">
                  <c:v>1071</c:v>
                </c:pt>
                <c:pt idx="108">
                  <c:v>1081</c:v>
                </c:pt>
                <c:pt idx="109">
                  <c:v>1091</c:v>
                </c:pt>
                <c:pt idx="110">
                  <c:v>1101</c:v>
                </c:pt>
                <c:pt idx="111">
                  <c:v>1111</c:v>
                </c:pt>
                <c:pt idx="112">
                  <c:v>1121</c:v>
                </c:pt>
                <c:pt idx="113">
                  <c:v>1131</c:v>
                </c:pt>
                <c:pt idx="114">
                  <c:v>1141</c:v>
                </c:pt>
                <c:pt idx="115">
                  <c:v>1151</c:v>
                </c:pt>
                <c:pt idx="116">
                  <c:v>1161</c:v>
                </c:pt>
                <c:pt idx="117">
                  <c:v>1171</c:v>
                </c:pt>
                <c:pt idx="118">
                  <c:v>1181</c:v>
                </c:pt>
                <c:pt idx="119">
                  <c:v>1191</c:v>
                </c:pt>
                <c:pt idx="120">
                  <c:v>1201</c:v>
                </c:pt>
                <c:pt idx="121">
                  <c:v>1211</c:v>
                </c:pt>
                <c:pt idx="122">
                  <c:v>1221</c:v>
                </c:pt>
                <c:pt idx="123">
                  <c:v>1231</c:v>
                </c:pt>
                <c:pt idx="124">
                  <c:v>1241</c:v>
                </c:pt>
                <c:pt idx="125">
                  <c:v>1251</c:v>
                </c:pt>
                <c:pt idx="126">
                  <c:v>1261</c:v>
                </c:pt>
                <c:pt idx="127">
                  <c:v>1271</c:v>
                </c:pt>
                <c:pt idx="128">
                  <c:v>1281</c:v>
                </c:pt>
                <c:pt idx="129">
                  <c:v>1291</c:v>
                </c:pt>
                <c:pt idx="130">
                  <c:v>1301</c:v>
                </c:pt>
                <c:pt idx="131">
                  <c:v>1311</c:v>
                </c:pt>
                <c:pt idx="132">
                  <c:v>1321</c:v>
                </c:pt>
                <c:pt idx="133">
                  <c:v>1331</c:v>
                </c:pt>
                <c:pt idx="134">
                  <c:v>1341</c:v>
                </c:pt>
                <c:pt idx="135">
                  <c:v>1351</c:v>
                </c:pt>
                <c:pt idx="136">
                  <c:v>1361</c:v>
                </c:pt>
                <c:pt idx="137">
                  <c:v>1371</c:v>
                </c:pt>
                <c:pt idx="138">
                  <c:v>1381</c:v>
                </c:pt>
                <c:pt idx="139">
                  <c:v>1391</c:v>
                </c:pt>
                <c:pt idx="140">
                  <c:v>1401</c:v>
                </c:pt>
                <c:pt idx="141">
                  <c:v>1411</c:v>
                </c:pt>
                <c:pt idx="142">
                  <c:v>1421</c:v>
                </c:pt>
                <c:pt idx="143">
                  <c:v>1431</c:v>
                </c:pt>
                <c:pt idx="144">
                  <c:v>1441</c:v>
                </c:pt>
                <c:pt idx="145">
                  <c:v>1451</c:v>
                </c:pt>
                <c:pt idx="146">
                  <c:v>1461</c:v>
                </c:pt>
                <c:pt idx="147">
                  <c:v>1471</c:v>
                </c:pt>
                <c:pt idx="148">
                  <c:v>1481</c:v>
                </c:pt>
                <c:pt idx="149">
                  <c:v>1491</c:v>
                </c:pt>
                <c:pt idx="150">
                  <c:v>1501</c:v>
                </c:pt>
                <c:pt idx="151">
                  <c:v>1511</c:v>
                </c:pt>
                <c:pt idx="152">
                  <c:v>1521</c:v>
                </c:pt>
                <c:pt idx="153">
                  <c:v>1531</c:v>
                </c:pt>
                <c:pt idx="154">
                  <c:v>1541</c:v>
                </c:pt>
                <c:pt idx="155">
                  <c:v>1551</c:v>
                </c:pt>
                <c:pt idx="156">
                  <c:v>1561</c:v>
                </c:pt>
                <c:pt idx="157">
                  <c:v>1571</c:v>
                </c:pt>
                <c:pt idx="158">
                  <c:v>1581</c:v>
                </c:pt>
                <c:pt idx="159">
                  <c:v>1591</c:v>
                </c:pt>
                <c:pt idx="160">
                  <c:v>1601</c:v>
                </c:pt>
                <c:pt idx="161">
                  <c:v>1611</c:v>
                </c:pt>
                <c:pt idx="162">
                  <c:v>1621</c:v>
                </c:pt>
                <c:pt idx="163">
                  <c:v>1631</c:v>
                </c:pt>
                <c:pt idx="164">
                  <c:v>1641</c:v>
                </c:pt>
                <c:pt idx="165">
                  <c:v>1651</c:v>
                </c:pt>
                <c:pt idx="166">
                  <c:v>1661</c:v>
                </c:pt>
                <c:pt idx="167">
                  <c:v>1671</c:v>
                </c:pt>
                <c:pt idx="168">
                  <c:v>1681</c:v>
                </c:pt>
                <c:pt idx="169">
                  <c:v>1691</c:v>
                </c:pt>
                <c:pt idx="170">
                  <c:v>1701</c:v>
                </c:pt>
                <c:pt idx="171">
                  <c:v>1711</c:v>
                </c:pt>
                <c:pt idx="172">
                  <c:v>1721</c:v>
                </c:pt>
                <c:pt idx="173">
                  <c:v>1731</c:v>
                </c:pt>
                <c:pt idx="174">
                  <c:v>1741</c:v>
                </c:pt>
                <c:pt idx="175">
                  <c:v>1751</c:v>
                </c:pt>
                <c:pt idx="176">
                  <c:v>1761</c:v>
                </c:pt>
                <c:pt idx="177">
                  <c:v>1771</c:v>
                </c:pt>
                <c:pt idx="178">
                  <c:v>1781</c:v>
                </c:pt>
                <c:pt idx="179">
                  <c:v>1791</c:v>
                </c:pt>
                <c:pt idx="180">
                  <c:v>1801</c:v>
                </c:pt>
                <c:pt idx="181">
                  <c:v>1811</c:v>
                </c:pt>
                <c:pt idx="182">
                  <c:v>1821</c:v>
                </c:pt>
                <c:pt idx="183">
                  <c:v>1831</c:v>
                </c:pt>
                <c:pt idx="184">
                  <c:v>1841</c:v>
                </c:pt>
                <c:pt idx="185">
                  <c:v>1851</c:v>
                </c:pt>
                <c:pt idx="186">
                  <c:v>1861</c:v>
                </c:pt>
                <c:pt idx="187">
                  <c:v>1871</c:v>
                </c:pt>
                <c:pt idx="188">
                  <c:v>1881</c:v>
                </c:pt>
                <c:pt idx="189">
                  <c:v>1891</c:v>
                </c:pt>
                <c:pt idx="190">
                  <c:v>1901</c:v>
                </c:pt>
                <c:pt idx="191">
                  <c:v>1911</c:v>
                </c:pt>
                <c:pt idx="192">
                  <c:v>1921</c:v>
                </c:pt>
                <c:pt idx="193">
                  <c:v>1931</c:v>
                </c:pt>
                <c:pt idx="194">
                  <c:v>1941</c:v>
                </c:pt>
                <c:pt idx="195">
                  <c:v>1951</c:v>
                </c:pt>
                <c:pt idx="196">
                  <c:v>1961</c:v>
                </c:pt>
                <c:pt idx="197">
                  <c:v>1971</c:v>
                </c:pt>
                <c:pt idx="198">
                  <c:v>1981</c:v>
                </c:pt>
                <c:pt idx="199">
                  <c:v>1991</c:v>
                </c:pt>
                <c:pt idx="200">
                  <c:v>2001</c:v>
                </c:pt>
                <c:pt idx="201">
                  <c:v>2011</c:v>
                </c:pt>
                <c:pt idx="202">
                  <c:v>2021</c:v>
                </c:pt>
                <c:pt idx="203">
                  <c:v>2031</c:v>
                </c:pt>
                <c:pt idx="204">
                  <c:v>2041</c:v>
                </c:pt>
                <c:pt idx="205">
                  <c:v>2051</c:v>
                </c:pt>
                <c:pt idx="206">
                  <c:v>2061</c:v>
                </c:pt>
                <c:pt idx="207">
                  <c:v>2071</c:v>
                </c:pt>
                <c:pt idx="208">
                  <c:v>2081</c:v>
                </c:pt>
                <c:pt idx="209">
                  <c:v>2091</c:v>
                </c:pt>
                <c:pt idx="210">
                  <c:v>2101</c:v>
                </c:pt>
                <c:pt idx="211">
                  <c:v>2111</c:v>
                </c:pt>
                <c:pt idx="212">
                  <c:v>2121</c:v>
                </c:pt>
                <c:pt idx="213">
                  <c:v>2131</c:v>
                </c:pt>
                <c:pt idx="214">
                  <c:v>2141</c:v>
                </c:pt>
                <c:pt idx="215">
                  <c:v>2151</c:v>
                </c:pt>
                <c:pt idx="216">
                  <c:v>2161</c:v>
                </c:pt>
                <c:pt idx="217">
                  <c:v>2171</c:v>
                </c:pt>
                <c:pt idx="218">
                  <c:v>2181</c:v>
                </c:pt>
                <c:pt idx="219">
                  <c:v>2191</c:v>
                </c:pt>
                <c:pt idx="220">
                  <c:v>2201</c:v>
                </c:pt>
                <c:pt idx="221">
                  <c:v>2211</c:v>
                </c:pt>
                <c:pt idx="222">
                  <c:v>2221</c:v>
                </c:pt>
                <c:pt idx="223">
                  <c:v>2231</c:v>
                </c:pt>
                <c:pt idx="224">
                  <c:v>2241</c:v>
                </c:pt>
                <c:pt idx="225">
                  <c:v>2251</c:v>
                </c:pt>
                <c:pt idx="226">
                  <c:v>2261</c:v>
                </c:pt>
                <c:pt idx="227">
                  <c:v>2271</c:v>
                </c:pt>
                <c:pt idx="228">
                  <c:v>2281</c:v>
                </c:pt>
                <c:pt idx="229">
                  <c:v>2291</c:v>
                </c:pt>
                <c:pt idx="230">
                  <c:v>2301</c:v>
                </c:pt>
                <c:pt idx="231">
                  <c:v>2311</c:v>
                </c:pt>
                <c:pt idx="232">
                  <c:v>2321</c:v>
                </c:pt>
                <c:pt idx="233">
                  <c:v>2331</c:v>
                </c:pt>
                <c:pt idx="234">
                  <c:v>2341</c:v>
                </c:pt>
                <c:pt idx="235">
                  <c:v>2351</c:v>
                </c:pt>
                <c:pt idx="236">
                  <c:v>2361</c:v>
                </c:pt>
                <c:pt idx="237">
                  <c:v>2371</c:v>
                </c:pt>
                <c:pt idx="238">
                  <c:v>2381</c:v>
                </c:pt>
                <c:pt idx="239">
                  <c:v>2391</c:v>
                </c:pt>
                <c:pt idx="240">
                  <c:v>2401</c:v>
                </c:pt>
                <c:pt idx="241">
                  <c:v>2411</c:v>
                </c:pt>
                <c:pt idx="242">
                  <c:v>2421</c:v>
                </c:pt>
                <c:pt idx="243">
                  <c:v>2431</c:v>
                </c:pt>
                <c:pt idx="244">
                  <c:v>2441</c:v>
                </c:pt>
                <c:pt idx="245">
                  <c:v>2451</c:v>
                </c:pt>
                <c:pt idx="246">
                  <c:v>2461</c:v>
                </c:pt>
                <c:pt idx="247">
                  <c:v>2471</c:v>
                </c:pt>
                <c:pt idx="248">
                  <c:v>2481</c:v>
                </c:pt>
                <c:pt idx="249">
                  <c:v>2491</c:v>
                </c:pt>
                <c:pt idx="250">
                  <c:v>2501</c:v>
                </c:pt>
                <c:pt idx="251">
                  <c:v>2511</c:v>
                </c:pt>
                <c:pt idx="252">
                  <c:v>2521</c:v>
                </c:pt>
                <c:pt idx="253">
                  <c:v>2531</c:v>
                </c:pt>
                <c:pt idx="254">
                  <c:v>2541</c:v>
                </c:pt>
                <c:pt idx="255">
                  <c:v>2551</c:v>
                </c:pt>
              </c:numCache>
            </c:numRef>
          </c:xVal>
          <c:yVal>
            <c:numRef>
              <c:f>Sheet1!$B$2:$B$660</c:f>
              <c:numCache>
                <c:formatCode>General</c:formatCode>
                <c:ptCount val="256"/>
                <c:pt idx="0">
                  <c:v>21.544346899999976</c:v>
                </c:pt>
                <c:pt idx="1">
                  <c:v>47.914198569999996</c:v>
                </c:pt>
                <c:pt idx="2">
                  <c:v>59.439219530000003</c:v>
                </c:pt>
                <c:pt idx="3">
                  <c:v>67.678994519999904</c:v>
                </c:pt>
                <c:pt idx="4">
                  <c:v>74.289588409999979</c:v>
                </c:pt>
                <c:pt idx="5">
                  <c:v>79.895697400000003</c:v>
                </c:pt>
                <c:pt idx="6">
                  <c:v>84.809260879999982</c:v>
                </c:pt>
                <c:pt idx="7">
                  <c:v>89.211214040000158</c:v>
                </c:pt>
                <c:pt idx="8">
                  <c:v>93.216975180000006</c:v>
                </c:pt>
                <c:pt idx="9">
                  <c:v>96.905210830000001</c:v>
                </c:pt>
                <c:pt idx="10">
                  <c:v>100.33222840000002</c:v>
                </c:pt>
                <c:pt idx="11">
                  <c:v>103.5398805</c:v>
                </c:pt>
                <c:pt idx="12">
                  <c:v>106.56022370000011</c:v>
                </c:pt>
                <c:pt idx="13">
                  <c:v>109.4184181</c:v>
                </c:pt>
                <c:pt idx="14">
                  <c:v>112.13461700000002</c:v>
                </c:pt>
                <c:pt idx="15">
                  <c:v>114.72524199999998</c:v>
                </c:pt>
                <c:pt idx="16">
                  <c:v>117.20387179999993</c:v>
                </c:pt>
                <c:pt idx="17">
                  <c:v>119.58187809999993</c:v>
                </c:pt>
                <c:pt idx="18">
                  <c:v>121.86889079999995</c:v>
                </c:pt>
                <c:pt idx="19">
                  <c:v>124.0731445</c:v>
                </c:pt>
                <c:pt idx="20">
                  <c:v>126.20174280000001</c:v>
                </c:pt>
                <c:pt idx="21">
                  <c:v>128.26086119999985</c:v>
                </c:pt>
                <c:pt idx="22">
                  <c:v>130.2559062</c:v>
                </c:pt>
                <c:pt idx="23">
                  <c:v>132.19164079999999</c:v>
                </c:pt>
                <c:pt idx="24">
                  <c:v>134.0722859</c:v>
                </c:pt>
                <c:pt idx="25">
                  <c:v>135.90160130000001</c:v>
                </c:pt>
                <c:pt idx="26">
                  <c:v>137.68295209999999</c:v>
                </c:pt>
                <c:pt idx="27">
                  <c:v>139.41936389999998</c:v>
                </c:pt>
                <c:pt idx="28">
                  <c:v>141.11356809999981</c:v>
                </c:pt>
                <c:pt idx="29">
                  <c:v>142.7680397</c:v>
                </c:pt>
                <c:pt idx="30">
                  <c:v>144.38502930000021</c:v>
                </c:pt>
                <c:pt idx="31">
                  <c:v>145.96659019999998</c:v>
                </c:pt>
                <c:pt idx="32">
                  <c:v>147.51460159999985</c:v>
                </c:pt>
                <c:pt idx="33">
                  <c:v>149.030788</c:v>
                </c:pt>
                <c:pt idx="34">
                  <c:v>150.51673640000001</c:v>
                </c:pt>
                <c:pt idx="35">
                  <c:v>151.97391059999998</c:v>
                </c:pt>
                <c:pt idx="36">
                  <c:v>153.40366439999985</c:v>
                </c:pt>
                <c:pt idx="37">
                  <c:v>154.8072526</c:v>
                </c:pt>
                <c:pt idx="38">
                  <c:v>156.18584030000014</c:v>
                </c:pt>
                <c:pt idx="39">
                  <c:v>157.54051199999998</c:v>
                </c:pt>
                <c:pt idx="40">
                  <c:v>158.87227850000014</c:v>
                </c:pt>
                <c:pt idx="41">
                  <c:v>160.18208440000001</c:v>
                </c:pt>
                <c:pt idx="42">
                  <c:v>161.47081299999999</c:v>
                </c:pt>
                <c:pt idx="43">
                  <c:v>162.73929239999998</c:v>
                </c:pt>
                <c:pt idx="44">
                  <c:v>163.98829980000025</c:v>
                </c:pt>
                <c:pt idx="45">
                  <c:v>165.21856559999978</c:v>
                </c:pt>
                <c:pt idx="46">
                  <c:v>166.43077740000001</c:v>
                </c:pt>
                <c:pt idx="47">
                  <c:v>167.62558339999998</c:v>
                </c:pt>
                <c:pt idx="48">
                  <c:v>168.80359519999985</c:v>
                </c:pt>
                <c:pt idx="49">
                  <c:v>169.96539090000007</c:v>
                </c:pt>
                <c:pt idx="50">
                  <c:v>171.11151709999999</c:v>
                </c:pt>
                <c:pt idx="51">
                  <c:v>172.2424919</c:v>
                </c:pt>
                <c:pt idx="52">
                  <c:v>173.35880620000017</c:v>
                </c:pt>
                <c:pt idx="53">
                  <c:v>174.46092620000007</c:v>
                </c:pt>
                <c:pt idx="54">
                  <c:v>175.54929449999995</c:v>
                </c:pt>
                <c:pt idx="55">
                  <c:v>176.6243322</c:v>
                </c:pt>
                <c:pt idx="56">
                  <c:v>177.68644030000021</c:v>
                </c:pt>
                <c:pt idx="57">
                  <c:v>178.73600069999998</c:v>
                </c:pt>
                <c:pt idx="58">
                  <c:v>179.77337729999985</c:v>
                </c:pt>
                <c:pt idx="59">
                  <c:v>180.79891790000013</c:v>
                </c:pt>
                <c:pt idx="60">
                  <c:v>181.8129544</c:v>
                </c:pt>
                <c:pt idx="61">
                  <c:v>182.81580399999999</c:v>
                </c:pt>
                <c:pt idx="62">
                  <c:v>183.80777029999999</c:v>
                </c:pt>
                <c:pt idx="63">
                  <c:v>184.78914369999998</c:v>
                </c:pt>
                <c:pt idx="64">
                  <c:v>185.7602028</c:v>
                </c:pt>
                <c:pt idx="65">
                  <c:v>186.72121419999999</c:v>
                </c:pt>
                <c:pt idx="66">
                  <c:v>187.67243400000001</c:v>
                </c:pt>
                <c:pt idx="67">
                  <c:v>188.61410769999998</c:v>
                </c:pt>
                <c:pt idx="68">
                  <c:v>189.5464714</c:v>
                </c:pt>
                <c:pt idx="69">
                  <c:v>190.46975179999987</c:v>
                </c:pt>
                <c:pt idx="70">
                  <c:v>191.38416690000014</c:v>
                </c:pt>
                <c:pt idx="71">
                  <c:v>192.2899266</c:v>
                </c:pt>
                <c:pt idx="72">
                  <c:v>193.18723270000001</c:v>
                </c:pt>
                <c:pt idx="73">
                  <c:v>194.0762799</c:v>
                </c:pt>
                <c:pt idx="74">
                  <c:v>194.9572556</c:v>
                </c:pt>
                <c:pt idx="75">
                  <c:v>195.83034050000018</c:v>
                </c:pt>
                <c:pt idx="76">
                  <c:v>196.6957089</c:v>
                </c:pt>
                <c:pt idx="77">
                  <c:v>197.55352930000001</c:v>
                </c:pt>
                <c:pt idx="78">
                  <c:v>198.40396389999998</c:v>
                </c:pt>
                <c:pt idx="79">
                  <c:v>199.24716979999985</c:v>
                </c:pt>
                <c:pt idx="80">
                  <c:v>200.08329860000001</c:v>
                </c:pt>
                <c:pt idx="81">
                  <c:v>200.91249710000014</c:v>
                </c:pt>
                <c:pt idx="82">
                  <c:v>201.73490699999999</c:v>
                </c:pt>
                <c:pt idx="83">
                  <c:v>202.55066559999995</c:v>
                </c:pt>
                <c:pt idx="84">
                  <c:v>203.35990580000001</c:v>
                </c:pt>
                <c:pt idx="85">
                  <c:v>204.16275619999999</c:v>
                </c:pt>
                <c:pt idx="86">
                  <c:v>204.95934150000014</c:v>
                </c:pt>
                <c:pt idx="87">
                  <c:v>205.74978259999978</c:v>
                </c:pt>
                <c:pt idx="88">
                  <c:v>206.53419650000001</c:v>
                </c:pt>
                <c:pt idx="89">
                  <c:v>207.31269690000013</c:v>
                </c:pt>
                <c:pt idx="90">
                  <c:v>208.08539390000001</c:v>
                </c:pt>
                <c:pt idx="91">
                  <c:v>208.85239460000014</c:v>
                </c:pt>
                <c:pt idx="92">
                  <c:v>209.61380269999978</c:v>
                </c:pt>
                <c:pt idx="93">
                  <c:v>210.3697191</c:v>
                </c:pt>
                <c:pt idx="94">
                  <c:v>211.12024170000001</c:v>
                </c:pt>
                <c:pt idx="95">
                  <c:v>211.86546580000001</c:v>
                </c:pt>
                <c:pt idx="96">
                  <c:v>212.60548399999999</c:v>
                </c:pt>
                <c:pt idx="97">
                  <c:v>213.34038610000007</c:v>
                </c:pt>
                <c:pt idx="98">
                  <c:v>214.07025959999999</c:v>
                </c:pt>
                <c:pt idx="99">
                  <c:v>214.7951899</c:v>
                </c:pt>
                <c:pt idx="100">
                  <c:v>215.51525959999998</c:v>
                </c:pt>
                <c:pt idx="101">
                  <c:v>216.2305494</c:v>
                </c:pt>
                <c:pt idx="102">
                  <c:v>216.94113800000014</c:v>
                </c:pt>
                <c:pt idx="103">
                  <c:v>217.6471018</c:v>
                </c:pt>
                <c:pt idx="104">
                  <c:v>218.3485153</c:v>
                </c:pt>
                <c:pt idx="105">
                  <c:v>219.04545109999998</c:v>
                </c:pt>
                <c:pt idx="106">
                  <c:v>219.73798009999999</c:v>
                </c:pt>
                <c:pt idx="107">
                  <c:v>220.4261712</c:v>
                </c:pt>
                <c:pt idx="108">
                  <c:v>221.11009169999986</c:v>
                </c:pt>
                <c:pt idx="109">
                  <c:v>221.78980730000001</c:v>
                </c:pt>
                <c:pt idx="110">
                  <c:v>222.46538200000001</c:v>
                </c:pt>
                <c:pt idx="111">
                  <c:v>223.13687830000001</c:v>
                </c:pt>
                <c:pt idx="112">
                  <c:v>223.8043572</c:v>
                </c:pt>
                <c:pt idx="113">
                  <c:v>224.46787830000014</c:v>
                </c:pt>
                <c:pt idx="114">
                  <c:v>225.12749980000018</c:v>
                </c:pt>
                <c:pt idx="115">
                  <c:v>225.78327830000001</c:v>
                </c:pt>
                <c:pt idx="116">
                  <c:v>226.43526940000001</c:v>
                </c:pt>
                <c:pt idx="117">
                  <c:v>227.08352740000001</c:v>
                </c:pt>
                <c:pt idx="118">
                  <c:v>227.72810509999999</c:v>
                </c:pt>
                <c:pt idx="119">
                  <c:v>228.36905449999998</c:v>
                </c:pt>
                <c:pt idx="120">
                  <c:v>229.00642610000014</c:v>
                </c:pt>
                <c:pt idx="121">
                  <c:v>229.64026939999999</c:v>
                </c:pt>
                <c:pt idx="122">
                  <c:v>230.27063289999998</c:v>
                </c:pt>
                <c:pt idx="123">
                  <c:v>230.89756389999999</c:v>
                </c:pt>
                <c:pt idx="124">
                  <c:v>231.52110890000017</c:v>
                </c:pt>
                <c:pt idx="125">
                  <c:v>232.141313</c:v>
                </c:pt>
                <c:pt idx="126">
                  <c:v>232.75822080000017</c:v>
                </c:pt>
                <c:pt idx="127">
                  <c:v>233.37187569999998</c:v>
                </c:pt>
                <c:pt idx="128">
                  <c:v>233.98232020000017</c:v>
                </c:pt>
                <c:pt idx="129">
                  <c:v>234.589596</c:v>
                </c:pt>
                <c:pt idx="130">
                  <c:v>235.19374399999998</c:v>
                </c:pt>
                <c:pt idx="131">
                  <c:v>235.79480389999998</c:v>
                </c:pt>
                <c:pt idx="132">
                  <c:v>236.39281510000001</c:v>
                </c:pt>
                <c:pt idx="133">
                  <c:v>236.98781590000004</c:v>
                </c:pt>
                <c:pt idx="134">
                  <c:v>237.57984389999999</c:v>
                </c:pt>
                <c:pt idx="135">
                  <c:v>238.16893590000001</c:v>
                </c:pt>
                <c:pt idx="136">
                  <c:v>238.75512810000001</c:v>
                </c:pt>
                <c:pt idx="137">
                  <c:v>239.33845600000018</c:v>
                </c:pt>
                <c:pt idx="138">
                  <c:v>239.91895409999998</c:v>
                </c:pt>
                <c:pt idx="139">
                  <c:v>240.49665669999999</c:v>
                </c:pt>
                <c:pt idx="140">
                  <c:v>241.07159709999999</c:v>
                </c:pt>
                <c:pt idx="141">
                  <c:v>241.64380809999992</c:v>
                </c:pt>
                <c:pt idx="142">
                  <c:v>242.21332189999998</c:v>
                </c:pt>
                <c:pt idx="143">
                  <c:v>242.78017</c:v>
                </c:pt>
                <c:pt idx="144">
                  <c:v>243.34438349999999</c:v>
                </c:pt>
                <c:pt idx="145">
                  <c:v>243.90599259999999</c:v>
                </c:pt>
                <c:pt idx="146">
                  <c:v>244.46502730000017</c:v>
                </c:pt>
                <c:pt idx="147">
                  <c:v>245.02151690000014</c:v>
                </c:pt>
                <c:pt idx="148">
                  <c:v>245.5754901</c:v>
                </c:pt>
                <c:pt idx="149">
                  <c:v>246.12697519999998</c:v>
                </c:pt>
                <c:pt idx="150">
                  <c:v>246.67599999999999</c:v>
                </c:pt>
                <c:pt idx="151">
                  <c:v>247.22259159999999</c:v>
                </c:pt>
                <c:pt idx="152">
                  <c:v>247.7667769</c:v>
                </c:pt>
                <c:pt idx="153">
                  <c:v>248.30858219999999</c:v>
                </c:pt>
                <c:pt idx="154">
                  <c:v>248.84803340000013</c:v>
                </c:pt>
                <c:pt idx="155">
                  <c:v>249.38515580000001</c:v>
                </c:pt>
                <c:pt idx="156">
                  <c:v>249.91997439999992</c:v>
                </c:pt>
                <c:pt idx="157">
                  <c:v>250.45251379999999</c:v>
                </c:pt>
                <c:pt idx="158">
                  <c:v>250.98279800000017</c:v>
                </c:pt>
                <c:pt idx="159">
                  <c:v>251.51085089999998</c:v>
                </c:pt>
                <c:pt idx="160">
                  <c:v>252.03669579999985</c:v>
                </c:pt>
                <c:pt idx="161">
                  <c:v>252.56035549999999</c:v>
                </c:pt>
                <c:pt idx="162">
                  <c:v>253.08185259999999</c:v>
                </c:pt>
                <c:pt idx="163">
                  <c:v>253.60120940000004</c:v>
                </c:pt>
                <c:pt idx="164">
                  <c:v>254.11844770000013</c:v>
                </c:pt>
                <c:pt idx="165">
                  <c:v>254.63358879999987</c:v>
                </c:pt>
                <c:pt idx="166">
                  <c:v>255.14665409999978</c:v>
                </c:pt>
                <c:pt idx="167">
                  <c:v>255.65766419999986</c:v>
                </c:pt>
                <c:pt idx="168">
                  <c:v>256.1666396</c:v>
                </c:pt>
                <c:pt idx="169">
                  <c:v>256.6736004</c:v>
                </c:pt>
                <c:pt idx="170">
                  <c:v>257.17856649999999</c:v>
                </c:pt>
                <c:pt idx="171">
                  <c:v>257.68155729999967</c:v>
                </c:pt>
                <c:pt idx="172">
                  <c:v>258.18259210000002</c:v>
                </c:pt>
                <c:pt idx="173">
                  <c:v>258.68168980000002</c:v>
                </c:pt>
                <c:pt idx="174">
                  <c:v>259.17886900000002</c:v>
                </c:pt>
                <c:pt idx="175">
                  <c:v>259.674148</c:v>
                </c:pt>
                <c:pt idx="176">
                  <c:v>260.1675449</c:v>
                </c:pt>
                <c:pt idx="177">
                  <c:v>260.6590774</c:v>
                </c:pt>
                <c:pt idx="178">
                  <c:v>261.14876310000028</c:v>
                </c:pt>
                <c:pt idx="179">
                  <c:v>261.63661919999993</c:v>
                </c:pt>
                <c:pt idx="180">
                  <c:v>262.12266270000026</c:v>
                </c:pt>
                <c:pt idx="181">
                  <c:v>262.6069102999997</c:v>
                </c:pt>
                <c:pt idx="182">
                  <c:v>263.08937869999994</c:v>
                </c:pt>
                <c:pt idx="183">
                  <c:v>263.57008390000004</c:v>
                </c:pt>
                <c:pt idx="184">
                  <c:v>264.04904200000027</c:v>
                </c:pt>
                <c:pt idx="185">
                  <c:v>264.52626889999999</c:v>
                </c:pt>
                <c:pt idx="186">
                  <c:v>265.00178</c:v>
                </c:pt>
                <c:pt idx="187">
                  <c:v>265.47559069999994</c:v>
                </c:pt>
                <c:pt idx="188">
                  <c:v>265.94771619999995</c:v>
                </c:pt>
                <c:pt idx="189">
                  <c:v>266.41817129999953</c:v>
                </c:pt>
                <c:pt idx="190">
                  <c:v>266.88697069999995</c:v>
                </c:pt>
                <c:pt idx="191">
                  <c:v>267.354129</c:v>
                </c:pt>
                <c:pt idx="192">
                  <c:v>267.81966040000026</c:v>
                </c:pt>
                <c:pt idx="193">
                  <c:v>268.28357889999961</c:v>
                </c:pt>
                <c:pt idx="194">
                  <c:v>268.74589859999998</c:v>
                </c:pt>
                <c:pt idx="195">
                  <c:v>269.20663309999969</c:v>
                </c:pt>
                <c:pt idx="196">
                  <c:v>269.66579589999998</c:v>
                </c:pt>
                <c:pt idx="197">
                  <c:v>270.12340039999998</c:v>
                </c:pt>
                <c:pt idx="198">
                  <c:v>270.57945969999997</c:v>
                </c:pt>
                <c:pt idx="199">
                  <c:v>271.03398669999996</c:v>
                </c:pt>
                <c:pt idx="200">
                  <c:v>271.48699439999967</c:v>
                </c:pt>
                <c:pt idx="201">
                  <c:v>271.93849529999966</c:v>
                </c:pt>
                <c:pt idx="202">
                  <c:v>272.38850189999999</c:v>
                </c:pt>
                <c:pt idx="203">
                  <c:v>272.83702649999969</c:v>
                </c:pt>
                <c:pt idx="204">
                  <c:v>273.28408130000008</c:v>
                </c:pt>
                <c:pt idx="205">
                  <c:v>273.72967819999997</c:v>
                </c:pt>
                <c:pt idx="206">
                  <c:v>274.17382900000001</c:v>
                </c:pt>
                <c:pt idx="207">
                  <c:v>274.61654549999969</c:v>
                </c:pt>
                <c:pt idx="208">
                  <c:v>275.05783910000002</c:v>
                </c:pt>
                <c:pt idx="209">
                  <c:v>275.49772119999994</c:v>
                </c:pt>
                <c:pt idx="210">
                  <c:v>275.93620309999966</c:v>
                </c:pt>
                <c:pt idx="211">
                  <c:v>276.37329589999996</c:v>
                </c:pt>
                <c:pt idx="212">
                  <c:v>276.8090105</c:v>
                </c:pt>
                <c:pt idx="213">
                  <c:v>277.24335769999999</c:v>
                </c:pt>
                <c:pt idx="214">
                  <c:v>277.67634819999995</c:v>
                </c:pt>
                <c:pt idx="215">
                  <c:v>278.10799250000002</c:v>
                </c:pt>
                <c:pt idx="216">
                  <c:v>278.53830109999973</c:v>
                </c:pt>
                <c:pt idx="217">
                  <c:v>278.96728420000005</c:v>
                </c:pt>
                <c:pt idx="218">
                  <c:v>279.39495199999999</c:v>
                </c:pt>
                <c:pt idx="219">
                  <c:v>279.8213145999996</c:v>
                </c:pt>
                <c:pt idx="220">
                  <c:v>280.24638179999999</c:v>
                </c:pt>
                <c:pt idx="221">
                  <c:v>280.67016339999998</c:v>
                </c:pt>
                <c:pt idx="222">
                  <c:v>281.09266920000005</c:v>
                </c:pt>
                <c:pt idx="223">
                  <c:v>281.51390869999994</c:v>
                </c:pt>
                <c:pt idx="224">
                  <c:v>281.93389119999995</c:v>
                </c:pt>
                <c:pt idx="225">
                  <c:v>282.35262630000028</c:v>
                </c:pt>
                <c:pt idx="226">
                  <c:v>282.77012299999967</c:v>
                </c:pt>
                <c:pt idx="227">
                  <c:v>283.18639049999973</c:v>
                </c:pt>
                <c:pt idx="228">
                  <c:v>283.60143789999995</c:v>
                </c:pt>
                <c:pt idx="229">
                  <c:v>284.01527389999995</c:v>
                </c:pt>
                <c:pt idx="230">
                  <c:v>284.42790749999966</c:v>
                </c:pt>
                <c:pt idx="231">
                  <c:v>284.83934719999996</c:v>
                </c:pt>
                <c:pt idx="232">
                  <c:v>285.24960180000028</c:v>
                </c:pt>
                <c:pt idx="233">
                  <c:v>285.65867970000005</c:v>
                </c:pt>
                <c:pt idx="234">
                  <c:v>286.06658919999995</c:v>
                </c:pt>
                <c:pt idx="235">
                  <c:v>286.47333879999945</c:v>
                </c:pt>
                <c:pt idx="236">
                  <c:v>286.87893659999969</c:v>
                </c:pt>
                <c:pt idx="237">
                  <c:v>287.28339069999993</c:v>
                </c:pt>
                <c:pt idx="238">
                  <c:v>287.68670919999994</c:v>
                </c:pt>
                <c:pt idx="239">
                  <c:v>288.08889999999974</c:v>
                </c:pt>
                <c:pt idx="240">
                  <c:v>288.48997100000003</c:v>
                </c:pt>
                <c:pt idx="241">
                  <c:v>288.88992990000003</c:v>
                </c:pt>
                <c:pt idx="242">
                  <c:v>289.28878429999969</c:v>
                </c:pt>
                <c:pt idx="243">
                  <c:v>289.68654199999969</c:v>
                </c:pt>
                <c:pt idx="244">
                  <c:v>290.08321039999993</c:v>
                </c:pt>
                <c:pt idx="245">
                  <c:v>290.47879689999968</c:v>
                </c:pt>
                <c:pt idx="246">
                  <c:v>290.87330879999973</c:v>
                </c:pt>
                <c:pt idx="247">
                  <c:v>291.2667534999996</c:v>
                </c:pt>
                <c:pt idx="248">
                  <c:v>291.65913810000001</c:v>
                </c:pt>
                <c:pt idx="249">
                  <c:v>292.05046979999997</c:v>
                </c:pt>
                <c:pt idx="250">
                  <c:v>292.44075549999974</c:v>
                </c:pt>
                <c:pt idx="251">
                  <c:v>292.83000229999999</c:v>
                </c:pt>
                <c:pt idx="252">
                  <c:v>293.21821699999947</c:v>
                </c:pt>
                <c:pt idx="253">
                  <c:v>293.60540640000005</c:v>
                </c:pt>
                <c:pt idx="254">
                  <c:v>293.99157729999945</c:v>
                </c:pt>
                <c:pt idx="255">
                  <c:v>294.37673639999974</c:v>
                </c:pt>
              </c:numCache>
            </c:numRef>
          </c:yVal>
        </c:ser>
        <c:ser>
          <c:idx val="1"/>
          <c:order val="1"/>
          <c:tx>
            <c:strRef>
              <c:f>Sheet1!$C$1</c:f>
              <c:strCache>
                <c:ptCount val="1"/>
              </c:strCache>
            </c:strRef>
          </c:tx>
          <c:spPr>
            <a:ln w="38033">
              <a:solidFill>
                <a:srgbClr val="FF99CC"/>
              </a:solidFill>
              <a:prstDash val="solid"/>
            </a:ln>
          </c:spPr>
          <c:marker>
            <c:symbol val="none"/>
          </c:marker>
          <c:xVal>
            <c:numRef>
              <c:f>Sheet1!$A$2:$A$660</c:f>
              <c:numCache>
                <c:formatCode>General</c:formatCode>
                <c:ptCount val="256"/>
                <c:pt idx="0">
                  <c:v>1</c:v>
                </c:pt>
                <c:pt idx="1">
                  <c:v>11</c:v>
                </c:pt>
                <c:pt idx="2">
                  <c:v>21</c:v>
                </c:pt>
                <c:pt idx="3">
                  <c:v>31</c:v>
                </c:pt>
                <c:pt idx="4">
                  <c:v>41</c:v>
                </c:pt>
                <c:pt idx="5">
                  <c:v>51</c:v>
                </c:pt>
                <c:pt idx="6">
                  <c:v>61</c:v>
                </c:pt>
                <c:pt idx="7">
                  <c:v>71</c:v>
                </c:pt>
                <c:pt idx="8">
                  <c:v>81</c:v>
                </c:pt>
                <c:pt idx="9">
                  <c:v>91</c:v>
                </c:pt>
                <c:pt idx="10">
                  <c:v>101</c:v>
                </c:pt>
                <c:pt idx="11">
                  <c:v>111</c:v>
                </c:pt>
                <c:pt idx="12">
                  <c:v>121</c:v>
                </c:pt>
                <c:pt idx="13">
                  <c:v>131</c:v>
                </c:pt>
                <c:pt idx="14">
                  <c:v>141</c:v>
                </c:pt>
                <c:pt idx="15">
                  <c:v>151</c:v>
                </c:pt>
                <c:pt idx="16">
                  <c:v>161</c:v>
                </c:pt>
                <c:pt idx="17">
                  <c:v>171</c:v>
                </c:pt>
                <c:pt idx="18">
                  <c:v>181</c:v>
                </c:pt>
                <c:pt idx="19">
                  <c:v>191</c:v>
                </c:pt>
                <c:pt idx="20">
                  <c:v>201</c:v>
                </c:pt>
                <c:pt idx="21">
                  <c:v>211</c:v>
                </c:pt>
                <c:pt idx="22">
                  <c:v>221</c:v>
                </c:pt>
                <c:pt idx="23">
                  <c:v>231</c:v>
                </c:pt>
                <c:pt idx="24">
                  <c:v>241</c:v>
                </c:pt>
                <c:pt idx="25">
                  <c:v>251</c:v>
                </c:pt>
                <c:pt idx="26">
                  <c:v>261</c:v>
                </c:pt>
                <c:pt idx="27">
                  <c:v>271</c:v>
                </c:pt>
                <c:pt idx="28">
                  <c:v>281</c:v>
                </c:pt>
                <c:pt idx="29">
                  <c:v>291</c:v>
                </c:pt>
                <c:pt idx="30">
                  <c:v>301</c:v>
                </c:pt>
                <c:pt idx="31">
                  <c:v>311</c:v>
                </c:pt>
                <c:pt idx="32">
                  <c:v>321</c:v>
                </c:pt>
                <c:pt idx="33">
                  <c:v>331</c:v>
                </c:pt>
                <c:pt idx="34">
                  <c:v>341</c:v>
                </c:pt>
                <c:pt idx="35">
                  <c:v>351</c:v>
                </c:pt>
                <c:pt idx="36">
                  <c:v>361</c:v>
                </c:pt>
                <c:pt idx="37">
                  <c:v>371</c:v>
                </c:pt>
                <c:pt idx="38">
                  <c:v>381</c:v>
                </c:pt>
                <c:pt idx="39">
                  <c:v>391</c:v>
                </c:pt>
                <c:pt idx="40">
                  <c:v>401</c:v>
                </c:pt>
                <c:pt idx="41">
                  <c:v>411</c:v>
                </c:pt>
                <c:pt idx="42">
                  <c:v>421</c:v>
                </c:pt>
                <c:pt idx="43">
                  <c:v>431</c:v>
                </c:pt>
                <c:pt idx="44">
                  <c:v>441</c:v>
                </c:pt>
                <c:pt idx="45">
                  <c:v>451</c:v>
                </c:pt>
                <c:pt idx="46">
                  <c:v>461</c:v>
                </c:pt>
                <c:pt idx="47">
                  <c:v>471</c:v>
                </c:pt>
                <c:pt idx="48">
                  <c:v>481</c:v>
                </c:pt>
                <c:pt idx="49">
                  <c:v>491</c:v>
                </c:pt>
                <c:pt idx="50">
                  <c:v>501</c:v>
                </c:pt>
                <c:pt idx="51">
                  <c:v>511</c:v>
                </c:pt>
                <c:pt idx="52">
                  <c:v>521</c:v>
                </c:pt>
                <c:pt idx="53">
                  <c:v>531</c:v>
                </c:pt>
                <c:pt idx="54">
                  <c:v>541</c:v>
                </c:pt>
                <c:pt idx="55">
                  <c:v>551</c:v>
                </c:pt>
                <c:pt idx="56">
                  <c:v>561</c:v>
                </c:pt>
                <c:pt idx="57">
                  <c:v>571</c:v>
                </c:pt>
                <c:pt idx="58">
                  <c:v>581</c:v>
                </c:pt>
                <c:pt idx="59">
                  <c:v>591</c:v>
                </c:pt>
                <c:pt idx="60">
                  <c:v>601</c:v>
                </c:pt>
                <c:pt idx="61">
                  <c:v>611</c:v>
                </c:pt>
                <c:pt idx="62">
                  <c:v>621</c:v>
                </c:pt>
                <c:pt idx="63">
                  <c:v>631</c:v>
                </c:pt>
                <c:pt idx="64">
                  <c:v>641</c:v>
                </c:pt>
                <c:pt idx="65">
                  <c:v>651</c:v>
                </c:pt>
                <c:pt idx="66">
                  <c:v>661</c:v>
                </c:pt>
                <c:pt idx="67">
                  <c:v>671</c:v>
                </c:pt>
                <c:pt idx="68">
                  <c:v>681</c:v>
                </c:pt>
                <c:pt idx="69">
                  <c:v>691</c:v>
                </c:pt>
                <c:pt idx="70">
                  <c:v>701</c:v>
                </c:pt>
                <c:pt idx="71">
                  <c:v>711</c:v>
                </c:pt>
                <c:pt idx="72">
                  <c:v>721</c:v>
                </c:pt>
                <c:pt idx="73">
                  <c:v>731</c:v>
                </c:pt>
                <c:pt idx="74">
                  <c:v>741</c:v>
                </c:pt>
                <c:pt idx="75">
                  <c:v>751</c:v>
                </c:pt>
                <c:pt idx="76">
                  <c:v>761</c:v>
                </c:pt>
                <c:pt idx="77">
                  <c:v>771</c:v>
                </c:pt>
                <c:pt idx="78">
                  <c:v>781</c:v>
                </c:pt>
                <c:pt idx="79">
                  <c:v>791</c:v>
                </c:pt>
                <c:pt idx="80">
                  <c:v>801</c:v>
                </c:pt>
                <c:pt idx="81">
                  <c:v>811</c:v>
                </c:pt>
                <c:pt idx="82">
                  <c:v>821</c:v>
                </c:pt>
                <c:pt idx="83">
                  <c:v>831</c:v>
                </c:pt>
                <c:pt idx="84">
                  <c:v>841</c:v>
                </c:pt>
                <c:pt idx="85">
                  <c:v>851</c:v>
                </c:pt>
                <c:pt idx="86">
                  <c:v>861</c:v>
                </c:pt>
                <c:pt idx="87">
                  <c:v>871</c:v>
                </c:pt>
                <c:pt idx="88">
                  <c:v>881</c:v>
                </c:pt>
                <c:pt idx="89">
                  <c:v>891</c:v>
                </c:pt>
                <c:pt idx="90">
                  <c:v>901</c:v>
                </c:pt>
                <c:pt idx="91">
                  <c:v>911</c:v>
                </c:pt>
                <c:pt idx="92">
                  <c:v>921</c:v>
                </c:pt>
                <c:pt idx="93">
                  <c:v>931</c:v>
                </c:pt>
                <c:pt idx="94">
                  <c:v>941</c:v>
                </c:pt>
                <c:pt idx="95">
                  <c:v>951</c:v>
                </c:pt>
                <c:pt idx="96">
                  <c:v>961</c:v>
                </c:pt>
                <c:pt idx="97">
                  <c:v>971</c:v>
                </c:pt>
                <c:pt idx="98">
                  <c:v>981</c:v>
                </c:pt>
                <c:pt idx="99">
                  <c:v>991</c:v>
                </c:pt>
                <c:pt idx="100">
                  <c:v>1001</c:v>
                </c:pt>
                <c:pt idx="101">
                  <c:v>1011</c:v>
                </c:pt>
                <c:pt idx="102">
                  <c:v>1021</c:v>
                </c:pt>
                <c:pt idx="103">
                  <c:v>1031</c:v>
                </c:pt>
                <c:pt idx="104">
                  <c:v>1041</c:v>
                </c:pt>
                <c:pt idx="105">
                  <c:v>1051</c:v>
                </c:pt>
                <c:pt idx="106">
                  <c:v>1061</c:v>
                </c:pt>
                <c:pt idx="107">
                  <c:v>1071</c:v>
                </c:pt>
                <c:pt idx="108">
                  <c:v>1081</c:v>
                </c:pt>
                <c:pt idx="109">
                  <c:v>1091</c:v>
                </c:pt>
                <c:pt idx="110">
                  <c:v>1101</c:v>
                </c:pt>
                <c:pt idx="111">
                  <c:v>1111</c:v>
                </c:pt>
                <c:pt idx="112">
                  <c:v>1121</c:v>
                </c:pt>
                <c:pt idx="113">
                  <c:v>1131</c:v>
                </c:pt>
                <c:pt idx="114">
                  <c:v>1141</c:v>
                </c:pt>
                <c:pt idx="115">
                  <c:v>1151</c:v>
                </c:pt>
                <c:pt idx="116">
                  <c:v>1161</c:v>
                </c:pt>
                <c:pt idx="117">
                  <c:v>1171</c:v>
                </c:pt>
                <c:pt idx="118">
                  <c:v>1181</c:v>
                </c:pt>
                <c:pt idx="119">
                  <c:v>1191</c:v>
                </c:pt>
                <c:pt idx="120">
                  <c:v>1201</c:v>
                </c:pt>
                <c:pt idx="121">
                  <c:v>1211</c:v>
                </c:pt>
                <c:pt idx="122">
                  <c:v>1221</c:v>
                </c:pt>
                <c:pt idx="123">
                  <c:v>1231</c:v>
                </c:pt>
                <c:pt idx="124">
                  <c:v>1241</c:v>
                </c:pt>
                <c:pt idx="125">
                  <c:v>1251</c:v>
                </c:pt>
                <c:pt idx="126">
                  <c:v>1261</c:v>
                </c:pt>
                <c:pt idx="127">
                  <c:v>1271</c:v>
                </c:pt>
                <c:pt idx="128">
                  <c:v>1281</c:v>
                </c:pt>
                <c:pt idx="129">
                  <c:v>1291</c:v>
                </c:pt>
                <c:pt idx="130">
                  <c:v>1301</c:v>
                </c:pt>
                <c:pt idx="131">
                  <c:v>1311</c:v>
                </c:pt>
                <c:pt idx="132">
                  <c:v>1321</c:v>
                </c:pt>
                <c:pt idx="133">
                  <c:v>1331</c:v>
                </c:pt>
                <c:pt idx="134">
                  <c:v>1341</c:v>
                </c:pt>
                <c:pt idx="135">
                  <c:v>1351</c:v>
                </c:pt>
                <c:pt idx="136">
                  <c:v>1361</c:v>
                </c:pt>
                <c:pt idx="137">
                  <c:v>1371</c:v>
                </c:pt>
                <c:pt idx="138">
                  <c:v>1381</c:v>
                </c:pt>
                <c:pt idx="139">
                  <c:v>1391</c:v>
                </c:pt>
                <c:pt idx="140">
                  <c:v>1401</c:v>
                </c:pt>
                <c:pt idx="141">
                  <c:v>1411</c:v>
                </c:pt>
                <c:pt idx="142">
                  <c:v>1421</c:v>
                </c:pt>
                <c:pt idx="143">
                  <c:v>1431</c:v>
                </c:pt>
                <c:pt idx="144">
                  <c:v>1441</c:v>
                </c:pt>
                <c:pt idx="145">
                  <c:v>1451</c:v>
                </c:pt>
                <c:pt idx="146">
                  <c:v>1461</c:v>
                </c:pt>
                <c:pt idx="147">
                  <c:v>1471</c:v>
                </c:pt>
                <c:pt idx="148">
                  <c:v>1481</c:v>
                </c:pt>
                <c:pt idx="149">
                  <c:v>1491</c:v>
                </c:pt>
                <c:pt idx="150">
                  <c:v>1501</c:v>
                </c:pt>
                <c:pt idx="151">
                  <c:v>1511</c:v>
                </c:pt>
                <c:pt idx="152">
                  <c:v>1521</c:v>
                </c:pt>
                <c:pt idx="153">
                  <c:v>1531</c:v>
                </c:pt>
                <c:pt idx="154">
                  <c:v>1541</c:v>
                </c:pt>
                <c:pt idx="155">
                  <c:v>1551</c:v>
                </c:pt>
                <c:pt idx="156">
                  <c:v>1561</c:v>
                </c:pt>
                <c:pt idx="157">
                  <c:v>1571</c:v>
                </c:pt>
                <c:pt idx="158">
                  <c:v>1581</c:v>
                </c:pt>
                <c:pt idx="159">
                  <c:v>1591</c:v>
                </c:pt>
                <c:pt idx="160">
                  <c:v>1601</c:v>
                </c:pt>
                <c:pt idx="161">
                  <c:v>1611</c:v>
                </c:pt>
                <c:pt idx="162">
                  <c:v>1621</c:v>
                </c:pt>
                <c:pt idx="163">
                  <c:v>1631</c:v>
                </c:pt>
                <c:pt idx="164">
                  <c:v>1641</c:v>
                </c:pt>
                <c:pt idx="165">
                  <c:v>1651</c:v>
                </c:pt>
                <c:pt idx="166">
                  <c:v>1661</c:v>
                </c:pt>
                <c:pt idx="167">
                  <c:v>1671</c:v>
                </c:pt>
                <c:pt idx="168">
                  <c:v>1681</c:v>
                </c:pt>
                <c:pt idx="169">
                  <c:v>1691</c:v>
                </c:pt>
                <c:pt idx="170">
                  <c:v>1701</c:v>
                </c:pt>
                <c:pt idx="171">
                  <c:v>1711</c:v>
                </c:pt>
                <c:pt idx="172">
                  <c:v>1721</c:v>
                </c:pt>
                <c:pt idx="173">
                  <c:v>1731</c:v>
                </c:pt>
                <c:pt idx="174">
                  <c:v>1741</c:v>
                </c:pt>
                <c:pt idx="175">
                  <c:v>1751</c:v>
                </c:pt>
                <c:pt idx="176">
                  <c:v>1761</c:v>
                </c:pt>
                <c:pt idx="177">
                  <c:v>1771</c:v>
                </c:pt>
                <c:pt idx="178">
                  <c:v>1781</c:v>
                </c:pt>
                <c:pt idx="179">
                  <c:v>1791</c:v>
                </c:pt>
                <c:pt idx="180">
                  <c:v>1801</c:v>
                </c:pt>
                <c:pt idx="181">
                  <c:v>1811</c:v>
                </c:pt>
                <c:pt idx="182">
                  <c:v>1821</c:v>
                </c:pt>
                <c:pt idx="183">
                  <c:v>1831</c:v>
                </c:pt>
                <c:pt idx="184">
                  <c:v>1841</c:v>
                </c:pt>
                <c:pt idx="185">
                  <c:v>1851</c:v>
                </c:pt>
                <c:pt idx="186">
                  <c:v>1861</c:v>
                </c:pt>
                <c:pt idx="187">
                  <c:v>1871</c:v>
                </c:pt>
                <c:pt idx="188">
                  <c:v>1881</c:v>
                </c:pt>
                <c:pt idx="189">
                  <c:v>1891</c:v>
                </c:pt>
                <c:pt idx="190">
                  <c:v>1901</c:v>
                </c:pt>
                <c:pt idx="191">
                  <c:v>1911</c:v>
                </c:pt>
                <c:pt idx="192">
                  <c:v>1921</c:v>
                </c:pt>
                <c:pt idx="193">
                  <c:v>1931</c:v>
                </c:pt>
                <c:pt idx="194">
                  <c:v>1941</c:v>
                </c:pt>
                <c:pt idx="195">
                  <c:v>1951</c:v>
                </c:pt>
                <c:pt idx="196">
                  <c:v>1961</c:v>
                </c:pt>
                <c:pt idx="197">
                  <c:v>1971</c:v>
                </c:pt>
                <c:pt idx="198">
                  <c:v>1981</c:v>
                </c:pt>
                <c:pt idx="199">
                  <c:v>1991</c:v>
                </c:pt>
                <c:pt idx="200">
                  <c:v>2001</c:v>
                </c:pt>
                <c:pt idx="201">
                  <c:v>2011</c:v>
                </c:pt>
                <c:pt idx="202">
                  <c:v>2021</c:v>
                </c:pt>
                <c:pt idx="203">
                  <c:v>2031</c:v>
                </c:pt>
                <c:pt idx="204">
                  <c:v>2041</c:v>
                </c:pt>
                <c:pt idx="205">
                  <c:v>2051</c:v>
                </c:pt>
                <c:pt idx="206">
                  <c:v>2061</c:v>
                </c:pt>
                <c:pt idx="207">
                  <c:v>2071</c:v>
                </c:pt>
                <c:pt idx="208">
                  <c:v>2081</c:v>
                </c:pt>
                <c:pt idx="209">
                  <c:v>2091</c:v>
                </c:pt>
                <c:pt idx="210">
                  <c:v>2101</c:v>
                </c:pt>
                <c:pt idx="211">
                  <c:v>2111</c:v>
                </c:pt>
                <c:pt idx="212">
                  <c:v>2121</c:v>
                </c:pt>
                <c:pt idx="213">
                  <c:v>2131</c:v>
                </c:pt>
                <c:pt idx="214">
                  <c:v>2141</c:v>
                </c:pt>
                <c:pt idx="215">
                  <c:v>2151</c:v>
                </c:pt>
                <c:pt idx="216">
                  <c:v>2161</c:v>
                </c:pt>
                <c:pt idx="217">
                  <c:v>2171</c:v>
                </c:pt>
                <c:pt idx="218">
                  <c:v>2181</c:v>
                </c:pt>
                <c:pt idx="219">
                  <c:v>2191</c:v>
                </c:pt>
                <c:pt idx="220">
                  <c:v>2201</c:v>
                </c:pt>
                <c:pt idx="221">
                  <c:v>2211</c:v>
                </c:pt>
                <c:pt idx="222">
                  <c:v>2221</c:v>
                </c:pt>
                <c:pt idx="223">
                  <c:v>2231</c:v>
                </c:pt>
                <c:pt idx="224">
                  <c:v>2241</c:v>
                </c:pt>
                <c:pt idx="225">
                  <c:v>2251</c:v>
                </c:pt>
                <c:pt idx="226">
                  <c:v>2261</c:v>
                </c:pt>
                <c:pt idx="227">
                  <c:v>2271</c:v>
                </c:pt>
                <c:pt idx="228">
                  <c:v>2281</c:v>
                </c:pt>
                <c:pt idx="229">
                  <c:v>2291</c:v>
                </c:pt>
                <c:pt idx="230">
                  <c:v>2301</c:v>
                </c:pt>
                <c:pt idx="231">
                  <c:v>2311</c:v>
                </c:pt>
                <c:pt idx="232">
                  <c:v>2321</c:v>
                </c:pt>
                <c:pt idx="233">
                  <c:v>2331</c:v>
                </c:pt>
                <c:pt idx="234">
                  <c:v>2341</c:v>
                </c:pt>
                <c:pt idx="235">
                  <c:v>2351</c:v>
                </c:pt>
                <c:pt idx="236">
                  <c:v>2361</c:v>
                </c:pt>
                <c:pt idx="237">
                  <c:v>2371</c:v>
                </c:pt>
                <c:pt idx="238">
                  <c:v>2381</c:v>
                </c:pt>
                <c:pt idx="239">
                  <c:v>2391</c:v>
                </c:pt>
                <c:pt idx="240">
                  <c:v>2401</c:v>
                </c:pt>
                <c:pt idx="241">
                  <c:v>2411</c:v>
                </c:pt>
                <c:pt idx="242">
                  <c:v>2421</c:v>
                </c:pt>
                <c:pt idx="243">
                  <c:v>2431</c:v>
                </c:pt>
                <c:pt idx="244">
                  <c:v>2441</c:v>
                </c:pt>
                <c:pt idx="245">
                  <c:v>2451</c:v>
                </c:pt>
                <c:pt idx="246">
                  <c:v>2461</c:v>
                </c:pt>
                <c:pt idx="247">
                  <c:v>2471</c:v>
                </c:pt>
                <c:pt idx="248">
                  <c:v>2481</c:v>
                </c:pt>
                <c:pt idx="249">
                  <c:v>2491</c:v>
                </c:pt>
                <c:pt idx="250">
                  <c:v>2501</c:v>
                </c:pt>
                <c:pt idx="251">
                  <c:v>2511</c:v>
                </c:pt>
                <c:pt idx="252">
                  <c:v>2521</c:v>
                </c:pt>
                <c:pt idx="253">
                  <c:v>2531</c:v>
                </c:pt>
                <c:pt idx="254">
                  <c:v>2541</c:v>
                </c:pt>
                <c:pt idx="255">
                  <c:v>2551</c:v>
                </c:pt>
              </c:numCache>
            </c:numRef>
          </c:xVal>
          <c:yVal>
            <c:numRef>
              <c:f>Sheet1!$C$2:$C$660</c:f>
              <c:numCache>
                <c:formatCode>General</c:formatCode>
                <c:ptCount val="256"/>
                <c:pt idx="0">
                  <c:v>5.0000000000000044E-2</c:v>
                </c:pt>
                <c:pt idx="1">
                  <c:v>0.55000000000000004</c:v>
                </c:pt>
                <c:pt idx="2">
                  <c:v>1.05</c:v>
                </c:pt>
                <c:pt idx="3">
                  <c:v>1.55</c:v>
                </c:pt>
                <c:pt idx="4">
                  <c:v>2.0499999999999998</c:v>
                </c:pt>
                <c:pt idx="5">
                  <c:v>2.5499999999999998</c:v>
                </c:pt>
                <c:pt idx="6">
                  <c:v>3.05</c:v>
                </c:pt>
                <c:pt idx="7">
                  <c:v>3.55</c:v>
                </c:pt>
                <c:pt idx="8">
                  <c:v>4.05</c:v>
                </c:pt>
                <c:pt idx="9">
                  <c:v>4.55</c:v>
                </c:pt>
                <c:pt idx="10">
                  <c:v>5.05</c:v>
                </c:pt>
                <c:pt idx="11">
                  <c:v>5.55</c:v>
                </c:pt>
                <c:pt idx="12">
                  <c:v>6.05</c:v>
                </c:pt>
                <c:pt idx="13">
                  <c:v>6.55</c:v>
                </c:pt>
                <c:pt idx="14">
                  <c:v>7.05</c:v>
                </c:pt>
                <c:pt idx="15">
                  <c:v>7.55</c:v>
                </c:pt>
                <c:pt idx="16">
                  <c:v>8.0500000000000007</c:v>
                </c:pt>
                <c:pt idx="17">
                  <c:v>8.5500000000000007</c:v>
                </c:pt>
                <c:pt idx="18">
                  <c:v>9.0500000000000007</c:v>
                </c:pt>
                <c:pt idx="19">
                  <c:v>9.5500000000000007</c:v>
                </c:pt>
                <c:pt idx="20">
                  <c:v>10.050000000000002</c:v>
                </c:pt>
                <c:pt idx="21">
                  <c:v>10.55</c:v>
                </c:pt>
                <c:pt idx="22">
                  <c:v>11.05</c:v>
                </c:pt>
                <c:pt idx="23">
                  <c:v>11.55</c:v>
                </c:pt>
                <c:pt idx="24">
                  <c:v>12.05</c:v>
                </c:pt>
                <c:pt idx="25">
                  <c:v>12.55</c:v>
                </c:pt>
                <c:pt idx="26">
                  <c:v>13.05</c:v>
                </c:pt>
                <c:pt idx="27">
                  <c:v>13.55</c:v>
                </c:pt>
                <c:pt idx="28">
                  <c:v>14.05</c:v>
                </c:pt>
                <c:pt idx="29">
                  <c:v>14.55</c:v>
                </c:pt>
                <c:pt idx="30">
                  <c:v>15.05</c:v>
                </c:pt>
                <c:pt idx="31">
                  <c:v>15.55</c:v>
                </c:pt>
                <c:pt idx="32">
                  <c:v>16.05</c:v>
                </c:pt>
                <c:pt idx="33">
                  <c:v>16.55</c:v>
                </c:pt>
                <c:pt idx="34">
                  <c:v>17.05</c:v>
                </c:pt>
                <c:pt idx="35">
                  <c:v>17.55</c:v>
                </c:pt>
                <c:pt idx="36">
                  <c:v>18.05</c:v>
                </c:pt>
                <c:pt idx="37">
                  <c:v>18.55</c:v>
                </c:pt>
                <c:pt idx="38">
                  <c:v>19.05</c:v>
                </c:pt>
                <c:pt idx="39">
                  <c:v>19.55</c:v>
                </c:pt>
                <c:pt idx="40">
                  <c:v>20.05</c:v>
                </c:pt>
                <c:pt idx="41">
                  <c:v>20.55</c:v>
                </c:pt>
                <c:pt idx="42">
                  <c:v>21.05</c:v>
                </c:pt>
                <c:pt idx="43">
                  <c:v>21.55</c:v>
                </c:pt>
                <c:pt idx="44">
                  <c:v>22.05</c:v>
                </c:pt>
                <c:pt idx="45">
                  <c:v>22.55</c:v>
                </c:pt>
                <c:pt idx="46">
                  <c:v>23.05</c:v>
                </c:pt>
                <c:pt idx="47">
                  <c:v>23.55</c:v>
                </c:pt>
                <c:pt idx="48">
                  <c:v>24.05</c:v>
                </c:pt>
                <c:pt idx="49">
                  <c:v>24.55</c:v>
                </c:pt>
                <c:pt idx="50">
                  <c:v>25.05</c:v>
                </c:pt>
                <c:pt idx="51">
                  <c:v>25.55</c:v>
                </c:pt>
                <c:pt idx="52">
                  <c:v>26.05</c:v>
                </c:pt>
                <c:pt idx="53">
                  <c:v>26.55</c:v>
                </c:pt>
                <c:pt idx="54">
                  <c:v>27.05</c:v>
                </c:pt>
                <c:pt idx="55">
                  <c:v>27.55</c:v>
                </c:pt>
                <c:pt idx="56">
                  <c:v>28.05</c:v>
                </c:pt>
                <c:pt idx="57">
                  <c:v>28.55</c:v>
                </c:pt>
                <c:pt idx="58">
                  <c:v>29.05</c:v>
                </c:pt>
                <c:pt idx="59">
                  <c:v>29.55</c:v>
                </c:pt>
                <c:pt idx="60">
                  <c:v>30.05</c:v>
                </c:pt>
                <c:pt idx="61">
                  <c:v>30.55</c:v>
                </c:pt>
                <c:pt idx="62">
                  <c:v>31.05</c:v>
                </c:pt>
                <c:pt idx="63">
                  <c:v>31.55</c:v>
                </c:pt>
                <c:pt idx="64">
                  <c:v>32.050000000000004</c:v>
                </c:pt>
                <c:pt idx="65">
                  <c:v>32.550000000000004</c:v>
                </c:pt>
                <c:pt idx="66">
                  <c:v>33.050000000000004</c:v>
                </c:pt>
                <c:pt idx="67">
                  <c:v>33.550000000000004</c:v>
                </c:pt>
                <c:pt idx="68">
                  <c:v>34.050000000000004</c:v>
                </c:pt>
                <c:pt idx="69">
                  <c:v>34.550000000000004</c:v>
                </c:pt>
                <c:pt idx="70">
                  <c:v>35.050000000000004</c:v>
                </c:pt>
                <c:pt idx="71">
                  <c:v>35.550000000000004</c:v>
                </c:pt>
                <c:pt idx="72">
                  <c:v>36.050000000000004</c:v>
                </c:pt>
                <c:pt idx="73">
                  <c:v>36.550000000000004</c:v>
                </c:pt>
                <c:pt idx="74">
                  <c:v>37.050000000000004</c:v>
                </c:pt>
                <c:pt idx="75">
                  <c:v>37.550000000000004</c:v>
                </c:pt>
                <c:pt idx="76">
                  <c:v>38.050000000000004</c:v>
                </c:pt>
                <c:pt idx="77">
                  <c:v>38.550000000000004</c:v>
                </c:pt>
                <c:pt idx="78">
                  <c:v>39.050000000000004</c:v>
                </c:pt>
                <c:pt idx="79">
                  <c:v>39.550000000000004</c:v>
                </c:pt>
                <c:pt idx="80">
                  <c:v>40.050000000000004</c:v>
                </c:pt>
                <c:pt idx="81">
                  <c:v>40.550000000000004</c:v>
                </c:pt>
                <c:pt idx="82">
                  <c:v>41.05</c:v>
                </c:pt>
                <c:pt idx="83">
                  <c:v>41.55</c:v>
                </c:pt>
                <c:pt idx="84">
                  <c:v>42.05</c:v>
                </c:pt>
                <c:pt idx="85">
                  <c:v>42.55</c:v>
                </c:pt>
                <c:pt idx="86">
                  <c:v>43.05</c:v>
                </c:pt>
                <c:pt idx="87">
                  <c:v>43.55</c:v>
                </c:pt>
                <c:pt idx="88">
                  <c:v>44.05</c:v>
                </c:pt>
                <c:pt idx="89">
                  <c:v>44.55</c:v>
                </c:pt>
                <c:pt idx="90">
                  <c:v>45.05</c:v>
                </c:pt>
                <c:pt idx="91">
                  <c:v>45.55</c:v>
                </c:pt>
                <c:pt idx="92">
                  <c:v>46.05</c:v>
                </c:pt>
                <c:pt idx="93">
                  <c:v>46.55</c:v>
                </c:pt>
                <c:pt idx="94">
                  <c:v>47.05</c:v>
                </c:pt>
                <c:pt idx="95">
                  <c:v>47.55</c:v>
                </c:pt>
                <c:pt idx="96">
                  <c:v>48.05</c:v>
                </c:pt>
                <c:pt idx="97">
                  <c:v>48.55</c:v>
                </c:pt>
                <c:pt idx="98">
                  <c:v>49.05</c:v>
                </c:pt>
                <c:pt idx="99">
                  <c:v>49.55</c:v>
                </c:pt>
                <c:pt idx="100">
                  <c:v>50.05</c:v>
                </c:pt>
                <c:pt idx="101">
                  <c:v>50.55</c:v>
                </c:pt>
                <c:pt idx="102">
                  <c:v>51.05</c:v>
                </c:pt>
                <c:pt idx="103">
                  <c:v>51.55</c:v>
                </c:pt>
                <c:pt idx="104">
                  <c:v>52.05</c:v>
                </c:pt>
                <c:pt idx="105">
                  <c:v>52.55</c:v>
                </c:pt>
                <c:pt idx="106">
                  <c:v>53.05</c:v>
                </c:pt>
                <c:pt idx="107">
                  <c:v>53.55</c:v>
                </c:pt>
                <c:pt idx="108">
                  <c:v>54.05</c:v>
                </c:pt>
                <c:pt idx="109">
                  <c:v>54.55</c:v>
                </c:pt>
                <c:pt idx="110">
                  <c:v>55.05</c:v>
                </c:pt>
                <c:pt idx="111">
                  <c:v>55.55</c:v>
                </c:pt>
                <c:pt idx="112">
                  <c:v>56.05</c:v>
                </c:pt>
                <c:pt idx="113">
                  <c:v>56.55</c:v>
                </c:pt>
                <c:pt idx="114">
                  <c:v>57.05</c:v>
                </c:pt>
                <c:pt idx="115">
                  <c:v>57.55</c:v>
                </c:pt>
                <c:pt idx="116">
                  <c:v>58.05</c:v>
                </c:pt>
                <c:pt idx="117">
                  <c:v>58.55</c:v>
                </c:pt>
                <c:pt idx="118">
                  <c:v>59.05</c:v>
                </c:pt>
                <c:pt idx="119">
                  <c:v>59.55</c:v>
                </c:pt>
                <c:pt idx="120">
                  <c:v>60.05</c:v>
                </c:pt>
                <c:pt idx="121">
                  <c:v>60.55</c:v>
                </c:pt>
                <c:pt idx="122">
                  <c:v>61.05</c:v>
                </c:pt>
                <c:pt idx="123">
                  <c:v>61.55</c:v>
                </c:pt>
                <c:pt idx="124">
                  <c:v>62.05</c:v>
                </c:pt>
                <c:pt idx="125">
                  <c:v>62.55</c:v>
                </c:pt>
                <c:pt idx="126">
                  <c:v>63.05</c:v>
                </c:pt>
                <c:pt idx="127">
                  <c:v>63.55</c:v>
                </c:pt>
                <c:pt idx="128">
                  <c:v>64.05</c:v>
                </c:pt>
                <c:pt idx="129">
                  <c:v>64.55</c:v>
                </c:pt>
                <c:pt idx="130">
                  <c:v>65.05</c:v>
                </c:pt>
                <c:pt idx="131">
                  <c:v>65.55</c:v>
                </c:pt>
                <c:pt idx="132">
                  <c:v>66.05</c:v>
                </c:pt>
                <c:pt idx="133">
                  <c:v>66.55</c:v>
                </c:pt>
                <c:pt idx="134">
                  <c:v>67.05</c:v>
                </c:pt>
                <c:pt idx="135">
                  <c:v>67.55</c:v>
                </c:pt>
                <c:pt idx="136">
                  <c:v>68.05</c:v>
                </c:pt>
                <c:pt idx="137">
                  <c:v>68.55</c:v>
                </c:pt>
                <c:pt idx="138">
                  <c:v>69.05</c:v>
                </c:pt>
                <c:pt idx="139">
                  <c:v>69.55</c:v>
                </c:pt>
                <c:pt idx="140">
                  <c:v>70.05</c:v>
                </c:pt>
                <c:pt idx="141">
                  <c:v>70.55</c:v>
                </c:pt>
                <c:pt idx="142">
                  <c:v>71.05</c:v>
                </c:pt>
                <c:pt idx="143">
                  <c:v>71.55</c:v>
                </c:pt>
                <c:pt idx="144">
                  <c:v>72.05</c:v>
                </c:pt>
                <c:pt idx="145">
                  <c:v>72.55</c:v>
                </c:pt>
                <c:pt idx="146">
                  <c:v>73.05</c:v>
                </c:pt>
                <c:pt idx="147">
                  <c:v>73.55</c:v>
                </c:pt>
                <c:pt idx="148">
                  <c:v>74.05</c:v>
                </c:pt>
                <c:pt idx="149">
                  <c:v>74.55</c:v>
                </c:pt>
                <c:pt idx="150">
                  <c:v>75.05</c:v>
                </c:pt>
                <c:pt idx="151">
                  <c:v>75.55</c:v>
                </c:pt>
                <c:pt idx="152">
                  <c:v>76.05</c:v>
                </c:pt>
                <c:pt idx="153">
                  <c:v>76.55</c:v>
                </c:pt>
                <c:pt idx="154">
                  <c:v>77.05</c:v>
                </c:pt>
                <c:pt idx="155">
                  <c:v>77.55</c:v>
                </c:pt>
                <c:pt idx="156">
                  <c:v>78.05</c:v>
                </c:pt>
                <c:pt idx="157">
                  <c:v>78.55</c:v>
                </c:pt>
                <c:pt idx="158">
                  <c:v>79.05</c:v>
                </c:pt>
                <c:pt idx="159">
                  <c:v>79.55</c:v>
                </c:pt>
                <c:pt idx="160">
                  <c:v>80.05</c:v>
                </c:pt>
                <c:pt idx="161">
                  <c:v>80.55</c:v>
                </c:pt>
                <c:pt idx="162">
                  <c:v>81.05</c:v>
                </c:pt>
                <c:pt idx="163">
                  <c:v>81.55</c:v>
                </c:pt>
                <c:pt idx="164">
                  <c:v>82.05</c:v>
                </c:pt>
                <c:pt idx="165">
                  <c:v>82.55</c:v>
                </c:pt>
                <c:pt idx="166">
                  <c:v>83.05</c:v>
                </c:pt>
                <c:pt idx="167">
                  <c:v>83.55</c:v>
                </c:pt>
                <c:pt idx="168">
                  <c:v>84.05</c:v>
                </c:pt>
                <c:pt idx="169">
                  <c:v>84.55</c:v>
                </c:pt>
                <c:pt idx="170">
                  <c:v>85.05</c:v>
                </c:pt>
                <c:pt idx="171">
                  <c:v>85.55</c:v>
                </c:pt>
                <c:pt idx="172">
                  <c:v>86.05</c:v>
                </c:pt>
                <c:pt idx="173">
                  <c:v>86.55</c:v>
                </c:pt>
                <c:pt idx="174">
                  <c:v>87.05</c:v>
                </c:pt>
                <c:pt idx="175">
                  <c:v>87.55</c:v>
                </c:pt>
                <c:pt idx="176">
                  <c:v>88.05</c:v>
                </c:pt>
                <c:pt idx="177">
                  <c:v>88.55</c:v>
                </c:pt>
                <c:pt idx="178">
                  <c:v>89.05</c:v>
                </c:pt>
                <c:pt idx="179">
                  <c:v>89.55</c:v>
                </c:pt>
                <c:pt idx="180">
                  <c:v>90.05</c:v>
                </c:pt>
                <c:pt idx="181">
                  <c:v>90.55</c:v>
                </c:pt>
                <c:pt idx="182">
                  <c:v>91.05</c:v>
                </c:pt>
                <c:pt idx="183">
                  <c:v>91.55</c:v>
                </c:pt>
                <c:pt idx="184">
                  <c:v>92.05</c:v>
                </c:pt>
                <c:pt idx="185">
                  <c:v>92.55</c:v>
                </c:pt>
                <c:pt idx="186">
                  <c:v>93.05</c:v>
                </c:pt>
                <c:pt idx="187">
                  <c:v>93.55</c:v>
                </c:pt>
                <c:pt idx="188">
                  <c:v>94.05</c:v>
                </c:pt>
                <c:pt idx="189">
                  <c:v>94.55</c:v>
                </c:pt>
                <c:pt idx="190">
                  <c:v>95.05</c:v>
                </c:pt>
                <c:pt idx="191">
                  <c:v>95.55</c:v>
                </c:pt>
                <c:pt idx="192">
                  <c:v>96.05</c:v>
                </c:pt>
                <c:pt idx="193">
                  <c:v>96.55</c:v>
                </c:pt>
                <c:pt idx="194">
                  <c:v>97.05</c:v>
                </c:pt>
                <c:pt idx="195">
                  <c:v>97.55</c:v>
                </c:pt>
                <c:pt idx="196">
                  <c:v>98.05</c:v>
                </c:pt>
                <c:pt idx="197">
                  <c:v>98.55</c:v>
                </c:pt>
                <c:pt idx="198">
                  <c:v>99.05</c:v>
                </c:pt>
                <c:pt idx="199">
                  <c:v>99.55</c:v>
                </c:pt>
                <c:pt idx="200">
                  <c:v>100.05</c:v>
                </c:pt>
                <c:pt idx="201">
                  <c:v>100.55</c:v>
                </c:pt>
                <c:pt idx="202">
                  <c:v>101.05</c:v>
                </c:pt>
                <c:pt idx="203">
                  <c:v>101.55</c:v>
                </c:pt>
                <c:pt idx="204">
                  <c:v>102.05</c:v>
                </c:pt>
                <c:pt idx="205">
                  <c:v>102.55</c:v>
                </c:pt>
                <c:pt idx="206">
                  <c:v>103.05</c:v>
                </c:pt>
                <c:pt idx="207">
                  <c:v>103.55</c:v>
                </c:pt>
                <c:pt idx="208">
                  <c:v>104.05</c:v>
                </c:pt>
                <c:pt idx="209">
                  <c:v>104.55</c:v>
                </c:pt>
                <c:pt idx="210">
                  <c:v>105.05</c:v>
                </c:pt>
                <c:pt idx="211">
                  <c:v>105.55</c:v>
                </c:pt>
                <c:pt idx="212">
                  <c:v>106.05</c:v>
                </c:pt>
                <c:pt idx="213">
                  <c:v>106.55</c:v>
                </c:pt>
                <c:pt idx="214">
                  <c:v>107.05</c:v>
                </c:pt>
                <c:pt idx="215">
                  <c:v>107.55</c:v>
                </c:pt>
                <c:pt idx="216">
                  <c:v>108.05</c:v>
                </c:pt>
                <c:pt idx="217">
                  <c:v>108.55</c:v>
                </c:pt>
                <c:pt idx="218">
                  <c:v>109.05</c:v>
                </c:pt>
                <c:pt idx="219">
                  <c:v>109.55</c:v>
                </c:pt>
                <c:pt idx="220">
                  <c:v>110.05</c:v>
                </c:pt>
                <c:pt idx="221">
                  <c:v>110.55</c:v>
                </c:pt>
                <c:pt idx="222">
                  <c:v>111.05</c:v>
                </c:pt>
                <c:pt idx="223">
                  <c:v>111.55</c:v>
                </c:pt>
                <c:pt idx="224">
                  <c:v>112.05</c:v>
                </c:pt>
                <c:pt idx="225">
                  <c:v>112.55</c:v>
                </c:pt>
                <c:pt idx="226">
                  <c:v>113.05</c:v>
                </c:pt>
                <c:pt idx="227">
                  <c:v>113.55</c:v>
                </c:pt>
                <c:pt idx="228">
                  <c:v>114.05</c:v>
                </c:pt>
                <c:pt idx="229">
                  <c:v>114.55</c:v>
                </c:pt>
                <c:pt idx="230">
                  <c:v>115.05</c:v>
                </c:pt>
                <c:pt idx="231">
                  <c:v>115.55</c:v>
                </c:pt>
                <c:pt idx="232">
                  <c:v>116.05</c:v>
                </c:pt>
                <c:pt idx="233">
                  <c:v>116.55</c:v>
                </c:pt>
                <c:pt idx="234">
                  <c:v>117.05</c:v>
                </c:pt>
                <c:pt idx="235">
                  <c:v>117.55</c:v>
                </c:pt>
                <c:pt idx="236">
                  <c:v>118.05</c:v>
                </c:pt>
                <c:pt idx="237">
                  <c:v>118.55</c:v>
                </c:pt>
                <c:pt idx="238">
                  <c:v>119.05</c:v>
                </c:pt>
                <c:pt idx="239">
                  <c:v>119.55</c:v>
                </c:pt>
                <c:pt idx="240">
                  <c:v>120.05</c:v>
                </c:pt>
                <c:pt idx="241">
                  <c:v>120.55</c:v>
                </c:pt>
                <c:pt idx="242">
                  <c:v>121.05</c:v>
                </c:pt>
                <c:pt idx="243">
                  <c:v>121.55</c:v>
                </c:pt>
                <c:pt idx="244">
                  <c:v>122.05</c:v>
                </c:pt>
                <c:pt idx="245">
                  <c:v>122.55</c:v>
                </c:pt>
                <c:pt idx="246">
                  <c:v>123.05</c:v>
                </c:pt>
                <c:pt idx="247">
                  <c:v>123.55</c:v>
                </c:pt>
                <c:pt idx="248">
                  <c:v>124.05</c:v>
                </c:pt>
                <c:pt idx="249">
                  <c:v>124.55</c:v>
                </c:pt>
                <c:pt idx="250">
                  <c:v>125.05</c:v>
                </c:pt>
                <c:pt idx="251">
                  <c:v>125.55</c:v>
                </c:pt>
                <c:pt idx="252">
                  <c:v>126.05</c:v>
                </c:pt>
                <c:pt idx="253">
                  <c:v>126.55</c:v>
                </c:pt>
                <c:pt idx="254">
                  <c:v>127.05</c:v>
                </c:pt>
                <c:pt idx="255">
                  <c:v>127.55</c:v>
                </c:pt>
              </c:numCache>
            </c:numRef>
          </c:yVal>
        </c:ser>
        <c:ser>
          <c:idx val="2"/>
          <c:order val="2"/>
          <c:tx>
            <c:strRef>
              <c:f>Sheet1!$D$1</c:f>
              <c:strCache>
                <c:ptCount val="1"/>
              </c:strCache>
            </c:strRef>
          </c:tx>
          <c:spPr>
            <a:ln w="38033">
              <a:solidFill>
                <a:srgbClr val="99CC00"/>
              </a:solidFill>
              <a:prstDash val="solid"/>
            </a:ln>
          </c:spPr>
          <c:marker>
            <c:symbol val="none"/>
          </c:marker>
          <c:xVal>
            <c:numRef>
              <c:f>Sheet1!$A$2:$A$660</c:f>
              <c:numCache>
                <c:formatCode>General</c:formatCode>
                <c:ptCount val="256"/>
                <c:pt idx="0">
                  <c:v>1</c:v>
                </c:pt>
                <c:pt idx="1">
                  <c:v>11</c:v>
                </c:pt>
                <c:pt idx="2">
                  <c:v>21</c:v>
                </c:pt>
                <c:pt idx="3">
                  <c:v>31</c:v>
                </c:pt>
                <c:pt idx="4">
                  <c:v>41</c:v>
                </c:pt>
                <c:pt idx="5">
                  <c:v>51</c:v>
                </c:pt>
                <c:pt idx="6">
                  <c:v>61</c:v>
                </c:pt>
                <c:pt idx="7">
                  <c:v>71</c:v>
                </c:pt>
                <c:pt idx="8">
                  <c:v>81</c:v>
                </c:pt>
                <c:pt idx="9">
                  <c:v>91</c:v>
                </c:pt>
                <c:pt idx="10">
                  <c:v>101</c:v>
                </c:pt>
                <c:pt idx="11">
                  <c:v>111</c:v>
                </c:pt>
                <c:pt idx="12">
                  <c:v>121</c:v>
                </c:pt>
                <c:pt idx="13">
                  <c:v>131</c:v>
                </c:pt>
                <c:pt idx="14">
                  <c:v>141</c:v>
                </c:pt>
                <c:pt idx="15">
                  <c:v>151</c:v>
                </c:pt>
                <c:pt idx="16">
                  <c:v>161</c:v>
                </c:pt>
                <c:pt idx="17">
                  <c:v>171</c:v>
                </c:pt>
                <c:pt idx="18">
                  <c:v>181</c:v>
                </c:pt>
                <c:pt idx="19">
                  <c:v>191</c:v>
                </c:pt>
                <c:pt idx="20">
                  <c:v>201</c:v>
                </c:pt>
                <c:pt idx="21">
                  <c:v>211</c:v>
                </c:pt>
                <c:pt idx="22">
                  <c:v>221</c:v>
                </c:pt>
                <c:pt idx="23">
                  <c:v>231</c:v>
                </c:pt>
                <c:pt idx="24">
                  <c:v>241</c:v>
                </c:pt>
                <c:pt idx="25">
                  <c:v>251</c:v>
                </c:pt>
                <c:pt idx="26">
                  <c:v>261</c:v>
                </c:pt>
                <c:pt idx="27">
                  <c:v>271</c:v>
                </c:pt>
                <c:pt idx="28">
                  <c:v>281</c:v>
                </c:pt>
                <c:pt idx="29">
                  <c:v>291</c:v>
                </c:pt>
                <c:pt idx="30">
                  <c:v>301</c:v>
                </c:pt>
                <c:pt idx="31">
                  <c:v>311</c:v>
                </c:pt>
                <c:pt idx="32">
                  <c:v>321</c:v>
                </c:pt>
                <c:pt idx="33">
                  <c:v>331</c:v>
                </c:pt>
                <c:pt idx="34">
                  <c:v>341</c:v>
                </c:pt>
                <c:pt idx="35">
                  <c:v>351</c:v>
                </c:pt>
                <c:pt idx="36">
                  <c:v>361</c:v>
                </c:pt>
                <c:pt idx="37">
                  <c:v>371</c:v>
                </c:pt>
                <c:pt idx="38">
                  <c:v>381</c:v>
                </c:pt>
                <c:pt idx="39">
                  <c:v>391</c:v>
                </c:pt>
                <c:pt idx="40">
                  <c:v>401</c:v>
                </c:pt>
                <c:pt idx="41">
                  <c:v>411</c:v>
                </c:pt>
                <c:pt idx="42">
                  <c:v>421</c:v>
                </c:pt>
                <c:pt idx="43">
                  <c:v>431</c:v>
                </c:pt>
                <c:pt idx="44">
                  <c:v>441</c:v>
                </c:pt>
                <c:pt idx="45">
                  <c:v>451</c:v>
                </c:pt>
                <c:pt idx="46">
                  <c:v>461</c:v>
                </c:pt>
                <c:pt idx="47">
                  <c:v>471</c:v>
                </c:pt>
                <c:pt idx="48">
                  <c:v>481</c:v>
                </c:pt>
                <c:pt idx="49">
                  <c:v>491</c:v>
                </c:pt>
                <c:pt idx="50">
                  <c:v>501</c:v>
                </c:pt>
                <c:pt idx="51">
                  <c:v>511</c:v>
                </c:pt>
                <c:pt idx="52">
                  <c:v>521</c:v>
                </c:pt>
                <c:pt idx="53">
                  <c:v>531</c:v>
                </c:pt>
                <c:pt idx="54">
                  <c:v>541</c:v>
                </c:pt>
                <c:pt idx="55">
                  <c:v>551</c:v>
                </c:pt>
                <c:pt idx="56">
                  <c:v>561</c:v>
                </c:pt>
                <c:pt idx="57">
                  <c:v>571</c:v>
                </c:pt>
                <c:pt idx="58">
                  <c:v>581</c:v>
                </c:pt>
                <c:pt idx="59">
                  <c:v>591</c:v>
                </c:pt>
                <c:pt idx="60">
                  <c:v>601</c:v>
                </c:pt>
                <c:pt idx="61">
                  <c:v>611</c:v>
                </c:pt>
                <c:pt idx="62">
                  <c:v>621</c:v>
                </c:pt>
                <c:pt idx="63">
                  <c:v>631</c:v>
                </c:pt>
                <c:pt idx="64">
                  <c:v>641</c:v>
                </c:pt>
                <c:pt idx="65">
                  <c:v>651</c:v>
                </c:pt>
                <c:pt idx="66">
                  <c:v>661</c:v>
                </c:pt>
                <c:pt idx="67">
                  <c:v>671</c:v>
                </c:pt>
                <c:pt idx="68">
                  <c:v>681</c:v>
                </c:pt>
                <c:pt idx="69">
                  <c:v>691</c:v>
                </c:pt>
                <c:pt idx="70">
                  <c:v>701</c:v>
                </c:pt>
                <c:pt idx="71">
                  <c:v>711</c:v>
                </c:pt>
                <c:pt idx="72">
                  <c:v>721</c:v>
                </c:pt>
                <c:pt idx="73">
                  <c:v>731</c:v>
                </c:pt>
                <c:pt idx="74">
                  <c:v>741</c:v>
                </c:pt>
                <c:pt idx="75">
                  <c:v>751</c:v>
                </c:pt>
                <c:pt idx="76">
                  <c:v>761</c:v>
                </c:pt>
                <c:pt idx="77">
                  <c:v>771</c:v>
                </c:pt>
                <c:pt idx="78">
                  <c:v>781</c:v>
                </c:pt>
                <c:pt idx="79">
                  <c:v>791</c:v>
                </c:pt>
                <c:pt idx="80">
                  <c:v>801</c:v>
                </c:pt>
                <c:pt idx="81">
                  <c:v>811</c:v>
                </c:pt>
                <c:pt idx="82">
                  <c:v>821</c:v>
                </c:pt>
                <c:pt idx="83">
                  <c:v>831</c:v>
                </c:pt>
                <c:pt idx="84">
                  <c:v>841</c:v>
                </c:pt>
                <c:pt idx="85">
                  <c:v>851</c:v>
                </c:pt>
                <c:pt idx="86">
                  <c:v>861</c:v>
                </c:pt>
                <c:pt idx="87">
                  <c:v>871</c:v>
                </c:pt>
                <c:pt idx="88">
                  <c:v>881</c:v>
                </c:pt>
                <c:pt idx="89">
                  <c:v>891</c:v>
                </c:pt>
                <c:pt idx="90">
                  <c:v>901</c:v>
                </c:pt>
                <c:pt idx="91">
                  <c:v>911</c:v>
                </c:pt>
                <c:pt idx="92">
                  <c:v>921</c:v>
                </c:pt>
                <c:pt idx="93">
                  <c:v>931</c:v>
                </c:pt>
                <c:pt idx="94">
                  <c:v>941</c:v>
                </c:pt>
                <c:pt idx="95">
                  <c:v>951</c:v>
                </c:pt>
                <c:pt idx="96">
                  <c:v>961</c:v>
                </c:pt>
                <c:pt idx="97">
                  <c:v>971</c:v>
                </c:pt>
                <c:pt idx="98">
                  <c:v>981</c:v>
                </c:pt>
                <c:pt idx="99">
                  <c:v>991</c:v>
                </c:pt>
                <c:pt idx="100">
                  <c:v>1001</c:v>
                </c:pt>
                <c:pt idx="101">
                  <c:v>1011</c:v>
                </c:pt>
                <c:pt idx="102">
                  <c:v>1021</c:v>
                </c:pt>
                <c:pt idx="103">
                  <c:v>1031</c:v>
                </c:pt>
                <c:pt idx="104">
                  <c:v>1041</c:v>
                </c:pt>
                <c:pt idx="105">
                  <c:v>1051</c:v>
                </c:pt>
                <c:pt idx="106">
                  <c:v>1061</c:v>
                </c:pt>
                <c:pt idx="107">
                  <c:v>1071</c:v>
                </c:pt>
                <c:pt idx="108">
                  <c:v>1081</c:v>
                </c:pt>
                <c:pt idx="109">
                  <c:v>1091</c:v>
                </c:pt>
                <c:pt idx="110">
                  <c:v>1101</c:v>
                </c:pt>
                <c:pt idx="111">
                  <c:v>1111</c:v>
                </c:pt>
                <c:pt idx="112">
                  <c:v>1121</c:v>
                </c:pt>
                <c:pt idx="113">
                  <c:v>1131</c:v>
                </c:pt>
                <c:pt idx="114">
                  <c:v>1141</c:v>
                </c:pt>
                <c:pt idx="115">
                  <c:v>1151</c:v>
                </c:pt>
                <c:pt idx="116">
                  <c:v>1161</c:v>
                </c:pt>
                <c:pt idx="117">
                  <c:v>1171</c:v>
                </c:pt>
                <c:pt idx="118">
                  <c:v>1181</c:v>
                </c:pt>
                <c:pt idx="119">
                  <c:v>1191</c:v>
                </c:pt>
                <c:pt idx="120">
                  <c:v>1201</c:v>
                </c:pt>
                <c:pt idx="121">
                  <c:v>1211</c:v>
                </c:pt>
                <c:pt idx="122">
                  <c:v>1221</c:v>
                </c:pt>
                <c:pt idx="123">
                  <c:v>1231</c:v>
                </c:pt>
                <c:pt idx="124">
                  <c:v>1241</c:v>
                </c:pt>
                <c:pt idx="125">
                  <c:v>1251</c:v>
                </c:pt>
                <c:pt idx="126">
                  <c:v>1261</c:v>
                </c:pt>
                <c:pt idx="127">
                  <c:v>1271</c:v>
                </c:pt>
                <c:pt idx="128">
                  <c:v>1281</c:v>
                </c:pt>
                <c:pt idx="129">
                  <c:v>1291</c:v>
                </c:pt>
                <c:pt idx="130">
                  <c:v>1301</c:v>
                </c:pt>
                <c:pt idx="131">
                  <c:v>1311</c:v>
                </c:pt>
                <c:pt idx="132">
                  <c:v>1321</c:v>
                </c:pt>
                <c:pt idx="133">
                  <c:v>1331</c:v>
                </c:pt>
                <c:pt idx="134">
                  <c:v>1341</c:v>
                </c:pt>
                <c:pt idx="135">
                  <c:v>1351</c:v>
                </c:pt>
                <c:pt idx="136">
                  <c:v>1361</c:v>
                </c:pt>
                <c:pt idx="137">
                  <c:v>1371</c:v>
                </c:pt>
                <c:pt idx="138">
                  <c:v>1381</c:v>
                </c:pt>
                <c:pt idx="139">
                  <c:v>1391</c:v>
                </c:pt>
                <c:pt idx="140">
                  <c:v>1401</c:v>
                </c:pt>
                <c:pt idx="141">
                  <c:v>1411</c:v>
                </c:pt>
                <c:pt idx="142">
                  <c:v>1421</c:v>
                </c:pt>
                <c:pt idx="143">
                  <c:v>1431</c:v>
                </c:pt>
                <c:pt idx="144">
                  <c:v>1441</c:v>
                </c:pt>
                <c:pt idx="145">
                  <c:v>1451</c:v>
                </c:pt>
                <c:pt idx="146">
                  <c:v>1461</c:v>
                </c:pt>
                <c:pt idx="147">
                  <c:v>1471</c:v>
                </c:pt>
                <c:pt idx="148">
                  <c:v>1481</c:v>
                </c:pt>
                <c:pt idx="149">
                  <c:v>1491</c:v>
                </c:pt>
                <c:pt idx="150">
                  <c:v>1501</c:v>
                </c:pt>
                <c:pt idx="151">
                  <c:v>1511</c:v>
                </c:pt>
                <c:pt idx="152">
                  <c:v>1521</c:v>
                </c:pt>
                <c:pt idx="153">
                  <c:v>1531</c:v>
                </c:pt>
                <c:pt idx="154">
                  <c:v>1541</c:v>
                </c:pt>
                <c:pt idx="155">
                  <c:v>1551</c:v>
                </c:pt>
                <c:pt idx="156">
                  <c:v>1561</c:v>
                </c:pt>
                <c:pt idx="157">
                  <c:v>1571</c:v>
                </c:pt>
                <c:pt idx="158">
                  <c:v>1581</c:v>
                </c:pt>
                <c:pt idx="159">
                  <c:v>1591</c:v>
                </c:pt>
                <c:pt idx="160">
                  <c:v>1601</c:v>
                </c:pt>
                <c:pt idx="161">
                  <c:v>1611</c:v>
                </c:pt>
                <c:pt idx="162">
                  <c:v>1621</c:v>
                </c:pt>
                <c:pt idx="163">
                  <c:v>1631</c:v>
                </c:pt>
                <c:pt idx="164">
                  <c:v>1641</c:v>
                </c:pt>
                <c:pt idx="165">
                  <c:v>1651</c:v>
                </c:pt>
                <c:pt idx="166">
                  <c:v>1661</c:v>
                </c:pt>
                <c:pt idx="167">
                  <c:v>1671</c:v>
                </c:pt>
                <c:pt idx="168">
                  <c:v>1681</c:v>
                </c:pt>
                <c:pt idx="169">
                  <c:v>1691</c:v>
                </c:pt>
                <c:pt idx="170">
                  <c:v>1701</c:v>
                </c:pt>
                <c:pt idx="171">
                  <c:v>1711</c:v>
                </c:pt>
                <c:pt idx="172">
                  <c:v>1721</c:v>
                </c:pt>
                <c:pt idx="173">
                  <c:v>1731</c:v>
                </c:pt>
                <c:pt idx="174">
                  <c:v>1741</c:v>
                </c:pt>
                <c:pt idx="175">
                  <c:v>1751</c:v>
                </c:pt>
                <c:pt idx="176">
                  <c:v>1761</c:v>
                </c:pt>
                <c:pt idx="177">
                  <c:v>1771</c:v>
                </c:pt>
                <c:pt idx="178">
                  <c:v>1781</c:v>
                </c:pt>
                <c:pt idx="179">
                  <c:v>1791</c:v>
                </c:pt>
                <c:pt idx="180">
                  <c:v>1801</c:v>
                </c:pt>
                <c:pt idx="181">
                  <c:v>1811</c:v>
                </c:pt>
                <c:pt idx="182">
                  <c:v>1821</c:v>
                </c:pt>
                <c:pt idx="183">
                  <c:v>1831</c:v>
                </c:pt>
                <c:pt idx="184">
                  <c:v>1841</c:v>
                </c:pt>
                <c:pt idx="185">
                  <c:v>1851</c:v>
                </c:pt>
                <c:pt idx="186">
                  <c:v>1861</c:v>
                </c:pt>
                <c:pt idx="187">
                  <c:v>1871</c:v>
                </c:pt>
                <c:pt idx="188">
                  <c:v>1881</c:v>
                </c:pt>
                <c:pt idx="189">
                  <c:v>1891</c:v>
                </c:pt>
                <c:pt idx="190">
                  <c:v>1901</c:v>
                </c:pt>
                <c:pt idx="191">
                  <c:v>1911</c:v>
                </c:pt>
                <c:pt idx="192">
                  <c:v>1921</c:v>
                </c:pt>
                <c:pt idx="193">
                  <c:v>1931</c:v>
                </c:pt>
                <c:pt idx="194">
                  <c:v>1941</c:v>
                </c:pt>
                <c:pt idx="195">
                  <c:v>1951</c:v>
                </c:pt>
                <c:pt idx="196">
                  <c:v>1961</c:v>
                </c:pt>
                <c:pt idx="197">
                  <c:v>1971</c:v>
                </c:pt>
                <c:pt idx="198">
                  <c:v>1981</c:v>
                </c:pt>
                <c:pt idx="199">
                  <c:v>1991</c:v>
                </c:pt>
                <c:pt idx="200">
                  <c:v>2001</c:v>
                </c:pt>
                <c:pt idx="201">
                  <c:v>2011</c:v>
                </c:pt>
                <c:pt idx="202">
                  <c:v>2021</c:v>
                </c:pt>
                <c:pt idx="203">
                  <c:v>2031</c:v>
                </c:pt>
                <c:pt idx="204">
                  <c:v>2041</c:v>
                </c:pt>
                <c:pt idx="205">
                  <c:v>2051</c:v>
                </c:pt>
                <c:pt idx="206">
                  <c:v>2061</c:v>
                </c:pt>
                <c:pt idx="207">
                  <c:v>2071</c:v>
                </c:pt>
                <c:pt idx="208">
                  <c:v>2081</c:v>
                </c:pt>
                <c:pt idx="209">
                  <c:v>2091</c:v>
                </c:pt>
                <c:pt idx="210">
                  <c:v>2101</c:v>
                </c:pt>
                <c:pt idx="211">
                  <c:v>2111</c:v>
                </c:pt>
                <c:pt idx="212">
                  <c:v>2121</c:v>
                </c:pt>
                <c:pt idx="213">
                  <c:v>2131</c:v>
                </c:pt>
                <c:pt idx="214">
                  <c:v>2141</c:v>
                </c:pt>
                <c:pt idx="215">
                  <c:v>2151</c:v>
                </c:pt>
                <c:pt idx="216">
                  <c:v>2161</c:v>
                </c:pt>
                <c:pt idx="217">
                  <c:v>2171</c:v>
                </c:pt>
                <c:pt idx="218">
                  <c:v>2181</c:v>
                </c:pt>
                <c:pt idx="219">
                  <c:v>2191</c:v>
                </c:pt>
                <c:pt idx="220">
                  <c:v>2201</c:v>
                </c:pt>
                <c:pt idx="221">
                  <c:v>2211</c:v>
                </c:pt>
                <c:pt idx="222">
                  <c:v>2221</c:v>
                </c:pt>
                <c:pt idx="223">
                  <c:v>2231</c:v>
                </c:pt>
                <c:pt idx="224">
                  <c:v>2241</c:v>
                </c:pt>
                <c:pt idx="225">
                  <c:v>2251</c:v>
                </c:pt>
                <c:pt idx="226">
                  <c:v>2261</c:v>
                </c:pt>
                <c:pt idx="227">
                  <c:v>2271</c:v>
                </c:pt>
                <c:pt idx="228">
                  <c:v>2281</c:v>
                </c:pt>
                <c:pt idx="229">
                  <c:v>2291</c:v>
                </c:pt>
                <c:pt idx="230">
                  <c:v>2301</c:v>
                </c:pt>
                <c:pt idx="231">
                  <c:v>2311</c:v>
                </c:pt>
                <c:pt idx="232">
                  <c:v>2321</c:v>
                </c:pt>
                <c:pt idx="233">
                  <c:v>2331</c:v>
                </c:pt>
                <c:pt idx="234">
                  <c:v>2341</c:v>
                </c:pt>
                <c:pt idx="235">
                  <c:v>2351</c:v>
                </c:pt>
                <c:pt idx="236">
                  <c:v>2361</c:v>
                </c:pt>
                <c:pt idx="237">
                  <c:v>2371</c:v>
                </c:pt>
                <c:pt idx="238">
                  <c:v>2381</c:v>
                </c:pt>
                <c:pt idx="239">
                  <c:v>2391</c:v>
                </c:pt>
                <c:pt idx="240">
                  <c:v>2401</c:v>
                </c:pt>
                <c:pt idx="241">
                  <c:v>2411</c:v>
                </c:pt>
                <c:pt idx="242">
                  <c:v>2421</c:v>
                </c:pt>
                <c:pt idx="243">
                  <c:v>2431</c:v>
                </c:pt>
                <c:pt idx="244">
                  <c:v>2441</c:v>
                </c:pt>
                <c:pt idx="245">
                  <c:v>2451</c:v>
                </c:pt>
                <c:pt idx="246">
                  <c:v>2461</c:v>
                </c:pt>
                <c:pt idx="247">
                  <c:v>2471</c:v>
                </c:pt>
                <c:pt idx="248">
                  <c:v>2481</c:v>
                </c:pt>
                <c:pt idx="249">
                  <c:v>2491</c:v>
                </c:pt>
                <c:pt idx="250">
                  <c:v>2501</c:v>
                </c:pt>
                <c:pt idx="251">
                  <c:v>2511</c:v>
                </c:pt>
                <c:pt idx="252">
                  <c:v>2521</c:v>
                </c:pt>
                <c:pt idx="253">
                  <c:v>2531</c:v>
                </c:pt>
                <c:pt idx="254">
                  <c:v>2541</c:v>
                </c:pt>
                <c:pt idx="255">
                  <c:v>2551</c:v>
                </c:pt>
              </c:numCache>
            </c:numRef>
          </c:xVal>
          <c:yVal>
            <c:numRef>
              <c:f>Sheet1!$D$2:$D$660</c:f>
              <c:numCache>
                <c:formatCode>General</c:formatCode>
                <c:ptCount val="256"/>
                <c:pt idx="0">
                  <c:v>4.3088693800000044</c:v>
                </c:pt>
                <c:pt idx="1">
                  <c:v>9.582839714000011</c:v>
                </c:pt>
                <c:pt idx="2">
                  <c:v>11.887843910000004</c:v>
                </c:pt>
                <c:pt idx="3">
                  <c:v>13.5357989</c:v>
                </c:pt>
                <c:pt idx="4">
                  <c:v>14.85791768</c:v>
                </c:pt>
                <c:pt idx="5">
                  <c:v>15.979139480000002</c:v>
                </c:pt>
                <c:pt idx="6">
                  <c:v>16.961852180000001</c:v>
                </c:pt>
                <c:pt idx="7">
                  <c:v>17.842242809999959</c:v>
                </c:pt>
                <c:pt idx="8">
                  <c:v>18.643395040000001</c:v>
                </c:pt>
                <c:pt idx="9">
                  <c:v>19.381042169999986</c:v>
                </c:pt>
                <c:pt idx="10">
                  <c:v>20.066445669999986</c:v>
                </c:pt>
                <c:pt idx="11">
                  <c:v>20.707976110000018</c:v>
                </c:pt>
                <c:pt idx="12">
                  <c:v>21.312044740000001</c:v>
                </c:pt>
                <c:pt idx="13">
                  <c:v>21.883683629999986</c:v>
                </c:pt>
                <c:pt idx="14">
                  <c:v>22.426923410000001</c:v>
                </c:pt>
                <c:pt idx="15">
                  <c:v>22.945048399999976</c:v>
                </c:pt>
                <c:pt idx="16">
                  <c:v>23.440774359999978</c:v>
                </c:pt>
                <c:pt idx="17">
                  <c:v>23.916375630000001</c:v>
                </c:pt>
                <c:pt idx="18">
                  <c:v>24.373778150000017</c:v>
                </c:pt>
                <c:pt idx="19">
                  <c:v>24.814628899999999</c:v>
                </c:pt>
                <c:pt idx="20">
                  <c:v>25.240348559999976</c:v>
                </c:pt>
                <c:pt idx="21">
                  <c:v>25.65217225</c:v>
                </c:pt>
                <c:pt idx="22">
                  <c:v>26.051181230000001</c:v>
                </c:pt>
                <c:pt idx="23">
                  <c:v>26.438328169999988</c:v>
                </c:pt>
                <c:pt idx="24">
                  <c:v>26.814457190000031</c:v>
                </c:pt>
                <c:pt idx="25">
                  <c:v>27.180320249999976</c:v>
                </c:pt>
                <c:pt idx="26">
                  <c:v>27.536590409999999</c:v>
                </c:pt>
                <c:pt idx="27">
                  <c:v>27.883872780000001</c:v>
                </c:pt>
                <c:pt idx="28">
                  <c:v>28.222713619999976</c:v>
                </c:pt>
                <c:pt idx="29">
                  <c:v>28.553607929999988</c:v>
                </c:pt>
                <c:pt idx="30">
                  <c:v>28.877005850000018</c:v>
                </c:pt>
                <c:pt idx="31">
                  <c:v>29.193318040000001</c:v>
                </c:pt>
                <c:pt idx="32">
                  <c:v>29.502920329999988</c:v>
                </c:pt>
                <c:pt idx="33">
                  <c:v>29.806157610000017</c:v>
                </c:pt>
                <c:pt idx="34">
                  <c:v>30.103347269999986</c:v>
                </c:pt>
                <c:pt idx="35">
                  <c:v>30.394782110000001</c:v>
                </c:pt>
                <c:pt idx="36">
                  <c:v>30.680732889999966</c:v>
                </c:pt>
                <c:pt idx="37">
                  <c:v>30.96145052</c:v>
                </c:pt>
                <c:pt idx="38">
                  <c:v>31.237168059999998</c:v>
                </c:pt>
                <c:pt idx="39">
                  <c:v>31.508102389999976</c:v>
                </c:pt>
                <c:pt idx="40">
                  <c:v>31.774455710000034</c:v>
                </c:pt>
                <c:pt idx="41">
                  <c:v>32.036416870000011</c:v>
                </c:pt>
                <c:pt idx="42">
                  <c:v>32.294162600000035</c:v>
                </c:pt>
                <c:pt idx="43">
                  <c:v>32.547858479999995</c:v>
                </c:pt>
                <c:pt idx="44">
                  <c:v>32.797659960000011</c:v>
                </c:pt>
                <c:pt idx="45">
                  <c:v>33.043713110000013</c:v>
                </c:pt>
                <c:pt idx="46">
                  <c:v>33.286155480000012</c:v>
                </c:pt>
                <c:pt idx="47">
                  <c:v>33.525116680000046</c:v>
                </c:pt>
                <c:pt idx="48">
                  <c:v>33.760719050000013</c:v>
                </c:pt>
                <c:pt idx="49">
                  <c:v>33.993078180000012</c:v>
                </c:pt>
                <c:pt idx="50">
                  <c:v>34.222303430000046</c:v>
                </c:pt>
                <c:pt idx="51">
                  <c:v>34.448498390000012</c:v>
                </c:pt>
                <c:pt idx="52">
                  <c:v>34.671761249999996</c:v>
                </c:pt>
                <c:pt idx="53">
                  <c:v>34.892185230000045</c:v>
                </c:pt>
                <c:pt idx="54">
                  <c:v>35.109858890000012</c:v>
                </c:pt>
                <c:pt idx="55">
                  <c:v>35.324866449999959</c:v>
                </c:pt>
                <c:pt idx="56">
                  <c:v>35.537288069999995</c:v>
                </c:pt>
                <c:pt idx="57">
                  <c:v>35.747200130000003</c:v>
                </c:pt>
                <c:pt idx="58">
                  <c:v>35.954675469999962</c:v>
                </c:pt>
                <c:pt idx="59">
                  <c:v>36.159783590000004</c:v>
                </c:pt>
                <c:pt idx="60">
                  <c:v>36.362590880000013</c:v>
                </c:pt>
                <c:pt idx="61">
                  <c:v>36.563160800000013</c:v>
                </c:pt>
                <c:pt idx="62">
                  <c:v>36.761554050000001</c:v>
                </c:pt>
                <c:pt idx="63">
                  <c:v>36.957828749999997</c:v>
                </c:pt>
                <c:pt idx="64">
                  <c:v>37.152040559999996</c:v>
                </c:pt>
                <c:pt idx="65">
                  <c:v>37.34424284</c:v>
                </c:pt>
                <c:pt idx="66">
                  <c:v>37.534486789999995</c:v>
                </c:pt>
                <c:pt idx="67">
                  <c:v>37.722821540000012</c:v>
                </c:pt>
                <c:pt idx="68">
                  <c:v>37.909294279999997</c:v>
                </c:pt>
                <c:pt idx="69">
                  <c:v>38.093950350000036</c:v>
                </c:pt>
                <c:pt idx="70">
                  <c:v>38.276833380000035</c:v>
                </c:pt>
                <c:pt idx="71">
                  <c:v>38.457985309999998</c:v>
                </c:pt>
                <c:pt idx="72">
                  <c:v>38.637446549999993</c:v>
                </c:pt>
                <c:pt idx="73">
                  <c:v>38.815255980000003</c:v>
                </c:pt>
                <c:pt idx="74">
                  <c:v>38.991451120000001</c:v>
                </c:pt>
                <c:pt idx="75">
                  <c:v>39.166068100000011</c:v>
                </c:pt>
                <c:pt idx="76">
                  <c:v>39.339141789999999</c:v>
                </c:pt>
                <c:pt idx="77">
                  <c:v>39.510705850000001</c:v>
                </c:pt>
                <c:pt idx="78">
                  <c:v>39.680792780000012</c:v>
                </c:pt>
                <c:pt idx="79">
                  <c:v>39.849433959999999</c:v>
                </c:pt>
                <c:pt idx="80">
                  <c:v>40.016659730000001</c:v>
                </c:pt>
                <c:pt idx="81">
                  <c:v>40.182499419999999</c:v>
                </c:pt>
                <c:pt idx="82">
                  <c:v>40.346981389999996</c:v>
                </c:pt>
                <c:pt idx="83">
                  <c:v>40.510133110000012</c:v>
                </c:pt>
                <c:pt idx="84">
                  <c:v>40.671981149999993</c:v>
                </c:pt>
                <c:pt idx="85">
                  <c:v>40.832551240000036</c:v>
                </c:pt>
                <c:pt idx="86">
                  <c:v>40.991868310000001</c:v>
                </c:pt>
                <c:pt idx="87">
                  <c:v>41.149956520000003</c:v>
                </c:pt>
                <c:pt idx="88">
                  <c:v>41.306839310000001</c:v>
                </c:pt>
                <c:pt idx="89">
                  <c:v>41.462539380000045</c:v>
                </c:pt>
                <c:pt idx="90">
                  <c:v>41.617078790000001</c:v>
                </c:pt>
                <c:pt idx="91">
                  <c:v>41.770478920000038</c:v>
                </c:pt>
                <c:pt idx="92">
                  <c:v>41.922760540000013</c:v>
                </c:pt>
                <c:pt idx="93">
                  <c:v>42.073943810000003</c:v>
                </c:pt>
                <c:pt idx="94">
                  <c:v>42.224048350000011</c:v>
                </c:pt>
                <c:pt idx="95">
                  <c:v>42.373093169999997</c:v>
                </c:pt>
                <c:pt idx="96">
                  <c:v>42.521096790000001</c:v>
                </c:pt>
                <c:pt idx="97">
                  <c:v>42.668077210000035</c:v>
                </c:pt>
                <c:pt idx="98">
                  <c:v>42.814051929999998</c:v>
                </c:pt>
                <c:pt idx="99">
                  <c:v>42.959037969999997</c:v>
                </c:pt>
                <c:pt idx="100">
                  <c:v>43.103051910000012</c:v>
                </c:pt>
                <c:pt idx="101">
                  <c:v>43.246109890000035</c:v>
                </c:pt>
                <c:pt idx="102">
                  <c:v>43.388227599999965</c:v>
                </c:pt>
                <c:pt idx="103">
                  <c:v>43.529420360000003</c:v>
                </c:pt>
                <c:pt idx="104">
                  <c:v>43.669703060000003</c:v>
                </c:pt>
                <c:pt idx="105">
                  <c:v>43.809090220000002</c:v>
                </c:pt>
                <c:pt idx="106">
                  <c:v>43.947596009999998</c:v>
                </c:pt>
                <c:pt idx="107">
                  <c:v>44.085234230000012</c:v>
                </c:pt>
                <c:pt idx="108">
                  <c:v>44.222018340000098</c:v>
                </c:pt>
                <c:pt idx="109">
                  <c:v>44.357961449999948</c:v>
                </c:pt>
                <c:pt idx="110">
                  <c:v>44.4930764</c:v>
                </c:pt>
                <c:pt idx="111">
                  <c:v>44.627375660000013</c:v>
                </c:pt>
                <c:pt idx="112">
                  <c:v>44.760871449999996</c:v>
                </c:pt>
                <c:pt idx="113">
                  <c:v>44.893575670000011</c:v>
                </c:pt>
                <c:pt idx="114">
                  <c:v>45.025499950000011</c:v>
                </c:pt>
                <c:pt idx="115">
                  <c:v>45.156655659999998</c:v>
                </c:pt>
                <c:pt idx="116">
                  <c:v>45.287053890000003</c:v>
                </c:pt>
                <c:pt idx="117">
                  <c:v>45.416705479999997</c:v>
                </c:pt>
                <c:pt idx="118">
                  <c:v>45.54562103</c:v>
                </c:pt>
                <c:pt idx="119">
                  <c:v>45.673810900000035</c:v>
                </c:pt>
                <c:pt idx="120">
                  <c:v>45.801285219999997</c:v>
                </c:pt>
                <c:pt idx="121">
                  <c:v>45.928053880000036</c:v>
                </c:pt>
                <c:pt idx="122">
                  <c:v>46.054126579999995</c:v>
                </c:pt>
                <c:pt idx="123">
                  <c:v>46.179512790000054</c:v>
                </c:pt>
                <c:pt idx="124">
                  <c:v>46.304221769999963</c:v>
                </c:pt>
                <c:pt idx="125">
                  <c:v>46.428262610000012</c:v>
                </c:pt>
                <c:pt idx="126">
                  <c:v>46.551644169999939</c:v>
                </c:pt>
                <c:pt idx="127">
                  <c:v>46.674375140000045</c:v>
                </c:pt>
                <c:pt idx="128">
                  <c:v>46.796464050000004</c:v>
                </c:pt>
                <c:pt idx="129">
                  <c:v>46.917919210000001</c:v>
                </c:pt>
                <c:pt idx="130">
                  <c:v>47.038748790000035</c:v>
                </c:pt>
                <c:pt idx="131">
                  <c:v>47.158960780000001</c:v>
                </c:pt>
                <c:pt idx="132">
                  <c:v>47.278563020000036</c:v>
                </c:pt>
                <c:pt idx="133">
                  <c:v>47.397563179999999</c:v>
                </c:pt>
                <c:pt idx="134">
                  <c:v>47.515968780000001</c:v>
                </c:pt>
                <c:pt idx="135">
                  <c:v>47.633787179999999</c:v>
                </c:pt>
                <c:pt idx="136">
                  <c:v>47.751025630000001</c:v>
                </c:pt>
                <c:pt idx="137">
                  <c:v>47.867691189999995</c:v>
                </c:pt>
                <c:pt idx="138">
                  <c:v>47.983790820000003</c:v>
                </c:pt>
                <c:pt idx="139">
                  <c:v>48.099331340000063</c:v>
                </c:pt>
                <c:pt idx="140">
                  <c:v>48.214319420000002</c:v>
                </c:pt>
                <c:pt idx="141">
                  <c:v>48.328761620000002</c:v>
                </c:pt>
                <c:pt idx="142">
                  <c:v>48.442664379999997</c:v>
                </c:pt>
                <c:pt idx="143">
                  <c:v>48.556034009999998</c:v>
                </c:pt>
                <c:pt idx="144">
                  <c:v>48.668876700000013</c:v>
                </c:pt>
                <c:pt idx="145">
                  <c:v>48.781198530000012</c:v>
                </c:pt>
                <c:pt idx="146">
                  <c:v>48.893005469999999</c:v>
                </c:pt>
                <c:pt idx="147">
                  <c:v>49.004303380000003</c:v>
                </c:pt>
                <c:pt idx="148">
                  <c:v>49.115098030000013</c:v>
                </c:pt>
                <c:pt idx="149">
                  <c:v>49.225395050000046</c:v>
                </c:pt>
                <c:pt idx="150">
                  <c:v>49.335199990000035</c:v>
                </c:pt>
                <c:pt idx="151">
                  <c:v>49.444518320000036</c:v>
                </c:pt>
                <c:pt idx="152">
                  <c:v>49.553355390000036</c:v>
                </c:pt>
                <c:pt idx="153">
                  <c:v>49.66171645</c:v>
                </c:pt>
                <c:pt idx="154">
                  <c:v>49.769606680000003</c:v>
                </c:pt>
                <c:pt idx="155">
                  <c:v>49.877031149999993</c:v>
                </c:pt>
                <c:pt idx="156">
                  <c:v>49.983994879999997</c:v>
                </c:pt>
                <c:pt idx="157">
                  <c:v>50.090502750000013</c:v>
                </c:pt>
                <c:pt idx="158">
                  <c:v>50.196559610000037</c:v>
                </c:pt>
                <c:pt idx="159">
                  <c:v>50.302170180000012</c:v>
                </c:pt>
                <c:pt idx="160">
                  <c:v>50.407339150000006</c:v>
                </c:pt>
                <c:pt idx="161">
                  <c:v>50.512071089999999</c:v>
                </c:pt>
                <c:pt idx="162">
                  <c:v>50.616370530000012</c:v>
                </c:pt>
                <c:pt idx="163">
                  <c:v>50.720241880000003</c:v>
                </c:pt>
                <c:pt idx="164">
                  <c:v>50.823689529999996</c:v>
                </c:pt>
                <c:pt idx="165">
                  <c:v>50.926717770000003</c:v>
                </c:pt>
                <c:pt idx="166">
                  <c:v>51.029330810000054</c:v>
                </c:pt>
                <c:pt idx="167">
                  <c:v>51.131532830000054</c:v>
                </c:pt>
                <c:pt idx="168">
                  <c:v>51.233327910000035</c:v>
                </c:pt>
                <c:pt idx="169">
                  <c:v>51.334720079999997</c:v>
                </c:pt>
                <c:pt idx="170">
                  <c:v>51.435713290000045</c:v>
                </c:pt>
                <c:pt idx="171">
                  <c:v>51.53631146</c:v>
                </c:pt>
                <c:pt idx="172">
                  <c:v>51.636518430000045</c:v>
                </c:pt>
                <c:pt idx="173">
                  <c:v>51.736337970000037</c:v>
                </c:pt>
                <c:pt idx="174">
                  <c:v>51.835773800000013</c:v>
                </c:pt>
                <c:pt idx="175">
                  <c:v>51.934829599999965</c:v>
                </c:pt>
                <c:pt idx="176">
                  <c:v>52.033508970000035</c:v>
                </c:pt>
                <c:pt idx="177">
                  <c:v>52.13181548</c:v>
                </c:pt>
                <c:pt idx="178">
                  <c:v>52.22975262000007</c:v>
                </c:pt>
                <c:pt idx="179">
                  <c:v>52.327323840000012</c:v>
                </c:pt>
                <c:pt idx="180">
                  <c:v>52.424532540000037</c:v>
                </c:pt>
                <c:pt idx="181">
                  <c:v>52.521382070000001</c:v>
                </c:pt>
                <c:pt idx="182">
                  <c:v>52.617875730000002</c:v>
                </c:pt>
                <c:pt idx="183">
                  <c:v>52.714016770000001</c:v>
                </c:pt>
                <c:pt idx="184">
                  <c:v>52.809808399999994</c:v>
                </c:pt>
                <c:pt idx="185">
                  <c:v>52.905253770000002</c:v>
                </c:pt>
                <c:pt idx="186">
                  <c:v>53.000356000000011</c:v>
                </c:pt>
                <c:pt idx="187">
                  <c:v>53.095118140000082</c:v>
                </c:pt>
                <c:pt idx="188">
                  <c:v>53.189543240000013</c:v>
                </c:pt>
                <c:pt idx="189">
                  <c:v>53.283634259999999</c:v>
                </c:pt>
                <c:pt idx="190">
                  <c:v>53.377394149999994</c:v>
                </c:pt>
                <c:pt idx="191">
                  <c:v>53.4708258</c:v>
                </c:pt>
                <c:pt idx="192">
                  <c:v>53.563932070000035</c:v>
                </c:pt>
                <c:pt idx="193">
                  <c:v>53.656715790000035</c:v>
                </c:pt>
                <c:pt idx="194">
                  <c:v>53.749179720000036</c:v>
                </c:pt>
                <c:pt idx="195">
                  <c:v>53.841326619999997</c:v>
                </c:pt>
                <c:pt idx="196">
                  <c:v>53.933159180000011</c:v>
                </c:pt>
                <c:pt idx="197">
                  <c:v>54.024680079999996</c:v>
                </c:pt>
                <c:pt idx="198">
                  <c:v>54.115891930000011</c:v>
                </c:pt>
                <c:pt idx="199">
                  <c:v>54.206797350000002</c:v>
                </c:pt>
                <c:pt idx="200">
                  <c:v>54.297398880000046</c:v>
                </c:pt>
                <c:pt idx="201">
                  <c:v>54.387699059999939</c:v>
                </c:pt>
                <c:pt idx="202">
                  <c:v>54.477700390000003</c:v>
                </c:pt>
                <c:pt idx="203">
                  <c:v>54.567405310000012</c:v>
                </c:pt>
                <c:pt idx="204">
                  <c:v>54.656816259999999</c:v>
                </c:pt>
                <c:pt idx="205">
                  <c:v>54.745935630000062</c:v>
                </c:pt>
                <c:pt idx="206">
                  <c:v>54.8347658</c:v>
                </c:pt>
                <c:pt idx="207">
                  <c:v>54.923309090000011</c:v>
                </c:pt>
                <c:pt idx="208">
                  <c:v>55.011567809999995</c:v>
                </c:pt>
                <c:pt idx="209">
                  <c:v>55.099544240000036</c:v>
                </c:pt>
                <c:pt idx="210">
                  <c:v>55.187240629999998</c:v>
                </c:pt>
                <c:pt idx="211">
                  <c:v>55.27465918</c:v>
                </c:pt>
                <c:pt idx="212">
                  <c:v>55.361802099999998</c:v>
                </c:pt>
                <c:pt idx="213">
                  <c:v>55.448671529999999</c:v>
                </c:pt>
                <c:pt idx="214">
                  <c:v>55.535269630000002</c:v>
                </c:pt>
                <c:pt idx="215">
                  <c:v>55.621598500000012</c:v>
                </c:pt>
                <c:pt idx="216">
                  <c:v>55.70766021</c:v>
                </c:pt>
                <c:pt idx="217">
                  <c:v>55.793456840000054</c:v>
                </c:pt>
                <c:pt idx="218">
                  <c:v>55.878990400000006</c:v>
                </c:pt>
                <c:pt idx="219">
                  <c:v>55.964262910000002</c:v>
                </c:pt>
                <c:pt idx="220">
                  <c:v>56.04927636</c:v>
                </c:pt>
                <c:pt idx="221">
                  <c:v>56.134032690000012</c:v>
                </c:pt>
                <c:pt idx="222">
                  <c:v>56.218533840000063</c:v>
                </c:pt>
                <c:pt idx="223">
                  <c:v>56.30278173</c:v>
                </c:pt>
                <c:pt idx="224">
                  <c:v>56.386778250000006</c:v>
                </c:pt>
                <c:pt idx="225">
                  <c:v>56.470525260000002</c:v>
                </c:pt>
                <c:pt idx="226">
                  <c:v>56.554024599999963</c:v>
                </c:pt>
                <c:pt idx="227">
                  <c:v>56.637278110000011</c:v>
                </c:pt>
                <c:pt idx="228">
                  <c:v>56.720287579999997</c:v>
                </c:pt>
                <c:pt idx="229">
                  <c:v>56.803054789999997</c:v>
                </c:pt>
                <c:pt idx="230">
                  <c:v>56.885581499999994</c:v>
                </c:pt>
                <c:pt idx="231">
                  <c:v>56.967869449999974</c:v>
                </c:pt>
                <c:pt idx="232">
                  <c:v>57.049920360000002</c:v>
                </c:pt>
                <c:pt idx="233">
                  <c:v>57.131735930000055</c:v>
                </c:pt>
                <c:pt idx="234">
                  <c:v>57.213317840000038</c:v>
                </c:pt>
                <c:pt idx="235">
                  <c:v>57.294667759999996</c:v>
                </c:pt>
                <c:pt idx="236">
                  <c:v>57.375787320000001</c:v>
                </c:pt>
                <c:pt idx="237">
                  <c:v>57.456678140000001</c:v>
                </c:pt>
                <c:pt idx="238">
                  <c:v>57.537341840000003</c:v>
                </c:pt>
                <c:pt idx="239">
                  <c:v>57.617779999999996</c:v>
                </c:pt>
                <c:pt idx="240">
                  <c:v>57.697994200000011</c:v>
                </c:pt>
                <c:pt idx="241">
                  <c:v>57.777985970000003</c:v>
                </c:pt>
                <c:pt idx="242">
                  <c:v>57.857756869999996</c:v>
                </c:pt>
                <c:pt idx="243">
                  <c:v>57.937308400000006</c:v>
                </c:pt>
                <c:pt idx="244">
                  <c:v>58.016642069999996</c:v>
                </c:pt>
                <c:pt idx="245">
                  <c:v>58.095759370000046</c:v>
                </c:pt>
                <c:pt idx="246">
                  <c:v>58.174661759999964</c:v>
                </c:pt>
                <c:pt idx="247">
                  <c:v>58.253350700000013</c:v>
                </c:pt>
                <c:pt idx="248">
                  <c:v>58.331827629999964</c:v>
                </c:pt>
                <c:pt idx="249">
                  <c:v>58.410093959999998</c:v>
                </c:pt>
                <c:pt idx="250">
                  <c:v>58.488151110000011</c:v>
                </c:pt>
                <c:pt idx="251">
                  <c:v>58.566000459999998</c:v>
                </c:pt>
                <c:pt idx="252">
                  <c:v>58.643643399999995</c:v>
                </c:pt>
                <c:pt idx="253">
                  <c:v>58.721081290000001</c:v>
                </c:pt>
                <c:pt idx="254">
                  <c:v>58.798315470000063</c:v>
                </c:pt>
                <c:pt idx="255">
                  <c:v>58.87534728</c:v>
                </c:pt>
              </c:numCache>
            </c:numRef>
          </c:yVal>
        </c:ser>
        <c:axId val="57467648"/>
        <c:axId val="57469952"/>
      </c:scatterChart>
      <c:valAx>
        <c:axId val="57467648"/>
        <c:scaling>
          <c:orientation val="minMax"/>
          <c:max val="1000"/>
          <c:min val="0"/>
        </c:scaling>
        <c:axPos val="b"/>
        <c:title>
          <c:tx>
            <c:rich>
              <a:bodyPr/>
              <a:lstStyle/>
              <a:p>
                <a:pPr>
                  <a:defRPr sz="1797" b="1" i="0" u="none" strike="noStrike" baseline="0">
                    <a:solidFill>
                      <a:schemeClr val="tx1"/>
                    </a:solidFill>
                    <a:latin typeface="Palatino Linotype"/>
                    <a:ea typeface="Palatino Linotype"/>
                    <a:cs typeface="Palatino Linotype"/>
                  </a:defRPr>
                </a:pPr>
                <a:r>
                  <a:rPr lang="en-US"/>
                  <a:t>Capital Stock</a:t>
                </a:r>
              </a:p>
            </c:rich>
          </c:tx>
          <c:layout>
            <c:manualLayout>
              <c:xMode val="edge"/>
              <c:yMode val="edge"/>
              <c:x val="0.43024618991793701"/>
              <c:y val="0.86909871244635284"/>
            </c:manualLayout>
          </c:layout>
          <c:spPr>
            <a:noFill/>
            <a:ln w="25355">
              <a:noFill/>
            </a:ln>
          </c:spPr>
        </c:title>
        <c:numFmt formatCode="General" sourceLinked="1"/>
        <c:tickLblPos val="nextTo"/>
        <c:spPr>
          <a:ln w="3169">
            <a:solidFill>
              <a:schemeClr val="tx1"/>
            </a:solidFill>
            <a:prstDash val="solid"/>
          </a:ln>
        </c:spPr>
        <c:txPr>
          <a:bodyPr rot="0" vert="horz"/>
          <a:lstStyle/>
          <a:p>
            <a:pPr>
              <a:defRPr sz="1797" b="1" i="0" u="none" strike="noStrike" baseline="0">
                <a:solidFill>
                  <a:schemeClr val="tx1"/>
                </a:solidFill>
                <a:latin typeface="Palatino Linotype"/>
                <a:ea typeface="Palatino Linotype"/>
                <a:cs typeface="Palatino Linotype"/>
              </a:defRPr>
            </a:pPr>
            <a:endParaRPr lang="en-US"/>
          </a:p>
        </c:txPr>
        <c:crossAx val="57469952"/>
        <c:crosses val="autoZero"/>
        <c:crossBetween val="midCat"/>
      </c:valAx>
      <c:valAx>
        <c:axId val="57469952"/>
        <c:scaling>
          <c:orientation val="minMax"/>
          <c:max val="220"/>
          <c:min val="0"/>
        </c:scaling>
        <c:axPos val="l"/>
        <c:numFmt formatCode="General" sourceLinked="1"/>
        <c:tickLblPos val="nextTo"/>
        <c:spPr>
          <a:ln w="3169">
            <a:solidFill>
              <a:schemeClr val="tx1"/>
            </a:solidFill>
            <a:prstDash val="solid"/>
          </a:ln>
        </c:spPr>
        <c:txPr>
          <a:bodyPr rot="0" vert="horz"/>
          <a:lstStyle/>
          <a:p>
            <a:pPr>
              <a:defRPr sz="1797" b="1" i="0" u="none" strike="noStrike" baseline="0">
                <a:solidFill>
                  <a:schemeClr val="tx1"/>
                </a:solidFill>
                <a:latin typeface="Palatino Linotype"/>
                <a:ea typeface="Palatino Linotype"/>
                <a:cs typeface="Palatino Linotype"/>
              </a:defRPr>
            </a:pPr>
            <a:endParaRPr lang="en-US"/>
          </a:p>
        </c:txPr>
        <c:crossAx val="57467648"/>
        <c:crosses val="autoZero"/>
        <c:crossBetween val="midCat"/>
      </c:valAx>
      <c:spPr>
        <a:noFill/>
        <a:ln w="25355">
          <a:noFill/>
        </a:ln>
      </c:spPr>
    </c:plotArea>
    <c:plotVisOnly val="1"/>
    <c:dispBlanksAs val="gap"/>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46370023419204"/>
          <c:y val="7.741935483870975E-2"/>
          <c:w val="0.83138173302107765"/>
          <c:h val="0.76129032258064566"/>
        </c:manualLayout>
      </c:layout>
      <c:scatterChart>
        <c:scatterStyle val="lineMarker"/>
        <c:ser>
          <c:idx val="0"/>
          <c:order val="0"/>
          <c:tx>
            <c:strRef>
              <c:f>Sheet1!$B$1</c:f>
              <c:strCache>
                <c:ptCount val="1"/>
                <c:pt idx="0">
                  <c:v>Output</c:v>
                </c:pt>
              </c:strCache>
            </c:strRef>
          </c:tx>
          <c:spPr>
            <a:ln w="38101">
              <a:solidFill>
                <a:srgbClr val="3366FF"/>
              </a:solidFill>
              <a:prstDash val="solid"/>
            </a:ln>
          </c:spPr>
          <c:marker>
            <c:symbol val="none"/>
          </c:marker>
          <c:xVal>
            <c:numRef>
              <c:f>Sheet1!$A$2:$A$56</c:f>
              <c:numCache>
                <c:formatCode>General</c:formatCode>
                <c:ptCount val="55"/>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Sheet1!$B$2:$B$56</c:f>
              <c:numCache>
                <c:formatCode>General</c:formatCode>
                <c:ptCount val="55"/>
                <c:pt idx="0">
                  <c:v>1</c:v>
                </c:pt>
                <c:pt idx="1">
                  <c:v>1.1000000000000001</c:v>
                </c:pt>
                <c:pt idx="2">
                  <c:v>1.1599999999999988</c:v>
                </c:pt>
                <c:pt idx="3">
                  <c:v>1.22</c:v>
                </c:pt>
                <c:pt idx="4">
                  <c:v>1.26</c:v>
                </c:pt>
                <c:pt idx="5">
                  <c:v>1.33</c:v>
                </c:pt>
                <c:pt idx="6">
                  <c:v>1.37</c:v>
                </c:pt>
                <c:pt idx="7">
                  <c:v>1.3900000000000001</c:v>
                </c:pt>
                <c:pt idx="8">
                  <c:v>1.42</c:v>
                </c:pt>
                <c:pt idx="9">
                  <c:v>1.45</c:v>
                </c:pt>
                <c:pt idx="10">
                  <c:v>1.48</c:v>
                </c:pt>
                <c:pt idx="11">
                  <c:v>1.56</c:v>
                </c:pt>
                <c:pt idx="12">
                  <c:v>1.6</c:v>
                </c:pt>
                <c:pt idx="13">
                  <c:v>1.6300000000000001</c:v>
                </c:pt>
                <c:pt idx="14">
                  <c:v>1.71</c:v>
                </c:pt>
                <c:pt idx="15">
                  <c:v>1.78</c:v>
                </c:pt>
                <c:pt idx="16">
                  <c:v>1.87</c:v>
                </c:pt>
                <c:pt idx="17">
                  <c:v>1.9400000000000011</c:v>
                </c:pt>
                <c:pt idx="18">
                  <c:v>2</c:v>
                </c:pt>
                <c:pt idx="19">
                  <c:v>2.0499999999999998</c:v>
                </c:pt>
                <c:pt idx="20">
                  <c:v>2.09</c:v>
                </c:pt>
                <c:pt idx="21">
                  <c:v>2.14</c:v>
                </c:pt>
                <c:pt idx="22">
                  <c:v>2.2000000000000002</c:v>
                </c:pt>
                <c:pt idx="23">
                  <c:v>2.25</c:v>
                </c:pt>
                <c:pt idx="24">
                  <c:v>2.3099999999999987</c:v>
                </c:pt>
                <c:pt idx="25">
                  <c:v>2.38</c:v>
                </c:pt>
                <c:pt idx="26">
                  <c:v>2.46</c:v>
                </c:pt>
                <c:pt idx="27">
                  <c:v>2.54</c:v>
                </c:pt>
                <c:pt idx="28">
                  <c:v>2.59</c:v>
                </c:pt>
                <c:pt idx="29">
                  <c:v>2.64</c:v>
                </c:pt>
                <c:pt idx="30">
                  <c:v>2.68</c:v>
                </c:pt>
                <c:pt idx="31">
                  <c:v>2.72</c:v>
                </c:pt>
                <c:pt idx="32">
                  <c:v>2.77</c:v>
                </c:pt>
                <c:pt idx="33">
                  <c:v>2.8099999999999987</c:v>
                </c:pt>
                <c:pt idx="34">
                  <c:v>2.8499999999999988</c:v>
                </c:pt>
                <c:pt idx="35">
                  <c:v>2.8899999999999997</c:v>
                </c:pt>
                <c:pt idx="36">
                  <c:v>2.9299999999999997</c:v>
                </c:pt>
                <c:pt idx="37">
                  <c:v>2.98</c:v>
                </c:pt>
                <c:pt idx="38">
                  <c:v>3.04</c:v>
                </c:pt>
                <c:pt idx="39">
                  <c:v>3.1</c:v>
                </c:pt>
                <c:pt idx="40">
                  <c:v>3.14</c:v>
                </c:pt>
                <c:pt idx="41">
                  <c:v>3.18</c:v>
                </c:pt>
                <c:pt idx="42">
                  <c:v>3.23</c:v>
                </c:pt>
                <c:pt idx="43">
                  <c:v>3.27</c:v>
                </c:pt>
                <c:pt idx="44">
                  <c:v>3.32</c:v>
                </c:pt>
                <c:pt idx="45">
                  <c:v>3.3499999999999988</c:v>
                </c:pt>
                <c:pt idx="46">
                  <c:v>3.3499999999999988</c:v>
                </c:pt>
                <c:pt idx="47">
                  <c:v>3.36</c:v>
                </c:pt>
                <c:pt idx="48">
                  <c:v>3.3699999999999997</c:v>
                </c:pt>
                <c:pt idx="49">
                  <c:v>3.38</c:v>
                </c:pt>
                <c:pt idx="50">
                  <c:v>3.3899999999999997</c:v>
                </c:pt>
                <c:pt idx="51">
                  <c:v>3.4</c:v>
                </c:pt>
                <c:pt idx="52">
                  <c:v>3.4</c:v>
                </c:pt>
                <c:pt idx="53">
                  <c:v>3.4099999999999997</c:v>
                </c:pt>
                <c:pt idx="54">
                  <c:v>3.4099999999999997</c:v>
                </c:pt>
              </c:numCache>
            </c:numRef>
          </c:yVal>
        </c:ser>
        <c:ser>
          <c:idx val="2"/>
          <c:order val="1"/>
          <c:tx>
            <c:strRef>
              <c:f>Sheet1!$D$1</c:f>
              <c:strCache>
                <c:ptCount val="1"/>
              </c:strCache>
            </c:strRef>
          </c:tx>
          <c:spPr>
            <a:ln w="38101">
              <a:solidFill>
                <a:srgbClr val="FF99CC"/>
              </a:solidFill>
              <a:prstDash val="solid"/>
            </a:ln>
          </c:spPr>
          <c:marker>
            <c:symbol val="none"/>
          </c:marker>
          <c:xVal>
            <c:numRef>
              <c:f>Sheet1!$A$2:$A$56</c:f>
              <c:numCache>
                <c:formatCode>General</c:formatCode>
                <c:ptCount val="55"/>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Sheet1!$D$2:$D$56</c:f>
              <c:numCache>
                <c:formatCode>General</c:formatCode>
                <c:ptCount val="55"/>
                <c:pt idx="0">
                  <c:v>1</c:v>
                </c:pt>
                <c:pt idx="1">
                  <c:v>1.006523939</c:v>
                </c:pt>
                <c:pt idx="2">
                  <c:v>1.074625881</c:v>
                </c:pt>
                <c:pt idx="3">
                  <c:v>1.0914155679999999</c:v>
                </c:pt>
                <c:pt idx="4">
                  <c:v>1.158285757</c:v>
                </c:pt>
                <c:pt idx="5">
                  <c:v>1.1551407819999999</c:v>
                </c:pt>
                <c:pt idx="6">
                  <c:v>1.1281415200000011</c:v>
                </c:pt>
                <c:pt idx="7">
                  <c:v>1.106462668</c:v>
                </c:pt>
                <c:pt idx="8">
                  <c:v>1.132427192</c:v>
                </c:pt>
                <c:pt idx="9">
                  <c:v>1.1197287719999998</c:v>
                </c:pt>
                <c:pt idx="10">
                  <c:v>1.2214525199999999</c:v>
                </c:pt>
                <c:pt idx="11">
                  <c:v>1.2581735640000011</c:v>
                </c:pt>
                <c:pt idx="12">
                  <c:v>1.286884404</c:v>
                </c:pt>
                <c:pt idx="13">
                  <c:v>1.4429039919999989</c:v>
                </c:pt>
                <c:pt idx="14">
                  <c:v>1.4946582639999999</c:v>
                </c:pt>
                <c:pt idx="15">
                  <c:v>1.6482884220000011</c:v>
                </c:pt>
                <c:pt idx="16">
                  <c:v>1.827650156</c:v>
                </c:pt>
                <c:pt idx="17">
                  <c:v>1.921768937</c:v>
                </c:pt>
                <c:pt idx="18">
                  <c:v>2.050579951</c:v>
                </c:pt>
                <c:pt idx="19">
                  <c:v>2.0953536439999998</c:v>
                </c:pt>
                <c:pt idx="20">
                  <c:v>2.3130024559999987</c:v>
                </c:pt>
                <c:pt idx="21">
                  <c:v>2.5247157750000002</c:v>
                </c:pt>
                <c:pt idx="22">
                  <c:v>2.578361992</c:v>
                </c:pt>
                <c:pt idx="23">
                  <c:v>2.8136929389999987</c:v>
                </c:pt>
                <c:pt idx="24">
                  <c:v>3.0960312500000002</c:v>
                </c:pt>
                <c:pt idx="25">
                  <c:v>3.450327879</c:v>
                </c:pt>
                <c:pt idx="26">
                  <c:v>3.7340991530000003</c:v>
                </c:pt>
                <c:pt idx="27">
                  <c:v>3.4721627539999997</c:v>
                </c:pt>
                <c:pt idx="28">
                  <c:v>3.5738022430000003</c:v>
                </c:pt>
                <c:pt idx="29">
                  <c:v>3.785472537</c:v>
                </c:pt>
                <c:pt idx="30">
                  <c:v>4.1356002920000003</c:v>
                </c:pt>
                <c:pt idx="31">
                  <c:v>4.4902886710000001</c:v>
                </c:pt>
                <c:pt idx="32">
                  <c:v>4.7242947469999939</c:v>
                </c:pt>
                <c:pt idx="33">
                  <c:v>5.1335623789999953</c:v>
                </c:pt>
                <c:pt idx="34">
                  <c:v>5.6788254999999985</c:v>
                </c:pt>
                <c:pt idx="35">
                  <c:v>6.2679438889999952</c:v>
                </c:pt>
                <c:pt idx="36">
                  <c:v>6.7795607579999997</c:v>
                </c:pt>
                <c:pt idx="37">
                  <c:v>7.5686239259999999</c:v>
                </c:pt>
                <c:pt idx="38">
                  <c:v>8.2680008479999998</c:v>
                </c:pt>
                <c:pt idx="39">
                  <c:v>8.5142956279999993</c:v>
                </c:pt>
                <c:pt idx="40">
                  <c:v>8.9321340690000088</c:v>
                </c:pt>
                <c:pt idx="41">
                  <c:v>9.7410529969999988</c:v>
                </c:pt>
                <c:pt idx="42">
                  <c:v>10.488845510000004</c:v>
                </c:pt>
                <c:pt idx="43">
                  <c:v>11.208112290000001</c:v>
                </c:pt>
                <c:pt idx="44">
                  <c:v>11.338228219999998</c:v>
                </c:pt>
                <c:pt idx="45">
                  <c:v>9.861776532000011</c:v>
                </c:pt>
                <c:pt idx="46">
                  <c:v>10.980186450000009</c:v>
                </c:pt>
                <c:pt idx="47">
                  <c:v>11.803261770000001</c:v>
                </c:pt>
                <c:pt idx="48">
                  <c:v>12.104890860000001</c:v>
                </c:pt>
                <c:pt idx="49">
                  <c:v>12.784324879999998</c:v>
                </c:pt>
                <c:pt idx="50">
                  <c:v>13.030201999999999</c:v>
                </c:pt>
                <c:pt idx="51">
                  <c:v>13.531109139999998</c:v>
                </c:pt>
                <c:pt idx="52">
                  <c:v>13.985599700000009</c:v>
                </c:pt>
                <c:pt idx="53">
                  <c:v>14.571842090000002</c:v>
                </c:pt>
                <c:pt idx="54">
                  <c:v>15.129519510000009</c:v>
                </c:pt>
              </c:numCache>
            </c:numRef>
          </c:yVal>
        </c:ser>
        <c:ser>
          <c:idx val="3"/>
          <c:order val="2"/>
          <c:tx>
            <c:strRef>
              <c:f>Sheet1!$E$1</c:f>
              <c:strCache>
                <c:ptCount val="1"/>
              </c:strCache>
            </c:strRef>
          </c:tx>
          <c:spPr>
            <a:ln w="38101">
              <a:solidFill>
                <a:schemeClr val="folHlink"/>
              </a:solidFill>
              <a:prstDash val="solid"/>
            </a:ln>
          </c:spPr>
          <c:marker>
            <c:symbol val="none"/>
          </c:marker>
          <c:xVal>
            <c:numRef>
              <c:f>Sheet1!$A$2:$A$56</c:f>
              <c:numCache>
                <c:formatCode>General</c:formatCode>
                <c:ptCount val="55"/>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Sheet1!$E$2:$E$56</c:f>
              <c:numCache>
                <c:formatCode>General</c:formatCode>
                <c:ptCount val="55"/>
                <c:pt idx="0">
                  <c:v>1</c:v>
                </c:pt>
                <c:pt idx="1">
                  <c:v>1.109561161</c:v>
                </c:pt>
                <c:pt idx="2">
                  <c:v>1.1878747179999984</c:v>
                </c:pt>
                <c:pt idx="3">
                  <c:v>1.259298936</c:v>
                </c:pt>
                <c:pt idx="4">
                  <c:v>1.317309458999999</c:v>
                </c:pt>
                <c:pt idx="5">
                  <c:v>1.4066583939999988</c:v>
                </c:pt>
                <c:pt idx="6">
                  <c:v>1.4747471489999999</c:v>
                </c:pt>
                <c:pt idx="7">
                  <c:v>1.5145074210000011</c:v>
                </c:pt>
                <c:pt idx="8">
                  <c:v>1.5570299809999988</c:v>
                </c:pt>
                <c:pt idx="9">
                  <c:v>1.61376012</c:v>
                </c:pt>
                <c:pt idx="10">
                  <c:v>1.6651613549999988</c:v>
                </c:pt>
                <c:pt idx="11">
                  <c:v>1.7864941069999998</c:v>
                </c:pt>
                <c:pt idx="12">
                  <c:v>1.856940319</c:v>
                </c:pt>
                <c:pt idx="13">
                  <c:v>1.9232128829999999</c:v>
                </c:pt>
                <c:pt idx="14">
                  <c:v>2.0413155710000002</c:v>
                </c:pt>
                <c:pt idx="15">
                  <c:v>2.1635170490000029</c:v>
                </c:pt>
                <c:pt idx="16">
                  <c:v>2.3108490479999997</c:v>
                </c:pt>
                <c:pt idx="17">
                  <c:v>2.4352364679999998</c:v>
                </c:pt>
                <c:pt idx="18">
                  <c:v>2.53891446</c:v>
                </c:pt>
                <c:pt idx="19">
                  <c:v>2.6431323480000044</c:v>
                </c:pt>
                <c:pt idx="20">
                  <c:v>2.7296122480000022</c:v>
                </c:pt>
                <c:pt idx="21">
                  <c:v>2.8373670849999999</c:v>
                </c:pt>
                <c:pt idx="22">
                  <c:v>2.9690130780000001</c:v>
                </c:pt>
                <c:pt idx="23">
                  <c:v>3.0806742480000038</c:v>
                </c:pt>
                <c:pt idx="24">
                  <c:v>3.2020385720000002</c:v>
                </c:pt>
                <c:pt idx="25">
                  <c:v>3.3456061959999976</c:v>
                </c:pt>
                <c:pt idx="26">
                  <c:v>3.5142152529999997</c:v>
                </c:pt>
                <c:pt idx="27">
                  <c:v>3.6901207390000001</c:v>
                </c:pt>
                <c:pt idx="28">
                  <c:v>3.8235503839999998</c:v>
                </c:pt>
                <c:pt idx="29">
                  <c:v>4.0433339559999997</c:v>
                </c:pt>
                <c:pt idx="30">
                  <c:v>4.2760681030000089</c:v>
                </c:pt>
                <c:pt idx="31">
                  <c:v>4.5286811140000003</c:v>
                </c:pt>
                <c:pt idx="32">
                  <c:v>4.8047774539999955</c:v>
                </c:pt>
                <c:pt idx="33">
                  <c:v>5.0885256239999954</c:v>
                </c:pt>
                <c:pt idx="34">
                  <c:v>5.3872102369999908</c:v>
                </c:pt>
                <c:pt idx="35">
                  <c:v>5.7173365689999907</c:v>
                </c:pt>
                <c:pt idx="36">
                  <c:v>6.0775894579999949</c:v>
                </c:pt>
                <c:pt idx="37">
                  <c:v>6.4775454899999998</c:v>
                </c:pt>
                <c:pt idx="38">
                  <c:v>6.9188449459999966</c:v>
                </c:pt>
                <c:pt idx="39">
                  <c:v>7.4001332050000004</c:v>
                </c:pt>
                <c:pt idx="40">
                  <c:v>7.8824593409999952</c:v>
                </c:pt>
                <c:pt idx="41">
                  <c:v>8.3777960790000172</c:v>
                </c:pt>
                <c:pt idx="42">
                  <c:v>8.9220213599999987</c:v>
                </c:pt>
                <c:pt idx="43">
                  <c:v>9.4967151530000002</c:v>
                </c:pt>
                <c:pt idx="44">
                  <c:v>10.1107339</c:v>
                </c:pt>
                <c:pt idx="45">
                  <c:v>10.707666380000001</c:v>
                </c:pt>
                <c:pt idx="46">
                  <c:v>11.207141079999998</c:v>
                </c:pt>
                <c:pt idx="47">
                  <c:v>11.790614830000004</c:v>
                </c:pt>
                <c:pt idx="48">
                  <c:v>12.41848272</c:v>
                </c:pt>
                <c:pt idx="49">
                  <c:v>13.05881604</c:v>
                </c:pt>
                <c:pt idx="50">
                  <c:v>13.732031060000001</c:v>
                </c:pt>
                <c:pt idx="51">
                  <c:v>14.44224775</c:v>
                </c:pt>
                <c:pt idx="52">
                  <c:v>15.194320009999998</c:v>
                </c:pt>
                <c:pt idx="53">
                  <c:v>15.9749172</c:v>
                </c:pt>
                <c:pt idx="54">
                  <c:v>16.786640339999966</c:v>
                </c:pt>
              </c:numCache>
            </c:numRef>
          </c:yVal>
        </c:ser>
        <c:axId val="53100544"/>
        <c:axId val="53102080"/>
      </c:scatterChart>
      <c:valAx>
        <c:axId val="53100544"/>
        <c:scaling>
          <c:orientation val="minMax"/>
          <c:max val="2010"/>
          <c:min val="1950"/>
        </c:scaling>
        <c:axPos val="b"/>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53102080"/>
        <c:crosses val="autoZero"/>
        <c:crossBetween val="midCat"/>
      </c:valAx>
      <c:valAx>
        <c:axId val="53102080"/>
        <c:scaling>
          <c:orientation val="minMax"/>
          <c:max val="16"/>
          <c:min val="1"/>
        </c:scaling>
        <c:axPos val="l"/>
        <c:title>
          <c:tx>
            <c:rich>
              <a:bodyPr/>
              <a:lstStyle/>
              <a:p>
                <a:pPr>
                  <a:defRPr sz="1800" b="1" i="0" u="none" strike="noStrike" baseline="0">
                    <a:solidFill>
                      <a:schemeClr val="tx1"/>
                    </a:solidFill>
                    <a:latin typeface="Palatino Linotype"/>
                    <a:ea typeface="Palatino Linotype"/>
                    <a:cs typeface="Palatino Linotype"/>
                  </a:defRPr>
                </a:pPr>
                <a:r>
                  <a:rPr lang="en-US"/>
                  <a:t>index 1953=1</a:t>
                </a:r>
              </a:p>
            </c:rich>
          </c:tx>
          <c:layout>
            <c:manualLayout>
              <c:xMode val="edge"/>
              <c:yMode val="edge"/>
              <c:x val="1.2880562060889941E-2"/>
              <c:y val="0.30107526881720464"/>
            </c:manualLayout>
          </c:layout>
          <c:spPr>
            <a:noFill/>
            <a:ln w="25401">
              <a:noFill/>
            </a:ln>
          </c:spPr>
        </c:title>
        <c:numFmt formatCode="0" sourceLinked="0"/>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53100544"/>
        <c:crosses val="autoZero"/>
        <c:crossBetween val="midCat"/>
      </c:valAx>
      <c:spPr>
        <a:noFill/>
        <a:ln w="25401">
          <a:noFill/>
        </a:ln>
      </c:spPr>
    </c:plotArea>
    <c:plotVisOnly val="1"/>
    <c:dispBlanksAs val="gap"/>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plotArea>
      <c:layout/>
      <c:lineChart>
        <c:grouping val="standard"/>
        <c:ser>
          <c:idx val="0"/>
          <c:order val="0"/>
          <c:tx>
            <c:strRef>
              <c:f>Sheet1!$B$2</c:f>
              <c:strCache>
                <c:ptCount val="1"/>
                <c:pt idx="0">
                  <c:v>GDP per capita</c:v>
                </c:pt>
              </c:strCache>
            </c:strRef>
          </c:tx>
          <c:spPr>
            <a:ln>
              <a:solidFill>
                <a:srgbClr val="333399">
                  <a:lumMod val="60000"/>
                  <a:lumOff val="40000"/>
                </a:srgbClr>
              </a:solidFill>
            </a:ln>
          </c:spPr>
          <c:marker>
            <c:symbol val="none"/>
          </c:marker>
          <c:cat>
            <c:numRef>
              <c:f>Sheet1!$A$3:$A$64</c:f>
              <c:numCache>
                <c:formatCode>General</c:formatCode>
                <c:ptCount val="62"/>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numCache>
            </c:numRef>
          </c:cat>
          <c:val>
            <c:numRef>
              <c:f>Sheet1!$B$3:$B$64</c:f>
              <c:numCache>
                <c:formatCode>General</c:formatCode>
                <c:ptCount val="62"/>
                <c:pt idx="0">
                  <c:v>3118.2653310000001</c:v>
                </c:pt>
                <c:pt idx="1">
                  <c:v>3405.189374</c:v>
                </c:pt>
                <c:pt idx="2">
                  <c:v>3729.0460599999997</c:v>
                </c:pt>
                <c:pt idx="3">
                  <c:v>3930.5788469999998</c:v>
                </c:pt>
                <c:pt idx="4">
                  <c:v>4086.1757190000012</c:v>
                </c:pt>
                <c:pt idx="5">
                  <c:v>4341.0894579999995</c:v>
                </c:pt>
                <c:pt idx="6">
                  <c:v>4594.0429840000024</c:v>
                </c:pt>
                <c:pt idx="7">
                  <c:v>4877.7498059999998</c:v>
                </c:pt>
                <c:pt idx="8">
                  <c:v>5061.5363589999997</c:v>
                </c:pt>
                <c:pt idx="9">
                  <c:v>5453.699055</c:v>
                </c:pt>
                <c:pt idx="10">
                  <c:v>6093.5892000000003</c:v>
                </c:pt>
                <c:pt idx="11">
                  <c:v>6781.2876159999996</c:v>
                </c:pt>
                <c:pt idx="12">
                  <c:v>7310.0898700000007</c:v>
                </c:pt>
                <c:pt idx="13">
                  <c:v>7862.5519140000024</c:v>
                </c:pt>
                <c:pt idx="14">
                  <c:v>8679.5504660000006</c:v>
                </c:pt>
                <c:pt idx="15">
                  <c:v>9043.2029879999991</c:v>
                </c:pt>
                <c:pt idx="16">
                  <c:v>9915.0763580000003</c:v>
                </c:pt>
                <c:pt idx="17">
                  <c:v>10900.69116</c:v>
                </c:pt>
                <c:pt idx="18">
                  <c:v>12166.65358</c:v>
                </c:pt>
                <c:pt idx="19">
                  <c:v>13500.895839999983</c:v>
                </c:pt>
                <c:pt idx="20">
                  <c:v>14797.04012</c:v>
                </c:pt>
                <c:pt idx="21">
                  <c:v>15263.144460000014</c:v>
                </c:pt>
                <c:pt idx="22">
                  <c:v>16343.716350000002</c:v>
                </c:pt>
                <c:pt idx="23">
                  <c:v>17476.384129999999</c:v>
                </c:pt>
                <c:pt idx="24">
                  <c:v>16978.66662</c:v>
                </c:pt>
                <c:pt idx="25">
                  <c:v>17201.03312</c:v>
                </c:pt>
                <c:pt idx="26">
                  <c:v>17663.759679999966</c:v>
                </c:pt>
                <c:pt idx="27">
                  <c:v>18234.02029</c:v>
                </c:pt>
                <c:pt idx="28">
                  <c:v>19050.554549999983</c:v>
                </c:pt>
                <c:pt idx="29">
                  <c:v>19960.71044999998</c:v>
                </c:pt>
                <c:pt idx="30">
                  <c:v>20495.158599999992</c:v>
                </c:pt>
                <c:pt idx="31">
                  <c:v>20920.788890000033</c:v>
                </c:pt>
                <c:pt idx="32">
                  <c:v>21340.96127</c:v>
                </c:pt>
                <c:pt idx="33">
                  <c:v>21528.20592</c:v>
                </c:pt>
                <c:pt idx="34">
                  <c:v>21997.233800000005</c:v>
                </c:pt>
                <c:pt idx="35">
                  <c:v>23011.865829999999</c:v>
                </c:pt>
                <c:pt idx="36">
                  <c:v>23602.51475999998</c:v>
                </c:pt>
                <c:pt idx="37">
                  <c:v>24361.427009999999</c:v>
                </c:pt>
                <c:pt idx="38">
                  <c:v>25914.251769999992</c:v>
                </c:pt>
                <c:pt idx="39">
                  <c:v>27130.551459999981</c:v>
                </c:pt>
                <c:pt idx="40">
                  <c:v>28499.945059999998</c:v>
                </c:pt>
                <c:pt idx="41">
                  <c:v>29274.05371</c:v>
                </c:pt>
                <c:pt idx="42">
                  <c:v>29417.810069999974</c:v>
                </c:pt>
                <c:pt idx="43">
                  <c:v>29370.87329</c:v>
                </c:pt>
                <c:pt idx="44">
                  <c:v>29500.593890000018</c:v>
                </c:pt>
                <c:pt idx="45">
                  <c:v>29970.49325</c:v>
                </c:pt>
                <c:pt idx="46">
                  <c:v>30662.341779999992</c:v>
                </c:pt>
                <c:pt idx="47">
                  <c:v>31012.25866</c:v>
                </c:pt>
                <c:pt idx="48">
                  <c:v>30253.41216</c:v>
                </c:pt>
                <c:pt idx="49">
                  <c:v>30096.950919999996</c:v>
                </c:pt>
                <c:pt idx="50">
                  <c:v>30953.472399999999</c:v>
                </c:pt>
                <c:pt idx="51">
                  <c:v>30978.893549999982</c:v>
                </c:pt>
                <c:pt idx="52">
                  <c:v>30964.681259999983</c:v>
                </c:pt>
                <c:pt idx="53">
                  <c:v>31303.480729999999</c:v>
                </c:pt>
                <c:pt idx="54">
                  <c:v>32117.125519999983</c:v>
                </c:pt>
                <c:pt idx="55">
                  <c:v>32761.125810000001</c:v>
                </c:pt>
                <c:pt idx="56">
                  <c:v>33423.325439999993</c:v>
                </c:pt>
                <c:pt idx="57">
                  <c:v>34222.271299999993</c:v>
                </c:pt>
                <c:pt idx="58">
                  <c:v>33735.678510000012</c:v>
                </c:pt>
                <c:pt idx="59">
                  <c:v>31957.849279999959</c:v>
                </c:pt>
              </c:numCache>
            </c:numRef>
          </c:val>
        </c:ser>
        <c:marker val="1"/>
        <c:axId val="50470912"/>
        <c:axId val="50488448"/>
      </c:lineChart>
      <c:catAx>
        <c:axId val="50470912"/>
        <c:scaling>
          <c:orientation val="minMax"/>
        </c:scaling>
        <c:axPos val="b"/>
        <c:numFmt formatCode="General" sourceLinked="1"/>
        <c:tickLblPos val="nextTo"/>
        <c:txPr>
          <a:bodyPr/>
          <a:lstStyle/>
          <a:p>
            <a:pPr>
              <a:defRPr sz="1400" b="1" baseline="0"/>
            </a:pPr>
            <a:endParaRPr lang="en-US"/>
          </a:p>
        </c:txPr>
        <c:crossAx val="50488448"/>
        <c:crosses val="autoZero"/>
        <c:auto val="1"/>
        <c:lblAlgn val="ctr"/>
        <c:lblOffset val="100"/>
        <c:tickLblSkip val="10"/>
        <c:tickMarkSkip val="5"/>
      </c:catAx>
      <c:valAx>
        <c:axId val="50488448"/>
        <c:scaling>
          <c:orientation val="minMax"/>
          <c:max val="35000"/>
        </c:scaling>
        <c:axPos val="l"/>
        <c:numFmt formatCode="General" sourceLinked="1"/>
        <c:tickLblPos val="nextTo"/>
        <c:txPr>
          <a:bodyPr/>
          <a:lstStyle/>
          <a:p>
            <a:pPr>
              <a:defRPr sz="1400" b="1"/>
            </a:pPr>
            <a:endParaRPr lang="en-US"/>
          </a:p>
        </c:txPr>
        <c:crossAx val="50470912"/>
        <c:crosses val="autoZero"/>
        <c:crossBetween val="between"/>
      </c:valAx>
    </c:plotArea>
    <c:plotVisOnly val="1"/>
    <c:dispBlanksAs val="gap"/>
  </c:chart>
  <c:externalData r:id="rId2"/>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chart>
    <c:title/>
    <c:plotArea>
      <c:layout/>
      <c:lineChart>
        <c:grouping val="standard"/>
        <c:ser>
          <c:idx val="0"/>
          <c:order val="0"/>
          <c:tx>
            <c:strRef>
              <c:f>Sheet2!$B$2</c:f>
              <c:strCache>
                <c:ptCount val="1"/>
                <c:pt idx="0">
                  <c:v>Log Real GDP per capita</c:v>
                </c:pt>
              </c:strCache>
            </c:strRef>
          </c:tx>
          <c:spPr>
            <a:ln>
              <a:solidFill>
                <a:srgbClr val="0070C0"/>
              </a:solidFill>
            </a:ln>
          </c:spPr>
          <c:marker>
            <c:symbol val="none"/>
          </c:marker>
          <c:cat>
            <c:numRef>
              <c:f>Sheet2!$A$3:$A$64</c:f>
              <c:numCache>
                <c:formatCode>General</c:formatCode>
                <c:ptCount val="62"/>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numCache>
            </c:numRef>
          </c:cat>
          <c:val>
            <c:numRef>
              <c:f>Sheet2!$B$3:$B$64</c:f>
              <c:numCache>
                <c:formatCode>General</c:formatCode>
                <c:ptCount val="62"/>
                <c:pt idx="0">
                  <c:v>9.4867208154275708</c:v>
                </c:pt>
                <c:pt idx="1">
                  <c:v>9.5566638475538532</c:v>
                </c:pt>
                <c:pt idx="2">
                  <c:v>9.5850919467907811</c:v>
                </c:pt>
                <c:pt idx="3">
                  <c:v>9.6101952514739306</c:v>
                </c:pt>
                <c:pt idx="4">
                  <c:v>9.5738439379151217</c:v>
                </c:pt>
                <c:pt idx="5">
                  <c:v>9.6256296333404947</c:v>
                </c:pt>
                <c:pt idx="6">
                  <c:v>9.6269882274378507</c:v>
                </c:pt>
                <c:pt idx="7">
                  <c:v>9.6251719943451484</c:v>
                </c:pt>
                <c:pt idx="8">
                  <c:v>9.5997682077333835</c:v>
                </c:pt>
                <c:pt idx="9">
                  <c:v>9.6378329612755262</c:v>
                </c:pt>
                <c:pt idx="10">
                  <c:v>9.6445674503764991</c:v>
                </c:pt>
                <c:pt idx="11">
                  <c:v>9.6502580397938829</c:v>
                </c:pt>
                <c:pt idx="12">
                  <c:v>9.695405012031566</c:v>
                </c:pt>
                <c:pt idx="13">
                  <c:v>9.7249401793425765</c:v>
                </c:pt>
                <c:pt idx="14">
                  <c:v>9.7667122183035548</c:v>
                </c:pt>
                <c:pt idx="15">
                  <c:v>9.817420170570232</c:v>
                </c:pt>
                <c:pt idx="16">
                  <c:v>9.8662203182998667</c:v>
                </c:pt>
                <c:pt idx="17">
                  <c:v>9.8788945310614071</c:v>
                </c:pt>
                <c:pt idx="18">
                  <c:v>9.9189064199863708</c:v>
                </c:pt>
                <c:pt idx="19">
                  <c:v>9.9401101092676072</c:v>
                </c:pt>
                <c:pt idx="20">
                  <c:v>9.927181874317073</c:v>
                </c:pt>
                <c:pt idx="21">
                  <c:v>9.9481020383016077</c:v>
                </c:pt>
                <c:pt idx="22">
                  <c:v>9.990761008763327</c:v>
                </c:pt>
                <c:pt idx="23">
                  <c:v>10.035280091668314</c:v>
                </c:pt>
                <c:pt idx="24">
                  <c:v>10.019445995301504</c:v>
                </c:pt>
                <c:pt idx="25">
                  <c:v>10.008711812311541</c:v>
                </c:pt>
                <c:pt idx="26">
                  <c:v>10.053258484396995</c:v>
                </c:pt>
                <c:pt idx="27">
                  <c:v>10.089583225468935</c:v>
                </c:pt>
                <c:pt idx="28">
                  <c:v>10.131367920997313</c:v>
                </c:pt>
                <c:pt idx="29">
                  <c:v>10.148922801036365</c:v>
                </c:pt>
                <c:pt idx="30">
                  <c:v>10.130232915930442</c:v>
                </c:pt>
                <c:pt idx="31">
                  <c:v>10.144645019021052</c:v>
                </c:pt>
                <c:pt idx="32">
                  <c:v>10.120696580951929</c:v>
                </c:pt>
                <c:pt idx="33">
                  <c:v>10.159659728222486</c:v>
                </c:pt>
                <c:pt idx="34">
                  <c:v>10.221866219382866</c:v>
                </c:pt>
                <c:pt idx="35">
                  <c:v>10.254281528130399</c:v>
                </c:pt>
                <c:pt idx="36">
                  <c:v>10.279345689559314</c:v>
                </c:pt>
                <c:pt idx="37">
                  <c:v>10.302718910467711</c:v>
                </c:pt>
                <c:pt idx="38">
                  <c:v>10.33205370589962</c:v>
                </c:pt>
                <c:pt idx="39">
                  <c:v>10.356168371409026</c:v>
                </c:pt>
                <c:pt idx="40">
                  <c:v>10.362077811358059</c:v>
                </c:pt>
                <c:pt idx="41">
                  <c:v>10.344689485819266</c:v>
                </c:pt>
                <c:pt idx="42">
                  <c:v>10.36502396051214</c:v>
                </c:pt>
                <c:pt idx="43">
                  <c:v>10.38056595706141</c:v>
                </c:pt>
                <c:pt idx="44">
                  <c:v>10.410406944001011</c:v>
                </c:pt>
                <c:pt idx="45">
                  <c:v>10.424942399527001</c:v>
                </c:pt>
                <c:pt idx="46">
                  <c:v>10.451506118185431</c:v>
                </c:pt>
                <c:pt idx="47">
                  <c:v>10.485826252244339</c:v>
                </c:pt>
                <c:pt idx="48">
                  <c:v>10.517053937828749</c:v>
                </c:pt>
                <c:pt idx="49">
                  <c:v>10.550318277360505</c:v>
                </c:pt>
                <c:pt idx="50">
                  <c:v>10.575791309083852</c:v>
                </c:pt>
                <c:pt idx="51">
                  <c:v>10.570273932922944</c:v>
                </c:pt>
                <c:pt idx="52">
                  <c:v>10.575134761225259</c:v>
                </c:pt>
                <c:pt idx="53">
                  <c:v>10.591337424599695</c:v>
                </c:pt>
                <c:pt idx="54">
                  <c:v>10.619080266063754</c:v>
                </c:pt>
                <c:pt idx="55">
                  <c:v>10.658078264455709</c:v>
                </c:pt>
                <c:pt idx="56">
                  <c:v>10.674946552954896</c:v>
                </c:pt>
                <c:pt idx="57">
                  <c:v>10.684909443285818</c:v>
                </c:pt>
                <c:pt idx="58">
                  <c:v>10.676508800396775</c:v>
                </c:pt>
                <c:pt idx="59">
                  <c:v>10.623808776097164</c:v>
                </c:pt>
              </c:numCache>
            </c:numRef>
          </c:val>
        </c:ser>
        <c:marker val="1"/>
        <c:axId val="53809920"/>
        <c:axId val="53811456"/>
      </c:lineChart>
      <c:catAx>
        <c:axId val="53809920"/>
        <c:scaling>
          <c:orientation val="minMax"/>
        </c:scaling>
        <c:axPos val="b"/>
        <c:numFmt formatCode="General" sourceLinked="1"/>
        <c:tickLblPos val="nextTo"/>
        <c:txPr>
          <a:bodyPr/>
          <a:lstStyle/>
          <a:p>
            <a:pPr>
              <a:defRPr b="1"/>
            </a:pPr>
            <a:endParaRPr lang="en-US"/>
          </a:p>
        </c:txPr>
        <c:crossAx val="53811456"/>
        <c:crosses val="autoZero"/>
        <c:auto val="1"/>
        <c:lblAlgn val="ctr"/>
        <c:lblOffset val="100"/>
        <c:tickLblSkip val="10"/>
        <c:tickMarkSkip val="5"/>
      </c:catAx>
      <c:valAx>
        <c:axId val="53811456"/>
        <c:scaling>
          <c:orientation val="minMax"/>
          <c:min val="9.4"/>
        </c:scaling>
        <c:axPos val="l"/>
        <c:numFmt formatCode="General" sourceLinked="1"/>
        <c:tickLblPos val="nextTo"/>
        <c:txPr>
          <a:bodyPr/>
          <a:lstStyle/>
          <a:p>
            <a:pPr>
              <a:defRPr b="1"/>
            </a:pPr>
            <a:endParaRPr lang="en-US"/>
          </a:p>
        </c:txPr>
        <c:crossAx val="53809920"/>
        <c:crosses val="autoZero"/>
        <c:crossBetween val="between"/>
      </c:valAx>
      <c:spPr>
        <a:noFill/>
        <a:ln w="25411">
          <a:noFill/>
        </a:ln>
      </c:spPr>
    </c:plotArea>
    <c:plotVisOnly val="1"/>
    <c:dispBlanksAs val="gap"/>
  </c:chart>
  <c:txPr>
    <a:bodyPr/>
    <a:lstStyle/>
    <a:p>
      <a:pPr>
        <a:defRPr sz="1401" baseline="0"/>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9.4958968347010786E-2"/>
          <c:y val="7.7253218884120192E-2"/>
          <c:w val="0.8944900351699886"/>
          <c:h val="0.7618025751072961"/>
        </c:manualLayout>
      </c:layout>
      <c:barChart>
        <c:barDir val="col"/>
        <c:grouping val="clustered"/>
        <c:ser>
          <c:idx val="0"/>
          <c:order val="0"/>
          <c:tx>
            <c:strRef>
              <c:f>Sheet1!$A$2</c:f>
              <c:strCache>
                <c:ptCount val="1"/>
                <c:pt idx="0">
                  <c:v>East</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axId val="54534144"/>
        <c:axId val="54535680"/>
      </c:barChart>
      <c:catAx>
        <c:axId val="54534144"/>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54535680"/>
        <c:crosses val="autoZero"/>
        <c:auto val="1"/>
        <c:lblAlgn val="ctr"/>
        <c:lblOffset val="100"/>
        <c:tickLblSkip val="1"/>
        <c:tickMarkSkip val="1"/>
      </c:catAx>
      <c:valAx>
        <c:axId val="54535680"/>
        <c:scaling>
          <c:orientation val="minMax"/>
        </c:scaling>
        <c:axPos val="l"/>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54534144"/>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ser>
          <c:idx val="0"/>
          <c:order val="0"/>
          <c:tx>
            <c:strRef>
              <c:f>Sheet1!$A$2</c:f>
              <c:strCache>
                <c:ptCount val="1"/>
                <c:pt idx="0">
                  <c:v>East</c:v>
                </c:pt>
              </c:strCache>
            </c:strRef>
          </c:tx>
          <c:spPr>
            <a:solidFill>
              <a:srgbClr val="3366FF"/>
            </a:solidFill>
            <a:ln w="37991">
              <a:solidFill>
                <a:srgbClr val="3366FF"/>
              </a:solidFill>
              <a:prstDash val="solid"/>
            </a:ln>
          </c:spPr>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axId val="54543104"/>
        <c:axId val="54544640"/>
      </c:barChart>
      <c:catAx>
        <c:axId val="54543104"/>
        <c:scaling>
          <c:orientation val="minMax"/>
        </c:scaling>
        <c:axPos val="b"/>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54544640"/>
        <c:crosses val="autoZero"/>
        <c:auto val="1"/>
        <c:lblAlgn val="ctr"/>
        <c:lblOffset val="100"/>
        <c:tickLblSkip val="1"/>
        <c:tickMarkSkip val="1"/>
      </c:catAx>
      <c:valAx>
        <c:axId val="54544640"/>
        <c:scaling>
          <c:orientation val="minMax"/>
        </c:scaling>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1689"/>
            </c:manualLayout>
          </c:layout>
          <c:spPr>
            <a:noFill/>
            <a:ln w="25327">
              <a:noFill/>
            </a:ln>
          </c:spPr>
        </c:title>
        <c:numFmt formatCode="General" sourceLinked="1"/>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54543104"/>
        <c:crosses val="autoZero"/>
        <c:crossBetween val="between"/>
      </c:valAx>
      <c:spPr>
        <a:noFill/>
        <a:ln w="25327">
          <a:noFill/>
        </a:ln>
      </c:spPr>
    </c:plotArea>
    <c:plotVisOnly val="1"/>
    <c:dispBlanksAs val="gap"/>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8.0890973036342406E-2"/>
          <c:y val="7.7253218884120234E-2"/>
          <c:w val="0.90855803048065653"/>
          <c:h val="0.68884120171673835"/>
        </c:manualLayout>
      </c:layout>
      <c:barChart>
        <c:barDir val="col"/>
        <c:grouping val="clustered"/>
        <c:ser>
          <c:idx val="0"/>
          <c:order val="0"/>
          <c:tx>
            <c:strRef>
              <c:f>Sheet1!$A$2</c:f>
              <c:strCache>
                <c:ptCount val="1"/>
                <c:pt idx="0">
                  <c:v>East</c:v>
                </c:pt>
              </c:strCache>
            </c:strRef>
          </c:tx>
          <c:spPr>
            <a:solidFill>
              <a:srgbClr val="3366FF"/>
            </a:solidFill>
            <a:ln w="38033">
              <a:solidFill>
                <a:srgbClr val="3366FF"/>
              </a:solidFill>
              <a:prstDash val="solid"/>
            </a:ln>
          </c:spPr>
          <c:cat>
            <c:strRef>
              <c:f>Sheet1!$B$1:$G$1</c:f>
              <c:strCache>
                <c:ptCount val="6"/>
                <c:pt idx="0">
                  <c:v>Argentina</c:v>
                </c:pt>
                <c:pt idx="1">
                  <c:v>China</c:v>
                </c:pt>
                <c:pt idx="2">
                  <c:v>France</c:v>
                </c:pt>
                <c:pt idx="3">
                  <c:v>Ireland</c:v>
                </c:pt>
                <c:pt idx="4">
                  <c:v>Russia</c:v>
                </c:pt>
                <c:pt idx="5">
                  <c:v>United States</c:v>
                </c:pt>
              </c:strCache>
            </c:strRef>
          </c:cat>
          <c:val>
            <c:numRef>
              <c:f>Sheet1!$B$2:$G$2</c:f>
              <c:numCache>
                <c:formatCode>General</c:formatCode>
                <c:ptCount val="6"/>
                <c:pt idx="0">
                  <c:v>48.8</c:v>
                </c:pt>
                <c:pt idx="1">
                  <c:v>63.5</c:v>
                </c:pt>
                <c:pt idx="2">
                  <c:v>90</c:v>
                </c:pt>
                <c:pt idx="3">
                  <c:v>91.9</c:v>
                </c:pt>
                <c:pt idx="4">
                  <c:v>45</c:v>
                </c:pt>
                <c:pt idx="5">
                  <c:v>92.9</c:v>
                </c:pt>
              </c:numCache>
            </c:numRef>
          </c:val>
        </c:ser>
        <c:axId val="55071104"/>
        <c:axId val="55072640"/>
      </c:barChart>
      <c:catAx>
        <c:axId val="55071104"/>
        <c:scaling>
          <c:orientation val="minMax"/>
        </c:scaling>
        <c:axPos val="b"/>
        <c:numFmt formatCode="General" sourceLinked="1"/>
        <c:tickLblPos val="nextTo"/>
        <c:spPr>
          <a:ln w="3169">
            <a:solidFill>
              <a:schemeClr val="tx1"/>
            </a:solidFill>
            <a:prstDash val="solid"/>
          </a:ln>
        </c:spPr>
        <c:txPr>
          <a:bodyPr rot="0" vert="horz"/>
          <a:lstStyle/>
          <a:p>
            <a:pPr>
              <a:defRPr sz="1797" b="1" i="0" u="none" strike="noStrike" baseline="0">
                <a:solidFill>
                  <a:schemeClr val="tx1"/>
                </a:solidFill>
                <a:latin typeface="Palatino Linotype"/>
                <a:ea typeface="Palatino Linotype"/>
                <a:cs typeface="Palatino Linotype"/>
              </a:defRPr>
            </a:pPr>
            <a:endParaRPr lang="en-US"/>
          </a:p>
        </c:txPr>
        <c:crossAx val="55072640"/>
        <c:crosses val="autoZero"/>
        <c:auto val="1"/>
        <c:lblAlgn val="ctr"/>
        <c:lblOffset val="100"/>
        <c:tickLblSkip val="1"/>
        <c:tickMarkSkip val="1"/>
      </c:catAx>
      <c:valAx>
        <c:axId val="55072640"/>
        <c:scaling>
          <c:orientation val="minMax"/>
          <c:max val="100"/>
          <c:min val="0"/>
        </c:scaling>
        <c:axPos val="l"/>
        <c:numFmt formatCode="General" sourceLinked="1"/>
        <c:tickLblPos val="nextTo"/>
        <c:spPr>
          <a:ln w="3169">
            <a:solidFill>
              <a:schemeClr val="tx1"/>
            </a:solidFill>
            <a:prstDash val="solid"/>
          </a:ln>
        </c:spPr>
        <c:txPr>
          <a:bodyPr rot="0" vert="horz"/>
          <a:lstStyle/>
          <a:p>
            <a:pPr>
              <a:defRPr sz="1797" b="1" i="0" u="none" strike="noStrike" baseline="0">
                <a:solidFill>
                  <a:schemeClr val="tx1"/>
                </a:solidFill>
                <a:latin typeface="Palatino Linotype"/>
                <a:ea typeface="Palatino Linotype"/>
                <a:cs typeface="Palatino Linotype"/>
              </a:defRPr>
            </a:pPr>
            <a:endParaRPr lang="en-US"/>
          </a:p>
        </c:txPr>
        <c:crossAx val="55071104"/>
        <c:crosses val="autoZero"/>
        <c:crossBetween val="between"/>
        <c:majorUnit val="20"/>
      </c:valAx>
      <c:spPr>
        <a:noFill/>
        <a:ln w="25355">
          <a:noFill/>
        </a:ln>
      </c:spPr>
    </c:plotArea>
    <c:plotVisOnly val="1"/>
    <c:dispBlanksAs val="gap"/>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Sheet1!$B$2</c:f>
              <c:strCache>
                <c:ptCount val="1"/>
                <c:pt idx="0">
                  <c:v>Argentina</c:v>
                </c:pt>
              </c:strCache>
            </c:strRef>
          </c:tx>
          <c:spPr>
            <a:ln>
              <a:solidFill>
                <a:srgbClr val="FF0000"/>
              </a:solidFill>
            </a:ln>
          </c:spPr>
          <c:marker>
            <c:symbol val="none"/>
          </c:marker>
          <c:cat>
            <c:numRef>
              <c:f>Sheet1!$A$3:$A$64</c:f>
              <c:numCache>
                <c:formatCode>General</c:formatCode>
                <c:ptCount val="62"/>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numCache>
            </c:numRef>
          </c:cat>
          <c:val>
            <c:numRef>
              <c:f>Sheet1!$B$3:$B$64</c:f>
              <c:numCache>
                <c:formatCode>General</c:formatCode>
                <c:ptCount val="62"/>
                <c:pt idx="0">
                  <c:v>5421.8649160000004</c:v>
                </c:pt>
                <c:pt idx="1">
                  <c:v>5648.2853789999999</c:v>
                </c:pt>
                <c:pt idx="2">
                  <c:v>5189.2999220000002</c:v>
                </c:pt>
                <c:pt idx="3">
                  <c:v>5325.1232840000048</c:v>
                </c:pt>
                <c:pt idx="4">
                  <c:v>5398.1936780000024</c:v>
                </c:pt>
                <c:pt idx="5">
                  <c:v>5685.8880960000024</c:v>
                </c:pt>
                <c:pt idx="6">
                  <c:v>5699.6356950000054</c:v>
                </c:pt>
                <c:pt idx="7">
                  <c:v>5848.7202720000014</c:v>
                </c:pt>
                <c:pt idx="8">
                  <c:v>6144.7414499999995</c:v>
                </c:pt>
                <c:pt idx="9">
                  <c:v>5725.8941640000048</c:v>
                </c:pt>
                <c:pt idx="10">
                  <c:v>6242.7558040000004</c:v>
                </c:pt>
                <c:pt idx="11">
                  <c:v>6357.2026200000046</c:v>
                </c:pt>
                <c:pt idx="12">
                  <c:v>6303.2119820000007</c:v>
                </c:pt>
                <c:pt idx="13">
                  <c:v>5972.0106150000001</c:v>
                </c:pt>
                <c:pt idx="14">
                  <c:v>6358.3581030000014</c:v>
                </c:pt>
                <c:pt idx="15">
                  <c:v>6871.5166550000004</c:v>
                </c:pt>
                <c:pt idx="16">
                  <c:v>6787.8369650000004</c:v>
                </c:pt>
                <c:pt idx="17">
                  <c:v>6886.3833329999998</c:v>
                </c:pt>
                <c:pt idx="18">
                  <c:v>7122.4804629999999</c:v>
                </c:pt>
                <c:pt idx="19">
                  <c:v>7676.9863310000001</c:v>
                </c:pt>
                <c:pt idx="20">
                  <c:v>7809.7426400000004</c:v>
                </c:pt>
                <c:pt idx="21">
                  <c:v>7968.5682970000034</c:v>
                </c:pt>
                <c:pt idx="22">
                  <c:v>7955.7762110000003</c:v>
                </c:pt>
                <c:pt idx="23">
                  <c:v>8025.3850919999995</c:v>
                </c:pt>
                <c:pt idx="24">
                  <c:v>8363.9954349999898</c:v>
                </c:pt>
                <c:pt idx="25">
                  <c:v>8164.1966860000048</c:v>
                </c:pt>
                <c:pt idx="26">
                  <c:v>8176.5855030000002</c:v>
                </c:pt>
                <c:pt idx="27">
                  <c:v>8656.8876119999895</c:v>
                </c:pt>
                <c:pt idx="28">
                  <c:v>8273.8929249999874</c:v>
                </c:pt>
                <c:pt idx="29">
                  <c:v>8659.384591</c:v>
                </c:pt>
                <c:pt idx="30">
                  <c:v>8637.6229939999903</c:v>
                </c:pt>
                <c:pt idx="31">
                  <c:v>8045.1835460000002</c:v>
                </c:pt>
                <c:pt idx="32">
                  <c:v>7710.9631569999992</c:v>
                </c:pt>
                <c:pt idx="33">
                  <c:v>7907.4666820000002</c:v>
                </c:pt>
                <c:pt idx="34">
                  <c:v>7930.6041660000046</c:v>
                </c:pt>
                <c:pt idx="35">
                  <c:v>7293.7980469999993</c:v>
                </c:pt>
                <c:pt idx="36">
                  <c:v>7684.808102</c:v>
                </c:pt>
                <c:pt idx="37">
                  <c:v>7758.1808620000002</c:v>
                </c:pt>
                <c:pt idx="38">
                  <c:v>7544.545736</c:v>
                </c:pt>
                <c:pt idx="39">
                  <c:v>6910.3287</c:v>
                </c:pt>
                <c:pt idx="40">
                  <c:v>6822.8159110000024</c:v>
                </c:pt>
                <c:pt idx="41">
                  <c:v>7392.1819950000054</c:v>
                </c:pt>
                <c:pt idx="42">
                  <c:v>7986.499073</c:v>
                </c:pt>
                <c:pt idx="43">
                  <c:v>8410.8250159999898</c:v>
                </c:pt>
                <c:pt idx="44">
                  <c:v>8764.2342320000098</c:v>
                </c:pt>
                <c:pt idx="45">
                  <c:v>8578.0612329999931</c:v>
                </c:pt>
                <c:pt idx="46">
                  <c:v>8904.8156579999904</c:v>
                </c:pt>
                <c:pt idx="47">
                  <c:v>9425.4274740000001</c:v>
                </c:pt>
                <c:pt idx="48">
                  <c:v>9690.1705660000007</c:v>
                </c:pt>
                <c:pt idx="49">
                  <c:v>9329.6104290000003</c:v>
                </c:pt>
                <c:pt idx="50">
                  <c:v>9171.9442099999997</c:v>
                </c:pt>
                <c:pt idx="51">
                  <c:v>8812.2427349999998</c:v>
                </c:pt>
                <c:pt idx="52">
                  <c:v>8157.8789489999999</c:v>
                </c:pt>
                <c:pt idx="53">
                  <c:v>8706.4229510000005</c:v>
                </c:pt>
                <c:pt idx="54">
                  <c:v>9259.1212410000098</c:v>
                </c:pt>
                <c:pt idx="55">
                  <c:v>9974.7320110000092</c:v>
                </c:pt>
                <c:pt idx="56">
                  <c:v>10655.17262999999</c:v>
                </c:pt>
                <c:pt idx="57">
                  <c:v>11346.110269999999</c:v>
                </c:pt>
                <c:pt idx="58">
                  <c:v>11852.502630000001</c:v>
                </c:pt>
                <c:pt idx="59">
                  <c:v>11961.302830000001</c:v>
                </c:pt>
              </c:numCache>
            </c:numRef>
          </c:val>
        </c:ser>
        <c:ser>
          <c:idx val="1"/>
          <c:order val="1"/>
          <c:tx>
            <c:strRef>
              <c:f>Sheet1!$C$2</c:f>
              <c:strCache>
                <c:ptCount val="1"/>
                <c:pt idx="0">
                  <c:v>Ireland</c:v>
                </c:pt>
              </c:strCache>
            </c:strRef>
          </c:tx>
          <c:spPr>
            <a:ln w="34925">
              <a:solidFill>
                <a:srgbClr val="0000FF"/>
              </a:solidFill>
            </a:ln>
          </c:spPr>
          <c:marker>
            <c:symbol val="none"/>
          </c:marker>
          <c:cat>
            <c:numRef>
              <c:f>Sheet1!$A$3:$A$64</c:f>
              <c:numCache>
                <c:formatCode>General</c:formatCode>
                <c:ptCount val="62"/>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numCache>
            </c:numRef>
          </c:cat>
          <c:val>
            <c:numRef>
              <c:f>Sheet1!$C$3:$C$64</c:f>
              <c:numCache>
                <c:formatCode>General</c:formatCode>
                <c:ptCount val="62"/>
                <c:pt idx="0">
                  <c:v>5849.0342959999998</c:v>
                </c:pt>
                <c:pt idx="1">
                  <c:v>6047.8458540000001</c:v>
                </c:pt>
                <c:pt idx="2">
                  <c:v>5948.6523980000047</c:v>
                </c:pt>
                <c:pt idx="3">
                  <c:v>6177.8965840000046</c:v>
                </c:pt>
                <c:pt idx="4">
                  <c:v>6249.1776900000004</c:v>
                </c:pt>
                <c:pt idx="5">
                  <c:v>6583.3093260000014</c:v>
                </c:pt>
                <c:pt idx="6">
                  <c:v>6409.8973529999985</c:v>
                </c:pt>
                <c:pt idx="7">
                  <c:v>6266.8478919999998</c:v>
                </c:pt>
                <c:pt idx="8">
                  <c:v>6311.2141920000004</c:v>
                </c:pt>
                <c:pt idx="9">
                  <c:v>6680.0311340000044</c:v>
                </c:pt>
                <c:pt idx="10">
                  <c:v>6970.6172620000034</c:v>
                </c:pt>
                <c:pt idx="11">
                  <c:v>7351.7686830000002</c:v>
                </c:pt>
                <c:pt idx="12">
                  <c:v>7597.592204000005</c:v>
                </c:pt>
                <c:pt idx="13">
                  <c:v>7916.4966190000014</c:v>
                </c:pt>
                <c:pt idx="14">
                  <c:v>8220.1318080000092</c:v>
                </c:pt>
                <c:pt idx="15">
                  <c:v>8376.2710590000006</c:v>
                </c:pt>
                <c:pt idx="16">
                  <c:v>8379.0832480000099</c:v>
                </c:pt>
                <c:pt idx="17">
                  <c:v>8759.3446100000001</c:v>
                </c:pt>
                <c:pt idx="18">
                  <c:v>9510.6638430000003</c:v>
                </c:pt>
                <c:pt idx="19">
                  <c:v>10122.59755</c:v>
                </c:pt>
                <c:pt idx="20">
                  <c:v>10215.631450000012</c:v>
                </c:pt>
                <c:pt idx="21">
                  <c:v>10507.708060000004</c:v>
                </c:pt>
                <c:pt idx="22">
                  <c:v>11145.361510000001</c:v>
                </c:pt>
                <c:pt idx="23">
                  <c:v>11736.045840000002</c:v>
                </c:pt>
                <c:pt idx="24">
                  <c:v>11896.84281</c:v>
                </c:pt>
                <c:pt idx="25">
                  <c:v>11729.961139999985</c:v>
                </c:pt>
                <c:pt idx="26">
                  <c:v>12009.012570000004</c:v>
                </c:pt>
                <c:pt idx="27">
                  <c:v>12780.860839999983</c:v>
                </c:pt>
                <c:pt idx="28">
                  <c:v>13632.25785</c:v>
                </c:pt>
                <c:pt idx="29">
                  <c:v>14124.578740000004</c:v>
                </c:pt>
                <c:pt idx="30">
                  <c:v>13982.68550999999</c:v>
                </c:pt>
                <c:pt idx="31">
                  <c:v>14268.214379999999</c:v>
                </c:pt>
                <c:pt idx="32">
                  <c:v>14088.98080999999</c:v>
                </c:pt>
                <c:pt idx="33">
                  <c:v>13791.15805</c:v>
                </c:pt>
                <c:pt idx="34">
                  <c:v>14021.67849</c:v>
                </c:pt>
                <c:pt idx="35">
                  <c:v>14241.34526</c:v>
                </c:pt>
                <c:pt idx="36">
                  <c:v>14264.141809999999</c:v>
                </c:pt>
                <c:pt idx="37">
                  <c:v>14503.356949999985</c:v>
                </c:pt>
                <c:pt idx="38">
                  <c:v>15038.29081</c:v>
                </c:pt>
                <c:pt idx="39">
                  <c:v>16049.80380999999</c:v>
                </c:pt>
                <c:pt idx="40">
                  <c:v>17400.404750000005</c:v>
                </c:pt>
                <c:pt idx="41">
                  <c:v>17488.601180000001</c:v>
                </c:pt>
                <c:pt idx="42">
                  <c:v>17672.73774</c:v>
                </c:pt>
                <c:pt idx="43">
                  <c:v>17967.259190000001</c:v>
                </c:pt>
                <c:pt idx="44">
                  <c:v>18982.562160000001</c:v>
                </c:pt>
                <c:pt idx="45">
                  <c:v>20776.869349999983</c:v>
                </c:pt>
                <c:pt idx="46">
                  <c:v>22439.108529999983</c:v>
                </c:pt>
                <c:pt idx="47">
                  <c:v>24640.882799999999</c:v>
                </c:pt>
                <c:pt idx="48">
                  <c:v>26159.080610000001</c:v>
                </c:pt>
                <c:pt idx="49">
                  <c:v>28502.27362</c:v>
                </c:pt>
                <c:pt idx="50">
                  <c:v>30772.993119999999</c:v>
                </c:pt>
                <c:pt idx="51">
                  <c:v>32143.03743</c:v>
                </c:pt>
                <c:pt idx="52">
                  <c:v>33794.078600000001</c:v>
                </c:pt>
                <c:pt idx="53">
                  <c:v>35007.10729</c:v>
                </c:pt>
                <c:pt idx="54">
                  <c:v>35457.486790000003</c:v>
                </c:pt>
                <c:pt idx="55">
                  <c:v>37032.425939999994</c:v>
                </c:pt>
                <c:pt idx="56">
                  <c:v>37888.898200000003</c:v>
                </c:pt>
                <c:pt idx="57">
                  <c:v>39164.72623</c:v>
                </c:pt>
                <c:pt idx="58">
                  <c:v>37160.026779999993</c:v>
                </c:pt>
                <c:pt idx="59">
                  <c:v>33347.452520000013</c:v>
                </c:pt>
              </c:numCache>
            </c:numRef>
          </c:val>
        </c:ser>
        <c:marker val="1"/>
        <c:axId val="55089024"/>
        <c:axId val="55090560"/>
      </c:lineChart>
      <c:catAx>
        <c:axId val="55089024"/>
        <c:scaling>
          <c:orientation val="minMax"/>
        </c:scaling>
        <c:axPos val="b"/>
        <c:numFmt formatCode="General" sourceLinked="1"/>
        <c:tickLblPos val="nextTo"/>
        <c:txPr>
          <a:bodyPr/>
          <a:lstStyle/>
          <a:p>
            <a:pPr>
              <a:defRPr sz="1400" b="1" baseline="0"/>
            </a:pPr>
            <a:endParaRPr lang="en-US"/>
          </a:p>
        </c:txPr>
        <c:crossAx val="55090560"/>
        <c:crosses val="autoZero"/>
        <c:auto val="1"/>
        <c:lblAlgn val="ctr"/>
        <c:lblOffset val="100"/>
        <c:tickLblSkip val="10"/>
        <c:tickMarkSkip val="5"/>
      </c:catAx>
      <c:valAx>
        <c:axId val="55090560"/>
        <c:scaling>
          <c:orientation val="minMax"/>
        </c:scaling>
        <c:axPos val="l"/>
        <c:title>
          <c:tx>
            <c:rich>
              <a:bodyPr rot="-5400000" vert="horz"/>
              <a:lstStyle/>
              <a:p>
                <a:pPr>
                  <a:defRPr/>
                </a:pPr>
                <a:r>
                  <a:rPr lang="en-US" sz="1400" dirty="0" err="1" smtClean="0"/>
                  <a:t>Ppp</a:t>
                </a:r>
                <a:r>
                  <a:rPr lang="en-US" sz="1400" baseline="0" dirty="0" smtClean="0"/>
                  <a:t> GDP per capita</a:t>
                </a:r>
                <a:endParaRPr lang="en-US" sz="1400" dirty="0"/>
              </a:p>
            </c:rich>
          </c:tx>
        </c:title>
        <c:numFmt formatCode="General" sourceLinked="1"/>
        <c:minorTickMark val="out"/>
        <c:tickLblPos val="nextTo"/>
        <c:txPr>
          <a:bodyPr/>
          <a:lstStyle/>
          <a:p>
            <a:pPr>
              <a:defRPr sz="1400" b="1"/>
            </a:pPr>
            <a:endParaRPr lang="en-US"/>
          </a:p>
        </c:txPr>
        <c:crossAx val="55089024"/>
        <c:crosses val="autoZero"/>
        <c:crossBetween val="between"/>
        <c:majorUnit val="10000"/>
        <c:minorUnit val="5000"/>
      </c:valAx>
      <c:spPr>
        <a:noFill/>
        <a:ln w="25391">
          <a:noFill/>
        </a:ln>
      </c:spPr>
    </c:plotArea>
    <c:plotVisOnly val="1"/>
    <c:dispBlanksAs val="gap"/>
  </c:chart>
  <c:txPr>
    <a:bodyPr/>
    <a:lstStyle/>
    <a:p>
      <a:pPr>
        <a:defRPr sz="1200" baseline="0"/>
      </a:pPr>
      <a:endParaRPr lang="en-US"/>
    </a:p>
  </c:txPr>
  <c:externalData r:id="rId1"/>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Sheet1!$B$2</c:f>
              <c:strCache>
                <c:ptCount val="1"/>
                <c:pt idx="0">
                  <c:v>Argentina</c:v>
                </c:pt>
              </c:strCache>
            </c:strRef>
          </c:tx>
          <c:spPr>
            <a:ln>
              <a:solidFill>
                <a:srgbClr val="FF0000"/>
              </a:solidFill>
            </a:ln>
          </c:spPr>
          <c:marker>
            <c:symbol val="none"/>
          </c:marker>
          <c:cat>
            <c:numRef>
              <c:f>Sheet1!$A$3:$A$64</c:f>
              <c:numCache>
                <c:formatCode>General</c:formatCode>
                <c:ptCount val="62"/>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numCache>
            </c:numRef>
          </c:cat>
          <c:val>
            <c:numRef>
              <c:f>Sheet1!$B$3:$B$64</c:f>
              <c:numCache>
                <c:formatCode>General</c:formatCode>
                <c:ptCount val="62"/>
                <c:pt idx="0">
                  <c:v>5421.8649160000004</c:v>
                </c:pt>
                <c:pt idx="1">
                  <c:v>5648.2853789999999</c:v>
                </c:pt>
                <c:pt idx="2">
                  <c:v>5189.2999220000002</c:v>
                </c:pt>
                <c:pt idx="3">
                  <c:v>5325.1232840000066</c:v>
                </c:pt>
                <c:pt idx="4">
                  <c:v>5398.1936780000024</c:v>
                </c:pt>
                <c:pt idx="5">
                  <c:v>5685.8880960000024</c:v>
                </c:pt>
                <c:pt idx="6">
                  <c:v>5699.6356950000054</c:v>
                </c:pt>
                <c:pt idx="7">
                  <c:v>5848.7202720000014</c:v>
                </c:pt>
                <c:pt idx="8">
                  <c:v>6144.7414499999995</c:v>
                </c:pt>
                <c:pt idx="9">
                  <c:v>5725.8941640000066</c:v>
                </c:pt>
                <c:pt idx="10">
                  <c:v>6242.7558040000004</c:v>
                </c:pt>
                <c:pt idx="11">
                  <c:v>6357.2026200000064</c:v>
                </c:pt>
                <c:pt idx="12">
                  <c:v>6303.2119820000007</c:v>
                </c:pt>
                <c:pt idx="13">
                  <c:v>5972.0106150000001</c:v>
                </c:pt>
                <c:pt idx="14">
                  <c:v>6358.3581030000014</c:v>
                </c:pt>
                <c:pt idx="15">
                  <c:v>6871.5166550000004</c:v>
                </c:pt>
                <c:pt idx="16">
                  <c:v>6787.8369650000004</c:v>
                </c:pt>
                <c:pt idx="17">
                  <c:v>6886.3833329999998</c:v>
                </c:pt>
                <c:pt idx="18">
                  <c:v>7122.4804629999999</c:v>
                </c:pt>
                <c:pt idx="19">
                  <c:v>7676.9863310000001</c:v>
                </c:pt>
                <c:pt idx="20">
                  <c:v>7809.7426400000004</c:v>
                </c:pt>
                <c:pt idx="21">
                  <c:v>7968.5682970000034</c:v>
                </c:pt>
                <c:pt idx="22">
                  <c:v>7955.7762110000003</c:v>
                </c:pt>
                <c:pt idx="23">
                  <c:v>8025.3850919999995</c:v>
                </c:pt>
                <c:pt idx="24">
                  <c:v>8363.9954349999862</c:v>
                </c:pt>
                <c:pt idx="25">
                  <c:v>8164.1966860000066</c:v>
                </c:pt>
                <c:pt idx="26">
                  <c:v>8176.5855030000002</c:v>
                </c:pt>
                <c:pt idx="27">
                  <c:v>8656.8876119999859</c:v>
                </c:pt>
                <c:pt idx="28">
                  <c:v>8273.8929249999837</c:v>
                </c:pt>
                <c:pt idx="29">
                  <c:v>8659.384591</c:v>
                </c:pt>
                <c:pt idx="30">
                  <c:v>8637.6229939999866</c:v>
                </c:pt>
                <c:pt idx="31">
                  <c:v>8045.1835460000002</c:v>
                </c:pt>
                <c:pt idx="32">
                  <c:v>7710.9631569999992</c:v>
                </c:pt>
                <c:pt idx="33">
                  <c:v>7907.4666820000002</c:v>
                </c:pt>
                <c:pt idx="34">
                  <c:v>7930.6041660000064</c:v>
                </c:pt>
                <c:pt idx="35">
                  <c:v>7293.7980469999993</c:v>
                </c:pt>
                <c:pt idx="36">
                  <c:v>7684.808102</c:v>
                </c:pt>
                <c:pt idx="37">
                  <c:v>7758.1808620000002</c:v>
                </c:pt>
                <c:pt idx="38">
                  <c:v>7544.545736</c:v>
                </c:pt>
                <c:pt idx="39">
                  <c:v>6910.3287</c:v>
                </c:pt>
                <c:pt idx="40">
                  <c:v>6822.8159110000024</c:v>
                </c:pt>
                <c:pt idx="41">
                  <c:v>7392.1819950000054</c:v>
                </c:pt>
                <c:pt idx="42">
                  <c:v>7986.499073</c:v>
                </c:pt>
                <c:pt idx="43">
                  <c:v>8410.8250159999861</c:v>
                </c:pt>
                <c:pt idx="44">
                  <c:v>8764.2342320000134</c:v>
                </c:pt>
                <c:pt idx="45">
                  <c:v>8578.0612329999931</c:v>
                </c:pt>
                <c:pt idx="46">
                  <c:v>8904.8156579999868</c:v>
                </c:pt>
                <c:pt idx="47">
                  <c:v>9425.4274740000001</c:v>
                </c:pt>
                <c:pt idx="48">
                  <c:v>9690.1705660000007</c:v>
                </c:pt>
                <c:pt idx="49">
                  <c:v>9329.6104290000003</c:v>
                </c:pt>
                <c:pt idx="50">
                  <c:v>9171.9442099999997</c:v>
                </c:pt>
                <c:pt idx="51">
                  <c:v>8812.2427349999998</c:v>
                </c:pt>
                <c:pt idx="52">
                  <c:v>8157.8789489999999</c:v>
                </c:pt>
                <c:pt idx="53">
                  <c:v>8706.4229510000005</c:v>
                </c:pt>
                <c:pt idx="54">
                  <c:v>9259.1212410000135</c:v>
                </c:pt>
                <c:pt idx="55">
                  <c:v>9974.7320110000128</c:v>
                </c:pt>
                <c:pt idx="56">
                  <c:v>10655.172629999986</c:v>
                </c:pt>
                <c:pt idx="57">
                  <c:v>11346.110269999999</c:v>
                </c:pt>
                <c:pt idx="58">
                  <c:v>11852.502630000001</c:v>
                </c:pt>
                <c:pt idx="59">
                  <c:v>11961.302830000001</c:v>
                </c:pt>
              </c:numCache>
            </c:numRef>
          </c:val>
        </c:ser>
        <c:ser>
          <c:idx val="1"/>
          <c:order val="1"/>
          <c:tx>
            <c:strRef>
              <c:f>Sheet1!$C$2</c:f>
              <c:strCache>
                <c:ptCount val="1"/>
                <c:pt idx="0">
                  <c:v>Ireland</c:v>
                </c:pt>
              </c:strCache>
            </c:strRef>
          </c:tx>
          <c:spPr>
            <a:ln w="34925">
              <a:solidFill>
                <a:srgbClr val="0000FF"/>
              </a:solidFill>
            </a:ln>
          </c:spPr>
          <c:marker>
            <c:symbol val="none"/>
          </c:marker>
          <c:cat>
            <c:numRef>
              <c:f>Sheet1!$A$3:$A$64</c:f>
              <c:numCache>
                <c:formatCode>General</c:formatCode>
                <c:ptCount val="62"/>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numCache>
            </c:numRef>
          </c:cat>
          <c:val>
            <c:numRef>
              <c:f>Sheet1!$C$3:$C$64</c:f>
              <c:numCache>
                <c:formatCode>General</c:formatCode>
                <c:ptCount val="62"/>
                <c:pt idx="0">
                  <c:v>5849.0342959999998</c:v>
                </c:pt>
                <c:pt idx="1">
                  <c:v>6047.8458540000001</c:v>
                </c:pt>
                <c:pt idx="2">
                  <c:v>5948.6523980000065</c:v>
                </c:pt>
                <c:pt idx="3">
                  <c:v>6177.8965840000064</c:v>
                </c:pt>
                <c:pt idx="4">
                  <c:v>6249.1776900000004</c:v>
                </c:pt>
                <c:pt idx="5">
                  <c:v>6583.3093260000014</c:v>
                </c:pt>
                <c:pt idx="6">
                  <c:v>6409.8973529999985</c:v>
                </c:pt>
                <c:pt idx="7">
                  <c:v>6266.8478919999998</c:v>
                </c:pt>
                <c:pt idx="8">
                  <c:v>6311.2141920000004</c:v>
                </c:pt>
                <c:pt idx="9">
                  <c:v>6680.0311340000044</c:v>
                </c:pt>
                <c:pt idx="10">
                  <c:v>6970.6172620000034</c:v>
                </c:pt>
                <c:pt idx="11">
                  <c:v>7351.7686830000002</c:v>
                </c:pt>
                <c:pt idx="12">
                  <c:v>7597.5922040000069</c:v>
                </c:pt>
                <c:pt idx="13">
                  <c:v>7916.4966190000014</c:v>
                </c:pt>
                <c:pt idx="14">
                  <c:v>8220.1318080000128</c:v>
                </c:pt>
                <c:pt idx="15">
                  <c:v>8376.2710590000006</c:v>
                </c:pt>
                <c:pt idx="16">
                  <c:v>8379.0832480000136</c:v>
                </c:pt>
                <c:pt idx="17">
                  <c:v>8759.3446100000001</c:v>
                </c:pt>
                <c:pt idx="18">
                  <c:v>9510.6638430000003</c:v>
                </c:pt>
                <c:pt idx="19">
                  <c:v>10122.59755</c:v>
                </c:pt>
                <c:pt idx="20">
                  <c:v>10215.631450000015</c:v>
                </c:pt>
                <c:pt idx="21">
                  <c:v>10507.708060000004</c:v>
                </c:pt>
                <c:pt idx="22">
                  <c:v>11145.361510000001</c:v>
                </c:pt>
                <c:pt idx="23">
                  <c:v>11736.045840000002</c:v>
                </c:pt>
                <c:pt idx="24">
                  <c:v>11896.84281</c:v>
                </c:pt>
                <c:pt idx="25">
                  <c:v>11729.961139999981</c:v>
                </c:pt>
                <c:pt idx="26">
                  <c:v>12009.012570000004</c:v>
                </c:pt>
                <c:pt idx="27">
                  <c:v>12780.860839999979</c:v>
                </c:pt>
                <c:pt idx="28">
                  <c:v>13632.25785</c:v>
                </c:pt>
                <c:pt idx="29">
                  <c:v>14124.578740000004</c:v>
                </c:pt>
                <c:pt idx="30">
                  <c:v>13982.685509999987</c:v>
                </c:pt>
                <c:pt idx="31">
                  <c:v>14268.214379999999</c:v>
                </c:pt>
                <c:pt idx="32">
                  <c:v>14088.980809999986</c:v>
                </c:pt>
                <c:pt idx="33">
                  <c:v>13791.15805</c:v>
                </c:pt>
                <c:pt idx="34">
                  <c:v>14021.67849</c:v>
                </c:pt>
                <c:pt idx="35">
                  <c:v>14241.34526</c:v>
                </c:pt>
                <c:pt idx="36">
                  <c:v>14264.141809999999</c:v>
                </c:pt>
                <c:pt idx="37">
                  <c:v>14503.356949999981</c:v>
                </c:pt>
                <c:pt idx="38">
                  <c:v>15038.29081</c:v>
                </c:pt>
                <c:pt idx="39">
                  <c:v>16049.803809999989</c:v>
                </c:pt>
                <c:pt idx="40">
                  <c:v>17400.404750000005</c:v>
                </c:pt>
                <c:pt idx="41">
                  <c:v>17488.601180000001</c:v>
                </c:pt>
                <c:pt idx="42">
                  <c:v>17672.73774</c:v>
                </c:pt>
                <c:pt idx="43">
                  <c:v>17967.259190000001</c:v>
                </c:pt>
                <c:pt idx="44">
                  <c:v>18982.562160000001</c:v>
                </c:pt>
                <c:pt idx="45">
                  <c:v>20776.869349999972</c:v>
                </c:pt>
                <c:pt idx="46">
                  <c:v>22439.108529999976</c:v>
                </c:pt>
                <c:pt idx="47">
                  <c:v>24640.882799999999</c:v>
                </c:pt>
                <c:pt idx="48">
                  <c:v>26159.080610000001</c:v>
                </c:pt>
                <c:pt idx="49">
                  <c:v>28502.27362</c:v>
                </c:pt>
                <c:pt idx="50">
                  <c:v>30772.993119999999</c:v>
                </c:pt>
                <c:pt idx="51">
                  <c:v>32143.03743</c:v>
                </c:pt>
                <c:pt idx="52">
                  <c:v>33794.078600000001</c:v>
                </c:pt>
                <c:pt idx="53">
                  <c:v>35007.10729</c:v>
                </c:pt>
                <c:pt idx="54">
                  <c:v>35457.486790000003</c:v>
                </c:pt>
                <c:pt idx="55">
                  <c:v>37032.425939999994</c:v>
                </c:pt>
                <c:pt idx="56">
                  <c:v>37888.898200000003</c:v>
                </c:pt>
                <c:pt idx="57">
                  <c:v>39164.72623</c:v>
                </c:pt>
                <c:pt idx="58">
                  <c:v>37160.026779999993</c:v>
                </c:pt>
                <c:pt idx="59">
                  <c:v>33347.452520000013</c:v>
                </c:pt>
              </c:numCache>
            </c:numRef>
          </c:val>
        </c:ser>
        <c:marker val="1"/>
        <c:axId val="55231616"/>
        <c:axId val="55233152"/>
      </c:lineChart>
      <c:catAx>
        <c:axId val="55231616"/>
        <c:scaling>
          <c:orientation val="minMax"/>
        </c:scaling>
        <c:axPos val="b"/>
        <c:numFmt formatCode="General" sourceLinked="1"/>
        <c:tickLblPos val="nextTo"/>
        <c:txPr>
          <a:bodyPr/>
          <a:lstStyle/>
          <a:p>
            <a:pPr>
              <a:defRPr sz="1400" b="1" baseline="0"/>
            </a:pPr>
            <a:endParaRPr lang="en-US"/>
          </a:p>
        </c:txPr>
        <c:crossAx val="55233152"/>
        <c:crosses val="autoZero"/>
        <c:auto val="1"/>
        <c:lblAlgn val="ctr"/>
        <c:lblOffset val="100"/>
        <c:tickLblSkip val="10"/>
        <c:tickMarkSkip val="5"/>
      </c:catAx>
      <c:valAx>
        <c:axId val="55233152"/>
        <c:scaling>
          <c:orientation val="minMax"/>
        </c:scaling>
        <c:axPos val="l"/>
        <c:title>
          <c:tx>
            <c:rich>
              <a:bodyPr rot="-5400000" vert="horz"/>
              <a:lstStyle/>
              <a:p>
                <a:pPr>
                  <a:defRPr/>
                </a:pPr>
                <a:r>
                  <a:rPr lang="en-US" sz="1400" dirty="0" err="1" smtClean="0"/>
                  <a:t>Ppp</a:t>
                </a:r>
                <a:r>
                  <a:rPr lang="en-US" sz="1400" baseline="0" dirty="0" smtClean="0"/>
                  <a:t> GDP per capita</a:t>
                </a:r>
                <a:endParaRPr lang="en-US" sz="1400" dirty="0"/>
              </a:p>
            </c:rich>
          </c:tx>
        </c:title>
        <c:numFmt formatCode="General" sourceLinked="1"/>
        <c:minorTickMark val="out"/>
        <c:tickLblPos val="nextTo"/>
        <c:txPr>
          <a:bodyPr/>
          <a:lstStyle/>
          <a:p>
            <a:pPr>
              <a:defRPr sz="1400" b="1"/>
            </a:pPr>
            <a:endParaRPr lang="en-US"/>
          </a:p>
        </c:txPr>
        <c:crossAx val="55231616"/>
        <c:crosses val="autoZero"/>
        <c:crossBetween val="between"/>
        <c:majorUnit val="10000"/>
        <c:minorUnit val="5000"/>
      </c:valAx>
      <c:spPr>
        <a:noFill/>
        <a:ln w="25391">
          <a:noFill/>
        </a:ln>
      </c:spPr>
    </c:plotArea>
    <c:plotVisOnly val="1"/>
    <c:dispBlanksAs val="gap"/>
  </c:chart>
  <c:txPr>
    <a:bodyPr/>
    <a:lstStyle/>
    <a:p>
      <a:pPr>
        <a:defRPr sz="1200" baseline="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3348946135831391"/>
          <c:y val="7.741935483870975E-2"/>
          <c:w val="0.83138173302107765"/>
          <c:h val="0.65161290322580712"/>
        </c:manualLayout>
      </c:layout>
      <c:scatterChart>
        <c:scatterStyle val="lineMarker"/>
        <c:ser>
          <c:idx val="0"/>
          <c:order val="0"/>
          <c:tx>
            <c:strRef>
              <c:f>Sheet1!$A$1</c:f>
              <c:strCache>
                <c:ptCount val="1"/>
                <c:pt idx="0">
                  <c:v>Y/L</c:v>
                </c:pt>
              </c:strCache>
            </c:strRef>
          </c:tx>
          <c:spPr>
            <a:ln w="38100">
              <a:solidFill>
                <a:srgbClr val="3366FF"/>
              </a:solidFill>
              <a:prstDash val="solid"/>
            </a:ln>
          </c:spPr>
          <c:marker>
            <c:symbol val="none"/>
          </c:marker>
          <c:xVal>
            <c:numRef>
              <c:f>Sheet1!#REF!</c:f>
            </c:numRef>
          </c:xVal>
          <c:yVal>
            <c:numRef>
              <c:f>Sheet1!$A$2:$A$136</c:f>
              <c:numCache>
                <c:formatCode>General</c:formatCode>
                <c:ptCount val="135"/>
                <c:pt idx="0">
                  <c:v>2.8857120000000012E-3</c:v>
                </c:pt>
                <c:pt idx="1">
                  <c:v>4.9139246999999997E-2</c:v>
                </c:pt>
                <c:pt idx="2">
                  <c:v>9.0255616000000025E-2</c:v>
                </c:pt>
                <c:pt idx="3">
                  <c:v>0.12712843700000001</c:v>
                </c:pt>
                <c:pt idx="4">
                  <c:v>0.16043993200000012</c:v>
                </c:pt>
                <c:pt idx="5">
                  <c:v>0.19072245900000001</c:v>
                </c:pt>
                <c:pt idx="6">
                  <c:v>0.21839924700000019</c:v>
                </c:pt>
                <c:pt idx="7">
                  <c:v>0.24381219900000012</c:v>
                </c:pt>
                <c:pt idx="8">
                  <c:v>0.26724140499999999</c:v>
                </c:pt>
                <c:pt idx="9">
                  <c:v>0.28891913800000002</c:v>
                </c:pt>
                <c:pt idx="10">
                  <c:v>0.30904011900000022</c:v>
                </c:pt>
                <c:pt idx="11">
                  <c:v>0.32776916900000042</c:v>
                </c:pt>
                <c:pt idx="12">
                  <c:v>0.34524700899999999</c:v>
                </c:pt>
                <c:pt idx="13">
                  <c:v>0.3615947260000002</c:v>
                </c:pt>
                <c:pt idx="14">
                  <c:v>0.3769172480000002</c:v>
                </c:pt>
                <c:pt idx="15">
                  <c:v>0.39130608800000044</c:v>
                </c:pt>
                <c:pt idx="16">
                  <c:v>0.40484152699999998</c:v>
                </c:pt>
                <c:pt idx="17">
                  <c:v>0.41759437300000035</c:v>
                </c:pt>
                <c:pt idx="18">
                  <c:v>0.42962738500000036</c:v>
                </c:pt>
                <c:pt idx="19">
                  <c:v>0.44099644900000001</c:v>
                </c:pt>
                <c:pt idx="20">
                  <c:v>0.45175153399999995</c:v>
                </c:pt>
                <c:pt idx="21">
                  <c:v>0.4619375</c:v>
                </c:pt>
                <c:pt idx="22">
                  <c:v>0.47159476300000036</c:v>
                </c:pt>
                <c:pt idx="23">
                  <c:v>0.48075986100000023</c:v>
                </c:pt>
                <c:pt idx="24">
                  <c:v>0.48946593400000027</c:v>
                </c:pt>
                <c:pt idx="25">
                  <c:v>0.49774312300000001</c:v>
                </c:pt>
                <c:pt idx="26">
                  <c:v>0.50561892499999961</c:v>
                </c:pt>
                <c:pt idx="27">
                  <c:v>0.5131184839999996</c:v>
                </c:pt>
                <c:pt idx="28">
                  <c:v>0.52026485600000005</c:v>
                </c:pt>
                <c:pt idx="29">
                  <c:v>0.52707922500000004</c:v>
                </c:pt>
                <c:pt idx="30">
                  <c:v>0.53358110399999958</c:v>
                </c:pt>
                <c:pt idx="31">
                  <c:v>0.53978849799999995</c:v>
                </c:pt>
                <c:pt idx="32">
                  <c:v>0.54571805900000003</c:v>
                </c:pt>
                <c:pt idx="33">
                  <c:v>0.55138520899999999</c:v>
                </c:pt>
                <c:pt idx="34">
                  <c:v>0.55680426500000002</c:v>
                </c:pt>
                <c:pt idx="35">
                  <c:v>0.56198853199999999</c:v>
                </c:pt>
                <c:pt idx="36">
                  <c:v>0.56695039999999997</c:v>
                </c:pt>
                <c:pt idx="37">
                  <c:v>0.57170142200000074</c:v>
                </c:pt>
                <c:pt idx="38">
                  <c:v>0.57625238499999942</c:v>
                </c:pt>
                <c:pt idx="39">
                  <c:v>0.5806133769999996</c:v>
                </c:pt>
                <c:pt idx="40">
                  <c:v>0.58479384199999951</c:v>
                </c:pt>
                <c:pt idx="41">
                  <c:v>0.58880263499999996</c:v>
                </c:pt>
                <c:pt idx="42">
                  <c:v>0.59264806699999995</c:v>
                </c:pt>
                <c:pt idx="43">
                  <c:v>0.59633794499999937</c:v>
                </c:pt>
                <c:pt idx="44">
                  <c:v>0.59987961599999995</c:v>
                </c:pt>
                <c:pt idx="45">
                  <c:v>0.6032799950000004</c:v>
                </c:pt>
                <c:pt idx="46">
                  <c:v>0.60654560300000071</c:v>
                </c:pt>
                <c:pt idx="47">
                  <c:v>0.60968259000000002</c:v>
                </c:pt>
                <c:pt idx="48">
                  <c:v>0.61269676399999995</c:v>
                </c:pt>
                <c:pt idx="49">
                  <c:v>0.61559361500000043</c:v>
                </c:pt>
                <c:pt idx="50">
                  <c:v>0.61837833400000042</c:v>
                </c:pt>
                <c:pt idx="51">
                  <c:v>0.62105583900000072</c:v>
                </c:pt>
                <c:pt idx="52">
                  <c:v>0.62363078700000041</c:v>
                </c:pt>
                <c:pt idx="53">
                  <c:v>0.62610759199999999</c:v>
                </c:pt>
                <c:pt idx="54">
                  <c:v>0.62849044400000043</c:v>
                </c:pt>
                <c:pt idx="55">
                  <c:v>0.63078332000000004</c:v>
                </c:pt>
                <c:pt idx="56">
                  <c:v>0.63298999900000041</c:v>
                </c:pt>
                <c:pt idx="57">
                  <c:v>0.63511407300000045</c:v>
                </c:pt>
                <c:pt idx="58">
                  <c:v>0.63715895800000044</c:v>
                </c:pt>
                <c:pt idx="59">
                  <c:v>0.63912790700000044</c:v>
                </c:pt>
                <c:pt idx="60">
                  <c:v>0.64102401500000072</c:v>
                </c:pt>
                <c:pt idx="61">
                  <c:v>0.64285023400000074</c:v>
                </c:pt>
                <c:pt idx="62">
                  <c:v>0.64460937500000071</c:v>
                </c:pt>
                <c:pt idx="63">
                  <c:v>0.64630412100000001</c:v>
                </c:pt>
                <c:pt idx="64">
                  <c:v>0.64793703100000044</c:v>
                </c:pt>
                <c:pt idx="65">
                  <c:v>0.6495105489999996</c:v>
                </c:pt>
                <c:pt idx="66">
                  <c:v>0.65102700800000046</c:v>
                </c:pt>
                <c:pt idx="67">
                  <c:v>0.65248863800000045</c:v>
                </c:pt>
                <c:pt idx="68">
                  <c:v>0.6538975690000004</c:v>
                </c:pt>
                <c:pt idx="69">
                  <c:v>0.6552558400000007</c:v>
                </c:pt>
                <c:pt idx="70">
                  <c:v>0.65656539899999999</c:v>
                </c:pt>
                <c:pt idx="71">
                  <c:v>0.65782811300000088</c:v>
                </c:pt>
                <c:pt idx="72">
                  <c:v>0.65904576600000075</c:v>
                </c:pt>
                <c:pt idx="73">
                  <c:v>0.66022006900000041</c:v>
                </c:pt>
                <c:pt idx="74">
                  <c:v>0.66135266000000004</c:v>
                </c:pt>
                <c:pt idx="75">
                  <c:v>0.6624451070000007</c:v>
                </c:pt>
                <c:pt idx="76">
                  <c:v>0.66349891600000077</c:v>
                </c:pt>
                <c:pt idx="77">
                  <c:v>0.66451552800000002</c:v>
                </c:pt>
                <c:pt idx="78">
                  <c:v>0.66549632700000005</c:v>
                </c:pt>
                <c:pt idx="79">
                  <c:v>0.66644263900000045</c:v>
                </c:pt>
                <c:pt idx="80">
                  <c:v>0.66735573900000045</c:v>
                </c:pt>
                <c:pt idx="81">
                  <c:v>0.66823684800000005</c:v>
                </c:pt>
                <c:pt idx="82">
                  <c:v>0.66908713900000005</c:v>
                </c:pt>
                <c:pt idx="83">
                  <c:v>0.66990773900000045</c:v>
                </c:pt>
                <c:pt idx="84">
                  <c:v>0.67069973000000105</c:v>
                </c:pt>
                <c:pt idx="85">
                  <c:v>0.67146415100000001</c:v>
                </c:pt>
                <c:pt idx="86">
                  <c:v>0.67220200200000046</c:v>
                </c:pt>
                <c:pt idx="87">
                  <c:v>0.67291424300000058</c:v>
                </c:pt>
                <c:pt idx="88">
                  <c:v>0.67360179700000089</c:v>
                </c:pt>
                <c:pt idx="89">
                  <c:v>0.67426554999999999</c:v>
                </c:pt>
                <c:pt idx="90">
                  <c:v>0.67490635600000071</c:v>
                </c:pt>
                <c:pt idx="91">
                  <c:v>0.67552503600000102</c:v>
                </c:pt>
                <c:pt idx="92">
                  <c:v>0.67612237900000005</c:v>
                </c:pt>
                <c:pt idx="93">
                  <c:v>0.67669914500000072</c:v>
                </c:pt>
                <c:pt idx="94">
                  <c:v>0.67725606500000002</c:v>
                </c:pt>
                <c:pt idx="95">
                  <c:v>0.6777938430000009</c:v>
                </c:pt>
                <c:pt idx="96">
                  <c:v>0.67831315400000003</c:v>
                </c:pt>
                <c:pt idx="97">
                  <c:v>0.67881465300000088</c:v>
                </c:pt>
                <c:pt idx="98">
                  <c:v>0.67929896500000042</c:v>
                </c:pt>
                <c:pt idx="99">
                  <c:v>0.67976669500000042</c:v>
                </c:pt>
                <c:pt idx="100">
                  <c:v>0.68021842700000001</c:v>
                </c:pt>
                <c:pt idx="101">
                  <c:v>0.68065472000000005</c:v>
                </c:pt>
                <c:pt idx="102">
                  <c:v>0.68107611400000001</c:v>
                </c:pt>
                <c:pt idx="103">
                  <c:v>0.68148313099999958</c:v>
                </c:pt>
                <c:pt idx="104">
                  <c:v>0.68187627100000003</c:v>
                </c:pt>
                <c:pt idx="105">
                  <c:v>0.68225601800000002</c:v>
                </c:pt>
                <c:pt idx="106">
                  <c:v>0.68262283800000045</c:v>
                </c:pt>
                <c:pt idx="107">
                  <c:v>0.68297717899999999</c:v>
                </c:pt>
                <c:pt idx="108">
                  <c:v>0.68331947400000004</c:v>
                </c:pt>
                <c:pt idx="109">
                  <c:v>0.68365014099999999</c:v>
                </c:pt>
                <c:pt idx="110">
                  <c:v>0.68396958200000002</c:v>
                </c:pt>
                <c:pt idx="111">
                  <c:v>0.68427818399999996</c:v>
                </c:pt>
                <c:pt idx="112">
                  <c:v>0.68457632099999943</c:v>
                </c:pt>
                <c:pt idx="113">
                  <c:v>0.68486435400000001</c:v>
                </c:pt>
                <c:pt idx="114">
                  <c:v>0.68514263200000058</c:v>
                </c:pt>
                <c:pt idx="115">
                  <c:v>0.6854114889999996</c:v>
                </c:pt>
                <c:pt idx="116">
                  <c:v>0.68567124900000043</c:v>
                </c:pt>
                <c:pt idx="117">
                  <c:v>0.685922225</c:v>
                </c:pt>
                <c:pt idx="118">
                  <c:v>0.68616471700000004</c:v>
                </c:pt>
                <c:pt idx="119">
                  <c:v>0.68639901600000075</c:v>
                </c:pt>
                <c:pt idx="120">
                  <c:v>0.68662540300000074</c:v>
                </c:pt>
                <c:pt idx="121">
                  <c:v>0.6868441470000004</c:v>
                </c:pt>
                <c:pt idx="122">
                  <c:v>0.68705551099999995</c:v>
                </c:pt>
                <c:pt idx="123">
                  <c:v>0.68725974599999951</c:v>
                </c:pt>
                <c:pt idx="124">
                  <c:v>0.68745709600000005</c:v>
                </c:pt>
                <c:pt idx="125">
                  <c:v>0.68764779400000042</c:v>
                </c:pt>
                <c:pt idx="126">
                  <c:v>0.68783206799999996</c:v>
                </c:pt>
                <c:pt idx="127">
                  <c:v>0.68801013600000005</c:v>
                </c:pt>
                <c:pt idx="128">
                  <c:v>0.6881822089999996</c:v>
                </c:pt>
                <c:pt idx="129">
                  <c:v>0.68834849099999995</c:v>
                </c:pt>
                <c:pt idx="130">
                  <c:v>0.688509178</c:v>
                </c:pt>
                <c:pt idx="131">
                  <c:v>0.68866446100000001</c:v>
                </c:pt>
                <c:pt idx="132">
                  <c:v>0.68881452399999998</c:v>
                </c:pt>
                <c:pt idx="133">
                  <c:v>0.68895954100000001</c:v>
                </c:pt>
                <c:pt idx="134">
                  <c:v>0.68909968600000071</c:v>
                </c:pt>
              </c:numCache>
            </c:numRef>
          </c:yVal>
        </c:ser>
        <c:axId val="58884480"/>
        <c:axId val="58887168"/>
      </c:scatterChart>
      <c:valAx>
        <c:axId val="58884480"/>
        <c:scaling>
          <c:orientation val="minMax"/>
          <c:max val="140"/>
          <c:min val="0"/>
        </c:scaling>
        <c:axPos val="b"/>
        <c:title>
          <c:tx>
            <c:rich>
              <a:bodyPr/>
              <a:lstStyle/>
              <a:p>
                <a:pPr>
                  <a:defRPr sz="1800" b="1" i="0" u="none" strike="noStrike" baseline="0">
                    <a:solidFill>
                      <a:schemeClr val="tx1"/>
                    </a:solidFill>
                    <a:latin typeface="Palatino Linotype"/>
                    <a:ea typeface="Palatino Linotype"/>
                    <a:cs typeface="Palatino Linotype"/>
                  </a:defRPr>
                </a:pPr>
                <a:r>
                  <a:rPr lang="en-US"/>
                  <a:t>Time</a:t>
                </a:r>
              </a:p>
            </c:rich>
          </c:tx>
          <c:layout>
            <c:manualLayout>
              <c:xMode val="edge"/>
              <c:yMode val="edge"/>
              <c:x val="0.51170960187353665"/>
              <c:y val="0.8688172043010759"/>
            </c:manualLayout>
          </c:layout>
          <c:spPr>
            <a:noFill/>
            <a:ln w="25400">
              <a:noFill/>
            </a:ln>
          </c:spPr>
        </c:title>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58887168"/>
        <c:crosses val="autoZero"/>
        <c:crossBetween val="midCat"/>
      </c:valAx>
      <c:valAx>
        <c:axId val="58887168"/>
        <c:scaling>
          <c:orientation val="minMax"/>
          <c:max val="0.8"/>
          <c:min val="0"/>
        </c:scaling>
        <c:axPos val="l"/>
        <c:title>
          <c:tx>
            <c:rich>
              <a:bodyPr/>
              <a:lstStyle/>
              <a:p>
                <a:pPr>
                  <a:defRPr sz="1800" b="1" i="0" u="none" strike="noStrike" baseline="0">
                    <a:solidFill>
                      <a:schemeClr val="tx1"/>
                    </a:solidFill>
                    <a:latin typeface="Palatino Linotype"/>
                    <a:ea typeface="Palatino Linotype"/>
                    <a:cs typeface="Palatino Linotype"/>
                  </a:defRPr>
                </a:pPr>
                <a:r>
                  <a:rPr lang="en-US"/>
                  <a:t>ln(Y/L)</a:t>
                </a:r>
              </a:p>
            </c:rich>
          </c:tx>
          <c:layout>
            <c:manualLayout>
              <c:xMode val="edge"/>
              <c:yMode val="edge"/>
              <c:x val="1.2880562060889941E-2"/>
              <c:y val="0.31182795698924798"/>
            </c:manualLayout>
          </c:layout>
          <c:spPr>
            <a:noFill/>
            <a:ln w="25400">
              <a:noFill/>
            </a:ln>
          </c:spPr>
        </c:title>
        <c:numFmt formatCode="#,##0.0" sourceLinked="0"/>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58884480"/>
        <c:crosses val="autoZero"/>
        <c:crossBetween val="midCat"/>
        <c:majorUnit val="0.2"/>
      </c:valAx>
      <c:spPr>
        <a:noFill/>
        <a:ln w="25400">
          <a:noFill/>
        </a:ln>
      </c:spPr>
    </c:plotArea>
    <c:plotVisOnly val="1"/>
    <c:dispBlanksAs val="gap"/>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46370023419204"/>
          <c:y val="7.741935483870975E-2"/>
          <c:w val="0.83138173302107765"/>
          <c:h val="0.76129032258064566"/>
        </c:manualLayout>
      </c:layout>
      <c:scatterChart>
        <c:scatterStyle val="lineMarker"/>
        <c:ser>
          <c:idx val="2"/>
          <c:order val="0"/>
          <c:tx>
            <c:strRef>
              <c:f>Sheet1!$D$1</c:f>
              <c:strCache>
                <c:ptCount val="1"/>
              </c:strCache>
            </c:strRef>
          </c:tx>
          <c:spPr>
            <a:ln w="38101">
              <a:solidFill>
                <a:srgbClr val="FF99CC"/>
              </a:solidFill>
              <a:prstDash val="solid"/>
            </a:ln>
          </c:spPr>
          <c:marker>
            <c:symbol val="none"/>
          </c:marker>
          <c:xVal>
            <c:numRef>
              <c:f>Sheet1!$A$2:$A$56</c:f>
              <c:numCache>
                <c:formatCode>General</c:formatCode>
                <c:ptCount val="55"/>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Sheet1!$D$2:$D$56</c:f>
              <c:numCache>
                <c:formatCode>General</c:formatCode>
                <c:ptCount val="55"/>
                <c:pt idx="0">
                  <c:v>1</c:v>
                </c:pt>
                <c:pt idx="1">
                  <c:v>1.006523939</c:v>
                </c:pt>
                <c:pt idx="2">
                  <c:v>1.074625881</c:v>
                </c:pt>
                <c:pt idx="3">
                  <c:v>1.0914155679999999</c:v>
                </c:pt>
                <c:pt idx="4">
                  <c:v>1.158285757</c:v>
                </c:pt>
                <c:pt idx="5">
                  <c:v>1.1551407819999999</c:v>
                </c:pt>
                <c:pt idx="6">
                  <c:v>1.1281415200000011</c:v>
                </c:pt>
                <c:pt idx="7">
                  <c:v>1.106462668</c:v>
                </c:pt>
                <c:pt idx="8">
                  <c:v>1.132427192</c:v>
                </c:pt>
                <c:pt idx="9">
                  <c:v>1.1197287719999998</c:v>
                </c:pt>
                <c:pt idx="10">
                  <c:v>1.2214525199999999</c:v>
                </c:pt>
                <c:pt idx="11">
                  <c:v>1.2581735640000011</c:v>
                </c:pt>
                <c:pt idx="12">
                  <c:v>1.286884404</c:v>
                </c:pt>
                <c:pt idx="13">
                  <c:v>1.4429039919999989</c:v>
                </c:pt>
                <c:pt idx="14">
                  <c:v>1.4946582639999999</c:v>
                </c:pt>
                <c:pt idx="15">
                  <c:v>1.6482884220000011</c:v>
                </c:pt>
                <c:pt idx="16">
                  <c:v>1.827650156</c:v>
                </c:pt>
                <c:pt idx="17">
                  <c:v>1.921768937</c:v>
                </c:pt>
                <c:pt idx="18">
                  <c:v>2.050579951</c:v>
                </c:pt>
                <c:pt idx="19">
                  <c:v>2.0953536439999998</c:v>
                </c:pt>
                <c:pt idx="20">
                  <c:v>2.3130024559999987</c:v>
                </c:pt>
                <c:pt idx="21">
                  <c:v>2.5247157750000002</c:v>
                </c:pt>
                <c:pt idx="22">
                  <c:v>2.578361992</c:v>
                </c:pt>
                <c:pt idx="23">
                  <c:v>2.8136929389999987</c:v>
                </c:pt>
                <c:pt idx="24">
                  <c:v>3.0960312500000002</c:v>
                </c:pt>
                <c:pt idx="25">
                  <c:v>3.450327879</c:v>
                </c:pt>
                <c:pt idx="26">
                  <c:v>3.7340991530000003</c:v>
                </c:pt>
                <c:pt idx="27">
                  <c:v>3.4721627539999997</c:v>
                </c:pt>
                <c:pt idx="28">
                  <c:v>3.5738022430000003</c:v>
                </c:pt>
                <c:pt idx="29">
                  <c:v>3.785472537</c:v>
                </c:pt>
                <c:pt idx="30">
                  <c:v>4.1356002920000003</c:v>
                </c:pt>
                <c:pt idx="31">
                  <c:v>4.4902886710000001</c:v>
                </c:pt>
                <c:pt idx="32">
                  <c:v>4.7242947469999939</c:v>
                </c:pt>
                <c:pt idx="33">
                  <c:v>5.1335623789999953</c:v>
                </c:pt>
                <c:pt idx="34">
                  <c:v>5.6788254999999985</c:v>
                </c:pt>
                <c:pt idx="35">
                  <c:v>6.2679438889999952</c:v>
                </c:pt>
                <c:pt idx="36">
                  <c:v>6.7795607579999997</c:v>
                </c:pt>
                <c:pt idx="37">
                  <c:v>7.5686239259999999</c:v>
                </c:pt>
                <c:pt idx="38">
                  <c:v>8.2680008479999998</c:v>
                </c:pt>
                <c:pt idx="39">
                  <c:v>8.5142956279999993</c:v>
                </c:pt>
                <c:pt idx="40">
                  <c:v>8.9321340690000088</c:v>
                </c:pt>
                <c:pt idx="41">
                  <c:v>9.7410529969999988</c:v>
                </c:pt>
                <c:pt idx="42">
                  <c:v>10.488845510000004</c:v>
                </c:pt>
                <c:pt idx="43">
                  <c:v>11.208112290000001</c:v>
                </c:pt>
                <c:pt idx="44">
                  <c:v>11.338228219999998</c:v>
                </c:pt>
                <c:pt idx="45">
                  <c:v>9.861776532000011</c:v>
                </c:pt>
                <c:pt idx="46">
                  <c:v>10.980186450000009</c:v>
                </c:pt>
                <c:pt idx="47">
                  <c:v>11.803261770000001</c:v>
                </c:pt>
                <c:pt idx="48">
                  <c:v>12.104890860000001</c:v>
                </c:pt>
                <c:pt idx="49">
                  <c:v>12.784324879999998</c:v>
                </c:pt>
                <c:pt idx="50">
                  <c:v>13.030201999999999</c:v>
                </c:pt>
                <c:pt idx="51">
                  <c:v>13.531109139999998</c:v>
                </c:pt>
                <c:pt idx="52">
                  <c:v>13.985599700000009</c:v>
                </c:pt>
                <c:pt idx="53">
                  <c:v>14.571842090000002</c:v>
                </c:pt>
                <c:pt idx="54">
                  <c:v>15.129519510000009</c:v>
                </c:pt>
              </c:numCache>
            </c:numRef>
          </c:yVal>
        </c:ser>
        <c:axId val="135221248"/>
        <c:axId val="135223168"/>
      </c:scatterChart>
      <c:valAx>
        <c:axId val="135221248"/>
        <c:scaling>
          <c:orientation val="minMax"/>
        </c:scaling>
        <c:axPos val="b"/>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35223168"/>
        <c:crosses val="autoZero"/>
        <c:crossBetween val="midCat"/>
      </c:valAx>
      <c:valAx>
        <c:axId val="135223168"/>
        <c:scaling>
          <c:orientation val="minMax"/>
          <c:max val="16"/>
          <c:min val="1"/>
        </c:scaling>
        <c:axPos val="l"/>
        <c:title>
          <c:tx>
            <c:rich>
              <a:bodyPr/>
              <a:lstStyle/>
              <a:p>
                <a:pPr>
                  <a:defRPr sz="1800" b="1" i="0" u="none" strike="noStrike" baseline="0">
                    <a:solidFill>
                      <a:schemeClr val="tx1"/>
                    </a:solidFill>
                    <a:latin typeface="Palatino Linotype"/>
                    <a:ea typeface="Palatino Linotype"/>
                    <a:cs typeface="Palatino Linotype"/>
                  </a:defRPr>
                </a:pPr>
                <a:r>
                  <a:rPr lang="en-US" dirty="0"/>
                  <a:t>index </a:t>
                </a:r>
                <a:r>
                  <a:rPr lang="en-US" dirty="0" smtClean="0"/>
                  <a:t>1953 = 1</a:t>
                </a:r>
                <a:endParaRPr lang="en-US" dirty="0"/>
              </a:p>
            </c:rich>
          </c:tx>
          <c:layout>
            <c:manualLayout>
              <c:xMode val="edge"/>
              <c:yMode val="edge"/>
              <c:x val="1.2880562060889941E-2"/>
              <c:y val="0.30107526881720464"/>
            </c:manualLayout>
          </c:layout>
          <c:spPr>
            <a:noFill/>
            <a:ln w="25401">
              <a:noFill/>
            </a:ln>
          </c:spPr>
        </c:title>
        <c:numFmt formatCode="0" sourceLinked="0"/>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35221248"/>
        <c:crosses val="autoZero"/>
        <c:crossBetween val="midCat"/>
      </c:valAx>
      <c:spPr>
        <a:noFill/>
        <a:ln w="25401">
          <a:noFill/>
        </a:ln>
      </c:spPr>
    </c:plotArea>
    <c:plotVisOnly val="1"/>
    <c:dispBlanksAs val="gap"/>
  </c:chart>
  <c:spPr>
    <a:noFill/>
    <a:ln>
      <a:noFill/>
    </a:ln>
  </c:spPr>
  <c:txPr>
    <a:bodyPr/>
    <a:lstStyle/>
    <a:p>
      <a:pPr>
        <a:defRPr sz="1000" b="1" i="0" u="none" strike="noStrike" baseline="0">
          <a:solidFill>
            <a:srgbClr val="000000"/>
          </a:solidFill>
          <a:latin typeface="Arial"/>
          <a:ea typeface="Arial"/>
          <a:cs typeface="Aria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46370023419204"/>
          <c:y val="7.741935483870975E-2"/>
          <c:w val="0.83138173302107765"/>
          <c:h val="0.76129032258064566"/>
        </c:manualLayout>
      </c:layout>
      <c:scatterChart>
        <c:scatterStyle val="lineMarker"/>
        <c:ser>
          <c:idx val="0"/>
          <c:order val="0"/>
          <c:tx>
            <c:strRef>
              <c:f>Sheet1!$B$1</c:f>
              <c:strCache>
                <c:ptCount val="1"/>
                <c:pt idx="0">
                  <c:v>US Invest</c:v>
                </c:pt>
              </c:strCache>
            </c:strRef>
          </c:tx>
          <c:spPr>
            <a:ln w="38101">
              <a:solidFill>
                <a:srgbClr val="3366FF"/>
              </a:solidFill>
              <a:prstDash val="solid"/>
            </a:ln>
          </c:spPr>
          <c:marker>
            <c:symbol val="none"/>
          </c:marker>
          <c:xVal>
            <c:numRef>
              <c:f>Sheet1!$A$2:$A$61</c:f>
              <c:numCache>
                <c:formatCode>General</c:formatCode>
                <c:ptCount val="60"/>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Sheet1!$B$2:$B$61</c:f>
              <c:numCache>
                <c:formatCode>General</c:formatCode>
                <c:ptCount val="60"/>
                <c:pt idx="0">
                  <c:v>18.42015662</c:v>
                </c:pt>
                <c:pt idx="1">
                  <c:v>17.742410849999963</c:v>
                </c:pt>
                <c:pt idx="2">
                  <c:v>15.07116941</c:v>
                </c:pt>
                <c:pt idx="3">
                  <c:v>14.869496440000015</c:v>
                </c:pt>
                <c:pt idx="4">
                  <c:v>14.143007359999999</c:v>
                </c:pt>
                <c:pt idx="5">
                  <c:v>16.638533879999976</c:v>
                </c:pt>
                <c:pt idx="6">
                  <c:v>16.460905350000001</c:v>
                </c:pt>
                <c:pt idx="7">
                  <c:v>15.28952505</c:v>
                </c:pt>
                <c:pt idx="8">
                  <c:v>13.80565068000001</c:v>
                </c:pt>
                <c:pt idx="9">
                  <c:v>15.495459930000015</c:v>
                </c:pt>
                <c:pt idx="10">
                  <c:v>14.98860182</c:v>
                </c:pt>
                <c:pt idx="11">
                  <c:v>14.353891340000002</c:v>
                </c:pt>
                <c:pt idx="12">
                  <c:v>15.04183029</c:v>
                </c:pt>
                <c:pt idx="13">
                  <c:v>15.18290709</c:v>
                </c:pt>
                <c:pt idx="14">
                  <c:v>15.385774560000009</c:v>
                </c:pt>
                <c:pt idx="15">
                  <c:v>16.437213180000001</c:v>
                </c:pt>
                <c:pt idx="16">
                  <c:v>16.668782529999977</c:v>
                </c:pt>
                <c:pt idx="17">
                  <c:v>15.449303220000001</c:v>
                </c:pt>
                <c:pt idx="18">
                  <c:v>15.51989448</c:v>
                </c:pt>
                <c:pt idx="19">
                  <c:v>15.88785047</c:v>
                </c:pt>
                <c:pt idx="20">
                  <c:v>14.677838769999999</c:v>
                </c:pt>
                <c:pt idx="21">
                  <c:v>15.814696490000006</c:v>
                </c:pt>
                <c:pt idx="22">
                  <c:v>16.770336859999976</c:v>
                </c:pt>
                <c:pt idx="23">
                  <c:v>17.68791145000003</c:v>
                </c:pt>
                <c:pt idx="24">
                  <c:v>16.632210740000001</c:v>
                </c:pt>
                <c:pt idx="25">
                  <c:v>14.05629847</c:v>
                </c:pt>
                <c:pt idx="26">
                  <c:v>16.003507620000001</c:v>
                </c:pt>
                <c:pt idx="27">
                  <c:v>17.79715285</c:v>
                </c:pt>
                <c:pt idx="28">
                  <c:v>19.094951610000031</c:v>
                </c:pt>
                <c:pt idx="29">
                  <c:v>19.237374130000017</c:v>
                </c:pt>
                <c:pt idx="30">
                  <c:v>17.190918549999999</c:v>
                </c:pt>
                <c:pt idx="31">
                  <c:v>18.306255600000018</c:v>
                </c:pt>
                <c:pt idx="32">
                  <c:v>15.898192550000006</c:v>
                </c:pt>
                <c:pt idx="33">
                  <c:v>15.965031400000004</c:v>
                </c:pt>
                <c:pt idx="34">
                  <c:v>18.713271770000016</c:v>
                </c:pt>
                <c:pt idx="35">
                  <c:v>17.45583877</c:v>
                </c:pt>
                <c:pt idx="36">
                  <c:v>16.737292889999981</c:v>
                </c:pt>
                <c:pt idx="37">
                  <c:v>16.573769110000001</c:v>
                </c:pt>
                <c:pt idx="38">
                  <c:v>16.108540509999976</c:v>
                </c:pt>
                <c:pt idx="39">
                  <c:v>15.959212710000006</c:v>
                </c:pt>
                <c:pt idx="40">
                  <c:v>14.843547970000008</c:v>
                </c:pt>
                <c:pt idx="41">
                  <c:v>13.399309090000004</c:v>
                </c:pt>
                <c:pt idx="42">
                  <c:v>13.63543194</c:v>
                </c:pt>
                <c:pt idx="43">
                  <c:v>14.297927230000001</c:v>
                </c:pt>
                <c:pt idx="44">
                  <c:v>15.487212779999998</c:v>
                </c:pt>
                <c:pt idx="45">
                  <c:v>15.428810339999998</c:v>
                </c:pt>
                <c:pt idx="46">
                  <c:v>15.821904700000001</c:v>
                </c:pt>
                <c:pt idx="47">
                  <c:v>16.666266619999988</c:v>
                </c:pt>
                <c:pt idx="48">
                  <c:v>17.180872239999989</c:v>
                </c:pt>
                <c:pt idx="49">
                  <c:v>17.549580369999987</c:v>
                </c:pt>
                <c:pt idx="50">
                  <c:v>17.8083706</c:v>
                </c:pt>
                <c:pt idx="51">
                  <c:v>16.15659816000003</c:v>
                </c:pt>
                <c:pt idx="52">
                  <c:v>15.47597794</c:v>
                </c:pt>
                <c:pt idx="53">
                  <c:v>15.52400355</c:v>
                </c:pt>
                <c:pt idx="54">
                  <c:v>16.587741619999989</c:v>
                </c:pt>
                <c:pt idx="55">
                  <c:v>17.18730219</c:v>
                </c:pt>
                <c:pt idx="56">
                  <c:v>17.368589959999976</c:v>
                </c:pt>
                <c:pt idx="57">
                  <c:v>16.256322099999974</c:v>
                </c:pt>
                <c:pt idx="58">
                  <c:v>14.791502210000004</c:v>
                </c:pt>
                <c:pt idx="59">
                  <c:v>11.38182303</c:v>
                </c:pt>
              </c:numCache>
            </c:numRef>
          </c:yVal>
        </c:ser>
        <c:ser>
          <c:idx val="1"/>
          <c:order val="1"/>
          <c:tx>
            <c:strRef>
              <c:f>Sheet1!$C$1</c:f>
              <c:strCache>
                <c:ptCount val="1"/>
                <c:pt idx="0">
                  <c:v>Korea Invest</c:v>
                </c:pt>
              </c:strCache>
            </c:strRef>
          </c:tx>
          <c:spPr>
            <a:ln w="38101">
              <a:solidFill>
                <a:srgbClr val="FF99CC"/>
              </a:solidFill>
              <a:prstDash val="solid"/>
            </a:ln>
          </c:spPr>
          <c:marker>
            <c:symbol val="none"/>
          </c:marker>
          <c:xVal>
            <c:numRef>
              <c:f>Sheet1!$A$2:$A$61</c:f>
              <c:numCache>
                <c:formatCode>General</c:formatCode>
                <c:ptCount val="60"/>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Sheet1!$C$2:$C$61</c:f>
              <c:numCache>
                <c:formatCode>General</c:formatCode>
                <c:ptCount val="60"/>
                <c:pt idx="0">
                  <c:v>14.56</c:v>
                </c:pt>
                <c:pt idx="1">
                  <c:v>11.89</c:v>
                </c:pt>
                <c:pt idx="2">
                  <c:v>11.66</c:v>
                </c:pt>
                <c:pt idx="3">
                  <c:v>10.46</c:v>
                </c:pt>
                <c:pt idx="4">
                  <c:v>14.84</c:v>
                </c:pt>
                <c:pt idx="5">
                  <c:v>12.729999999999999</c:v>
                </c:pt>
                <c:pt idx="6">
                  <c:v>9.4</c:v>
                </c:pt>
                <c:pt idx="7">
                  <c:v>9.84</c:v>
                </c:pt>
                <c:pt idx="8">
                  <c:v>11.79</c:v>
                </c:pt>
                <c:pt idx="9">
                  <c:v>11.32</c:v>
                </c:pt>
                <c:pt idx="10">
                  <c:v>21.01</c:v>
                </c:pt>
                <c:pt idx="11">
                  <c:v>14.93</c:v>
                </c:pt>
                <c:pt idx="12">
                  <c:v>14.69</c:v>
                </c:pt>
                <c:pt idx="13">
                  <c:v>22.36</c:v>
                </c:pt>
                <c:pt idx="14">
                  <c:v>23.979999999999986</c:v>
                </c:pt>
                <c:pt idx="15">
                  <c:v>28.919999999999987</c:v>
                </c:pt>
                <c:pt idx="16">
                  <c:v>26.72</c:v>
                </c:pt>
                <c:pt idx="17">
                  <c:v>24.41</c:v>
                </c:pt>
                <c:pt idx="18">
                  <c:v>25.130000000000017</c:v>
                </c:pt>
                <c:pt idx="19">
                  <c:v>22.9</c:v>
                </c:pt>
                <c:pt idx="20">
                  <c:v>26.67</c:v>
                </c:pt>
                <c:pt idx="21">
                  <c:v>31.19</c:v>
                </c:pt>
                <c:pt idx="22">
                  <c:v>28.810000000000016</c:v>
                </c:pt>
                <c:pt idx="23">
                  <c:v>31.02</c:v>
                </c:pt>
                <c:pt idx="24">
                  <c:v>35.47</c:v>
                </c:pt>
                <c:pt idx="25">
                  <c:v>40.809999999999995</c:v>
                </c:pt>
                <c:pt idx="26">
                  <c:v>43.49</c:v>
                </c:pt>
                <c:pt idx="27">
                  <c:v>37.379999999999995</c:v>
                </c:pt>
                <c:pt idx="28">
                  <c:v>36.11</c:v>
                </c:pt>
                <c:pt idx="29">
                  <c:v>36.47</c:v>
                </c:pt>
                <c:pt idx="30">
                  <c:v>37.800000000000004</c:v>
                </c:pt>
                <c:pt idx="31">
                  <c:v>39.53</c:v>
                </c:pt>
                <c:pt idx="32">
                  <c:v>38.809999999999995</c:v>
                </c:pt>
                <c:pt idx="33">
                  <c:v>39.020000000000003</c:v>
                </c:pt>
                <c:pt idx="34">
                  <c:v>41.260000000000012</c:v>
                </c:pt>
                <c:pt idx="35">
                  <c:v>43.160000000000011</c:v>
                </c:pt>
                <c:pt idx="36">
                  <c:v>46.05</c:v>
                </c:pt>
                <c:pt idx="37">
                  <c:v>48.93</c:v>
                </c:pt>
                <c:pt idx="38">
                  <c:v>51.47</c:v>
                </c:pt>
                <c:pt idx="39">
                  <c:v>49.58</c:v>
                </c:pt>
                <c:pt idx="40">
                  <c:v>48.83</c:v>
                </c:pt>
                <c:pt idx="41">
                  <c:v>51.52</c:v>
                </c:pt>
                <c:pt idx="42">
                  <c:v>52.230000000000011</c:v>
                </c:pt>
                <c:pt idx="43">
                  <c:v>53.58</c:v>
                </c:pt>
                <c:pt idx="44">
                  <c:v>49.8</c:v>
                </c:pt>
                <c:pt idx="45">
                  <c:v>39.449999999999996</c:v>
                </c:pt>
                <c:pt idx="46">
                  <c:v>43.660000000000011</c:v>
                </c:pt>
                <c:pt idx="47">
                  <c:v>44.620000000000012</c:v>
                </c:pt>
                <c:pt idx="48">
                  <c:v>43.18</c:v>
                </c:pt>
                <c:pt idx="49">
                  <c:v>43.06</c:v>
                </c:pt>
                <c:pt idx="50">
                  <c:v>43.09</c:v>
                </c:pt>
                <c:pt idx="51">
                  <c:v>43.290000000000013</c:v>
                </c:pt>
                <c:pt idx="52">
                  <c:v>42.620000000000012</c:v>
                </c:pt>
                <c:pt idx="53">
                  <c:v>42.01</c:v>
                </c:pt>
                <c:pt idx="54">
                  <c:v>41.36</c:v>
                </c:pt>
              </c:numCache>
            </c:numRef>
          </c:yVal>
        </c:ser>
        <c:axId val="145893248"/>
        <c:axId val="145894784"/>
      </c:scatterChart>
      <c:valAx>
        <c:axId val="145893248"/>
        <c:scaling>
          <c:orientation val="minMax"/>
        </c:scaling>
        <c:axPos val="b"/>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45894784"/>
        <c:crosses val="autoZero"/>
        <c:crossBetween val="midCat"/>
      </c:valAx>
      <c:valAx>
        <c:axId val="145894784"/>
        <c:scaling>
          <c:orientation val="minMax"/>
        </c:scaling>
        <c:axPos val="l"/>
        <c:title>
          <c:tx>
            <c:rich>
              <a:bodyPr/>
              <a:lstStyle/>
              <a:p>
                <a:pPr>
                  <a:defRPr sz="1800" b="1" i="0" u="none" strike="noStrike" baseline="0">
                    <a:solidFill>
                      <a:schemeClr val="tx1"/>
                    </a:solidFill>
                    <a:latin typeface="Palatino Linotype"/>
                    <a:ea typeface="Palatino Linotype"/>
                    <a:cs typeface="Palatino Linotype"/>
                  </a:defRPr>
                </a:pPr>
                <a:r>
                  <a:rPr lang="en-US" dirty="0" smtClean="0"/>
                  <a:t>share </a:t>
                </a:r>
                <a:r>
                  <a:rPr lang="en-US" dirty="0"/>
                  <a:t>of </a:t>
                </a:r>
                <a:r>
                  <a:rPr lang="en-US" dirty="0" smtClean="0"/>
                  <a:t>GDP (%)</a:t>
                </a:r>
                <a:endParaRPr lang="en-US" dirty="0"/>
              </a:p>
            </c:rich>
          </c:tx>
          <c:layout>
            <c:manualLayout>
              <c:xMode val="edge"/>
              <c:yMode val="edge"/>
              <c:x val="1.2880562060889941E-2"/>
              <c:y val="0.22795698924731198"/>
            </c:manualLayout>
          </c:layout>
          <c:spPr>
            <a:noFill/>
            <a:ln w="25401">
              <a:noFill/>
            </a:ln>
          </c:spPr>
        </c:title>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45893248"/>
        <c:crosses val="autoZero"/>
        <c:crossBetween val="midCat"/>
      </c:valAx>
      <c:spPr>
        <a:noFill/>
        <a:ln w="25401">
          <a:noFill/>
        </a:ln>
      </c:spPr>
    </c:plotArea>
    <c:plotVisOnly val="1"/>
    <c:dispBlanksAs val="gap"/>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3348946135831391"/>
          <c:y val="7.741935483870975E-2"/>
          <c:w val="0.82435597189695498"/>
          <c:h val="0.76129032258064566"/>
        </c:manualLayout>
      </c:layout>
      <c:scatterChart>
        <c:scatterStyle val="lineMarker"/>
        <c:ser>
          <c:idx val="0"/>
          <c:order val="0"/>
          <c:tx>
            <c:strRef>
              <c:f>Sheet1!$B$1</c:f>
              <c:strCache>
                <c:ptCount val="1"/>
                <c:pt idx="0">
                  <c:v>Output</c:v>
                </c:pt>
              </c:strCache>
            </c:strRef>
          </c:tx>
          <c:spPr>
            <a:ln w="38101">
              <a:solidFill>
                <a:srgbClr val="3366FF"/>
              </a:solidFill>
              <a:prstDash val="solid"/>
            </a:ln>
          </c:spPr>
          <c:marker>
            <c:symbol val="none"/>
          </c:marker>
          <c:xVal>
            <c:numRef>
              <c:f>Sheet1!$A$2:$A$56</c:f>
              <c:numCache>
                <c:formatCode>General</c:formatCode>
                <c:ptCount val="55"/>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Sheet1!$B$2:$B$56</c:f>
              <c:numCache>
                <c:formatCode>General</c:formatCode>
                <c:ptCount val="55"/>
                <c:pt idx="0">
                  <c:v>1</c:v>
                </c:pt>
                <c:pt idx="1">
                  <c:v>1.1000000000000001</c:v>
                </c:pt>
                <c:pt idx="2">
                  <c:v>1.159999999999999</c:v>
                </c:pt>
                <c:pt idx="3">
                  <c:v>1.22</c:v>
                </c:pt>
                <c:pt idx="4">
                  <c:v>1.26</c:v>
                </c:pt>
                <c:pt idx="5">
                  <c:v>1.33</c:v>
                </c:pt>
                <c:pt idx="6">
                  <c:v>1.37</c:v>
                </c:pt>
                <c:pt idx="7">
                  <c:v>1.3900000000000001</c:v>
                </c:pt>
                <c:pt idx="8">
                  <c:v>1.42</c:v>
                </c:pt>
                <c:pt idx="9">
                  <c:v>1.45</c:v>
                </c:pt>
                <c:pt idx="10">
                  <c:v>1.48</c:v>
                </c:pt>
                <c:pt idx="11">
                  <c:v>1.56</c:v>
                </c:pt>
                <c:pt idx="12">
                  <c:v>1.6</c:v>
                </c:pt>
                <c:pt idx="13">
                  <c:v>1.6300000000000001</c:v>
                </c:pt>
                <c:pt idx="14">
                  <c:v>1.71</c:v>
                </c:pt>
                <c:pt idx="15">
                  <c:v>1.78</c:v>
                </c:pt>
                <c:pt idx="16">
                  <c:v>1.87</c:v>
                </c:pt>
                <c:pt idx="17">
                  <c:v>1.9400000000000008</c:v>
                </c:pt>
                <c:pt idx="18">
                  <c:v>2</c:v>
                </c:pt>
                <c:pt idx="19">
                  <c:v>2.0499999999999998</c:v>
                </c:pt>
                <c:pt idx="20">
                  <c:v>2.09</c:v>
                </c:pt>
                <c:pt idx="21">
                  <c:v>2.14</c:v>
                </c:pt>
                <c:pt idx="22">
                  <c:v>2.2000000000000002</c:v>
                </c:pt>
                <c:pt idx="23">
                  <c:v>2.25</c:v>
                </c:pt>
                <c:pt idx="24">
                  <c:v>2.3099999999999987</c:v>
                </c:pt>
                <c:pt idx="25">
                  <c:v>2.38</c:v>
                </c:pt>
                <c:pt idx="26">
                  <c:v>2.46</c:v>
                </c:pt>
                <c:pt idx="27">
                  <c:v>2.54</c:v>
                </c:pt>
                <c:pt idx="28">
                  <c:v>2.59</c:v>
                </c:pt>
                <c:pt idx="29">
                  <c:v>2.64</c:v>
                </c:pt>
                <c:pt idx="30">
                  <c:v>2.68</c:v>
                </c:pt>
                <c:pt idx="31">
                  <c:v>2.72</c:v>
                </c:pt>
                <c:pt idx="32">
                  <c:v>2.77</c:v>
                </c:pt>
                <c:pt idx="33">
                  <c:v>2.8099999999999987</c:v>
                </c:pt>
                <c:pt idx="34">
                  <c:v>2.8499999999999988</c:v>
                </c:pt>
                <c:pt idx="35">
                  <c:v>2.8899999999999997</c:v>
                </c:pt>
                <c:pt idx="36">
                  <c:v>2.9299999999999997</c:v>
                </c:pt>
                <c:pt idx="37">
                  <c:v>2.98</c:v>
                </c:pt>
                <c:pt idx="38">
                  <c:v>3.04</c:v>
                </c:pt>
                <c:pt idx="39">
                  <c:v>3.1</c:v>
                </c:pt>
                <c:pt idx="40">
                  <c:v>3.14</c:v>
                </c:pt>
                <c:pt idx="41">
                  <c:v>3.18</c:v>
                </c:pt>
                <c:pt idx="42">
                  <c:v>3.23</c:v>
                </c:pt>
                <c:pt idx="43">
                  <c:v>3.27</c:v>
                </c:pt>
                <c:pt idx="44">
                  <c:v>3.32</c:v>
                </c:pt>
                <c:pt idx="45">
                  <c:v>3.3499999999999988</c:v>
                </c:pt>
                <c:pt idx="46">
                  <c:v>3.3499999999999988</c:v>
                </c:pt>
                <c:pt idx="47">
                  <c:v>3.36</c:v>
                </c:pt>
                <c:pt idx="48">
                  <c:v>3.3699999999999997</c:v>
                </c:pt>
                <c:pt idx="49">
                  <c:v>3.38</c:v>
                </c:pt>
                <c:pt idx="50">
                  <c:v>3.3899999999999997</c:v>
                </c:pt>
                <c:pt idx="51">
                  <c:v>3.4</c:v>
                </c:pt>
                <c:pt idx="52">
                  <c:v>3.4</c:v>
                </c:pt>
                <c:pt idx="53">
                  <c:v>3.4099999999999997</c:v>
                </c:pt>
                <c:pt idx="54">
                  <c:v>3.4099999999999997</c:v>
                </c:pt>
              </c:numCache>
            </c:numRef>
          </c:yVal>
        </c:ser>
        <c:ser>
          <c:idx val="2"/>
          <c:order val="1"/>
          <c:tx>
            <c:strRef>
              <c:f>Sheet1!$D$1</c:f>
              <c:strCache>
                <c:ptCount val="1"/>
              </c:strCache>
            </c:strRef>
          </c:tx>
          <c:spPr>
            <a:ln w="38101">
              <a:solidFill>
                <a:srgbClr val="FF99CC"/>
              </a:solidFill>
              <a:prstDash val="solid"/>
            </a:ln>
          </c:spPr>
          <c:marker>
            <c:symbol val="none"/>
          </c:marker>
          <c:xVal>
            <c:numRef>
              <c:f>Sheet1!$A$2:$A$56</c:f>
              <c:numCache>
                <c:formatCode>General</c:formatCode>
                <c:ptCount val="55"/>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Sheet1!$D$2:$D$56</c:f>
              <c:numCache>
                <c:formatCode>General</c:formatCode>
                <c:ptCount val="55"/>
                <c:pt idx="0">
                  <c:v>1</c:v>
                </c:pt>
                <c:pt idx="1">
                  <c:v>1.006523939</c:v>
                </c:pt>
                <c:pt idx="2">
                  <c:v>1.074625881</c:v>
                </c:pt>
                <c:pt idx="3">
                  <c:v>1.0914155679999999</c:v>
                </c:pt>
                <c:pt idx="4">
                  <c:v>1.158285757</c:v>
                </c:pt>
                <c:pt idx="5">
                  <c:v>1.1551407819999999</c:v>
                </c:pt>
                <c:pt idx="6">
                  <c:v>1.1281415200000009</c:v>
                </c:pt>
                <c:pt idx="7">
                  <c:v>1.106462668</c:v>
                </c:pt>
                <c:pt idx="8">
                  <c:v>1.132427192</c:v>
                </c:pt>
                <c:pt idx="9">
                  <c:v>1.1197287719999998</c:v>
                </c:pt>
                <c:pt idx="10">
                  <c:v>1.2214525199999999</c:v>
                </c:pt>
                <c:pt idx="11">
                  <c:v>1.2581735640000009</c:v>
                </c:pt>
                <c:pt idx="12">
                  <c:v>1.286884404</c:v>
                </c:pt>
                <c:pt idx="13">
                  <c:v>1.4429039919999991</c:v>
                </c:pt>
                <c:pt idx="14">
                  <c:v>1.4946582639999999</c:v>
                </c:pt>
                <c:pt idx="15">
                  <c:v>1.6482884220000009</c:v>
                </c:pt>
                <c:pt idx="16">
                  <c:v>1.827650156</c:v>
                </c:pt>
                <c:pt idx="17">
                  <c:v>1.921768937</c:v>
                </c:pt>
                <c:pt idx="18">
                  <c:v>2.050579951</c:v>
                </c:pt>
                <c:pt idx="19">
                  <c:v>2.0953536439999998</c:v>
                </c:pt>
                <c:pt idx="20">
                  <c:v>2.3130024559999987</c:v>
                </c:pt>
                <c:pt idx="21">
                  <c:v>2.5247157750000002</c:v>
                </c:pt>
                <c:pt idx="22">
                  <c:v>2.578361992</c:v>
                </c:pt>
                <c:pt idx="23">
                  <c:v>2.8136929389999987</c:v>
                </c:pt>
                <c:pt idx="24">
                  <c:v>3.0960312500000002</c:v>
                </c:pt>
                <c:pt idx="25">
                  <c:v>3.450327879</c:v>
                </c:pt>
                <c:pt idx="26">
                  <c:v>3.7340991530000003</c:v>
                </c:pt>
                <c:pt idx="27">
                  <c:v>3.4721627539999997</c:v>
                </c:pt>
                <c:pt idx="28">
                  <c:v>3.5738022430000003</c:v>
                </c:pt>
                <c:pt idx="29">
                  <c:v>3.785472537</c:v>
                </c:pt>
                <c:pt idx="30">
                  <c:v>4.1356002920000003</c:v>
                </c:pt>
                <c:pt idx="31">
                  <c:v>4.4902886710000001</c:v>
                </c:pt>
                <c:pt idx="32">
                  <c:v>4.7242947469999947</c:v>
                </c:pt>
                <c:pt idx="33">
                  <c:v>5.1335623789999962</c:v>
                </c:pt>
                <c:pt idx="34">
                  <c:v>5.6788254999999985</c:v>
                </c:pt>
                <c:pt idx="35">
                  <c:v>6.2679438889999961</c:v>
                </c:pt>
                <c:pt idx="36">
                  <c:v>6.7795607579999997</c:v>
                </c:pt>
                <c:pt idx="37">
                  <c:v>7.5686239259999999</c:v>
                </c:pt>
                <c:pt idx="38">
                  <c:v>8.2680008479999998</c:v>
                </c:pt>
                <c:pt idx="39">
                  <c:v>8.5142956279999993</c:v>
                </c:pt>
                <c:pt idx="40">
                  <c:v>8.9321340690000071</c:v>
                </c:pt>
                <c:pt idx="41">
                  <c:v>9.7410529969999988</c:v>
                </c:pt>
                <c:pt idx="42">
                  <c:v>10.488845510000004</c:v>
                </c:pt>
                <c:pt idx="43">
                  <c:v>11.208112290000001</c:v>
                </c:pt>
                <c:pt idx="44">
                  <c:v>11.33822822</c:v>
                </c:pt>
                <c:pt idx="45">
                  <c:v>9.8617765320000093</c:v>
                </c:pt>
                <c:pt idx="46">
                  <c:v>10.980186450000007</c:v>
                </c:pt>
                <c:pt idx="47">
                  <c:v>11.803261770000001</c:v>
                </c:pt>
                <c:pt idx="48">
                  <c:v>12.104890860000001</c:v>
                </c:pt>
                <c:pt idx="49">
                  <c:v>12.78432488</c:v>
                </c:pt>
                <c:pt idx="50">
                  <c:v>13.030201999999999</c:v>
                </c:pt>
                <c:pt idx="51">
                  <c:v>13.53110914</c:v>
                </c:pt>
                <c:pt idx="52">
                  <c:v>13.985599700000007</c:v>
                </c:pt>
                <c:pt idx="53">
                  <c:v>14.571842090000002</c:v>
                </c:pt>
                <c:pt idx="54">
                  <c:v>15.129519510000007</c:v>
                </c:pt>
              </c:numCache>
            </c:numRef>
          </c:yVal>
        </c:ser>
        <c:axId val="147470592"/>
        <c:axId val="147542784"/>
      </c:scatterChart>
      <c:valAx>
        <c:axId val="147470592"/>
        <c:scaling>
          <c:orientation val="minMax"/>
          <c:max val="1980"/>
          <c:min val="1950"/>
        </c:scaling>
        <c:axPos val="b"/>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47542784"/>
        <c:crosses val="autoZero"/>
        <c:crossBetween val="midCat"/>
      </c:valAx>
      <c:valAx>
        <c:axId val="147542784"/>
        <c:scaling>
          <c:orientation val="minMax"/>
          <c:max val="4"/>
          <c:min val="1"/>
        </c:scaling>
        <c:axPos val="l"/>
        <c:title>
          <c:tx>
            <c:rich>
              <a:bodyPr/>
              <a:lstStyle/>
              <a:p>
                <a:pPr>
                  <a:defRPr sz="1800" b="1" i="0" u="none" strike="noStrike" baseline="0">
                    <a:solidFill>
                      <a:schemeClr val="tx1"/>
                    </a:solidFill>
                    <a:latin typeface="Palatino Linotype"/>
                    <a:ea typeface="Palatino Linotype"/>
                    <a:cs typeface="Palatino Linotype"/>
                  </a:defRPr>
                </a:pPr>
                <a:r>
                  <a:rPr lang="en-US" dirty="0"/>
                  <a:t>index </a:t>
                </a:r>
                <a:r>
                  <a:rPr lang="en-US" dirty="0" smtClean="0"/>
                  <a:t>1953 = 1</a:t>
                </a:r>
                <a:endParaRPr lang="en-US" dirty="0"/>
              </a:p>
            </c:rich>
          </c:tx>
          <c:layout>
            <c:manualLayout>
              <c:xMode val="edge"/>
              <c:yMode val="edge"/>
              <c:x val="1.2880562060889941E-2"/>
              <c:y val="0.30107526881720464"/>
            </c:manualLayout>
          </c:layout>
          <c:spPr>
            <a:noFill/>
            <a:ln w="25401">
              <a:noFill/>
            </a:ln>
          </c:spPr>
        </c:title>
        <c:numFmt formatCode="0.0" sourceLinked="0"/>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47470592"/>
        <c:crosses val="autoZero"/>
        <c:crossBetween val="midCat"/>
      </c:valAx>
      <c:spPr>
        <a:noFill/>
        <a:ln w="25401">
          <a:noFill/>
        </a:ln>
      </c:spPr>
    </c:plotArea>
    <c:plotVisOnly val="1"/>
    <c:dispBlanksAs val="gap"/>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46370023419204"/>
          <c:y val="7.741935483870975E-2"/>
          <c:w val="0.83138173302107765"/>
          <c:h val="0.76129032258064566"/>
        </c:manualLayout>
      </c:layout>
      <c:scatterChart>
        <c:scatterStyle val="lineMarker"/>
        <c:ser>
          <c:idx val="0"/>
          <c:order val="0"/>
          <c:tx>
            <c:strRef>
              <c:f>Sheet1!$B$1</c:f>
              <c:strCache>
                <c:ptCount val="1"/>
                <c:pt idx="0">
                  <c:v>Output</c:v>
                </c:pt>
              </c:strCache>
            </c:strRef>
          </c:tx>
          <c:spPr>
            <a:ln w="38101">
              <a:solidFill>
                <a:srgbClr val="3366FF"/>
              </a:solidFill>
              <a:prstDash val="solid"/>
            </a:ln>
          </c:spPr>
          <c:marker>
            <c:symbol val="none"/>
          </c:marker>
          <c:xVal>
            <c:numRef>
              <c:f>Sheet1!$A$2:$A$56</c:f>
              <c:numCache>
                <c:formatCode>General</c:formatCode>
                <c:ptCount val="55"/>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Sheet1!$B$2:$B$56</c:f>
              <c:numCache>
                <c:formatCode>General</c:formatCode>
                <c:ptCount val="55"/>
                <c:pt idx="0">
                  <c:v>1</c:v>
                </c:pt>
                <c:pt idx="1">
                  <c:v>1.1000000000000001</c:v>
                </c:pt>
                <c:pt idx="2">
                  <c:v>1.1599999999999988</c:v>
                </c:pt>
                <c:pt idx="3">
                  <c:v>1.22</c:v>
                </c:pt>
                <c:pt idx="4">
                  <c:v>1.26</c:v>
                </c:pt>
                <c:pt idx="5">
                  <c:v>1.33</c:v>
                </c:pt>
                <c:pt idx="6">
                  <c:v>1.37</c:v>
                </c:pt>
                <c:pt idx="7">
                  <c:v>1.3900000000000001</c:v>
                </c:pt>
                <c:pt idx="8">
                  <c:v>1.42</c:v>
                </c:pt>
                <c:pt idx="9">
                  <c:v>1.45</c:v>
                </c:pt>
                <c:pt idx="10">
                  <c:v>1.48</c:v>
                </c:pt>
                <c:pt idx="11">
                  <c:v>1.56</c:v>
                </c:pt>
                <c:pt idx="12">
                  <c:v>1.6</c:v>
                </c:pt>
                <c:pt idx="13">
                  <c:v>1.6300000000000001</c:v>
                </c:pt>
                <c:pt idx="14">
                  <c:v>1.71</c:v>
                </c:pt>
                <c:pt idx="15">
                  <c:v>1.78</c:v>
                </c:pt>
                <c:pt idx="16">
                  <c:v>1.87</c:v>
                </c:pt>
                <c:pt idx="17">
                  <c:v>1.9400000000000011</c:v>
                </c:pt>
                <c:pt idx="18">
                  <c:v>2</c:v>
                </c:pt>
                <c:pt idx="19">
                  <c:v>2.0499999999999998</c:v>
                </c:pt>
                <c:pt idx="20">
                  <c:v>2.09</c:v>
                </c:pt>
                <c:pt idx="21">
                  <c:v>2.14</c:v>
                </c:pt>
                <c:pt idx="22">
                  <c:v>2.2000000000000002</c:v>
                </c:pt>
                <c:pt idx="23">
                  <c:v>2.25</c:v>
                </c:pt>
                <c:pt idx="24">
                  <c:v>2.3099999999999987</c:v>
                </c:pt>
                <c:pt idx="25">
                  <c:v>2.38</c:v>
                </c:pt>
                <c:pt idx="26">
                  <c:v>2.46</c:v>
                </c:pt>
                <c:pt idx="27">
                  <c:v>2.54</c:v>
                </c:pt>
                <c:pt idx="28">
                  <c:v>2.59</c:v>
                </c:pt>
                <c:pt idx="29">
                  <c:v>2.64</c:v>
                </c:pt>
                <c:pt idx="30">
                  <c:v>2.68</c:v>
                </c:pt>
                <c:pt idx="31">
                  <c:v>2.72</c:v>
                </c:pt>
                <c:pt idx="32">
                  <c:v>2.77</c:v>
                </c:pt>
                <c:pt idx="33">
                  <c:v>2.8099999999999987</c:v>
                </c:pt>
                <c:pt idx="34">
                  <c:v>2.8499999999999988</c:v>
                </c:pt>
                <c:pt idx="35">
                  <c:v>2.8899999999999997</c:v>
                </c:pt>
                <c:pt idx="36">
                  <c:v>2.9299999999999997</c:v>
                </c:pt>
                <c:pt idx="37">
                  <c:v>2.98</c:v>
                </c:pt>
                <c:pt idx="38">
                  <c:v>3.04</c:v>
                </c:pt>
                <c:pt idx="39">
                  <c:v>3.1</c:v>
                </c:pt>
                <c:pt idx="40">
                  <c:v>3.14</c:v>
                </c:pt>
                <c:pt idx="41">
                  <c:v>3.18</c:v>
                </c:pt>
                <c:pt idx="42">
                  <c:v>3.23</c:v>
                </c:pt>
                <c:pt idx="43">
                  <c:v>3.27</c:v>
                </c:pt>
                <c:pt idx="44">
                  <c:v>3.32</c:v>
                </c:pt>
                <c:pt idx="45">
                  <c:v>3.3499999999999988</c:v>
                </c:pt>
                <c:pt idx="46">
                  <c:v>3.3499999999999988</c:v>
                </c:pt>
                <c:pt idx="47">
                  <c:v>3.36</c:v>
                </c:pt>
                <c:pt idx="48">
                  <c:v>3.3699999999999997</c:v>
                </c:pt>
                <c:pt idx="49">
                  <c:v>3.38</c:v>
                </c:pt>
                <c:pt idx="50">
                  <c:v>3.3899999999999997</c:v>
                </c:pt>
                <c:pt idx="51">
                  <c:v>3.4</c:v>
                </c:pt>
                <c:pt idx="52">
                  <c:v>3.4</c:v>
                </c:pt>
                <c:pt idx="53">
                  <c:v>3.4099999999999997</c:v>
                </c:pt>
                <c:pt idx="54">
                  <c:v>3.4099999999999997</c:v>
                </c:pt>
              </c:numCache>
            </c:numRef>
          </c:yVal>
        </c:ser>
        <c:ser>
          <c:idx val="2"/>
          <c:order val="1"/>
          <c:tx>
            <c:strRef>
              <c:f>Sheet1!$D$1</c:f>
              <c:strCache>
                <c:ptCount val="1"/>
              </c:strCache>
            </c:strRef>
          </c:tx>
          <c:spPr>
            <a:ln w="38101">
              <a:solidFill>
                <a:srgbClr val="FF99CC"/>
              </a:solidFill>
              <a:prstDash val="solid"/>
            </a:ln>
          </c:spPr>
          <c:marker>
            <c:symbol val="none"/>
          </c:marker>
          <c:xVal>
            <c:numRef>
              <c:f>Sheet1!$A$2:$A$56</c:f>
              <c:numCache>
                <c:formatCode>General</c:formatCode>
                <c:ptCount val="55"/>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Sheet1!$D$2:$D$56</c:f>
              <c:numCache>
                <c:formatCode>General</c:formatCode>
                <c:ptCount val="55"/>
                <c:pt idx="0">
                  <c:v>1</c:v>
                </c:pt>
                <c:pt idx="1">
                  <c:v>1.006523939</c:v>
                </c:pt>
                <c:pt idx="2">
                  <c:v>1.074625881</c:v>
                </c:pt>
                <c:pt idx="3">
                  <c:v>1.0914155679999999</c:v>
                </c:pt>
                <c:pt idx="4">
                  <c:v>1.158285757</c:v>
                </c:pt>
                <c:pt idx="5">
                  <c:v>1.1551407819999999</c:v>
                </c:pt>
                <c:pt idx="6">
                  <c:v>1.1281415200000011</c:v>
                </c:pt>
                <c:pt idx="7">
                  <c:v>1.106462668</c:v>
                </c:pt>
                <c:pt idx="8">
                  <c:v>1.132427192</c:v>
                </c:pt>
                <c:pt idx="9">
                  <c:v>1.1197287719999998</c:v>
                </c:pt>
                <c:pt idx="10">
                  <c:v>1.2214525199999999</c:v>
                </c:pt>
                <c:pt idx="11">
                  <c:v>1.2581735640000011</c:v>
                </c:pt>
                <c:pt idx="12">
                  <c:v>1.286884404</c:v>
                </c:pt>
                <c:pt idx="13">
                  <c:v>1.4429039919999989</c:v>
                </c:pt>
                <c:pt idx="14">
                  <c:v>1.4946582639999999</c:v>
                </c:pt>
                <c:pt idx="15">
                  <c:v>1.6482884220000011</c:v>
                </c:pt>
                <c:pt idx="16">
                  <c:v>1.827650156</c:v>
                </c:pt>
                <c:pt idx="17">
                  <c:v>1.921768937</c:v>
                </c:pt>
                <c:pt idx="18">
                  <c:v>2.050579951</c:v>
                </c:pt>
                <c:pt idx="19">
                  <c:v>2.0953536439999998</c:v>
                </c:pt>
                <c:pt idx="20">
                  <c:v>2.3130024559999987</c:v>
                </c:pt>
                <c:pt idx="21">
                  <c:v>2.5247157750000002</c:v>
                </c:pt>
                <c:pt idx="22">
                  <c:v>2.578361992</c:v>
                </c:pt>
                <c:pt idx="23">
                  <c:v>2.8136929389999987</c:v>
                </c:pt>
                <c:pt idx="24">
                  <c:v>3.0960312500000002</c:v>
                </c:pt>
                <c:pt idx="25">
                  <c:v>3.450327879</c:v>
                </c:pt>
                <c:pt idx="26">
                  <c:v>3.7340991530000003</c:v>
                </c:pt>
                <c:pt idx="27">
                  <c:v>3.4721627539999997</c:v>
                </c:pt>
                <c:pt idx="28">
                  <c:v>3.5738022430000003</c:v>
                </c:pt>
                <c:pt idx="29">
                  <c:v>3.785472537</c:v>
                </c:pt>
                <c:pt idx="30">
                  <c:v>4.1356002920000003</c:v>
                </c:pt>
                <c:pt idx="31">
                  <c:v>4.4902886710000001</c:v>
                </c:pt>
                <c:pt idx="32">
                  <c:v>4.7242947469999939</c:v>
                </c:pt>
                <c:pt idx="33">
                  <c:v>5.1335623789999953</c:v>
                </c:pt>
                <c:pt idx="34">
                  <c:v>5.6788254999999985</c:v>
                </c:pt>
                <c:pt idx="35">
                  <c:v>6.2679438889999952</c:v>
                </c:pt>
                <c:pt idx="36">
                  <c:v>6.7795607579999997</c:v>
                </c:pt>
                <c:pt idx="37">
                  <c:v>7.5686239259999999</c:v>
                </c:pt>
                <c:pt idx="38">
                  <c:v>8.2680008479999998</c:v>
                </c:pt>
                <c:pt idx="39">
                  <c:v>8.5142956279999993</c:v>
                </c:pt>
                <c:pt idx="40">
                  <c:v>8.9321340690000088</c:v>
                </c:pt>
                <c:pt idx="41">
                  <c:v>9.7410529969999988</c:v>
                </c:pt>
                <c:pt idx="42">
                  <c:v>10.488845510000004</c:v>
                </c:pt>
                <c:pt idx="43">
                  <c:v>11.208112290000001</c:v>
                </c:pt>
                <c:pt idx="44">
                  <c:v>11.338228219999998</c:v>
                </c:pt>
                <c:pt idx="45">
                  <c:v>9.861776532000011</c:v>
                </c:pt>
                <c:pt idx="46">
                  <c:v>10.980186450000009</c:v>
                </c:pt>
                <c:pt idx="47">
                  <c:v>11.803261770000001</c:v>
                </c:pt>
                <c:pt idx="48">
                  <c:v>12.104890860000001</c:v>
                </c:pt>
                <c:pt idx="49">
                  <c:v>12.784324879999998</c:v>
                </c:pt>
                <c:pt idx="50">
                  <c:v>13.030201999999999</c:v>
                </c:pt>
                <c:pt idx="51">
                  <c:v>13.531109139999998</c:v>
                </c:pt>
                <c:pt idx="52">
                  <c:v>13.985599700000009</c:v>
                </c:pt>
                <c:pt idx="53">
                  <c:v>14.571842090000002</c:v>
                </c:pt>
                <c:pt idx="54">
                  <c:v>15.129519510000009</c:v>
                </c:pt>
              </c:numCache>
            </c:numRef>
          </c:yVal>
        </c:ser>
        <c:axId val="147577856"/>
        <c:axId val="156762880"/>
      </c:scatterChart>
      <c:valAx>
        <c:axId val="147577856"/>
        <c:scaling>
          <c:orientation val="minMax"/>
          <c:max val="2010"/>
          <c:min val="1950"/>
        </c:scaling>
        <c:axPos val="b"/>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56762880"/>
        <c:crosses val="autoZero"/>
        <c:crossBetween val="midCat"/>
      </c:valAx>
      <c:valAx>
        <c:axId val="156762880"/>
        <c:scaling>
          <c:orientation val="minMax"/>
          <c:max val="16"/>
          <c:min val="1"/>
        </c:scaling>
        <c:axPos val="l"/>
        <c:title>
          <c:tx>
            <c:rich>
              <a:bodyPr/>
              <a:lstStyle/>
              <a:p>
                <a:pPr>
                  <a:defRPr sz="1800" b="1" i="0" u="none" strike="noStrike" baseline="0">
                    <a:solidFill>
                      <a:schemeClr val="tx1"/>
                    </a:solidFill>
                    <a:latin typeface="Palatino Linotype"/>
                    <a:ea typeface="Palatino Linotype"/>
                    <a:cs typeface="Palatino Linotype"/>
                  </a:defRPr>
                </a:pPr>
                <a:r>
                  <a:rPr lang="en-US"/>
                  <a:t>index 1953=1</a:t>
                </a:r>
              </a:p>
            </c:rich>
          </c:tx>
          <c:layout>
            <c:manualLayout>
              <c:xMode val="edge"/>
              <c:yMode val="edge"/>
              <c:x val="1.2880562060889941E-2"/>
              <c:y val="0.30107526881720464"/>
            </c:manualLayout>
          </c:layout>
          <c:spPr>
            <a:noFill/>
            <a:ln w="25401">
              <a:noFill/>
            </a:ln>
          </c:spPr>
        </c:title>
        <c:numFmt formatCode="0" sourceLinked="0"/>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47577856"/>
        <c:crosses val="autoZero"/>
        <c:crossBetween val="midCat"/>
      </c:valAx>
      <c:spPr>
        <a:noFill/>
        <a:ln w="25401">
          <a:noFill/>
        </a:ln>
      </c:spPr>
    </c:plotArea>
    <c:plotVisOnly val="1"/>
    <c:dispBlanksAs val="gap"/>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5.2693208430913407E-2"/>
          <c:y val="7.741935483870975E-2"/>
          <c:w val="0.91217798594847777"/>
          <c:h val="0.65161290322580712"/>
        </c:manualLayout>
      </c:layout>
      <c:scatterChart>
        <c:scatterStyle val="lineMarker"/>
        <c:ser>
          <c:idx val="2"/>
          <c:order val="0"/>
          <c:tx>
            <c:strRef>
              <c:f>Sheet1!$C$1</c:f>
              <c:strCache>
                <c:ptCount val="1"/>
                <c:pt idx="0">
                  <c:v>3rd Qtr</c:v>
                </c:pt>
              </c:strCache>
            </c:strRef>
          </c:tx>
          <c:spPr>
            <a:ln w="38100">
              <a:solidFill>
                <a:srgbClr val="99CC00"/>
              </a:solidFill>
              <a:prstDash val="solid"/>
            </a:ln>
          </c:spPr>
          <c:marker>
            <c:symbol val="none"/>
          </c:marker>
          <c:xVal>
            <c:numRef>
              <c:f>Sheet1!#REF!</c:f>
            </c:numRef>
          </c:xVal>
          <c:yVal>
            <c:numRef>
              <c:f>Sheet1!$C$2:$C$184</c:f>
              <c:numCache>
                <c:formatCode>General</c:formatCode>
                <c:ptCount val="183"/>
                <c:pt idx="0">
                  <c:v>0.71308988300000042</c:v>
                </c:pt>
                <c:pt idx="1">
                  <c:v>2.0510145120000001</c:v>
                </c:pt>
                <c:pt idx="2">
                  <c:v>2.5302455989999988</c:v>
                </c:pt>
                <c:pt idx="3">
                  <c:v>2.7859999910000002</c:v>
                </c:pt>
                <c:pt idx="4">
                  <c:v>2.9579252820000002</c:v>
                </c:pt>
                <c:pt idx="5">
                  <c:v>3.0876601770000001</c:v>
                </c:pt>
                <c:pt idx="6">
                  <c:v>3.1923225420000012</c:v>
                </c:pt>
                <c:pt idx="7">
                  <c:v>3.2804741160000002</c:v>
                </c:pt>
                <c:pt idx="8">
                  <c:v>3.3569755059999982</c:v>
                </c:pt>
                <c:pt idx="9">
                  <c:v>3.4248397770000012</c:v>
                </c:pt>
                <c:pt idx="10">
                  <c:v>3.4860590789999999</c:v>
                </c:pt>
                <c:pt idx="11">
                  <c:v>3.542017049</c:v>
                </c:pt>
                <c:pt idx="12">
                  <c:v>3.5937127180000012</c:v>
                </c:pt>
                <c:pt idx="13">
                  <c:v>3.6418904080000001</c:v>
                </c:pt>
                <c:pt idx="14">
                  <c:v>3.6871192100000019</c:v>
                </c:pt>
                <c:pt idx="15">
                  <c:v>3.7298437790000003</c:v>
                </c:pt>
                <c:pt idx="16">
                  <c:v>3.7704180149999997</c:v>
                </c:pt>
                <c:pt idx="17">
                  <c:v>3.8091280929999995</c:v>
                </c:pt>
                <c:pt idx="18">
                  <c:v>3.8462086399999973</c:v>
                </c:pt>
                <c:pt idx="19">
                  <c:v>3.8818543599999997</c:v>
                </c:pt>
                <c:pt idx="20">
                  <c:v>3.9162285689999998</c:v>
                </c:pt>
                <c:pt idx="21">
                  <c:v>3.9494695590000002</c:v>
                </c:pt>
                <c:pt idx="22">
                  <c:v>3.9816954389999988</c:v>
                </c:pt>
                <c:pt idx="23">
                  <c:v>4.0130078529999968</c:v>
                </c:pt>
                <c:pt idx="24">
                  <c:v>4.043494886999996</c:v>
                </c:pt>
                <c:pt idx="25">
                  <c:v>4.0732333550000037</c:v>
                </c:pt>
                <c:pt idx="26">
                  <c:v>4.1022906319999963</c:v>
                </c:pt>
                <c:pt idx="27">
                  <c:v>4.1307261190000002</c:v>
                </c:pt>
                <c:pt idx="28">
                  <c:v>4.158592445</c:v>
                </c:pt>
                <c:pt idx="29">
                  <c:v>4.1859364409999946</c:v>
                </c:pt>
                <c:pt idx="30">
                  <c:v>4.2127999530000002</c:v>
                </c:pt>
                <c:pt idx="31">
                  <c:v>4.2392205130000038</c:v>
                </c:pt>
                <c:pt idx="32">
                  <c:v>4.2652319009999964</c:v>
                </c:pt>
                <c:pt idx="33">
                  <c:v>4.2908646209999963</c:v>
                </c:pt>
                <c:pt idx="34">
                  <c:v>4.3161462999999962</c:v>
                </c:pt>
                <c:pt idx="35">
                  <c:v>4.3411020320000002</c:v>
                </c:pt>
                <c:pt idx="36">
                  <c:v>4.3657546699999932</c:v>
                </c:pt>
                <c:pt idx="37">
                  <c:v>4.3901250749999958</c:v>
                </c:pt>
                <c:pt idx="38">
                  <c:v>4.4142323369999961</c:v>
                </c:pt>
                <c:pt idx="39">
                  <c:v>4.4380939599999998</c:v>
                </c:pt>
                <c:pt idx="40">
                  <c:v>4.4617260300000003</c:v>
                </c:pt>
                <c:pt idx="41">
                  <c:v>4.4851433529999998</c:v>
                </c:pt>
                <c:pt idx="42">
                  <c:v>4.5083595860000001</c:v>
                </c:pt>
                <c:pt idx="43">
                  <c:v>4.5313873439999997</c:v>
                </c:pt>
                <c:pt idx="44">
                  <c:v>4.5542382989999961</c:v>
                </c:pt>
                <c:pt idx="45">
                  <c:v>4.5769232689999964</c:v>
                </c:pt>
                <c:pt idx="46">
                  <c:v>4.5994522890000002</c:v>
                </c:pt>
                <c:pt idx="47">
                  <c:v>4.6218346849999961</c:v>
                </c:pt>
                <c:pt idx="48">
                  <c:v>4.6440791340000001</c:v>
                </c:pt>
                <c:pt idx="49">
                  <c:v>4.6661937169999961</c:v>
                </c:pt>
                <c:pt idx="50">
                  <c:v>4.6881859689999912</c:v>
                </c:pt>
                <c:pt idx="51">
                  <c:v>4.7100629249999999</c:v>
                </c:pt>
                <c:pt idx="52">
                  <c:v>4.7318311560000001</c:v>
                </c:pt>
                <c:pt idx="53">
                  <c:v>4.7534968099999961</c:v>
                </c:pt>
                <c:pt idx="54">
                  <c:v>4.7750656420000004</c:v>
                </c:pt>
                <c:pt idx="55">
                  <c:v>4.7965430409999996</c:v>
                </c:pt>
                <c:pt idx="56">
                  <c:v>4.8179340629999912</c:v>
                </c:pt>
                <c:pt idx="57">
                  <c:v>4.8392434520000061</c:v>
                </c:pt>
                <c:pt idx="58">
                  <c:v>4.8604756619999936</c:v>
                </c:pt>
                <c:pt idx="59">
                  <c:v>4.8816348779999936</c:v>
                </c:pt>
                <c:pt idx="60">
                  <c:v>4.9027250349999996</c:v>
                </c:pt>
                <c:pt idx="61">
                  <c:v>4.9237498369999964</c:v>
                </c:pt>
                <c:pt idx="62">
                  <c:v>4.944712767999996</c:v>
                </c:pt>
                <c:pt idx="63">
                  <c:v>4.9656171130000004</c:v>
                </c:pt>
                <c:pt idx="64">
                  <c:v>4.9864659659999999</c:v>
                </c:pt>
                <c:pt idx="65">
                  <c:v>5.0072622439999996</c:v>
                </c:pt>
                <c:pt idx="66">
                  <c:v>5.0280086989999964</c:v>
                </c:pt>
                <c:pt idx="67">
                  <c:v>5.0487079279999962</c:v>
                </c:pt>
                <c:pt idx="68">
                  <c:v>5.069362385000006</c:v>
                </c:pt>
                <c:pt idx="69">
                  <c:v>5.0899743849999997</c:v>
                </c:pt>
                <c:pt idx="70">
                  <c:v>5.1105461169999957</c:v>
                </c:pt>
                <c:pt idx="71">
                  <c:v>5.1310796500000002</c:v>
                </c:pt>
                <c:pt idx="72">
                  <c:v>5.1515769399999947</c:v>
                </c:pt>
                <c:pt idx="73">
                  <c:v>5.1720398369999936</c:v>
                </c:pt>
                <c:pt idx="74">
                  <c:v>5.1924700919999962</c:v>
                </c:pt>
                <c:pt idx="75">
                  <c:v>5.2128693630000003</c:v>
                </c:pt>
                <c:pt idx="76">
                  <c:v>5.2332392170000004</c:v>
                </c:pt>
                <c:pt idx="77">
                  <c:v>5.2535811409999962</c:v>
                </c:pt>
                <c:pt idx="78">
                  <c:v>5.2738965420000001</c:v>
                </c:pt>
                <c:pt idx="79">
                  <c:v>5.2941867519999937</c:v>
                </c:pt>
                <c:pt idx="80">
                  <c:v>5.3144530359999962</c:v>
                </c:pt>
                <c:pt idx="81">
                  <c:v>5.3346965910000002</c:v>
                </c:pt>
                <c:pt idx="82">
                  <c:v>5.3549185519999911</c:v>
                </c:pt>
                <c:pt idx="83">
                  <c:v>5.3751199959999996</c:v>
                </c:pt>
                <c:pt idx="84">
                  <c:v>5.3953019439999963</c:v>
                </c:pt>
                <c:pt idx="85">
                  <c:v>5.4154653650000002</c:v>
                </c:pt>
                <c:pt idx="86">
                  <c:v>5.4356111780000003</c:v>
                </c:pt>
                <c:pt idx="87">
                  <c:v>5.4557402550000003</c:v>
                </c:pt>
                <c:pt idx="88">
                  <c:v>5.4758534240000039</c:v>
                </c:pt>
                <c:pt idx="89">
                  <c:v>5.4959514699999961</c:v>
                </c:pt>
                <c:pt idx="90">
                  <c:v>5.5160351399999961</c:v>
                </c:pt>
                <c:pt idx="91">
                  <c:v>5.5361051410000002</c:v>
                </c:pt>
                <c:pt idx="92">
                  <c:v>5.5561621460000001</c:v>
                </c:pt>
                <c:pt idx="93">
                  <c:v>5.5762067940000071</c:v>
                </c:pt>
                <c:pt idx="94">
                  <c:v>5.5962396910000036</c:v>
                </c:pt>
                <c:pt idx="95">
                  <c:v>5.6162614140000038</c:v>
                </c:pt>
                <c:pt idx="96">
                  <c:v>5.6362725100000004</c:v>
                </c:pt>
                <c:pt idx="97">
                  <c:v>5.6562734990000036</c:v>
                </c:pt>
                <c:pt idx="98">
                  <c:v>5.6762648759999985</c:v>
                </c:pt>
                <c:pt idx="99">
                  <c:v>5.6962471099999998</c:v>
                </c:pt>
                <c:pt idx="100">
                  <c:v>5.7162206470000001</c:v>
                </c:pt>
                <c:pt idx="101">
                  <c:v>5.7361859119999963</c:v>
                </c:pt>
                <c:pt idx="102">
                  <c:v>5.7561433080000004</c:v>
                </c:pt>
                <c:pt idx="103">
                  <c:v>5.7760932179999998</c:v>
                </c:pt>
                <c:pt idx="104">
                  <c:v>5.7960360069999961</c:v>
                </c:pt>
                <c:pt idx="105">
                  <c:v>5.8159720199999958</c:v>
                </c:pt>
                <c:pt idx="106">
                  <c:v>5.8359015889999961</c:v>
                </c:pt>
                <c:pt idx="107">
                  <c:v>5.8558250249999961</c:v>
                </c:pt>
                <c:pt idx="108">
                  <c:v>5.8757426260000001</c:v>
                </c:pt>
                <c:pt idx="109">
                  <c:v>5.8956546769999925</c:v>
                </c:pt>
                <c:pt idx="110">
                  <c:v>5.9155614449999998</c:v>
                </c:pt>
                <c:pt idx="111">
                  <c:v>5.9354631870000061</c:v>
                </c:pt>
                <c:pt idx="112">
                  <c:v>5.9553601470000004</c:v>
                </c:pt>
                <c:pt idx="113">
                  <c:v>5.9752525570000001</c:v>
                </c:pt>
                <c:pt idx="114">
                  <c:v>5.9951406359999995</c:v>
                </c:pt>
                <c:pt idx="115">
                  <c:v>6.0150245949999963</c:v>
                </c:pt>
                <c:pt idx="116">
                  <c:v>6.0349046329999947</c:v>
                </c:pt>
                <c:pt idx="117">
                  <c:v>6.0547809389999925</c:v>
                </c:pt>
                <c:pt idx="118">
                  <c:v>6.0746536950000039</c:v>
                </c:pt>
                <c:pt idx="119">
                  <c:v>6.0945230709999958</c:v>
                </c:pt>
                <c:pt idx="120">
                  <c:v>6.1143892309999925</c:v>
                </c:pt>
                <c:pt idx="121">
                  <c:v>6.1342523299999963</c:v>
                </c:pt>
                <c:pt idx="122">
                  <c:v>6.1541125169999891</c:v>
                </c:pt>
                <c:pt idx="123">
                  <c:v>6.1739699310000002</c:v>
                </c:pt>
                <c:pt idx="124">
                  <c:v>6.1938247069999948</c:v>
                </c:pt>
                <c:pt idx="125">
                  <c:v>6.2136769730000001</c:v>
                </c:pt>
                <c:pt idx="126">
                  <c:v>6.2335268479999968</c:v>
                </c:pt>
                <c:pt idx="127">
                  <c:v>6.2533744489999963</c:v>
                </c:pt>
                <c:pt idx="128">
                  <c:v>6.273219885000004</c:v>
                </c:pt>
                <c:pt idx="129">
                  <c:v>6.2930632610000004</c:v>
                </c:pt>
                <c:pt idx="130">
                  <c:v>6.3129046759999925</c:v>
                </c:pt>
                <c:pt idx="131">
                  <c:v>6.3327442239999963</c:v>
                </c:pt>
                <c:pt idx="132">
                  <c:v>6.3525819949999969</c:v>
                </c:pt>
                <c:pt idx="133">
                  <c:v>6.3724180759999962</c:v>
                </c:pt>
                <c:pt idx="134">
                  <c:v>6.3922525469999947</c:v>
                </c:pt>
                <c:pt idx="135">
                  <c:v>6.4120854869999961</c:v>
                </c:pt>
                <c:pt idx="136">
                  <c:v>6.4319169679999968</c:v>
                </c:pt>
                <c:pt idx="137">
                  <c:v>6.4517470609999998</c:v>
                </c:pt>
                <c:pt idx="138">
                  <c:v>6.4715758340000002</c:v>
                </c:pt>
                <c:pt idx="139">
                  <c:v>6.4914033489999996</c:v>
                </c:pt>
                <c:pt idx="140">
                  <c:v>6.5112296660000002</c:v>
                </c:pt>
                <c:pt idx="141">
                  <c:v>6.5310548449999963</c:v>
                </c:pt>
                <c:pt idx="142">
                  <c:v>6.5508789389999968</c:v>
                </c:pt>
                <c:pt idx="143">
                  <c:v>6.5707020020000035</c:v>
                </c:pt>
                <c:pt idx="144">
                  <c:v>6.5905240809999963</c:v>
                </c:pt>
                <c:pt idx="145">
                  <c:v>6.6103452249999961</c:v>
                </c:pt>
                <c:pt idx="146">
                  <c:v>6.6301654789999969</c:v>
                </c:pt>
                <c:pt idx="147">
                  <c:v>6.6499848859999959</c:v>
                </c:pt>
                <c:pt idx="148">
                  <c:v>6.6698034860000002</c:v>
                </c:pt>
                <c:pt idx="149">
                  <c:v>6.6896213180000004</c:v>
                </c:pt>
                <c:pt idx="150">
                  <c:v>6.7094384189999996</c:v>
                </c:pt>
                <c:pt idx="151">
                  <c:v>6.7292548239999963</c:v>
                </c:pt>
                <c:pt idx="152">
                  <c:v>6.7490705669999969</c:v>
                </c:pt>
                <c:pt idx="153">
                  <c:v>6.7688856799999941</c:v>
                </c:pt>
                <c:pt idx="154">
                  <c:v>6.7887001920000039</c:v>
                </c:pt>
                <c:pt idx="155">
                  <c:v>6.8085141329999948</c:v>
                </c:pt>
                <c:pt idx="156">
                  <c:v>6.8283275309999958</c:v>
                </c:pt>
                <c:pt idx="157">
                  <c:v>6.8481404110000001</c:v>
                </c:pt>
                <c:pt idx="158">
                  <c:v>6.8679527979999957</c:v>
                </c:pt>
                <c:pt idx="159">
                  <c:v>6.8877647159999995</c:v>
                </c:pt>
                <c:pt idx="160">
                  <c:v>6.9075761870000001</c:v>
                </c:pt>
                <c:pt idx="161">
                  <c:v>6.9273872339999958</c:v>
                </c:pt>
                <c:pt idx="162">
                  <c:v>6.9471978759999962</c:v>
                </c:pt>
                <c:pt idx="163">
                  <c:v>6.9670081330000002</c:v>
                </c:pt>
                <c:pt idx="164">
                  <c:v>6.9868180229999997</c:v>
                </c:pt>
                <c:pt idx="165">
                  <c:v>7.0066275640000004</c:v>
                </c:pt>
                <c:pt idx="166">
                  <c:v>7.0264367729999968</c:v>
                </c:pt>
                <c:pt idx="167">
                  <c:v>7.0462456649999998</c:v>
                </c:pt>
                <c:pt idx="168">
                  <c:v>7.0660542569999931</c:v>
                </c:pt>
                <c:pt idx="169">
                  <c:v>7.085862562</c:v>
                </c:pt>
                <c:pt idx="170">
                  <c:v>7.1056705940000002</c:v>
                </c:pt>
                <c:pt idx="171">
                  <c:v>7.1254783659999958</c:v>
                </c:pt>
                <c:pt idx="172">
                  <c:v>7.1452858909999959</c:v>
                </c:pt>
                <c:pt idx="173">
                  <c:v>7.1650931809999996</c:v>
                </c:pt>
                <c:pt idx="174">
                  <c:v>7.1849002469999901</c:v>
                </c:pt>
                <c:pt idx="175">
                  <c:v>7.2047071000000003</c:v>
                </c:pt>
                <c:pt idx="176">
                  <c:v>7.2245137489999927</c:v>
                </c:pt>
                <c:pt idx="177">
                  <c:v>7.2443202050000002</c:v>
                </c:pt>
                <c:pt idx="178">
                  <c:v>7.2641264779999926</c:v>
                </c:pt>
                <c:pt idx="179">
                  <c:v>7.2839325749999961</c:v>
                </c:pt>
                <c:pt idx="180">
                  <c:v>7.3037385050000001</c:v>
                </c:pt>
                <c:pt idx="181">
                  <c:v>7.3235442769999901</c:v>
                </c:pt>
                <c:pt idx="182">
                  <c:v>7.3433498979999996</c:v>
                </c:pt>
              </c:numCache>
            </c:numRef>
          </c:yVal>
        </c:ser>
        <c:ser>
          <c:idx val="3"/>
          <c:order val="1"/>
          <c:tx>
            <c:strRef>
              <c:f>Sheet1!$D$1</c:f>
              <c:strCache>
                <c:ptCount val="1"/>
                <c:pt idx="0">
                  <c:v>4th Qtr</c:v>
                </c:pt>
              </c:strCache>
            </c:strRef>
          </c:tx>
          <c:spPr>
            <a:ln w="38100">
              <a:solidFill>
                <a:srgbClr val="FFCC00"/>
              </a:solidFill>
              <a:prstDash val="solid"/>
            </a:ln>
          </c:spPr>
          <c:marker>
            <c:symbol val="none"/>
          </c:marker>
          <c:xVal>
            <c:numRef>
              <c:f>Sheet1!#REF!</c:f>
            </c:numRef>
          </c:xVal>
          <c:yVal>
            <c:numRef>
              <c:f>Sheet1!$D$2:$D$184</c:f>
              <c:numCache>
                <c:formatCode>General</c:formatCode>
                <c:ptCount val="183"/>
                <c:pt idx="0">
                  <c:v>-5.2983173669999948</c:v>
                </c:pt>
                <c:pt idx="1">
                  <c:v>-0.88477473300000042</c:v>
                </c:pt>
                <c:pt idx="2">
                  <c:v>0.66645609400000005</c:v>
                </c:pt>
                <c:pt idx="3">
                  <c:v>1.4727646009999984</c:v>
                </c:pt>
                <c:pt idx="4">
                  <c:v>1.9996427760000008</c:v>
                </c:pt>
                <c:pt idx="5">
                  <c:v>2.3858862939999987</c:v>
                </c:pt>
                <c:pt idx="6">
                  <c:v>2.6885547140000012</c:v>
                </c:pt>
                <c:pt idx="7">
                  <c:v>2.9361871629999996</c:v>
                </c:pt>
                <c:pt idx="8">
                  <c:v>3.144985669</c:v>
                </c:pt>
                <c:pt idx="9">
                  <c:v>3.3249937720000018</c:v>
                </c:pt>
                <c:pt idx="10">
                  <c:v>3.4828519829999993</c:v>
                </c:pt>
                <c:pt idx="11">
                  <c:v>3.623172421</c:v>
                </c:pt>
                <c:pt idx="12">
                  <c:v>3.7492851869999999</c:v>
                </c:pt>
                <c:pt idx="13">
                  <c:v>3.8636713570000012</c:v>
                </c:pt>
                <c:pt idx="14">
                  <c:v>3.9682278980000012</c:v>
                </c:pt>
                <c:pt idx="15">
                  <c:v>4.0644369969999925</c:v>
                </c:pt>
                <c:pt idx="16">
                  <c:v>4.1534783189999969</c:v>
                </c:pt>
                <c:pt idx="17">
                  <c:v>4.2363057830000042</c:v>
                </c:pt>
                <c:pt idx="18">
                  <c:v>4.3137014750000002</c:v>
                </c:pt>
                <c:pt idx="19">
                  <c:v>4.3863144140000001</c:v>
                </c:pt>
                <c:pt idx="20">
                  <c:v>4.4546889789999957</c:v>
                </c:pt>
                <c:pt idx="21">
                  <c:v>4.519286149</c:v>
                </c:pt>
                <c:pt idx="22">
                  <c:v>4.5804996180000002</c:v>
                </c:pt>
                <c:pt idx="23">
                  <c:v>4.6386682019999999</c:v>
                </c:pt>
                <c:pt idx="24">
                  <c:v>4.6940855169999889</c:v>
                </c:pt>
                <c:pt idx="25">
                  <c:v>4.7470076150000002</c:v>
                </c:pt>
                <c:pt idx="26">
                  <c:v>4.7976590740000002</c:v>
                </c:pt>
                <c:pt idx="27">
                  <c:v>4.8462379020000004</c:v>
                </c:pt>
                <c:pt idx="28">
                  <c:v>4.8929195239999936</c:v>
                </c:pt>
                <c:pt idx="29">
                  <c:v>4.937860047</c:v>
                </c:pt>
                <c:pt idx="30">
                  <c:v>4.9811989570000001</c:v>
                </c:pt>
                <c:pt idx="31">
                  <c:v>5.0230613589999962</c:v>
                </c:pt>
                <c:pt idx="32">
                  <c:v>5.0635598559999959</c:v>
                </c:pt>
                <c:pt idx="33">
                  <c:v>5.1027961250000002</c:v>
                </c:pt>
                <c:pt idx="34">
                  <c:v>5.1408622589999968</c:v>
                </c:pt>
                <c:pt idx="35">
                  <c:v>5.1778419019999964</c:v>
                </c:pt>
                <c:pt idx="36">
                  <c:v>5.2138112299999957</c:v>
                </c:pt>
                <c:pt idx="37">
                  <c:v>5.2488397830000038</c:v>
                </c:pt>
                <c:pt idx="38">
                  <c:v>5.2829911919999999</c:v>
                </c:pt>
                <c:pt idx="39">
                  <c:v>5.3163238059999998</c:v>
                </c:pt>
                <c:pt idx="40">
                  <c:v>5.348891240999996</c:v>
                </c:pt>
                <c:pt idx="41">
                  <c:v>5.3807428550000003</c:v>
                </c:pt>
                <c:pt idx="42">
                  <c:v>5.4119241679999961</c:v>
                </c:pt>
                <c:pt idx="43">
                  <c:v>5.4424772309999963</c:v>
                </c:pt>
                <c:pt idx="44">
                  <c:v>5.4724409520000004</c:v>
                </c:pt>
                <c:pt idx="45">
                  <c:v>5.5018513870000003</c:v>
                </c:pt>
                <c:pt idx="46">
                  <c:v>5.5307419900000037</c:v>
                </c:pt>
                <c:pt idx="47">
                  <c:v>5.5591438479999962</c:v>
                </c:pt>
                <c:pt idx="48">
                  <c:v>5.5870858809999957</c:v>
                </c:pt>
                <c:pt idx="49">
                  <c:v>5.6145950269999911</c:v>
                </c:pt>
                <c:pt idx="50">
                  <c:v>5.6416964040000037</c:v>
                </c:pt>
                <c:pt idx="51">
                  <c:v>5.6684134579999936</c:v>
                </c:pt>
                <c:pt idx="52">
                  <c:v>5.694768099</c:v>
                </c:pt>
                <c:pt idx="53">
                  <c:v>5.720780815999996</c:v>
                </c:pt>
                <c:pt idx="54">
                  <c:v>5.7464707890000035</c:v>
                </c:pt>
                <c:pt idx="55">
                  <c:v>5.7718559899999997</c:v>
                </c:pt>
                <c:pt idx="56">
                  <c:v>5.7969532679999958</c:v>
                </c:pt>
                <c:pt idx="57">
                  <c:v>5.8217784349999997</c:v>
                </c:pt>
                <c:pt idx="58">
                  <c:v>5.8463463359999999</c:v>
                </c:pt>
                <c:pt idx="59">
                  <c:v>5.8706709249999998</c:v>
                </c:pt>
                <c:pt idx="60">
                  <c:v>5.8947653189999958</c:v>
                </c:pt>
                <c:pt idx="61">
                  <c:v>5.9186418600000001</c:v>
                </c:pt>
                <c:pt idx="62">
                  <c:v>5.942312169</c:v>
                </c:pt>
                <c:pt idx="63">
                  <c:v>5.9657871880000002</c:v>
                </c:pt>
                <c:pt idx="64">
                  <c:v>5.9890772329999997</c:v>
                </c:pt>
                <c:pt idx="65">
                  <c:v>6.0121920289999968</c:v>
                </c:pt>
                <c:pt idx="66">
                  <c:v>6.0351407479999963</c:v>
                </c:pt>
                <c:pt idx="67">
                  <c:v>6.0579320499999936</c:v>
                </c:pt>
                <c:pt idx="68">
                  <c:v>6.0805741089999961</c:v>
                </c:pt>
                <c:pt idx="69">
                  <c:v>6.1030746459999961</c:v>
                </c:pt>
                <c:pt idx="70">
                  <c:v>6.1254409549999957</c:v>
                </c:pt>
                <c:pt idx="71">
                  <c:v>6.1476799340000001</c:v>
                </c:pt>
                <c:pt idx="72">
                  <c:v>6.1697981039999998</c:v>
                </c:pt>
                <c:pt idx="73">
                  <c:v>6.1918016309999961</c:v>
                </c:pt>
                <c:pt idx="74">
                  <c:v>6.2136963520000004</c:v>
                </c:pt>
                <c:pt idx="75">
                  <c:v>6.2354877899999996</c:v>
                </c:pt>
                <c:pt idx="76">
                  <c:v>6.2571811739999958</c:v>
                </c:pt>
                <c:pt idx="77">
                  <c:v>6.278781457</c:v>
                </c:pt>
                <c:pt idx="78">
                  <c:v>6.3002933289999996</c:v>
                </c:pt>
                <c:pt idx="79">
                  <c:v>6.3217212329999963</c:v>
                </c:pt>
                <c:pt idx="80">
                  <c:v>6.3430693820000039</c:v>
                </c:pt>
                <c:pt idx="81">
                  <c:v>6.3643417669999947</c:v>
                </c:pt>
                <c:pt idx="82">
                  <c:v>6.3855421740000002</c:v>
                </c:pt>
                <c:pt idx="83">
                  <c:v>6.4066741900000039</c:v>
                </c:pt>
                <c:pt idx="84">
                  <c:v>6.4277412199999961</c:v>
                </c:pt>
                <c:pt idx="85">
                  <c:v>6.448746493000006</c:v>
                </c:pt>
                <c:pt idx="86">
                  <c:v>6.4696930730000037</c:v>
                </c:pt>
                <c:pt idx="87">
                  <c:v>6.4905838659999961</c:v>
                </c:pt>
                <c:pt idx="88">
                  <c:v>6.5114216310000002</c:v>
                </c:pt>
                <c:pt idx="89">
                  <c:v>6.5322089889999999</c:v>
                </c:pt>
                <c:pt idx="90">
                  <c:v>6.5529484240000002</c:v>
                </c:pt>
                <c:pt idx="91">
                  <c:v>6.5736422970000037</c:v>
                </c:pt>
                <c:pt idx="92">
                  <c:v>6.5942928509999961</c:v>
                </c:pt>
                <c:pt idx="93">
                  <c:v>6.6149022139999936</c:v>
                </c:pt>
                <c:pt idx="94">
                  <c:v>6.635472408</c:v>
                </c:pt>
                <c:pt idx="95">
                  <c:v>6.6560053539999968</c:v>
                </c:pt>
                <c:pt idx="96">
                  <c:v>6.6765028769999937</c:v>
                </c:pt>
                <c:pt idx="97">
                  <c:v>6.6969667099999963</c:v>
                </c:pt>
                <c:pt idx="98">
                  <c:v>6.717398502</c:v>
                </c:pt>
                <c:pt idx="99">
                  <c:v>6.737799817</c:v>
                </c:pt>
                <c:pt idx="100">
                  <c:v>6.7581721440000004</c:v>
                </c:pt>
                <c:pt idx="101">
                  <c:v>6.7785168969999958</c:v>
                </c:pt>
                <c:pt idx="102">
                  <c:v>6.7988354189999969</c:v>
                </c:pt>
                <c:pt idx="103">
                  <c:v>6.8191289890000002</c:v>
                </c:pt>
                <c:pt idx="104">
                  <c:v>6.8393988209999996</c:v>
                </c:pt>
                <c:pt idx="105">
                  <c:v>6.8596460710000002</c:v>
                </c:pt>
                <c:pt idx="106">
                  <c:v>6.8798718350000003</c:v>
                </c:pt>
                <c:pt idx="107">
                  <c:v>6.9000771580000002</c:v>
                </c:pt>
                <c:pt idx="108">
                  <c:v>6.9202630320000038</c:v>
                </c:pt>
                <c:pt idx="109">
                  <c:v>6.9404304029999997</c:v>
                </c:pt>
                <c:pt idx="110">
                  <c:v>6.9605801669999936</c:v>
                </c:pt>
                <c:pt idx="111">
                  <c:v>6.9807131780000002</c:v>
                </c:pt>
                <c:pt idx="112">
                  <c:v>7.0008302479999927</c:v>
                </c:pt>
                <c:pt idx="113">
                  <c:v>7.0209321489999947</c:v>
                </c:pt>
                <c:pt idx="114">
                  <c:v>7.0410196169999963</c:v>
                </c:pt>
                <c:pt idx="115">
                  <c:v>7.0610933500000002</c:v>
                </c:pt>
                <c:pt idx="116">
                  <c:v>7.0811540119999963</c:v>
                </c:pt>
                <c:pt idx="117">
                  <c:v>7.1012022359999998</c:v>
                </c:pt>
                <c:pt idx="118">
                  <c:v>7.1212386240000001</c:v>
                </c:pt>
                <c:pt idx="119">
                  <c:v>7.1412637470000035</c:v>
                </c:pt>
                <c:pt idx="120">
                  <c:v>7.1612781500000002</c:v>
                </c:pt>
                <c:pt idx="121">
                  <c:v>7.1812823510000001</c:v>
                </c:pt>
                <c:pt idx="122">
                  <c:v>7.2012768420000004</c:v>
                </c:pt>
                <c:pt idx="123">
                  <c:v>7.2212620930000071</c:v>
                </c:pt>
                <c:pt idx="124">
                  <c:v>7.2412385500000003</c:v>
                </c:pt>
                <c:pt idx="125">
                  <c:v>7.2612066369999964</c:v>
                </c:pt>
                <c:pt idx="126">
                  <c:v>7.2811667580000003</c:v>
                </c:pt>
                <c:pt idx="127">
                  <c:v>7.3011192979999961</c:v>
                </c:pt>
                <c:pt idx="128">
                  <c:v>7.3210646209999961</c:v>
                </c:pt>
                <c:pt idx="129">
                  <c:v>7.3410030769999963</c:v>
                </c:pt>
                <c:pt idx="130">
                  <c:v>7.3609349949999947</c:v>
                </c:pt>
                <c:pt idx="131">
                  <c:v>7.3808606919999997</c:v>
                </c:pt>
                <c:pt idx="132">
                  <c:v>7.4007804669999961</c:v>
                </c:pt>
                <c:pt idx="133">
                  <c:v>7.4206946059999996</c:v>
                </c:pt>
                <c:pt idx="134">
                  <c:v>7.4406033799999998</c:v>
                </c:pt>
                <c:pt idx="135">
                  <c:v>7.4605070469999948</c:v>
                </c:pt>
                <c:pt idx="136">
                  <c:v>7.4804058549999963</c:v>
                </c:pt>
                <c:pt idx="137">
                  <c:v>7.5003000350000004</c:v>
                </c:pt>
                <c:pt idx="138">
                  <c:v>7.5201898129999947</c:v>
                </c:pt>
                <c:pt idx="139">
                  <c:v>7.540075399</c:v>
                </c:pt>
                <c:pt idx="140">
                  <c:v>7.5599569950000003</c:v>
                </c:pt>
                <c:pt idx="141">
                  <c:v>7.5798347939999999</c:v>
                </c:pt>
                <c:pt idx="142">
                  <c:v>7.5997089769999961</c:v>
                </c:pt>
                <c:pt idx="143">
                  <c:v>7.619579721</c:v>
                </c:pt>
                <c:pt idx="144">
                  <c:v>7.6394471890000037</c:v>
                </c:pt>
                <c:pt idx="145">
                  <c:v>7.6593115389999937</c:v>
                </c:pt>
                <c:pt idx="146">
                  <c:v>7.6791729220000002</c:v>
                </c:pt>
                <c:pt idx="147">
                  <c:v>7.6990314800000004</c:v>
                </c:pt>
                <c:pt idx="148">
                  <c:v>7.7188873489999947</c:v>
                </c:pt>
                <c:pt idx="149">
                  <c:v>7.7387406590000003</c:v>
                </c:pt>
                <c:pt idx="150">
                  <c:v>7.7585915319999961</c:v>
                </c:pt>
                <c:pt idx="151">
                  <c:v>7.7784400860000034</c:v>
                </c:pt>
                <c:pt idx="152">
                  <c:v>7.7982864330000004</c:v>
                </c:pt>
                <c:pt idx="153">
                  <c:v>7.8181306779999913</c:v>
                </c:pt>
                <c:pt idx="154">
                  <c:v>7.8379729219999961</c:v>
                </c:pt>
                <c:pt idx="155">
                  <c:v>7.8578132629999926</c:v>
                </c:pt>
                <c:pt idx="156">
                  <c:v>7.8776517909999999</c:v>
                </c:pt>
                <c:pt idx="157">
                  <c:v>7.8974885929999958</c:v>
                </c:pt>
                <c:pt idx="158">
                  <c:v>7.9173237529999998</c:v>
                </c:pt>
                <c:pt idx="159">
                  <c:v>7.937157348999996</c:v>
                </c:pt>
                <c:pt idx="160">
                  <c:v>7.9569894579999962</c:v>
                </c:pt>
                <c:pt idx="161">
                  <c:v>7.9768201489999999</c:v>
                </c:pt>
                <c:pt idx="162">
                  <c:v>7.9966494910000083</c:v>
                </c:pt>
                <c:pt idx="163">
                  <c:v>8.0164775500000047</c:v>
                </c:pt>
                <c:pt idx="164">
                  <c:v>8.0363043869999995</c:v>
                </c:pt>
                <c:pt idx="165">
                  <c:v>8.0561300600000028</c:v>
                </c:pt>
                <c:pt idx="166">
                  <c:v>8.0759546260000068</c:v>
                </c:pt>
                <c:pt idx="167">
                  <c:v>8.095778138</c:v>
                </c:pt>
                <c:pt idx="168">
                  <c:v>8.1156006460000008</c:v>
                </c:pt>
                <c:pt idx="169">
                  <c:v>8.1354221980000005</c:v>
                </c:pt>
                <c:pt idx="170">
                  <c:v>8.1552428420000069</c:v>
                </c:pt>
                <c:pt idx="171">
                  <c:v>8.1750626190000073</c:v>
                </c:pt>
                <c:pt idx="172">
                  <c:v>8.194881573</c:v>
                </c:pt>
                <c:pt idx="173">
                  <c:v>8.2146997419999987</c:v>
                </c:pt>
                <c:pt idx="174">
                  <c:v>8.2345171639999979</c:v>
                </c:pt>
                <c:pt idx="175">
                  <c:v>8.2543338760000005</c:v>
                </c:pt>
                <c:pt idx="176">
                  <c:v>8.2741499110000003</c:v>
                </c:pt>
                <c:pt idx="177">
                  <c:v>8.2939653009999983</c:v>
                </c:pt>
                <c:pt idx="178">
                  <c:v>8.3137800790000078</c:v>
                </c:pt>
                <c:pt idx="179">
                  <c:v>8.333594272000008</c:v>
                </c:pt>
                <c:pt idx="180">
                  <c:v>8.353407910000012</c:v>
                </c:pt>
                <c:pt idx="181">
                  <c:v>8.3732210190000007</c:v>
                </c:pt>
                <c:pt idx="182">
                  <c:v>8.3930336240000027</c:v>
                </c:pt>
              </c:numCache>
            </c:numRef>
          </c:yVal>
        </c:ser>
        <c:axId val="164985472"/>
        <c:axId val="165548800"/>
      </c:scatterChart>
      <c:valAx>
        <c:axId val="164985472"/>
        <c:scaling>
          <c:orientation val="minMax"/>
          <c:max val="100"/>
          <c:min val="0"/>
        </c:scaling>
        <c:axPos val="b"/>
        <c:title>
          <c:tx>
            <c:rich>
              <a:bodyPr/>
              <a:lstStyle/>
              <a:p>
                <a:pPr>
                  <a:defRPr sz="1800" b="1" i="0" u="none" strike="noStrike" baseline="0">
                    <a:solidFill>
                      <a:schemeClr val="tx1"/>
                    </a:solidFill>
                    <a:latin typeface="Palatino Linotype"/>
                    <a:ea typeface="Palatino Linotype"/>
                    <a:cs typeface="Palatino Linotype"/>
                  </a:defRPr>
                </a:pPr>
                <a:r>
                  <a:rPr lang="en-US"/>
                  <a:t>Time</a:t>
                </a:r>
              </a:p>
            </c:rich>
          </c:tx>
          <c:layout>
            <c:manualLayout>
              <c:xMode val="edge"/>
              <c:yMode val="edge"/>
              <c:x val="0.47072599531615938"/>
              <c:y val="0.8688172043010759"/>
            </c:manualLayout>
          </c:layout>
          <c:spPr>
            <a:noFill/>
            <a:ln w="25400">
              <a:noFill/>
            </a:ln>
          </c:spPr>
        </c:title>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65548800"/>
        <c:crosses val="autoZero"/>
        <c:crossBetween val="midCat"/>
      </c:valAx>
      <c:valAx>
        <c:axId val="165548800"/>
        <c:scaling>
          <c:orientation val="minMax"/>
          <c:max val="8"/>
          <c:min val="0"/>
        </c:scaling>
        <c:axPos val="l"/>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64985472"/>
        <c:crosses val="autoZero"/>
        <c:crossBetween val="midCat"/>
      </c:valAx>
      <c:spPr>
        <a:noFill/>
        <a:ln w="25400">
          <a:noFill/>
        </a:ln>
      </c:spPr>
    </c:plotArea>
    <c:plotVisOnly val="1"/>
    <c:dispBlanksAs val="gap"/>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5.2693208430913407E-2"/>
          <c:y val="7.741935483870975E-2"/>
          <c:w val="0.91217798594847777"/>
          <c:h val="0.65161290322580712"/>
        </c:manualLayout>
      </c:layout>
      <c:scatterChart>
        <c:scatterStyle val="lineMarker"/>
        <c:ser>
          <c:idx val="0"/>
          <c:order val="0"/>
          <c:tx>
            <c:strRef>
              <c:f>Sheet1!$A$1</c:f>
              <c:strCache>
                <c:ptCount val="1"/>
                <c:pt idx="0">
                  <c:v>1st Qtr</c:v>
                </c:pt>
              </c:strCache>
            </c:strRef>
          </c:tx>
          <c:spPr>
            <a:ln w="38100">
              <a:solidFill>
                <a:srgbClr val="3366FF"/>
              </a:solidFill>
              <a:prstDash val="solid"/>
            </a:ln>
          </c:spPr>
          <c:marker>
            <c:symbol val="none"/>
          </c:marker>
          <c:xVal>
            <c:numRef>
              <c:f>Sheet1!#REF!</c:f>
            </c:numRef>
          </c:xVal>
          <c:yVal>
            <c:numRef>
              <c:f>Sheet1!$A$2:$A$184</c:f>
              <c:numCache>
                <c:formatCode>General</c:formatCode>
                <c:ptCount val="183"/>
                <c:pt idx="0">
                  <c:v>0.71308988300000042</c:v>
                </c:pt>
                <c:pt idx="1">
                  <c:v>2.2572276950000001</c:v>
                </c:pt>
                <c:pt idx="2">
                  <c:v>2.7882850490000002</c:v>
                </c:pt>
                <c:pt idx="3">
                  <c:v>3.0600711710000001</c:v>
                </c:pt>
                <c:pt idx="4">
                  <c:v>3.239169655</c:v>
                </c:pt>
                <c:pt idx="5">
                  <c:v>3.372875500999998</c:v>
                </c:pt>
                <c:pt idx="6">
                  <c:v>3.4800341960000001</c:v>
                </c:pt>
                <c:pt idx="7">
                  <c:v>3.5698908930000002</c:v>
                </c:pt>
                <c:pt idx="8">
                  <c:v>3.6476265470000029</c:v>
                </c:pt>
                <c:pt idx="9">
                  <c:v>3.7164231929999998</c:v>
                </c:pt>
                <c:pt idx="10">
                  <c:v>3.7783701750000001</c:v>
                </c:pt>
                <c:pt idx="11">
                  <c:v>3.8349108430000003</c:v>
                </c:pt>
                <c:pt idx="12">
                  <c:v>3.887082881</c:v>
                </c:pt>
                <c:pt idx="13">
                  <c:v>3.9356567039999981</c:v>
                </c:pt>
                <c:pt idx="14">
                  <c:v>3.9812196399999982</c:v>
                </c:pt>
                <c:pt idx="15">
                  <c:v>4.0242294659999995</c:v>
                </c:pt>
                <c:pt idx="16">
                  <c:v>4.0650497589999963</c:v>
                </c:pt>
                <c:pt idx="17">
                  <c:v>4.1039739869999963</c:v>
                </c:pt>
                <c:pt idx="18">
                  <c:v>4.1412423719999998</c:v>
                </c:pt>
                <c:pt idx="19">
                  <c:v>4.1770539859999998</c:v>
                </c:pt>
                <c:pt idx="20">
                  <c:v>4.2115755969999968</c:v>
                </c:pt>
                <c:pt idx="21">
                  <c:v>4.2449482689999947</c:v>
                </c:pt>
                <c:pt idx="22">
                  <c:v>4.2772923580000004</c:v>
                </c:pt>
                <c:pt idx="23">
                  <c:v>4.3087113469999947</c:v>
                </c:pt>
                <c:pt idx="24">
                  <c:v>4.3392948440000003</c:v>
                </c:pt>
                <c:pt idx="25">
                  <c:v>4.3691209359999963</c:v>
                </c:pt>
                <c:pt idx="26">
                  <c:v>4.398258062</c:v>
                </c:pt>
                <c:pt idx="27">
                  <c:v>4.4267665310000002</c:v>
                </c:pt>
                <c:pt idx="28">
                  <c:v>4.4546997389999996</c:v>
                </c:pt>
                <c:pt idx="29">
                  <c:v>4.4821051819999997</c:v>
                </c:pt>
                <c:pt idx="30">
                  <c:v>4.5090252739999963</c:v>
                </c:pt>
                <c:pt idx="31">
                  <c:v>4.5354980420000004</c:v>
                </c:pt>
                <c:pt idx="32">
                  <c:v>4.5615576979999961</c:v>
                </c:pt>
                <c:pt idx="33">
                  <c:v>4.5872351230000001</c:v>
                </c:pt>
                <c:pt idx="34">
                  <c:v>4.6125582749999925</c:v>
                </c:pt>
                <c:pt idx="35">
                  <c:v>4.6375525419999937</c:v>
                </c:pt>
                <c:pt idx="36">
                  <c:v>4.662241034</c:v>
                </c:pt>
                <c:pt idx="37">
                  <c:v>4.6866448459999965</c:v>
                </c:pt>
                <c:pt idx="38">
                  <c:v>4.710783271999996</c:v>
                </c:pt>
                <c:pt idx="39">
                  <c:v>4.7346740020000002</c:v>
                </c:pt>
                <c:pt idx="40">
                  <c:v>4.7583332850000035</c:v>
                </c:pt>
                <c:pt idx="41">
                  <c:v>4.781776077</c:v>
                </c:pt>
                <c:pt idx="42">
                  <c:v>4.8050161689999937</c:v>
                </c:pt>
                <c:pt idx="43">
                  <c:v>4.8280662979999969</c:v>
                </c:pt>
                <c:pt idx="44">
                  <c:v>4.8509382469999922</c:v>
                </c:pt>
                <c:pt idx="45">
                  <c:v>4.8736429330000037</c:v>
                </c:pt>
                <c:pt idx="46">
                  <c:v>4.8961904819999997</c:v>
                </c:pt>
                <c:pt idx="47">
                  <c:v>4.9185903059999996</c:v>
                </c:pt>
                <c:pt idx="48">
                  <c:v>4.9408511549999998</c:v>
                </c:pt>
                <c:pt idx="49">
                  <c:v>4.962981182</c:v>
                </c:pt>
                <c:pt idx="50">
                  <c:v>4.9849879850000001</c:v>
                </c:pt>
                <c:pt idx="51">
                  <c:v>5.0068786589999963</c:v>
                </c:pt>
                <c:pt idx="52">
                  <c:v>5.0286598289999969</c:v>
                </c:pt>
                <c:pt idx="53">
                  <c:v>5.0503376930000003</c:v>
                </c:pt>
                <c:pt idx="54">
                  <c:v>5.0719180509999964</c:v>
                </c:pt>
                <c:pt idx="55">
                  <c:v>5.0934063379999959</c:v>
                </c:pt>
                <c:pt idx="56">
                  <c:v>5.1148076479999922</c:v>
                </c:pt>
                <c:pt idx="57">
                  <c:v>5.1361267609999963</c:v>
                </c:pt>
                <c:pt idx="58">
                  <c:v>5.1573681650000003</c:v>
                </c:pt>
                <c:pt idx="59">
                  <c:v>5.1785360789999926</c:v>
                </c:pt>
                <c:pt idx="60">
                  <c:v>5.1996344659999965</c:v>
                </c:pt>
                <c:pt idx="61">
                  <c:v>5.220667057</c:v>
                </c:pt>
                <c:pt idx="62">
                  <c:v>5.2416373639999998</c:v>
                </c:pt>
                <c:pt idx="63">
                  <c:v>5.2625486930000003</c:v>
                </c:pt>
                <c:pt idx="64">
                  <c:v>5.2834041620000001</c:v>
                </c:pt>
                <c:pt idx="65">
                  <c:v>5.3042067089999962</c:v>
                </c:pt>
                <c:pt idx="66">
                  <c:v>5.3249591059999961</c:v>
                </c:pt>
                <c:pt idx="67">
                  <c:v>5.3456639680000002</c:v>
                </c:pt>
                <c:pt idx="68">
                  <c:v>5.3663237649999997</c:v>
                </c:pt>
                <c:pt idx="69">
                  <c:v>5.3869408299999968</c:v>
                </c:pt>
                <c:pt idx="70">
                  <c:v>5.407517365999996</c:v>
                </c:pt>
                <c:pt idx="71">
                  <c:v>5.4280554559999965</c:v>
                </c:pt>
                <c:pt idx="72">
                  <c:v>5.4485570709999962</c:v>
                </c:pt>
                <c:pt idx="73">
                  <c:v>5.4690240719999963</c:v>
                </c:pt>
                <c:pt idx="74">
                  <c:v>5.4894582219999997</c:v>
                </c:pt>
                <c:pt idx="75">
                  <c:v>5.5098611910000042</c:v>
                </c:pt>
                <c:pt idx="76">
                  <c:v>5.5302345559999964</c:v>
                </c:pt>
                <c:pt idx="77">
                  <c:v>5.5505798139999962</c:v>
                </c:pt>
                <c:pt idx="78">
                  <c:v>5.5708983800000036</c:v>
                </c:pt>
                <c:pt idx="79">
                  <c:v>5.591191598</c:v>
                </c:pt>
                <c:pt idx="80">
                  <c:v>5.6114607379999963</c:v>
                </c:pt>
                <c:pt idx="81">
                  <c:v>5.6317070060000001</c:v>
                </c:pt>
                <c:pt idx="82">
                  <c:v>5.6519315449999947</c:v>
                </c:pt>
                <c:pt idx="83">
                  <c:v>5.6721354379999926</c:v>
                </c:pt>
                <c:pt idx="84">
                  <c:v>5.6923197139999964</c:v>
                </c:pt>
                <c:pt idx="85">
                  <c:v>5.7124853469999932</c:v>
                </c:pt>
                <c:pt idx="86">
                  <c:v>5.7326332630000003</c:v>
                </c:pt>
                <c:pt idx="87">
                  <c:v>5.7527643379999969</c:v>
                </c:pt>
                <c:pt idx="88">
                  <c:v>5.7728794069999996</c:v>
                </c:pt>
                <c:pt idx="89">
                  <c:v>5.7929792589999947</c:v>
                </c:pt>
                <c:pt idx="90">
                  <c:v>5.8130646449999963</c:v>
                </c:pt>
                <c:pt idx="91">
                  <c:v>5.8331362789999925</c:v>
                </c:pt>
                <c:pt idx="92">
                  <c:v>5.8531948359999948</c:v>
                </c:pt>
                <c:pt idx="93">
                  <c:v>5.8732409600000004</c:v>
                </c:pt>
                <c:pt idx="94">
                  <c:v>5.8932752599999958</c:v>
                </c:pt>
                <c:pt idx="95">
                  <c:v>5.9132983179999998</c:v>
                </c:pt>
                <c:pt idx="96">
                  <c:v>5.9333106830000037</c:v>
                </c:pt>
                <c:pt idx="97">
                  <c:v>5.9533128800000004</c:v>
                </c:pt>
                <c:pt idx="98">
                  <c:v>5.973305404000004</c:v>
                </c:pt>
                <c:pt idx="99">
                  <c:v>5.9932887299999997</c:v>
                </c:pt>
                <c:pt idx="100">
                  <c:v>6.0132633060000034</c:v>
                </c:pt>
                <c:pt idx="101">
                  <c:v>6.0332295589999996</c:v>
                </c:pt>
                <c:pt idx="102">
                  <c:v>6.0531878949999962</c:v>
                </c:pt>
                <c:pt idx="103">
                  <c:v>6.0731386990000003</c:v>
                </c:pt>
                <c:pt idx="104">
                  <c:v>6.0930823389999968</c:v>
                </c:pt>
                <c:pt idx="105">
                  <c:v>6.1130191619999961</c:v>
                </c:pt>
                <c:pt idx="106">
                  <c:v>6.1329494999999996</c:v>
                </c:pt>
                <c:pt idx="107">
                  <c:v>6.1528736689999937</c:v>
                </c:pt>
                <c:pt idx="108">
                  <c:v>6.1727919669999958</c:v>
                </c:pt>
                <c:pt idx="109">
                  <c:v>6.1927046809999968</c:v>
                </c:pt>
                <c:pt idx="110">
                  <c:v>6.2126120800000004</c:v>
                </c:pt>
                <c:pt idx="111">
                  <c:v>6.232514422999996</c:v>
                </c:pt>
                <c:pt idx="112">
                  <c:v>6.2524119539999958</c:v>
                </c:pt>
                <c:pt idx="113">
                  <c:v>6.2723049069999961</c:v>
                </c:pt>
                <c:pt idx="114">
                  <c:v>6.2921935040000001</c:v>
                </c:pt>
                <c:pt idx="115">
                  <c:v>6.3120779549999968</c:v>
                </c:pt>
                <c:pt idx="116">
                  <c:v>6.3319584610000001</c:v>
                </c:pt>
                <c:pt idx="117">
                  <c:v>6.3518352139999958</c:v>
                </c:pt>
                <c:pt idx="118">
                  <c:v>6.371708393000004</c:v>
                </c:pt>
                <c:pt idx="119">
                  <c:v>6.3915781730000001</c:v>
                </c:pt>
                <c:pt idx="120">
                  <c:v>6.4114447170000002</c:v>
                </c:pt>
                <c:pt idx="121">
                  <c:v>6.4313081820000093</c:v>
                </c:pt>
                <c:pt idx="122">
                  <c:v>6.4511687169999998</c:v>
                </c:pt>
                <c:pt idx="123">
                  <c:v>6.4710264620000038</c:v>
                </c:pt>
                <c:pt idx="124">
                  <c:v>6.4908815539999969</c:v>
                </c:pt>
                <c:pt idx="125">
                  <c:v>6.5107341189999959</c:v>
                </c:pt>
                <c:pt idx="126">
                  <c:v>6.5305842799999931</c:v>
                </c:pt>
                <c:pt idx="127">
                  <c:v>6.550432153</c:v>
                </c:pt>
                <c:pt idx="128">
                  <c:v>6.5702778469999963</c:v>
                </c:pt>
                <c:pt idx="129">
                  <c:v>6.5901214689999961</c:v>
                </c:pt>
                <c:pt idx="130">
                  <c:v>6.6099631179999996</c:v>
                </c:pt>
                <c:pt idx="131">
                  <c:v>6.6298028899999961</c:v>
                </c:pt>
                <c:pt idx="132">
                  <c:v>6.6496408740000001</c:v>
                </c:pt>
                <c:pt idx="133">
                  <c:v>6.6694771559999975</c:v>
                </c:pt>
                <c:pt idx="134">
                  <c:v>6.6893118199999968</c:v>
                </c:pt>
                <c:pt idx="135">
                  <c:v>6.709144942</c:v>
                </c:pt>
                <c:pt idx="136">
                  <c:v>6.7289765979999947</c:v>
                </c:pt>
                <c:pt idx="137">
                  <c:v>6.7488068569999937</c:v>
                </c:pt>
                <c:pt idx="138">
                  <c:v>6.768635787</c:v>
                </c:pt>
                <c:pt idx="139">
                  <c:v>6.7884634520000038</c:v>
                </c:pt>
                <c:pt idx="140">
                  <c:v>6.8082899130000003</c:v>
                </c:pt>
                <c:pt idx="141">
                  <c:v>6.828115227999989</c:v>
                </c:pt>
                <c:pt idx="142">
                  <c:v>6.8479394519999959</c:v>
                </c:pt>
                <c:pt idx="143">
                  <c:v>6.8677626369999958</c:v>
                </c:pt>
                <c:pt idx="144">
                  <c:v>6.8875848339999912</c:v>
                </c:pt>
                <c:pt idx="145">
                  <c:v>6.9074060900000003</c:v>
                </c:pt>
                <c:pt idx="146">
                  <c:v>6.92722645</c:v>
                </c:pt>
                <c:pt idx="147">
                  <c:v>6.9470459579999968</c:v>
                </c:pt>
                <c:pt idx="148">
                  <c:v>6.9668646540000001</c:v>
                </c:pt>
                <c:pt idx="149">
                  <c:v>6.9866825779999964</c:v>
                </c:pt>
                <c:pt idx="150">
                  <c:v>7.0064997670000002</c:v>
                </c:pt>
                <c:pt idx="151">
                  <c:v>7.0263162549999958</c:v>
                </c:pt>
                <c:pt idx="152">
                  <c:v>7.0461320769999958</c:v>
                </c:pt>
                <c:pt idx="153">
                  <c:v>7.0659472649999957</c:v>
                </c:pt>
                <c:pt idx="154">
                  <c:v>7.0857618489999963</c:v>
                </c:pt>
                <c:pt idx="155">
                  <c:v>7.1055758589999911</c:v>
                </c:pt>
                <c:pt idx="156">
                  <c:v>7.1253893209999948</c:v>
                </c:pt>
                <c:pt idx="157">
                  <c:v>7.1452022629999963</c:v>
                </c:pt>
                <c:pt idx="158">
                  <c:v>7.1650147089999932</c:v>
                </c:pt>
                <c:pt idx="159">
                  <c:v>7.1848266829999963</c:v>
                </c:pt>
                <c:pt idx="160">
                  <c:v>7.2046382079999969</c:v>
                </c:pt>
                <c:pt idx="161">
                  <c:v>7.2244493050000003</c:v>
                </c:pt>
                <c:pt idx="162">
                  <c:v>7.2442599960000003</c:v>
                </c:pt>
                <c:pt idx="163">
                  <c:v>7.2640702979999947</c:v>
                </c:pt>
                <c:pt idx="164">
                  <c:v>7.283880231999996</c:v>
                </c:pt>
                <c:pt idx="165">
                  <c:v>7.3036898150000003</c:v>
                </c:pt>
                <c:pt idx="166">
                  <c:v>7.3234990639999964</c:v>
                </c:pt>
                <c:pt idx="167">
                  <c:v>7.3433079939999999</c:v>
                </c:pt>
                <c:pt idx="168">
                  <c:v>7.3631166209999925</c:v>
                </c:pt>
                <c:pt idx="169">
                  <c:v>7.3829249609999925</c:v>
                </c:pt>
                <c:pt idx="170">
                  <c:v>7.4027330249999999</c:v>
                </c:pt>
                <c:pt idx="171">
                  <c:v>7.4225408289999937</c:v>
                </c:pt>
                <c:pt idx="172">
                  <c:v>7.4423483830000041</c:v>
                </c:pt>
                <c:pt idx="173">
                  <c:v>7.4621557009999968</c:v>
                </c:pt>
                <c:pt idx="174">
                  <c:v>7.4819627940000082</c:v>
                </c:pt>
                <c:pt idx="175">
                  <c:v>7.5017696720000036</c:v>
                </c:pt>
                <c:pt idx="176">
                  <c:v>7.5215763459999962</c:v>
                </c:pt>
                <c:pt idx="177">
                  <c:v>7.5413828250000003</c:v>
                </c:pt>
                <c:pt idx="178">
                  <c:v>7.5611891199999963</c:v>
                </c:pt>
                <c:pt idx="179">
                  <c:v>7.5809952379999936</c:v>
                </c:pt>
                <c:pt idx="180">
                  <c:v>7.6008011880000002</c:v>
                </c:pt>
                <c:pt idx="181">
                  <c:v>7.6206069789999926</c:v>
                </c:pt>
                <c:pt idx="182">
                  <c:v>7.6404126169999946</c:v>
                </c:pt>
              </c:numCache>
            </c:numRef>
          </c:yVal>
        </c:ser>
        <c:ser>
          <c:idx val="1"/>
          <c:order val="1"/>
          <c:tx>
            <c:strRef>
              <c:f>Sheet1!$B$1</c:f>
              <c:strCache>
                <c:ptCount val="1"/>
                <c:pt idx="0">
                  <c:v>2nd Qtr</c:v>
                </c:pt>
              </c:strCache>
            </c:strRef>
          </c:tx>
          <c:spPr>
            <a:ln w="38100">
              <a:solidFill>
                <a:srgbClr val="FF99CC"/>
              </a:solidFill>
              <a:prstDash val="solid"/>
            </a:ln>
          </c:spPr>
          <c:marker>
            <c:symbol val="none"/>
          </c:marker>
          <c:xVal>
            <c:numRef>
              <c:f>Sheet1!#REF!</c:f>
            </c:numRef>
          </c:xVal>
          <c:yVal>
            <c:numRef>
              <c:f>Sheet1!$B$2:$B$184</c:f>
              <c:numCache>
                <c:formatCode>General</c:formatCode>
                <c:ptCount val="183"/>
                <c:pt idx="0">
                  <c:v>-5.2983173669999948</c:v>
                </c:pt>
                <c:pt idx="1">
                  <c:v>-0.19739745800000011</c:v>
                </c:pt>
                <c:pt idx="2">
                  <c:v>1.526587592</c:v>
                </c:pt>
                <c:pt idx="3">
                  <c:v>2.3863352010000001</c:v>
                </c:pt>
                <c:pt idx="4">
                  <c:v>2.9371240190000001</c:v>
                </c:pt>
                <c:pt idx="5">
                  <c:v>3.3366040399999979</c:v>
                </c:pt>
                <c:pt idx="6">
                  <c:v>3.6475935600000029</c:v>
                </c:pt>
                <c:pt idx="7">
                  <c:v>3.9009097550000011</c:v>
                </c:pt>
                <c:pt idx="8">
                  <c:v>4.113822468999996</c:v>
                </c:pt>
                <c:pt idx="9">
                  <c:v>4.2969384939999999</c:v>
                </c:pt>
                <c:pt idx="10">
                  <c:v>4.4572223019999999</c:v>
                </c:pt>
                <c:pt idx="11">
                  <c:v>4.5994850659999962</c:v>
                </c:pt>
                <c:pt idx="12">
                  <c:v>4.7271857279999931</c:v>
                </c:pt>
                <c:pt idx="13">
                  <c:v>4.8428923429999964</c:v>
                </c:pt>
                <c:pt idx="14">
                  <c:v>4.9485626659999999</c:v>
                </c:pt>
                <c:pt idx="15">
                  <c:v>5.0457226210000004</c:v>
                </c:pt>
                <c:pt idx="16">
                  <c:v>5.1355841359999959</c:v>
                </c:pt>
                <c:pt idx="17">
                  <c:v>5.2191254320000002</c:v>
                </c:pt>
                <c:pt idx="18">
                  <c:v>5.2971472509999957</c:v>
                </c:pt>
                <c:pt idx="19">
                  <c:v>5.3703131659999999</c:v>
                </c:pt>
                <c:pt idx="20">
                  <c:v>5.4391790719999999</c:v>
                </c:pt>
                <c:pt idx="21">
                  <c:v>5.5042151840000004</c:v>
                </c:pt>
                <c:pt idx="22">
                  <c:v>5.5658226810000002</c:v>
                </c:pt>
                <c:pt idx="23">
                  <c:v>5.6243465149999947</c:v>
                </c:pt>
                <c:pt idx="24">
                  <c:v>5.6800853759999947</c:v>
                </c:pt>
                <c:pt idx="25">
                  <c:v>5.7332995510000035</c:v>
                </c:pt>
                <c:pt idx="26">
                  <c:v>5.7842171750000002</c:v>
                </c:pt>
                <c:pt idx="27">
                  <c:v>5.8330392729999962</c:v>
                </c:pt>
                <c:pt idx="28">
                  <c:v>5.879943838</c:v>
                </c:pt>
                <c:pt idx="29">
                  <c:v>5.9250891819999998</c:v>
                </c:pt>
                <c:pt idx="30">
                  <c:v>5.9686166920000003</c:v>
                </c:pt>
                <c:pt idx="31">
                  <c:v>6.0106531230000035</c:v>
                </c:pt>
                <c:pt idx="32">
                  <c:v>6.051312512</c:v>
                </c:pt>
                <c:pt idx="33">
                  <c:v>6.0906977969999998</c:v>
                </c:pt>
                <c:pt idx="34">
                  <c:v>6.1289021739999958</c:v>
                </c:pt>
                <c:pt idx="35">
                  <c:v>6.1660102659999936</c:v>
                </c:pt>
                <c:pt idx="36">
                  <c:v>6.2020991120000035</c:v>
                </c:pt>
                <c:pt idx="37">
                  <c:v>6.2372390209999997</c:v>
                </c:pt>
                <c:pt idx="38">
                  <c:v>6.2714943109999997</c:v>
                </c:pt>
                <c:pt idx="39">
                  <c:v>6.3049239459999962</c:v>
                </c:pt>
                <c:pt idx="40">
                  <c:v>6.3375820909999963</c:v>
                </c:pt>
                <c:pt idx="41">
                  <c:v>6.3695186019999959</c:v>
                </c:pt>
                <c:pt idx="42">
                  <c:v>6.400779445000004</c:v>
                </c:pt>
                <c:pt idx="43">
                  <c:v>6.4314070790000004</c:v>
                </c:pt>
                <c:pt idx="44">
                  <c:v>6.4614407790000001</c:v>
                </c:pt>
                <c:pt idx="45">
                  <c:v>6.4909169329999958</c:v>
                </c:pt>
                <c:pt idx="46">
                  <c:v>6.5198693010000035</c:v>
                </c:pt>
                <c:pt idx="47">
                  <c:v>6.548329249</c:v>
                </c:pt>
                <c:pt idx="48">
                  <c:v>6.5763259500000002</c:v>
                </c:pt>
                <c:pt idx="49">
                  <c:v>6.6038865749999927</c:v>
                </c:pt>
                <c:pt idx="50">
                  <c:v>6.6310364559999995</c:v>
                </c:pt>
                <c:pt idx="51">
                  <c:v>6.6577992369999937</c:v>
                </c:pt>
                <c:pt idx="52">
                  <c:v>6.6841970069999936</c:v>
                </c:pt>
                <c:pt idx="53">
                  <c:v>6.7102504229999997</c:v>
                </c:pt>
                <c:pt idx="54">
                  <c:v>6.7359788209999962</c:v>
                </c:pt>
                <c:pt idx="55">
                  <c:v>6.7614003130000002</c:v>
                </c:pt>
                <c:pt idx="56">
                  <c:v>6.7865318820000002</c:v>
                </c:pt>
                <c:pt idx="57">
                  <c:v>6.8113894620000002</c:v>
                </c:pt>
                <c:pt idx="58">
                  <c:v>6.8359880129999961</c:v>
                </c:pt>
                <c:pt idx="59">
                  <c:v>6.8603415940000003</c:v>
                </c:pt>
                <c:pt idx="60">
                  <c:v>6.8844634210000004</c:v>
                </c:pt>
                <c:pt idx="61">
                  <c:v>6.9083659280000003</c:v>
                </c:pt>
                <c:pt idx="62">
                  <c:v>6.9320608200000002</c:v>
                </c:pt>
                <c:pt idx="63">
                  <c:v>6.9555591210000003</c:v>
                </c:pt>
                <c:pt idx="64">
                  <c:v>6.9788712210000003</c:v>
                </c:pt>
                <c:pt idx="65">
                  <c:v>7.0020069139999963</c:v>
                </c:pt>
                <c:pt idx="66">
                  <c:v>7.0249754389999932</c:v>
                </c:pt>
                <c:pt idx="67">
                  <c:v>7.0477855159999958</c:v>
                </c:pt>
                <c:pt idx="68">
                  <c:v>7.0704453769999969</c:v>
                </c:pt>
                <c:pt idx="69">
                  <c:v>7.0929627950000036</c:v>
                </c:pt>
                <c:pt idx="70">
                  <c:v>7.115345117999996</c:v>
                </c:pt>
                <c:pt idx="71">
                  <c:v>7.1375992889999962</c:v>
                </c:pt>
                <c:pt idx="72">
                  <c:v>7.1597318729999957</c:v>
                </c:pt>
                <c:pt idx="73">
                  <c:v>7.1817490800000039</c:v>
                </c:pt>
                <c:pt idx="74">
                  <c:v>7.2036567850000042</c:v>
                </c:pt>
                <c:pt idx="75">
                  <c:v>7.2254605489999957</c:v>
                </c:pt>
                <c:pt idx="76">
                  <c:v>7.2471656359999965</c:v>
                </c:pt>
                <c:pt idx="77">
                  <c:v>7.2687770309999964</c:v>
                </c:pt>
                <c:pt idx="78">
                  <c:v>7.2902994560000014</c:v>
                </c:pt>
                <c:pt idx="79">
                  <c:v>7.3117373839999997</c:v>
                </c:pt>
                <c:pt idx="80">
                  <c:v>7.3330950530000001</c:v>
                </c:pt>
                <c:pt idx="81">
                  <c:v>7.3543764830000002</c:v>
                </c:pt>
                <c:pt idx="82">
                  <c:v>7.3755854830000001</c:v>
                </c:pt>
                <c:pt idx="83">
                  <c:v>7.3967256639999963</c:v>
                </c:pt>
                <c:pt idx="84">
                  <c:v>7.4178004529999964</c:v>
                </c:pt>
                <c:pt idx="85">
                  <c:v>7.4388131000000035</c:v>
                </c:pt>
                <c:pt idx="86">
                  <c:v>7.4597666880000038</c:v>
                </c:pt>
                <c:pt idx="87">
                  <c:v>7.4806641430000038</c:v>
                </c:pt>
                <c:pt idx="88">
                  <c:v>7.5015082399999962</c:v>
                </c:pt>
                <c:pt idx="89">
                  <c:v>7.5223016169999948</c:v>
                </c:pt>
                <c:pt idx="90">
                  <c:v>7.5430467749999996</c:v>
                </c:pt>
                <c:pt idx="91">
                  <c:v>7.5637460900000004</c:v>
                </c:pt>
                <c:pt idx="92">
                  <c:v>7.5844018169999936</c:v>
                </c:pt>
                <c:pt idx="93">
                  <c:v>7.6050160989999958</c:v>
                </c:pt>
                <c:pt idx="94">
                  <c:v>7.6255909709999932</c:v>
                </c:pt>
                <c:pt idx="95">
                  <c:v>7.6461283659999975</c:v>
                </c:pt>
                <c:pt idx="96">
                  <c:v>7.6666301199999962</c:v>
                </c:pt>
                <c:pt idx="97">
                  <c:v>7.6870979769999925</c:v>
                </c:pt>
                <c:pt idx="98">
                  <c:v>7.7075335959999975</c:v>
                </c:pt>
                <c:pt idx="99">
                  <c:v>7.7279385519999932</c:v>
                </c:pt>
                <c:pt idx="100">
                  <c:v>7.7483143409999968</c:v>
                </c:pt>
                <c:pt idx="101">
                  <c:v>7.7686623870000036</c:v>
                </c:pt>
                <c:pt idx="102">
                  <c:v>7.7889840429999957</c:v>
                </c:pt>
                <c:pt idx="103">
                  <c:v>7.8092805939999996</c:v>
                </c:pt>
                <c:pt idx="104">
                  <c:v>7.8295532609999947</c:v>
                </c:pt>
                <c:pt idx="105">
                  <c:v>7.849803208</c:v>
                </c:pt>
                <c:pt idx="106">
                  <c:v>7.8700315389999957</c:v>
                </c:pt>
                <c:pt idx="107">
                  <c:v>7.8902393039999996</c:v>
                </c:pt>
                <c:pt idx="108">
                  <c:v>7.9104275020000001</c:v>
                </c:pt>
                <c:pt idx="109">
                  <c:v>7.9305970830000039</c:v>
                </c:pt>
                <c:pt idx="110">
                  <c:v>7.9507489500000004</c:v>
                </c:pt>
                <c:pt idx="111">
                  <c:v>7.9708839620000003</c:v>
                </c:pt>
                <c:pt idx="112">
                  <c:v>7.9910029370000002</c:v>
                </c:pt>
                <c:pt idx="113">
                  <c:v>8.0111066510000004</c:v>
                </c:pt>
                <c:pt idx="114">
                  <c:v>8.031195842999999</c:v>
                </c:pt>
                <c:pt idx="115">
                  <c:v>8.051271216</c:v>
                </c:pt>
                <c:pt idx="116">
                  <c:v>8.0713334400000001</c:v>
                </c:pt>
                <c:pt idx="117">
                  <c:v>8.0913831499999986</c:v>
                </c:pt>
                <c:pt idx="118">
                  <c:v>8.1114209519999996</c:v>
                </c:pt>
                <c:pt idx="119">
                  <c:v>8.131447420999999</c:v>
                </c:pt>
                <c:pt idx="120">
                  <c:v>8.1514631039999994</c:v>
                </c:pt>
                <c:pt idx="121">
                  <c:v>8.1714685239999998</c:v>
                </c:pt>
                <c:pt idx="122">
                  <c:v>8.1914641760000002</c:v>
                </c:pt>
                <c:pt idx="123">
                  <c:v>8.2114505310000006</c:v>
                </c:pt>
                <c:pt idx="124">
                  <c:v>8.231428038999999</c:v>
                </c:pt>
                <c:pt idx="125">
                  <c:v>8.2513971259999987</c:v>
                </c:pt>
                <c:pt idx="126">
                  <c:v>8.2713581979999979</c:v>
                </c:pt>
                <c:pt idx="127">
                  <c:v>8.2913116439999897</c:v>
                </c:pt>
                <c:pt idx="128">
                  <c:v>8.3112578290000005</c:v>
                </c:pt>
                <c:pt idx="129">
                  <c:v>8.3311971049999993</c:v>
                </c:pt>
                <c:pt idx="130">
                  <c:v>8.3511298050000047</c:v>
                </c:pt>
                <c:pt idx="131">
                  <c:v>8.371056245000009</c:v>
                </c:pt>
                <c:pt idx="132">
                  <c:v>8.3909767280000001</c:v>
                </c:pt>
                <c:pt idx="133">
                  <c:v>8.4108915400000015</c:v>
                </c:pt>
                <c:pt idx="134">
                  <c:v>8.4308009550000005</c:v>
                </c:pt>
                <c:pt idx="135">
                  <c:v>8.4507052330000079</c:v>
                </c:pt>
                <c:pt idx="136">
                  <c:v>8.4706046200000067</c:v>
                </c:pt>
                <c:pt idx="137">
                  <c:v>8.4904993540000078</c:v>
                </c:pt>
                <c:pt idx="138">
                  <c:v>8.5103896570000028</c:v>
                </c:pt>
                <c:pt idx="139">
                  <c:v>8.5302757439999919</c:v>
                </c:pt>
                <c:pt idx="140">
                  <c:v>8.5501578170000094</c:v>
                </c:pt>
                <c:pt idx="141">
                  <c:v>8.5700360700000076</c:v>
                </c:pt>
                <c:pt idx="142">
                  <c:v>8.5899106849999995</c:v>
                </c:pt>
                <c:pt idx="143">
                  <c:v>8.6097818400000001</c:v>
                </c:pt>
                <c:pt idx="144">
                  <c:v>8.6296496990000069</c:v>
                </c:pt>
                <c:pt idx="145">
                  <c:v>8.6495144219999993</c:v>
                </c:pt>
                <c:pt idx="146">
                  <c:v>8.6693761590000005</c:v>
                </c:pt>
                <c:pt idx="147">
                  <c:v>8.6892350550000028</c:v>
                </c:pt>
                <c:pt idx="148">
                  <c:v>8.7090912449999998</c:v>
                </c:pt>
                <c:pt idx="149">
                  <c:v>8.7289448609999987</c:v>
                </c:pt>
                <c:pt idx="150">
                  <c:v>8.748796024999999</c:v>
                </c:pt>
                <c:pt idx="151">
                  <c:v>8.7686448560000088</c:v>
                </c:pt>
                <c:pt idx="152">
                  <c:v>8.7884914669999983</c:v>
                </c:pt>
                <c:pt idx="153">
                  <c:v>8.8083359629999993</c:v>
                </c:pt>
                <c:pt idx="154">
                  <c:v>8.8281784469999938</c:v>
                </c:pt>
                <c:pt idx="155">
                  <c:v>8.8480190150000002</c:v>
                </c:pt>
                <c:pt idx="156">
                  <c:v>8.8678577590000067</c:v>
                </c:pt>
                <c:pt idx="157">
                  <c:v>8.8876947680000047</c:v>
                </c:pt>
                <c:pt idx="158">
                  <c:v>8.9075301240000027</c:v>
                </c:pt>
                <c:pt idx="159">
                  <c:v>8.9273639069999984</c:v>
                </c:pt>
                <c:pt idx="160">
                  <c:v>8.9471961930000017</c:v>
                </c:pt>
                <c:pt idx="161">
                  <c:v>8.9670270530000007</c:v>
                </c:pt>
                <c:pt idx="162">
                  <c:v>8.9868565570000118</c:v>
                </c:pt>
                <c:pt idx="163">
                  <c:v>9.0066847690000067</c:v>
                </c:pt>
                <c:pt idx="164">
                  <c:v>9.0265117519999993</c:v>
                </c:pt>
                <c:pt idx="165">
                  <c:v>9.0463375640000017</c:v>
                </c:pt>
                <c:pt idx="166">
                  <c:v>9.0661622620000006</c:v>
                </c:pt>
                <c:pt idx="167">
                  <c:v>9.0859859000000007</c:v>
                </c:pt>
                <c:pt idx="168">
                  <c:v>9.1058085280000007</c:v>
                </c:pt>
                <c:pt idx="169">
                  <c:v>9.1256301950000047</c:v>
                </c:pt>
                <c:pt idx="170">
                  <c:v>9.1454509470000005</c:v>
                </c:pt>
                <c:pt idx="171">
                  <c:v>9.1652708280000006</c:v>
                </c:pt>
                <c:pt idx="172">
                  <c:v>9.1850898800000067</c:v>
                </c:pt>
                <c:pt idx="173">
                  <c:v>9.2049081429999919</c:v>
                </c:pt>
                <c:pt idx="174">
                  <c:v>9.2247256549999985</c:v>
                </c:pt>
                <c:pt idx="175">
                  <c:v>9.2445424509999992</c:v>
                </c:pt>
                <c:pt idx="176">
                  <c:v>9.2643585669999986</c:v>
                </c:pt>
                <c:pt idx="177">
                  <c:v>9.2841740339999994</c:v>
                </c:pt>
                <c:pt idx="178">
                  <c:v>9.3039888850000008</c:v>
                </c:pt>
                <c:pt idx="179">
                  <c:v>9.3238031479999997</c:v>
                </c:pt>
                <c:pt idx="180">
                  <c:v>9.3436168520000074</c:v>
                </c:pt>
                <c:pt idx="181">
                  <c:v>9.3634300240000119</c:v>
                </c:pt>
                <c:pt idx="182">
                  <c:v>9.3832426900000048</c:v>
                </c:pt>
              </c:numCache>
            </c:numRef>
          </c:yVal>
        </c:ser>
        <c:ser>
          <c:idx val="2"/>
          <c:order val="2"/>
          <c:tx>
            <c:strRef>
              <c:f>Sheet1!$C$1</c:f>
              <c:strCache>
                <c:ptCount val="1"/>
                <c:pt idx="0">
                  <c:v>3rd Qtr</c:v>
                </c:pt>
              </c:strCache>
            </c:strRef>
          </c:tx>
          <c:spPr>
            <a:ln w="38100">
              <a:solidFill>
                <a:srgbClr val="99CC00"/>
              </a:solidFill>
              <a:prstDash val="solid"/>
            </a:ln>
          </c:spPr>
          <c:marker>
            <c:symbol val="none"/>
          </c:marker>
          <c:xVal>
            <c:numRef>
              <c:f>Sheet1!#REF!</c:f>
            </c:numRef>
          </c:xVal>
          <c:yVal>
            <c:numRef>
              <c:f>Sheet1!$C$2:$C$184</c:f>
              <c:numCache>
                <c:formatCode>General</c:formatCode>
                <c:ptCount val="183"/>
                <c:pt idx="0">
                  <c:v>0.71308988300000042</c:v>
                </c:pt>
                <c:pt idx="1">
                  <c:v>2.0510145120000001</c:v>
                </c:pt>
                <c:pt idx="2">
                  <c:v>2.5302455989999988</c:v>
                </c:pt>
                <c:pt idx="3">
                  <c:v>2.7859999910000002</c:v>
                </c:pt>
                <c:pt idx="4">
                  <c:v>2.9579252820000002</c:v>
                </c:pt>
                <c:pt idx="5">
                  <c:v>3.0876601770000001</c:v>
                </c:pt>
                <c:pt idx="6">
                  <c:v>3.1923225420000012</c:v>
                </c:pt>
                <c:pt idx="7">
                  <c:v>3.2804741160000002</c:v>
                </c:pt>
                <c:pt idx="8">
                  <c:v>3.3569755059999982</c:v>
                </c:pt>
                <c:pt idx="9">
                  <c:v>3.4248397770000012</c:v>
                </c:pt>
                <c:pt idx="10">
                  <c:v>3.4860590789999999</c:v>
                </c:pt>
                <c:pt idx="11">
                  <c:v>3.542017049</c:v>
                </c:pt>
                <c:pt idx="12">
                  <c:v>3.5937127180000012</c:v>
                </c:pt>
                <c:pt idx="13">
                  <c:v>3.6418904080000001</c:v>
                </c:pt>
                <c:pt idx="14">
                  <c:v>3.6871192100000019</c:v>
                </c:pt>
                <c:pt idx="15">
                  <c:v>3.7298437790000003</c:v>
                </c:pt>
                <c:pt idx="16">
                  <c:v>3.7704180149999997</c:v>
                </c:pt>
                <c:pt idx="17">
                  <c:v>3.8091280929999995</c:v>
                </c:pt>
                <c:pt idx="18">
                  <c:v>3.8462086399999973</c:v>
                </c:pt>
                <c:pt idx="19">
                  <c:v>3.8818543599999997</c:v>
                </c:pt>
                <c:pt idx="20">
                  <c:v>3.9162285689999998</c:v>
                </c:pt>
                <c:pt idx="21">
                  <c:v>3.9494695590000002</c:v>
                </c:pt>
                <c:pt idx="22">
                  <c:v>3.9816954389999988</c:v>
                </c:pt>
                <c:pt idx="23">
                  <c:v>4.0130078529999968</c:v>
                </c:pt>
                <c:pt idx="24">
                  <c:v>4.043494886999996</c:v>
                </c:pt>
                <c:pt idx="25">
                  <c:v>4.0732333550000037</c:v>
                </c:pt>
                <c:pt idx="26">
                  <c:v>4.1022906319999963</c:v>
                </c:pt>
                <c:pt idx="27">
                  <c:v>4.1307261190000002</c:v>
                </c:pt>
                <c:pt idx="28">
                  <c:v>4.158592445</c:v>
                </c:pt>
                <c:pt idx="29">
                  <c:v>4.1859364409999946</c:v>
                </c:pt>
                <c:pt idx="30">
                  <c:v>4.2127999530000002</c:v>
                </c:pt>
                <c:pt idx="31">
                  <c:v>4.2392205130000038</c:v>
                </c:pt>
                <c:pt idx="32">
                  <c:v>4.2652319009999964</c:v>
                </c:pt>
                <c:pt idx="33">
                  <c:v>4.2908646209999963</c:v>
                </c:pt>
                <c:pt idx="34">
                  <c:v>4.3161462999999962</c:v>
                </c:pt>
                <c:pt idx="35">
                  <c:v>4.3411020320000002</c:v>
                </c:pt>
                <c:pt idx="36">
                  <c:v>4.3657546699999932</c:v>
                </c:pt>
                <c:pt idx="37">
                  <c:v>4.3901250749999958</c:v>
                </c:pt>
                <c:pt idx="38">
                  <c:v>4.4142323369999961</c:v>
                </c:pt>
                <c:pt idx="39">
                  <c:v>4.4380939599999998</c:v>
                </c:pt>
                <c:pt idx="40">
                  <c:v>4.4617260300000003</c:v>
                </c:pt>
                <c:pt idx="41">
                  <c:v>4.4851433529999998</c:v>
                </c:pt>
                <c:pt idx="42">
                  <c:v>4.5083595860000001</c:v>
                </c:pt>
                <c:pt idx="43">
                  <c:v>4.5313873439999997</c:v>
                </c:pt>
                <c:pt idx="44">
                  <c:v>4.5542382989999961</c:v>
                </c:pt>
                <c:pt idx="45">
                  <c:v>4.5769232689999964</c:v>
                </c:pt>
                <c:pt idx="46">
                  <c:v>4.5994522890000002</c:v>
                </c:pt>
                <c:pt idx="47">
                  <c:v>4.6218346849999961</c:v>
                </c:pt>
                <c:pt idx="48">
                  <c:v>4.6440791340000001</c:v>
                </c:pt>
                <c:pt idx="49">
                  <c:v>4.6661937169999961</c:v>
                </c:pt>
                <c:pt idx="50">
                  <c:v>4.6881859689999912</c:v>
                </c:pt>
                <c:pt idx="51">
                  <c:v>4.7100629249999999</c:v>
                </c:pt>
                <c:pt idx="52">
                  <c:v>4.7318311560000001</c:v>
                </c:pt>
                <c:pt idx="53">
                  <c:v>4.7534968099999961</c:v>
                </c:pt>
                <c:pt idx="54">
                  <c:v>4.7750656420000004</c:v>
                </c:pt>
                <c:pt idx="55">
                  <c:v>4.7965430409999996</c:v>
                </c:pt>
                <c:pt idx="56">
                  <c:v>4.8179340629999912</c:v>
                </c:pt>
                <c:pt idx="57">
                  <c:v>4.8392434520000061</c:v>
                </c:pt>
                <c:pt idx="58">
                  <c:v>4.8604756619999936</c:v>
                </c:pt>
                <c:pt idx="59">
                  <c:v>4.8816348779999936</c:v>
                </c:pt>
                <c:pt idx="60">
                  <c:v>4.9027250349999996</c:v>
                </c:pt>
                <c:pt idx="61">
                  <c:v>4.9237498369999964</c:v>
                </c:pt>
                <c:pt idx="62">
                  <c:v>4.944712767999996</c:v>
                </c:pt>
                <c:pt idx="63">
                  <c:v>4.9656171130000004</c:v>
                </c:pt>
                <c:pt idx="64">
                  <c:v>4.9864659659999999</c:v>
                </c:pt>
                <c:pt idx="65">
                  <c:v>5.0072622439999996</c:v>
                </c:pt>
                <c:pt idx="66">
                  <c:v>5.0280086989999964</c:v>
                </c:pt>
                <c:pt idx="67">
                  <c:v>5.0487079279999962</c:v>
                </c:pt>
                <c:pt idx="68">
                  <c:v>5.069362385000006</c:v>
                </c:pt>
                <c:pt idx="69">
                  <c:v>5.0899743849999997</c:v>
                </c:pt>
                <c:pt idx="70">
                  <c:v>5.1105461169999957</c:v>
                </c:pt>
                <c:pt idx="71">
                  <c:v>5.1310796500000002</c:v>
                </c:pt>
                <c:pt idx="72">
                  <c:v>5.1515769399999947</c:v>
                </c:pt>
                <c:pt idx="73">
                  <c:v>5.1720398369999936</c:v>
                </c:pt>
                <c:pt idx="74">
                  <c:v>5.1924700919999962</c:v>
                </c:pt>
                <c:pt idx="75">
                  <c:v>5.2128693630000003</c:v>
                </c:pt>
                <c:pt idx="76">
                  <c:v>5.2332392170000004</c:v>
                </c:pt>
                <c:pt idx="77">
                  <c:v>5.2535811409999962</c:v>
                </c:pt>
                <c:pt idx="78">
                  <c:v>5.2738965420000001</c:v>
                </c:pt>
                <c:pt idx="79">
                  <c:v>5.2941867519999937</c:v>
                </c:pt>
                <c:pt idx="80">
                  <c:v>5.3144530359999962</c:v>
                </c:pt>
                <c:pt idx="81">
                  <c:v>5.3346965910000002</c:v>
                </c:pt>
                <c:pt idx="82">
                  <c:v>5.3549185519999911</c:v>
                </c:pt>
                <c:pt idx="83">
                  <c:v>5.3751199959999996</c:v>
                </c:pt>
                <c:pt idx="84">
                  <c:v>5.3953019439999963</c:v>
                </c:pt>
                <c:pt idx="85">
                  <c:v>5.4154653650000002</c:v>
                </c:pt>
                <c:pt idx="86">
                  <c:v>5.4356111780000003</c:v>
                </c:pt>
                <c:pt idx="87">
                  <c:v>5.4557402550000003</c:v>
                </c:pt>
                <c:pt idx="88">
                  <c:v>5.4758534240000039</c:v>
                </c:pt>
                <c:pt idx="89">
                  <c:v>5.4959514699999961</c:v>
                </c:pt>
                <c:pt idx="90">
                  <c:v>5.5160351399999961</c:v>
                </c:pt>
                <c:pt idx="91">
                  <c:v>5.5361051410000002</c:v>
                </c:pt>
                <c:pt idx="92">
                  <c:v>5.5561621460000001</c:v>
                </c:pt>
                <c:pt idx="93">
                  <c:v>5.5762067940000071</c:v>
                </c:pt>
                <c:pt idx="94">
                  <c:v>5.5962396910000036</c:v>
                </c:pt>
                <c:pt idx="95">
                  <c:v>5.6162614140000038</c:v>
                </c:pt>
                <c:pt idx="96">
                  <c:v>5.6362725100000004</c:v>
                </c:pt>
                <c:pt idx="97">
                  <c:v>5.6562734990000036</c:v>
                </c:pt>
                <c:pt idx="98">
                  <c:v>5.6762648759999985</c:v>
                </c:pt>
                <c:pt idx="99">
                  <c:v>5.6962471099999998</c:v>
                </c:pt>
                <c:pt idx="100">
                  <c:v>5.7162206470000001</c:v>
                </c:pt>
                <c:pt idx="101">
                  <c:v>5.7361859119999963</c:v>
                </c:pt>
                <c:pt idx="102">
                  <c:v>5.7561433080000004</c:v>
                </c:pt>
                <c:pt idx="103">
                  <c:v>5.7760932179999998</c:v>
                </c:pt>
                <c:pt idx="104">
                  <c:v>5.7960360069999961</c:v>
                </c:pt>
                <c:pt idx="105">
                  <c:v>5.8159720199999958</c:v>
                </c:pt>
                <c:pt idx="106">
                  <c:v>5.8359015889999961</c:v>
                </c:pt>
                <c:pt idx="107">
                  <c:v>5.8558250249999961</c:v>
                </c:pt>
                <c:pt idx="108">
                  <c:v>5.8757426260000001</c:v>
                </c:pt>
                <c:pt idx="109">
                  <c:v>5.8956546769999925</c:v>
                </c:pt>
                <c:pt idx="110">
                  <c:v>5.9155614449999998</c:v>
                </c:pt>
                <c:pt idx="111">
                  <c:v>5.9354631870000061</c:v>
                </c:pt>
                <c:pt idx="112">
                  <c:v>5.9553601470000004</c:v>
                </c:pt>
                <c:pt idx="113">
                  <c:v>5.9752525570000001</c:v>
                </c:pt>
                <c:pt idx="114">
                  <c:v>5.9951406359999995</c:v>
                </c:pt>
                <c:pt idx="115">
                  <c:v>6.0150245949999963</c:v>
                </c:pt>
                <c:pt idx="116">
                  <c:v>6.0349046329999947</c:v>
                </c:pt>
                <c:pt idx="117">
                  <c:v>6.0547809389999925</c:v>
                </c:pt>
                <c:pt idx="118">
                  <c:v>6.0746536950000039</c:v>
                </c:pt>
                <c:pt idx="119">
                  <c:v>6.0945230709999958</c:v>
                </c:pt>
                <c:pt idx="120">
                  <c:v>6.1143892309999925</c:v>
                </c:pt>
                <c:pt idx="121">
                  <c:v>6.1342523299999963</c:v>
                </c:pt>
                <c:pt idx="122">
                  <c:v>6.1541125169999891</c:v>
                </c:pt>
                <c:pt idx="123">
                  <c:v>6.1739699310000002</c:v>
                </c:pt>
                <c:pt idx="124">
                  <c:v>6.1938247069999948</c:v>
                </c:pt>
                <c:pt idx="125">
                  <c:v>6.2136769730000001</c:v>
                </c:pt>
                <c:pt idx="126">
                  <c:v>6.2335268479999968</c:v>
                </c:pt>
                <c:pt idx="127">
                  <c:v>6.2533744489999963</c:v>
                </c:pt>
                <c:pt idx="128">
                  <c:v>6.273219885000004</c:v>
                </c:pt>
                <c:pt idx="129">
                  <c:v>6.2930632610000004</c:v>
                </c:pt>
                <c:pt idx="130">
                  <c:v>6.3129046759999925</c:v>
                </c:pt>
                <c:pt idx="131">
                  <c:v>6.3327442239999963</c:v>
                </c:pt>
                <c:pt idx="132">
                  <c:v>6.3525819949999969</c:v>
                </c:pt>
                <c:pt idx="133">
                  <c:v>6.3724180759999962</c:v>
                </c:pt>
                <c:pt idx="134">
                  <c:v>6.3922525469999947</c:v>
                </c:pt>
                <c:pt idx="135">
                  <c:v>6.4120854869999961</c:v>
                </c:pt>
                <c:pt idx="136">
                  <c:v>6.4319169679999968</c:v>
                </c:pt>
                <c:pt idx="137">
                  <c:v>6.4517470609999998</c:v>
                </c:pt>
                <c:pt idx="138">
                  <c:v>6.4715758340000002</c:v>
                </c:pt>
                <c:pt idx="139">
                  <c:v>6.4914033489999996</c:v>
                </c:pt>
                <c:pt idx="140">
                  <c:v>6.5112296660000002</c:v>
                </c:pt>
                <c:pt idx="141">
                  <c:v>6.5310548449999963</c:v>
                </c:pt>
                <c:pt idx="142">
                  <c:v>6.5508789389999968</c:v>
                </c:pt>
                <c:pt idx="143">
                  <c:v>6.5707020020000035</c:v>
                </c:pt>
                <c:pt idx="144">
                  <c:v>6.5905240809999963</c:v>
                </c:pt>
                <c:pt idx="145">
                  <c:v>6.6103452249999961</c:v>
                </c:pt>
                <c:pt idx="146">
                  <c:v>6.6301654789999969</c:v>
                </c:pt>
                <c:pt idx="147">
                  <c:v>6.6499848859999959</c:v>
                </c:pt>
                <c:pt idx="148">
                  <c:v>6.6698034860000002</c:v>
                </c:pt>
                <c:pt idx="149">
                  <c:v>6.6896213180000004</c:v>
                </c:pt>
                <c:pt idx="150">
                  <c:v>6.7094384189999996</c:v>
                </c:pt>
                <c:pt idx="151">
                  <c:v>6.7292548239999963</c:v>
                </c:pt>
                <c:pt idx="152">
                  <c:v>6.7490705669999969</c:v>
                </c:pt>
                <c:pt idx="153">
                  <c:v>6.7688856799999941</c:v>
                </c:pt>
                <c:pt idx="154">
                  <c:v>6.7887001920000039</c:v>
                </c:pt>
                <c:pt idx="155">
                  <c:v>6.8085141329999948</c:v>
                </c:pt>
                <c:pt idx="156">
                  <c:v>6.8283275309999958</c:v>
                </c:pt>
                <c:pt idx="157">
                  <c:v>6.8481404110000001</c:v>
                </c:pt>
                <c:pt idx="158">
                  <c:v>6.8679527979999957</c:v>
                </c:pt>
                <c:pt idx="159">
                  <c:v>6.8877647159999995</c:v>
                </c:pt>
                <c:pt idx="160">
                  <c:v>6.9075761870000001</c:v>
                </c:pt>
                <c:pt idx="161">
                  <c:v>6.9273872339999958</c:v>
                </c:pt>
                <c:pt idx="162">
                  <c:v>6.9471978759999962</c:v>
                </c:pt>
                <c:pt idx="163">
                  <c:v>6.9670081330000002</c:v>
                </c:pt>
                <c:pt idx="164">
                  <c:v>6.9868180229999997</c:v>
                </c:pt>
                <c:pt idx="165">
                  <c:v>7.0066275640000004</c:v>
                </c:pt>
                <c:pt idx="166">
                  <c:v>7.0264367729999968</c:v>
                </c:pt>
                <c:pt idx="167">
                  <c:v>7.0462456649999998</c:v>
                </c:pt>
                <c:pt idx="168">
                  <c:v>7.0660542569999931</c:v>
                </c:pt>
                <c:pt idx="169">
                  <c:v>7.085862562</c:v>
                </c:pt>
                <c:pt idx="170">
                  <c:v>7.1056705940000002</c:v>
                </c:pt>
                <c:pt idx="171">
                  <c:v>7.1254783659999958</c:v>
                </c:pt>
                <c:pt idx="172">
                  <c:v>7.1452858909999959</c:v>
                </c:pt>
                <c:pt idx="173">
                  <c:v>7.1650931809999996</c:v>
                </c:pt>
                <c:pt idx="174">
                  <c:v>7.1849002469999901</c:v>
                </c:pt>
                <c:pt idx="175">
                  <c:v>7.2047071000000003</c:v>
                </c:pt>
                <c:pt idx="176">
                  <c:v>7.2245137489999927</c:v>
                </c:pt>
                <c:pt idx="177">
                  <c:v>7.2443202050000002</c:v>
                </c:pt>
                <c:pt idx="178">
                  <c:v>7.2641264779999926</c:v>
                </c:pt>
                <c:pt idx="179">
                  <c:v>7.2839325749999961</c:v>
                </c:pt>
                <c:pt idx="180">
                  <c:v>7.3037385050000001</c:v>
                </c:pt>
                <c:pt idx="181">
                  <c:v>7.3235442769999901</c:v>
                </c:pt>
                <c:pt idx="182">
                  <c:v>7.3433498979999996</c:v>
                </c:pt>
              </c:numCache>
            </c:numRef>
          </c:yVal>
        </c:ser>
        <c:ser>
          <c:idx val="3"/>
          <c:order val="3"/>
          <c:tx>
            <c:strRef>
              <c:f>Sheet1!$D$1</c:f>
              <c:strCache>
                <c:ptCount val="1"/>
                <c:pt idx="0">
                  <c:v>4th Qtr</c:v>
                </c:pt>
              </c:strCache>
            </c:strRef>
          </c:tx>
          <c:spPr>
            <a:ln w="38100">
              <a:solidFill>
                <a:srgbClr val="FFCC00"/>
              </a:solidFill>
              <a:prstDash val="solid"/>
            </a:ln>
          </c:spPr>
          <c:marker>
            <c:symbol val="none"/>
          </c:marker>
          <c:xVal>
            <c:numRef>
              <c:f>Sheet1!#REF!</c:f>
            </c:numRef>
          </c:xVal>
          <c:yVal>
            <c:numRef>
              <c:f>Sheet1!$D$2:$D$184</c:f>
              <c:numCache>
                <c:formatCode>General</c:formatCode>
                <c:ptCount val="183"/>
                <c:pt idx="0">
                  <c:v>-5.2983173669999948</c:v>
                </c:pt>
                <c:pt idx="1">
                  <c:v>-0.88477473300000042</c:v>
                </c:pt>
                <c:pt idx="2">
                  <c:v>0.66645609400000005</c:v>
                </c:pt>
                <c:pt idx="3">
                  <c:v>1.4727646009999984</c:v>
                </c:pt>
                <c:pt idx="4">
                  <c:v>1.9996427760000008</c:v>
                </c:pt>
                <c:pt idx="5">
                  <c:v>2.3858862939999987</c:v>
                </c:pt>
                <c:pt idx="6">
                  <c:v>2.6885547140000012</c:v>
                </c:pt>
                <c:pt idx="7">
                  <c:v>2.9361871629999996</c:v>
                </c:pt>
                <c:pt idx="8">
                  <c:v>3.144985669</c:v>
                </c:pt>
                <c:pt idx="9">
                  <c:v>3.3249937720000018</c:v>
                </c:pt>
                <c:pt idx="10">
                  <c:v>3.4828519829999993</c:v>
                </c:pt>
                <c:pt idx="11">
                  <c:v>3.623172421</c:v>
                </c:pt>
                <c:pt idx="12">
                  <c:v>3.7492851869999999</c:v>
                </c:pt>
                <c:pt idx="13">
                  <c:v>3.8636713570000012</c:v>
                </c:pt>
                <c:pt idx="14">
                  <c:v>3.9682278980000012</c:v>
                </c:pt>
                <c:pt idx="15">
                  <c:v>4.0644369969999925</c:v>
                </c:pt>
                <c:pt idx="16">
                  <c:v>4.1534783189999969</c:v>
                </c:pt>
                <c:pt idx="17">
                  <c:v>4.2363057830000042</c:v>
                </c:pt>
                <c:pt idx="18">
                  <c:v>4.3137014750000002</c:v>
                </c:pt>
                <c:pt idx="19">
                  <c:v>4.3863144140000001</c:v>
                </c:pt>
                <c:pt idx="20">
                  <c:v>4.4546889789999957</c:v>
                </c:pt>
                <c:pt idx="21">
                  <c:v>4.519286149</c:v>
                </c:pt>
                <c:pt idx="22">
                  <c:v>4.5804996180000002</c:v>
                </c:pt>
                <c:pt idx="23">
                  <c:v>4.6386682019999999</c:v>
                </c:pt>
                <c:pt idx="24">
                  <c:v>4.6940855169999889</c:v>
                </c:pt>
                <c:pt idx="25">
                  <c:v>4.7470076150000002</c:v>
                </c:pt>
                <c:pt idx="26">
                  <c:v>4.7976590740000002</c:v>
                </c:pt>
                <c:pt idx="27">
                  <c:v>4.8462379020000004</c:v>
                </c:pt>
                <c:pt idx="28">
                  <c:v>4.8929195239999936</c:v>
                </c:pt>
                <c:pt idx="29">
                  <c:v>4.937860047</c:v>
                </c:pt>
                <c:pt idx="30">
                  <c:v>4.9811989570000001</c:v>
                </c:pt>
                <c:pt idx="31">
                  <c:v>5.0230613589999962</c:v>
                </c:pt>
                <c:pt idx="32">
                  <c:v>5.0635598559999959</c:v>
                </c:pt>
                <c:pt idx="33">
                  <c:v>5.1027961250000002</c:v>
                </c:pt>
                <c:pt idx="34">
                  <c:v>5.1408622589999968</c:v>
                </c:pt>
                <c:pt idx="35">
                  <c:v>5.1778419019999964</c:v>
                </c:pt>
                <c:pt idx="36">
                  <c:v>5.2138112299999957</c:v>
                </c:pt>
                <c:pt idx="37">
                  <c:v>5.2488397830000038</c:v>
                </c:pt>
                <c:pt idx="38">
                  <c:v>5.2829911919999999</c:v>
                </c:pt>
                <c:pt idx="39">
                  <c:v>5.3163238059999998</c:v>
                </c:pt>
                <c:pt idx="40">
                  <c:v>5.348891240999996</c:v>
                </c:pt>
                <c:pt idx="41">
                  <c:v>5.3807428550000003</c:v>
                </c:pt>
                <c:pt idx="42">
                  <c:v>5.4119241679999961</c:v>
                </c:pt>
                <c:pt idx="43">
                  <c:v>5.4424772309999963</c:v>
                </c:pt>
                <c:pt idx="44">
                  <c:v>5.4724409520000004</c:v>
                </c:pt>
                <c:pt idx="45">
                  <c:v>5.5018513870000003</c:v>
                </c:pt>
                <c:pt idx="46">
                  <c:v>5.5307419900000037</c:v>
                </c:pt>
                <c:pt idx="47">
                  <c:v>5.5591438479999962</c:v>
                </c:pt>
                <c:pt idx="48">
                  <c:v>5.5870858809999957</c:v>
                </c:pt>
                <c:pt idx="49">
                  <c:v>5.6145950269999911</c:v>
                </c:pt>
                <c:pt idx="50">
                  <c:v>5.6416964040000037</c:v>
                </c:pt>
                <c:pt idx="51">
                  <c:v>5.6684134579999936</c:v>
                </c:pt>
                <c:pt idx="52">
                  <c:v>5.694768099</c:v>
                </c:pt>
                <c:pt idx="53">
                  <c:v>5.720780815999996</c:v>
                </c:pt>
                <c:pt idx="54">
                  <c:v>5.7464707890000035</c:v>
                </c:pt>
                <c:pt idx="55">
                  <c:v>5.7718559899999997</c:v>
                </c:pt>
                <c:pt idx="56">
                  <c:v>5.7969532679999958</c:v>
                </c:pt>
                <c:pt idx="57">
                  <c:v>5.8217784349999997</c:v>
                </c:pt>
                <c:pt idx="58">
                  <c:v>5.8463463359999999</c:v>
                </c:pt>
                <c:pt idx="59">
                  <c:v>5.8706709249999998</c:v>
                </c:pt>
                <c:pt idx="60">
                  <c:v>5.8947653189999958</c:v>
                </c:pt>
                <c:pt idx="61">
                  <c:v>5.9186418600000001</c:v>
                </c:pt>
                <c:pt idx="62">
                  <c:v>5.942312169</c:v>
                </c:pt>
                <c:pt idx="63">
                  <c:v>5.9657871880000002</c:v>
                </c:pt>
                <c:pt idx="64">
                  <c:v>5.9890772329999997</c:v>
                </c:pt>
                <c:pt idx="65">
                  <c:v>6.0121920289999968</c:v>
                </c:pt>
                <c:pt idx="66">
                  <c:v>6.0351407479999963</c:v>
                </c:pt>
                <c:pt idx="67">
                  <c:v>6.0579320499999936</c:v>
                </c:pt>
                <c:pt idx="68">
                  <c:v>6.0805741089999961</c:v>
                </c:pt>
                <c:pt idx="69">
                  <c:v>6.1030746459999961</c:v>
                </c:pt>
                <c:pt idx="70">
                  <c:v>6.1254409549999957</c:v>
                </c:pt>
                <c:pt idx="71">
                  <c:v>6.1476799340000001</c:v>
                </c:pt>
                <c:pt idx="72">
                  <c:v>6.1697981039999998</c:v>
                </c:pt>
                <c:pt idx="73">
                  <c:v>6.1918016309999961</c:v>
                </c:pt>
                <c:pt idx="74">
                  <c:v>6.2136963520000004</c:v>
                </c:pt>
                <c:pt idx="75">
                  <c:v>6.2354877899999996</c:v>
                </c:pt>
                <c:pt idx="76">
                  <c:v>6.2571811739999958</c:v>
                </c:pt>
                <c:pt idx="77">
                  <c:v>6.278781457</c:v>
                </c:pt>
                <c:pt idx="78">
                  <c:v>6.3002933289999996</c:v>
                </c:pt>
                <c:pt idx="79">
                  <c:v>6.3217212329999963</c:v>
                </c:pt>
                <c:pt idx="80">
                  <c:v>6.3430693820000039</c:v>
                </c:pt>
                <c:pt idx="81">
                  <c:v>6.3643417669999947</c:v>
                </c:pt>
                <c:pt idx="82">
                  <c:v>6.3855421740000002</c:v>
                </c:pt>
                <c:pt idx="83">
                  <c:v>6.4066741900000039</c:v>
                </c:pt>
                <c:pt idx="84">
                  <c:v>6.4277412199999961</c:v>
                </c:pt>
                <c:pt idx="85">
                  <c:v>6.448746493000006</c:v>
                </c:pt>
                <c:pt idx="86">
                  <c:v>6.4696930730000037</c:v>
                </c:pt>
                <c:pt idx="87">
                  <c:v>6.4905838659999961</c:v>
                </c:pt>
                <c:pt idx="88">
                  <c:v>6.5114216310000002</c:v>
                </c:pt>
                <c:pt idx="89">
                  <c:v>6.5322089889999999</c:v>
                </c:pt>
                <c:pt idx="90">
                  <c:v>6.5529484240000002</c:v>
                </c:pt>
                <c:pt idx="91">
                  <c:v>6.5736422970000037</c:v>
                </c:pt>
                <c:pt idx="92">
                  <c:v>6.5942928509999961</c:v>
                </c:pt>
                <c:pt idx="93">
                  <c:v>6.6149022139999936</c:v>
                </c:pt>
                <c:pt idx="94">
                  <c:v>6.635472408</c:v>
                </c:pt>
                <c:pt idx="95">
                  <c:v>6.6560053539999968</c:v>
                </c:pt>
                <c:pt idx="96">
                  <c:v>6.6765028769999937</c:v>
                </c:pt>
                <c:pt idx="97">
                  <c:v>6.6969667099999963</c:v>
                </c:pt>
                <c:pt idx="98">
                  <c:v>6.717398502</c:v>
                </c:pt>
                <c:pt idx="99">
                  <c:v>6.737799817</c:v>
                </c:pt>
                <c:pt idx="100">
                  <c:v>6.7581721440000004</c:v>
                </c:pt>
                <c:pt idx="101">
                  <c:v>6.7785168969999958</c:v>
                </c:pt>
                <c:pt idx="102">
                  <c:v>6.7988354189999969</c:v>
                </c:pt>
                <c:pt idx="103">
                  <c:v>6.8191289890000002</c:v>
                </c:pt>
                <c:pt idx="104">
                  <c:v>6.8393988209999996</c:v>
                </c:pt>
                <c:pt idx="105">
                  <c:v>6.8596460710000002</c:v>
                </c:pt>
                <c:pt idx="106">
                  <c:v>6.8798718350000003</c:v>
                </c:pt>
                <c:pt idx="107">
                  <c:v>6.9000771580000002</c:v>
                </c:pt>
                <c:pt idx="108">
                  <c:v>6.9202630320000038</c:v>
                </c:pt>
                <c:pt idx="109">
                  <c:v>6.9404304029999997</c:v>
                </c:pt>
                <c:pt idx="110">
                  <c:v>6.9605801669999936</c:v>
                </c:pt>
                <c:pt idx="111">
                  <c:v>6.9807131780000002</c:v>
                </c:pt>
                <c:pt idx="112">
                  <c:v>7.0008302479999927</c:v>
                </c:pt>
                <c:pt idx="113">
                  <c:v>7.0209321489999947</c:v>
                </c:pt>
                <c:pt idx="114">
                  <c:v>7.0410196169999963</c:v>
                </c:pt>
                <c:pt idx="115">
                  <c:v>7.0610933500000002</c:v>
                </c:pt>
                <c:pt idx="116">
                  <c:v>7.0811540119999963</c:v>
                </c:pt>
                <c:pt idx="117">
                  <c:v>7.1012022359999998</c:v>
                </c:pt>
                <c:pt idx="118">
                  <c:v>7.1212386240000001</c:v>
                </c:pt>
                <c:pt idx="119">
                  <c:v>7.1412637470000035</c:v>
                </c:pt>
                <c:pt idx="120">
                  <c:v>7.1612781500000002</c:v>
                </c:pt>
                <c:pt idx="121">
                  <c:v>7.1812823510000001</c:v>
                </c:pt>
                <c:pt idx="122">
                  <c:v>7.2012768420000004</c:v>
                </c:pt>
                <c:pt idx="123">
                  <c:v>7.2212620930000071</c:v>
                </c:pt>
                <c:pt idx="124">
                  <c:v>7.2412385500000003</c:v>
                </c:pt>
                <c:pt idx="125">
                  <c:v>7.2612066369999964</c:v>
                </c:pt>
                <c:pt idx="126">
                  <c:v>7.2811667580000003</c:v>
                </c:pt>
                <c:pt idx="127">
                  <c:v>7.3011192979999961</c:v>
                </c:pt>
                <c:pt idx="128">
                  <c:v>7.3210646209999961</c:v>
                </c:pt>
                <c:pt idx="129">
                  <c:v>7.3410030769999963</c:v>
                </c:pt>
                <c:pt idx="130">
                  <c:v>7.3609349949999947</c:v>
                </c:pt>
                <c:pt idx="131">
                  <c:v>7.3808606919999997</c:v>
                </c:pt>
                <c:pt idx="132">
                  <c:v>7.4007804669999961</c:v>
                </c:pt>
                <c:pt idx="133">
                  <c:v>7.4206946059999996</c:v>
                </c:pt>
                <c:pt idx="134">
                  <c:v>7.4406033799999998</c:v>
                </c:pt>
                <c:pt idx="135">
                  <c:v>7.4605070469999948</c:v>
                </c:pt>
                <c:pt idx="136">
                  <c:v>7.4804058549999963</c:v>
                </c:pt>
                <c:pt idx="137">
                  <c:v>7.5003000350000004</c:v>
                </c:pt>
                <c:pt idx="138">
                  <c:v>7.5201898129999947</c:v>
                </c:pt>
                <c:pt idx="139">
                  <c:v>7.540075399</c:v>
                </c:pt>
                <c:pt idx="140">
                  <c:v>7.5599569950000003</c:v>
                </c:pt>
                <c:pt idx="141">
                  <c:v>7.5798347939999999</c:v>
                </c:pt>
                <c:pt idx="142">
                  <c:v>7.5997089769999961</c:v>
                </c:pt>
                <c:pt idx="143">
                  <c:v>7.619579721</c:v>
                </c:pt>
                <c:pt idx="144">
                  <c:v>7.6394471890000037</c:v>
                </c:pt>
                <c:pt idx="145">
                  <c:v>7.6593115389999937</c:v>
                </c:pt>
                <c:pt idx="146">
                  <c:v>7.6791729220000002</c:v>
                </c:pt>
                <c:pt idx="147">
                  <c:v>7.6990314800000004</c:v>
                </c:pt>
                <c:pt idx="148">
                  <c:v>7.7188873489999947</c:v>
                </c:pt>
                <c:pt idx="149">
                  <c:v>7.7387406590000003</c:v>
                </c:pt>
                <c:pt idx="150">
                  <c:v>7.7585915319999961</c:v>
                </c:pt>
                <c:pt idx="151">
                  <c:v>7.7784400860000034</c:v>
                </c:pt>
                <c:pt idx="152">
                  <c:v>7.7982864330000004</c:v>
                </c:pt>
                <c:pt idx="153">
                  <c:v>7.8181306779999913</c:v>
                </c:pt>
                <c:pt idx="154">
                  <c:v>7.8379729219999961</c:v>
                </c:pt>
                <c:pt idx="155">
                  <c:v>7.8578132629999926</c:v>
                </c:pt>
                <c:pt idx="156">
                  <c:v>7.8776517909999999</c:v>
                </c:pt>
                <c:pt idx="157">
                  <c:v>7.8974885929999958</c:v>
                </c:pt>
                <c:pt idx="158">
                  <c:v>7.9173237529999998</c:v>
                </c:pt>
                <c:pt idx="159">
                  <c:v>7.937157348999996</c:v>
                </c:pt>
                <c:pt idx="160">
                  <c:v>7.9569894579999962</c:v>
                </c:pt>
                <c:pt idx="161">
                  <c:v>7.9768201489999999</c:v>
                </c:pt>
                <c:pt idx="162">
                  <c:v>7.9966494910000083</c:v>
                </c:pt>
                <c:pt idx="163">
                  <c:v>8.0164775500000047</c:v>
                </c:pt>
                <c:pt idx="164">
                  <c:v>8.0363043869999995</c:v>
                </c:pt>
                <c:pt idx="165">
                  <c:v>8.0561300600000028</c:v>
                </c:pt>
                <c:pt idx="166">
                  <c:v>8.0759546260000068</c:v>
                </c:pt>
                <c:pt idx="167">
                  <c:v>8.095778138</c:v>
                </c:pt>
                <c:pt idx="168">
                  <c:v>8.1156006460000008</c:v>
                </c:pt>
                <c:pt idx="169">
                  <c:v>8.1354221980000005</c:v>
                </c:pt>
                <c:pt idx="170">
                  <c:v>8.1552428420000069</c:v>
                </c:pt>
                <c:pt idx="171">
                  <c:v>8.1750626190000073</c:v>
                </c:pt>
                <c:pt idx="172">
                  <c:v>8.194881573</c:v>
                </c:pt>
                <c:pt idx="173">
                  <c:v>8.2146997419999987</c:v>
                </c:pt>
                <c:pt idx="174">
                  <c:v>8.2345171639999979</c:v>
                </c:pt>
                <c:pt idx="175">
                  <c:v>8.2543338760000005</c:v>
                </c:pt>
                <c:pt idx="176">
                  <c:v>8.2741499110000003</c:v>
                </c:pt>
                <c:pt idx="177">
                  <c:v>8.2939653009999983</c:v>
                </c:pt>
                <c:pt idx="178">
                  <c:v>8.3137800790000078</c:v>
                </c:pt>
                <c:pt idx="179">
                  <c:v>8.333594272000008</c:v>
                </c:pt>
                <c:pt idx="180">
                  <c:v>8.353407910000012</c:v>
                </c:pt>
                <c:pt idx="181">
                  <c:v>8.3732210190000007</c:v>
                </c:pt>
                <c:pt idx="182">
                  <c:v>8.3930336240000027</c:v>
                </c:pt>
              </c:numCache>
            </c:numRef>
          </c:yVal>
        </c:ser>
        <c:axId val="166693504"/>
        <c:axId val="169866368"/>
      </c:scatterChart>
      <c:valAx>
        <c:axId val="166693504"/>
        <c:scaling>
          <c:orientation val="minMax"/>
          <c:max val="100"/>
          <c:min val="0"/>
        </c:scaling>
        <c:axPos val="b"/>
        <c:title>
          <c:tx>
            <c:rich>
              <a:bodyPr/>
              <a:lstStyle/>
              <a:p>
                <a:pPr>
                  <a:defRPr sz="1800" b="1" i="0" u="none" strike="noStrike" baseline="0">
                    <a:solidFill>
                      <a:schemeClr val="tx1"/>
                    </a:solidFill>
                    <a:latin typeface="Palatino Linotype"/>
                    <a:ea typeface="Palatino Linotype"/>
                    <a:cs typeface="Palatino Linotype"/>
                  </a:defRPr>
                </a:pPr>
                <a:r>
                  <a:rPr lang="en-US"/>
                  <a:t>Time</a:t>
                </a:r>
              </a:p>
            </c:rich>
          </c:tx>
          <c:layout>
            <c:manualLayout>
              <c:xMode val="edge"/>
              <c:yMode val="edge"/>
              <c:x val="0.47072599531615938"/>
              <c:y val="0.8688172043010759"/>
            </c:manualLayout>
          </c:layout>
          <c:spPr>
            <a:noFill/>
            <a:ln w="25400">
              <a:noFill/>
            </a:ln>
          </c:spPr>
        </c:title>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69866368"/>
        <c:crosses val="autoZero"/>
        <c:crossBetween val="midCat"/>
      </c:valAx>
      <c:valAx>
        <c:axId val="169866368"/>
        <c:scaling>
          <c:orientation val="minMax"/>
          <c:max val="8"/>
          <c:min val="0"/>
        </c:scaling>
        <c:axPos val="l"/>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166693504"/>
        <c:crosses val="autoZero"/>
        <c:crossBetween val="midCat"/>
      </c:valAx>
      <c:spPr>
        <a:noFill/>
        <a:ln w="25400">
          <a:noFill/>
        </a:ln>
      </c:spPr>
    </c:plotArea>
    <c:plotVisOnly val="1"/>
    <c:dispBlanksAs val="gap"/>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475409836065574"/>
          <c:y val="7.7419354838709764E-2"/>
          <c:w val="0.81030444964871251"/>
          <c:h val="0.76129032258064566"/>
        </c:manualLayout>
      </c:layout>
      <c:scatterChart>
        <c:scatterStyle val="lineMarker"/>
        <c:ser>
          <c:idx val="3"/>
          <c:order val="0"/>
          <c:tx>
            <c:strRef>
              <c:f>Sheet1!$E$1</c:f>
              <c:strCache>
                <c:ptCount val="1"/>
                <c:pt idx="0">
                  <c:v>log GDP?l</c:v>
                </c:pt>
              </c:strCache>
            </c:strRef>
          </c:tx>
          <c:spPr>
            <a:ln w="38101">
              <a:solidFill>
                <a:srgbClr val="3366FF"/>
              </a:solidFill>
              <a:prstDash val="solid"/>
            </a:ln>
          </c:spPr>
          <c:marker>
            <c:symbol val="none"/>
          </c:marker>
          <c:xVal>
            <c:numRef>
              <c:f>Sheet1!$A$2:$A$56</c:f>
              <c:numCache>
                <c:formatCode>General</c:formatCode>
                <c:ptCount val="55"/>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numCache>
            </c:numRef>
          </c:xVal>
          <c:yVal>
            <c:numRef>
              <c:f>Sheet1!$E$2:$E$56</c:f>
              <c:numCache>
                <c:formatCode>General</c:formatCode>
                <c:ptCount val="55"/>
                <c:pt idx="0">
                  <c:v>7.3629667459999952</c:v>
                </c:pt>
                <c:pt idx="1">
                  <c:v>7.3694694960000033</c:v>
                </c:pt>
                <c:pt idx="2">
                  <c:v>7.4349393289999952</c:v>
                </c:pt>
                <c:pt idx="3">
                  <c:v>7.4504422860000004</c:v>
                </c:pt>
                <c:pt idx="4">
                  <c:v>7.5099078619999959</c:v>
                </c:pt>
                <c:pt idx="5">
                  <c:v>7.5071889709999908</c:v>
                </c:pt>
                <c:pt idx="6">
                  <c:v>7.4835383520000001</c:v>
                </c:pt>
                <c:pt idx="7">
                  <c:v>7.4641348869999886</c:v>
                </c:pt>
                <c:pt idx="8">
                  <c:v>7.4873300330000001</c:v>
                </c:pt>
                <c:pt idx="9">
                  <c:v>7.4760532340000045</c:v>
                </c:pt>
                <c:pt idx="10">
                  <c:v>7.5630074860000001</c:v>
                </c:pt>
                <c:pt idx="11">
                  <c:v>7.5926278629999953</c:v>
                </c:pt>
                <c:pt idx="12">
                  <c:v>7.6151908519999907</c:v>
                </c:pt>
                <c:pt idx="13">
                  <c:v>7.7296244889999999</c:v>
                </c:pt>
                <c:pt idx="14">
                  <c:v>7.7648643409999938</c:v>
                </c:pt>
                <c:pt idx="15">
                  <c:v>7.8627041749999949</c:v>
                </c:pt>
                <c:pt idx="16">
                  <c:v>7.9659978199999948</c:v>
                </c:pt>
                <c:pt idx="17">
                  <c:v>8.0162128290000005</c:v>
                </c:pt>
                <c:pt idx="18">
                  <c:v>8.0810894020000017</c:v>
                </c:pt>
                <c:pt idx="19">
                  <c:v>8.1026890890000089</c:v>
                </c:pt>
                <c:pt idx="20">
                  <c:v>8.2015131909999983</c:v>
                </c:pt>
                <c:pt idx="21">
                  <c:v>8.2890952380000087</c:v>
                </c:pt>
                <c:pt idx="22">
                  <c:v>8.3101210559999998</c:v>
                </c:pt>
                <c:pt idx="23">
                  <c:v>8.3974645790000153</c:v>
                </c:pt>
                <c:pt idx="24">
                  <c:v>8.4930877950000028</c:v>
                </c:pt>
                <c:pt idx="25">
                  <c:v>8.6014360100000093</c:v>
                </c:pt>
                <c:pt idx="26">
                  <c:v>8.6804733449999993</c:v>
                </c:pt>
                <c:pt idx="27">
                  <c:v>8.6077444180000047</c:v>
                </c:pt>
                <c:pt idx="28">
                  <c:v>8.6365968290000108</c:v>
                </c:pt>
                <c:pt idx="29">
                  <c:v>8.6941374689999993</c:v>
                </c:pt>
                <c:pt idx="30">
                  <c:v>8.7825992370000172</c:v>
                </c:pt>
                <c:pt idx="31">
                  <c:v>8.8648837370000066</c:v>
                </c:pt>
                <c:pt idx="32">
                  <c:v>8.9156850360000117</c:v>
                </c:pt>
                <c:pt idx="33">
                  <c:v>8.9987665850000003</c:v>
                </c:pt>
                <c:pt idx="34">
                  <c:v>9.0997111789999998</c:v>
                </c:pt>
                <c:pt idx="35">
                  <c:v>9.1984151179999998</c:v>
                </c:pt>
                <c:pt idx="36">
                  <c:v>9.2768790609999989</c:v>
                </c:pt>
                <c:pt idx="37">
                  <c:v>9.3869780170000006</c:v>
                </c:pt>
                <c:pt idx="38">
                  <c:v>9.4753594900000007</c:v>
                </c:pt>
                <c:pt idx="39">
                  <c:v>9.5047133350000017</c:v>
                </c:pt>
                <c:pt idx="40">
                  <c:v>9.5526220900000087</c:v>
                </c:pt>
                <c:pt idx="41">
                  <c:v>9.6393159679999982</c:v>
                </c:pt>
                <c:pt idx="42">
                  <c:v>9.7132791059999999</c:v>
                </c:pt>
                <c:pt idx="43">
                  <c:v>9.779604573000011</c:v>
                </c:pt>
                <c:pt idx="44">
                  <c:v>9.7911467900000009</c:v>
                </c:pt>
                <c:pt idx="45">
                  <c:v>9.6516330740000047</c:v>
                </c:pt>
                <c:pt idx="46">
                  <c:v>9.7590591630000016</c:v>
                </c:pt>
                <c:pt idx="47">
                  <c:v>9.8313426600000025</c:v>
                </c:pt>
                <c:pt idx="48">
                  <c:v>9.8565763200000092</c:v>
                </c:pt>
                <c:pt idx="49">
                  <c:v>9.9111865470000087</c:v>
                </c:pt>
                <c:pt idx="50">
                  <c:v>9.930236639000011</c:v>
                </c:pt>
                <c:pt idx="51">
                  <c:v>9.9679581609999985</c:v>
                </c:pt>
                <c:pt idx="52">
                  <c:v>10.000994950000004</c:v>
                </c:pt>
                <c:pt idx="53">
                  <c:v>10.042057789999999</c:v>
                </c:pt>
                <c:pt idx="54">
                  <c:v>10.079614520000009</c:v>
                </c:pt>
              </c:numCache>
            </c:numRef>
          </c:yVal>
        </c:ser>
        <c:axId val="52725248"/>
        <c:axId val="52726784"/>
      </c:scatterChart>
      <c:valAx>
        <c:axId val="52725248"/>
        <c:scaling>
          <c:orientation val="minMax"/>
        </c:scaling>
        <c:axPos val="b"/>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52726784"/>
        <c:crosses val="autoZero"/>
        <c:crossBetween val="midCat"/>
      </c:valAx>
      <c:valAx>
        <c:axId val="52726784"/>
        <c:scaling>
          <c:orientation val="minMax"/>
          <c:max val="10"/>
          <c:min val="7"/>
        </c:scaling>
        <c:axPos val="l"/>
        <c:title>
          <c:tx>
            <c:rich>
              <a:bodyPr/>
              <a:lstStyle/>
              <a:p>
                <a:pPr>
                  <a:defRPr sz="1800" b="1" i="0" u="none" strike="noStrike" baseline="0">
                    <a:solidFill>
                      <a:schemeClr val="tx1"/>
                    </a:solidFill>
                    <a:latin typeface="Palatino Linotype"/>
                    <a:ea typeface="Palatino Linotype"/>
                    <a:cs typeface="Palatino Linotype"/>
                  </a:defRPr>
                </a:pPr>
                <a:r>
                  <a:rPr lang="en-US"/>
                  <a:t>log real GDP</a:t>
                </a:r>
              </a:p>
            </c:rich>
          </c:tx>
          <c:layout>
            <c:manualLayout>
              <c:xMode val="edge"/>
              <c:yMode val="edge"/>
              <c:x val="1.2880562060889941E-2"/>
              <c:y val="0.29892473118279628"/>
            </c:manualLayout>
          </c:layout>
          <c:spPr>
            <a:noFill/>
            <a:ln w="25401">
              <a:noFill/>
            </a:ln>
          </c:spPr>
        </c:title>
        <c:numFmt formatCode="0.0" sourceLinked="0"/>
        <c:tickLblPos val="nextTo"/>
        <c:spPr>
          <a:ln w="3175">
            <a:solidFill>
              <a:schemeClr val="tx1"/>
            </a:solidFill>
            <a:prstDash val="solid"/>
          </a:ln>
        </c:spPr>
        <c:txPr>
          <a:bodyPr rot="0" vert="horz"/>
          <a:lstStyle/>
          <a:p>
            <a:pPr>
              <a:defRPr sz="1800" b="1" i="0" u="none" strike="noStrike" baseline="0">
                <a:solidFill>
                  <a:schemeClr val="tx1"/>
                </a:solidFill>
                <a:latin typeface="Palatino Linotype"/>
                <a:ea typeface="Palatino Linotype"/>
                <a:cs typeface="Palatino Linotype"/>
              </a:defRPr>
            </a:pPr>
            <a:endParaRPr lang="en-US"/>
          </a:p>
        </c:txPr>
        <c:crossAx val="52725248"/>
        <c:crosses val="autoZero"/>
        <c:crossBetween val="midCat"/>
      </c:valAx>
      <c:spPr>
        <a:noFill/>
        <a:ln w="25401">
          <a:noFill/>
        </a:ln>
      </c:spPr>
    </c:plotArea>
    <c:plotVisOnly val="1"/>
    <c:dispBlanksAs val="gap"/>
  </c:chart>
  <c:spPr>
    <a:noFill/>
    <a:ln>
      <a:noFill/>
    </a:ln>
  </c:spPr>
  <c:txPr>
    <a:bodyPr/>
    <a:lstStyle/>
    <a:p>
      <a:pPr>
        <a:defRPr sz="1000" b="1" i="0" u="none" strike="noStrike" baseline="0">
          <a:solidFill>
            <a:srgbClr val="000000"/>
          </a:solidFill>
          <a:latin typeface="Arial"/>
          <a:ea typeface="Arial"/>
          <a:cs typeface="Arial"/>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21.wmf"/><Relationship Id="rId5" Type="http://schemas.openxmlformats.org/officeDocument/2006/relationships/image" Target="../media/image17.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3.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drawing1.xml><?xml version="1.0" encoding="utf-8"?>
<c:userShapes xmlns:c="http://schemas.openxmlformats.org/drawingml/2006/chart">
  <cdr:relSizeAnchor xmlns:cdr="http://schemas.openxmlformats.org/drawingml/2006/chartDrawing">
    <cdr:from>
      <cdr:x>0.63366</cdr:x>
      <cdr:y>0.33333</cdr:y>
    </cdr:from>
    <cdr:to>
      <cdr:x>0.87129</cdr:x>
      <cdr:y>0.40738</cdr:y>
    </cdr:to>
    <cdr:sp macro="" textlink="">
      <cdr:nvSpPr>
        <cdr:cNvPr id="2" name="Text Box 5"/>
        <cdr:cNvSpPr txBox="1">
          <a:spLocks xmlns:a="http://schemas.openxmlformats.org/drawingml/2006/main" noChangeArrowheads="1"/>
        </cdr:cNvSpPr>
      </cdr:nvSpPr>
      <cdr:spPr bwMode="auto">
        <a:xfrm xmlns:a="http://schemas.openxmlformats.org/drawingml/2006/main">
          <a:off x="4876800" y="1524000"/>
          <a:ext cx="1828800" cy="33855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spAutoFit/>
        </a:bodyPr>
        <a:lstStyle xmlns:a="http://schemas.openxmlformats.org/drawingml/2006/main">
          <a:defPPr>
            <a:defRPr lang="en-US"/>
          </a:defPPr>
          <a:lvl1pPr algn="l" rtl="0" fontAlgn="base">
            <a:spcBef>
              <a:spcPct val="0"/>
            </a:spcBef>
            <a:spcAft>
              <a:spcPct val="0"/>
            </a:spcAft>
            <a:defRPr kern="1200">
              <a:solidFill>
                <a:srgbClr val="000000"/>
              </a:solidFill>
              <a:latin typeface="Arial" charset="0"/>
              <a:ea typeface="Arial"/>
              <a:cs typeface="Arial" charset="0"/>
            </a:defRPr>
          </a:lvl1pPr>
          <a:lvl2pPr marL="457200" algn="l" rtl="0" fontAlgn="base">
            <a:spcBef>
              <a:spcPct val="0"/>
            </a:spcBef>
            <a:spcAft>
              <a:spcPct val="0"/>
            </a:spcAft>
            <a:defRPr kern="1200">
              <a:solidFill>
                <a:srgbClr val="000000"/>
              </a:solidFill>
              <a:latin typeface="Arial" charset="0"/>
              <a:ea typeface="Arial"/>
              <a:cs typeface="Arial" charset="0"/>
            </a:defRPr>
          </a:lvl2pPr>
          <a:lvl3pPr marL="914400" algn="l" rtl="0" fontAlgn="base">
            <a:spcBef>
              <a:spcPct val="0"/>
            </a:spcBef>
            <a:spcAft>
              <a:spcPct val="0"/>
            </a:spcAft>
            <a:defRPr kern="1200">
              <a:solidFill>
                <a:srgbClr val="000000"/>
              </a:solidFill>
              <a:latin typeface="Arial" charset="0"/>
              <a:ea typeface="Arial"/>
              <a:cs typeface="Arial" charset="0"/>
            </a:defRPr>
          </a:lvl3pPr>
          <a:lvl4pPr marL="1371600" algn="l" rtl="0" fontAlgn="base">
            <a:spcBef>
              <a:spcPct val="0"/>
            </a:spcBef>
            <a:spcAft>
              <a:spcPct val="0"/>
            </a:spcAft>
            <a:defRPr kern="1200">
              <a:solidFill>
                <a:srgbClr val="000000"/>
              </a:solidFill>
              <a:latin typeface="Arial" charset="0"/>
              <a:ea typeface="Arial"/>
              <a:cs typeface="Arial" charset="0"/>
            </a:defRPr>
          </a:lvl4pPr>
          <a:lvl5pPr marL="1828800" algn="l" rtl="0" fontAlgn="base">
            <a:spcBef>
              <a:spcPct val="0"/>
            </a:spcBef>
            <a:spcAft>
              <a:spcPct val="0"/>
            </a:spcAft>
            <a:defRPr kern="1200">
              <a:solidFill>
                <a:srgbClr val="000000"/>
              </a:solidFill>
              <a:latin typeface="Arial" charset="0"/>
              <a:ea typeface="Arial"/>
              <a:cs typeface="Arial" charset="0"/>
            </a:defRPr>
          </a:lvl5pPr>
          <a:lvl6pPr marL="2286000" algn="l" defTabSz="914400" rtl="0" eaLnBrk="1" latinLnBrk="0" hangingPunct="1">
            <a:defRPr kern="1200">
              <a:solidFill>
                <a:srgbClr val="000000"/>
              </a:solidFill>
              <a:latin typeface="Arial" charset="0"/>
              <a:ea typeface="Arial"/>
              <a:cs typeface="Arial" charset="0"/>
            </a:defRPr>
          </a:lvl6pPr>
          <a:lvl7pPr marL="2743200" algn="l" defTabSz="914400" rtl="0" eaLnBrk="1" latinLnBrk="0" hangingPunct="1">
            <a:defRPr kern="1200">
              <a:solidFill>
                <a:srgbClr val="000000"/>
              </a:solidFill>
              <a:latin typeface="Arial" charset="0"/>
              <a:ea typeface="Arial"/>
              <a:cs typeface="Arial" charset="0"/>
            </a:defRPr>
          </a:lvl7pPr>
          <a:lvl8pPr marL="3200400" algn="l" defTabSz="914400" rtl="0" eaLnBrk="1" latinLnBrk="0" hangingPunct="1">
            <a:defRPr kern="1200">
              <a:solidFill>
                <a:srgbClr val="000000"/>
              </a:solidFill>
              <a:latin typeface="Arial" charset="0"/>
              <a:ea typeface="Arial"/>
              <a:cs typeface="Arial" charset="0"/>
            </a:defRPr>
          </a:lvl8pPr>
          <a:lvl9pPr marL="3657600" algn="l" defTabSz="914400" rtl="0" eaLnBrk="1" latinLnBrk="0" hangingPunct="1">
            <a:defRPr kern="1200">
              <a:solidFill>
                <a:srgbClr val="000000"/>
              </a:solidFill>
              <a:latin typeface="Arial" charset="0"/>
              <a:ea typeface="Arial"/>
              <a:cs typeface="Arial" charset="0"/>
            </a:defRPr>
          </a:lvl9pPr>
        </a:lstStyle>
        <a:p xmlns:a="http://schemas.openxmlformats.org/drawingml/2006/main">
          <a:pPr>
            <a:spcBef>
              <a:spcPct val="50000"/>
            </a:spcBef>
          </a:pPr>
          <a:r>
            <a:rPr lang="en-US" sz="1600" b="1" dirty="0">
              <a:latin typeface="Palatino Linotype" pitchFamily="18" charset="0"/>
            </a:rPr>
            <a:t>Ireland</a:t>
          </a:r>
        </a:p>
      </cdr:txBody>
    </cdr:sp>
  </cdr:relSizeAnchor>
  <cdr:relSizeAnchor xmlns:cdr="http://schemas.openxmlformats.org/drawingml/2006/chartDrawing">
    <cdr:from>
      <cdr:x>0.68317</cdr:x>
      <cdr:y>0.65</cdr:y>
    </cdr:from>
    <cdr:to>
      <cdr:x>0.92079</cdr:x>
      <cdr:y>0.72405</cdr:y>
    </cdr:to>
    <cdr:sp macro="" textlink="">
      <cdr:nvSpPr>
        <cdr:cNvPr id="3" name="Text Box 5"/>
        <cdr:cNvSpPr txBox="1">
          <a:spLocks xmlns:a="http://schemas.openxmlformats.org/drawingml/2006/main" noChangeArrowheads="1"/>
        </cdr:cNvSpPr>
      </cdr:nvSpPr>
      <cdr:spPr bwMode="auto">
        <a:xfrm xmlns:a="http://schemas.openxmlformats.org/drawingml/2006/main">
          <a:off x="5257800" y="2971800"/>
          <a:ext cx="1828800" cy="33855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spAutoFit/>
        </a:bodyPr>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pPr>
            <a:spcBef>
              <a:spcPct val="50000"/>
            </a:spcBef>
          </a:pPr>
          <a:r>
            <a:rPr lang="en-US" sz="1600" b="1" dirty="0" smtClean="0">
              <a:latin typeface="Palatino Linotype" pitchFamily="18" charset="0"/>
            </a:rPr>
            <a:t>Argentina</a:t>
          </a:r>
          <a:endParaRPr lang="en-US" sz="1600" b="1" dirty="0">
            <a:latin typeface="Palatino Linotype" pitchFamily="18"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0.63366</cdr:x>
      <cdr:y>0.33333</cdr:y>
    </cdr:from>
    <cdr:to>
      <cdr:x>0.87129</cdr:x>
      <cdr:y>0.40738</cdr:y>
    </cdr:to>
    <cdr:sp macro="" textlink="">
      <cdr:nvSpPr>
        <cdr:cNvPr id="2" name="Text Box 5"/>
        <cdr:cNvSpPr txBox="1">
          <a:spLocks xmlns:a="http://schemas.openxmlformats.org/drawingml/2006/main" noChangeArrowheads="1"/>
        </cdr:cNvSpPr>
      </cdr:nvSpPr>
      <cdr:spPr bwMode="auto">
        <a:xfrm xmlns:a="http://schemas.openxmlformats.org/drawingml/2006/main">
          <a:off x="4876800" y="1524000"/>
          <a:ext cx="1828800" cy="33855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spAutoFit/>
        </a:bodyPr>
        <a:lstStyle xmlns:a="http://schemas.openxmlformats.org/drawingml/2006/main">
          <a:defPPr>
            <a:defRPr lang="en-US"/>
          </a:defPPr>
          <a:lvl1pPr algn="l" rtl="0" fontAlgn="base">
            <a:spcBef>
              <a:spcPct val="0"/>
            </a:spcBef>
            <a:spcAft>
              <a:spcPct val="0"/>
            </a:spcAft>
            <a:defRPr kern="1200">
              <a:solidFill>
                <a:srgbClr val="000000"/>
              </a:solidFill>
              <a:latin typeface="Arial" charset="0"/>
              <a:ea typeface="Arial"/>
              <a:cs typeface="Arial" charset="0"/>
            </a:defRPr>
          </a:lvl1pPr>
          <a:lvl2pPr marL="457200" algn="l" rtl="0" fontAlgn="base">
            <a:spcBef>
              <a:spcPct val="0"/>
            </a:spcBef>
            <a:spcAft>
              <a:spcPct val="0"/>
            </a:spcAft>
            <a:defRPr kern="1200">
              <a:solidFill>
                <a:srgbClr val="000000"/>
              </a:solidFill>
              <a:latin typeface="Arial" charset="0"/>
              <a:ea typeface="Arial"/>
              <a:cs typeface="Arial" charset="0"/>
            </a:defRPr>
          </a:lvl2pPr>
          <a:lvl3pPr marL="914400" algn="l" rtl="0" fontAlgn="base">
            <a:spcBef>
              <a:spcPct val="0"/>
            </a:spcBef>
            <a:spcAft>
              <a:spcPct val="0"/>
            </a:spcAft>
            <a:defRPr kern="1200">
              <a:solidFill>
                <a:srgbClr val="000000"/>
              </a:solidFill>
              <a:latin typeface="Arial" charset="0"/>
              <a:ea typeface="Arial"/>
              <a:cs typeface="Arial" charset="0"/>
            </a:defRPr>
          </a:lvl3pPr>
          <a:lvl4pPr marL="1371600" algn="l" rtl="0" fontAlgn="base">
            <a:spcBef>
              <a:spcPct val="0"/>
            </a:spcBef>
            <a:spcAft>
              <a:spcPct val="0"/>
            </a:spcAft>
            <a:defRPr kern="1200">
              <a:solidFill>
                <a:srgbClr val="000000"/>
              </a:solidFill>
              <a:latin typeface="Arial" charset="0"/>
              <a:ea typeface="Arial"/>
              <a:cs typeface="Arial" charset="0"/>
            </a:defRPr>
          </a:lvl4pPr>
          <a:lvl5pPr marL="1828800" algn="l" rtl="0" fontAlgn="base">
            <a:spcBef>
              <a:spcPct val="0"/>
            </a:spcBef>
            <a:spcAft>
              <a:spcPct val="0"/>
            </a:spcAft>
            <a:defRPr kern="1200">
              <a:solidFill>
                <a:srgbClr val="000000"/>
              </a:solidFill>
              <a:latin typeface="Arial" charset="0"/>
              <a:ea typeface="Arial"/>
              <a:cs typeface="Arial" charset="0"/>
            </a:defRPr>
          </a:lvl5pPr>
          <a:lvl6pPr marL="2286000" algn="l" defTabSz="914400" rtl="0" eaLnBrk="1" latinLnBrk="0" hangingPunct="1">
            <a:defRPr kern="1200">
              <a:solidFill>
                <a:srgbClr val="000000"/>
              </a:solidFill>
              <a:latin typeface="Arial" charset="0"/>
              <a:ea typeface="Arial"/>
              <a:cs typeface="Arial" charset="0"/>
            </a:defRPr>
          </a:lvl6pPr>
          <a:lvl7pPr marL="2743200" algn="l" defTabSz="914400" rtl="0" eaLnBrk="1" latinLnBrk="0" hangingPunct="1">
            <a:defRPr kern="1200">
              <a:solidFill>
                <a:srgbClr val="000000"/>
              </a:solidFill>
              <a:latin typeface="Arial" charset="0"/>
              <a:ea typeface="Arial"/>
              <a:cs typeface="Arial" charset="0"/>
            </a:defRPr>
          </a:lvl7pPr>
          <a:lvl8pPr marL="3200400" algn="l" defTabSz="914400" rtl="0" eaLnBrk="1" latinLnBrk="0" hangingPunct="1">
            <a:defRPr kern="1200">
              <a:solidFill>
                <a:srgbClr val="000000"/>
              </a:solidFill>
              <a:latin typeface="Arial" charset="0"/>
              <a:ea typeface="Arial"/>
              <a:cs typeface="Arial" charset="0"/>
            </a:defRPr>
          </a:lvl8pPr>
          <a:lvl9pPr marL="3657600" algn="l" defTabSz="914400" rtl="0" eaLnBrk="1" latinLnBrk="0" hangingPunct="1">
            <a:defRPr kern="1200">
              <a:solidFill>
                <a:srgbClr val="000000"/>
              </a:solidFill>
              <a:latin typeface="Arial" charset="0"/>
              <a:ea typeface="Arial"/>
              <a:cs typeface="Arial" charset="0"/>
            </a:defRPr>
          </a:lvl9pPr>
        </a:lstStyle>
        <a:p xmlns:a="http://schemas.openxmlformats.org/drawingml/2006/main">
          <a:pPr>
            <a:spcBef>
              <a:spcPct val="50000"/>
            </a:spcBef>
          </a:pPr>
          <a:r>
            <a:rPr lang="en-US" sz="1600" b="1" dirty="0">
              <a:latin typeface="Palatino Linotype" pitchFamily="18" charset="0"/>
            </a:rPr>
            <a:t>Ireland</a:t>
          </a:r>
        </a:p>
      </cdr:txBody>
    </cdr:sp>
  </cdr:relSizeAnchor>
  <cdr:relSizeAnchor xmlns:cdr="http://schemas.openxmlformats.org/drawingml/2006/chartDrawing">
    <cdr:from>
      <cdr:x>0.68317</cdr:x>
      <cdr:y>0.65</cdr:y>
    </cdr:from>
    <cdr:to>
      <cdr:x>0.92079</cdr:x>
      <cdr:y>0.72405</cdr:y>
    </cdr:to>
    <cdr:sp macro="" textlink="">
      <cdr:nvSpPr>
        <cdr:cNvPr id="3" name="Text Box 5"/>
        <cdr:cNvSpPr txBox="1">
          <a:spLocks xmlns:a="http://schemas.openxmlformats.org/drawingml/2006/main" noChangeArrowheads="1"/>
        </cdr:cNvSpPr>
      </cdr:nvSpPr>
      <cdr:spPr bwMode="auto">
        <a:xfrm xmlns:a="http://schemas.openxmlformats.org/drawingml/2006/main">
          <a:off x="5257800" y="2971800"/>
          <a:ext cx="1828800" cy="33855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spAutoFit/>
        </a:bodyPr>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pPr>
            <a:spcBef>
              <a:spcPct val="50000"/>
            </a:spcBef>
          </a:pPr>
          <a:r>
            <a:rPr lang="en-US" sz="1600" b="1" dirty="0" smtClean="0">
              <a:latin typeface="Palatino Linotype" pitchFamily="18" charset="0"/>
            </a:rPr>
            <a:t>Argentina</a:t>
          </a:r>
          <a:endParaRPr lang="en-US" sz="1600" b="1" dirty="0">
            <a:latin typeface="Palatino Linotype" pitchFamily="18"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475" cy="479403"/>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764">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143064" y="0"/>
            <a:ext cx="3170475" cy="479403"/>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764">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0" y="9120156"/>
            <a:ext cx="3170475" cy="479403"/>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966764">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143064" y="9120156"/>
            <a:ext cx="3170475" cy="479403"/>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764">
              <a:defRPr sz="1400"/>
            </a:lvl1pPr>
          </a:lstStyle>
          <a:p>
            <a:pPr>
              <a:defRPr/>
            </a:pPr>
            <a:fld id="{7257C9F9-3D0B-4C2C-993C-FAC5228CE73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475" cy="479403"/>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764">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143064" y="0"/>
            <a:ext cx="3170475" cy="479403"/>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764">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520" y="4560899"/>
            <a:ext cx="5852160" cy="431955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120156"/>
            <a:ext cx="3170475" cy="479403"/>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966764">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143064" y="9120156"/>
            <a:ext cx="3170475" cy="479403"/>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764">
              <a:defRPr sz="1400"/>
            </a:lvl1pPr>
          </a:lstStyle>
          <a:p>
            <a:pPr>
              <a:defRPr/>
            </a:pPr>
            <a:fld id="{1B8DA0F0-2D7C-4768-BE71-DA5D843E5F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65650"/>
            <a:fld id="{5018472D-8396-4746-82F5-CC3C039D7C4E}" type="slidenum">
              <a:rPr lang="en-US" smtClean="0"/>
              <a:pPr defTabSz="965650"/>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smtClean="0"/>
          </a:p>
        </p:txBody>
      </p:sp>
      <p:sp>
        <p:nvSpPr>
          <p:cNvPr id="93188" name="Slide Number Placeholder 3"/>
          <p:cNvSpPr>
            <a:spLocks noGrp="1"/>
          </p:cNvSpPr>
          <p:nvPr>
            <p:ph type="sldNum" sz="quarter" idx="5"/>
          </p:nvPr>
        </p:nvSpPr>
        <p:spPr>
          <a:noFill/>
        </p:spPr>
        <p:txBody>
          <a:bodyPr/>
          <a:lstStyle/>
          <a:p>
            <a:pPr defTabSz="965650"/>
            <a:fld id="{18FB1D90-F1D0-40DB-9AF7-BDE88581E769}" type="slidenum">
              <a:rPr lang="en-US" smtClean="0"/>
              <a:pPr defTabSz="965650"/>
              <a:t>23</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65650"/>
            <a:fld id="{D7B0B187-D838-4085-839C-014D7C0E2881}" type="slidenum">
              <a:rPr lang="en-US" smtClean="0"/>
              <a:pPr defTabSz="965650"/>
              <a:t>45</a:t>
            </a:fld>
            <a:endParaRPr lang="en-US" dirty="0" smtClean="0"/>
          </a:p>
        </p:txBody>
      </p:sp>
      <p:sp>
        <p:nvSpPr>
          <p:cNvPr id="94211" name="Rectangle 7"/>
          <p:cNvSpPr txBox="1">
            <a:spLocks noGrp="1" noChangeArrowheads="1"/>
          </p:cNvSpPr>
          <p:nvPr/>
        </p:nvSpPr>
        <p:spPr bwMode="auto">
          <a:xfrm>
            <a:off x="4144726" y="9121797"/>
            <a:ext cx="3170474" cy="479403"/>
          </a:xfrm>
          <a:prstGeom prst="rect">
            <a:avLst/>
          </a:prstGeom>
          <a:noFill/>
          <a:ln w="9525">
            <a:noFill/>
            <a:miter lim="800000"/>
            <a:headEnd/>
            <a:tailEnd/>
          </a:ln>
        </p:spPr>
        <p:txBody>
          <a:bodyPr lIns="95743" tIns="47871" rIns="95743" bIns="47871" anchor="b"/>
          <a:lstStyle/>
          <a:p>
            <a:pPr algn="r" defTabSz="997012" eaLnBrk="0" hangingPunct="0"/>
            <a:fld id="{56AC08F7-D029-4AB1-812A-D207676C0511}" type="slidenum">
              <a:rPr lang="en-US" sz="1400">
                <a:latin typeface="Times New Roman" charset="0"/>
              </a:rPr>
              <a:pPr algn="r" defTabSz="997012" eaLnBrk="0" hangingPunct="0"/>
              <a:t>45</a:t>
            </a:fld>
            <a:endParaRPr lang="en-US" sz="1400" dirty="0">
              <a:latin typeface="Times New Roman" charset="0"/>
            </a:endParaRPr>
          </a:p>
        </p:txBody>
      </p:sp>
      <p:sp>
        <p:nvSpPr>
          <p:cNvPr id="94212" name="Rectangle 2"/>
          <p:cNvSpPr>
            <a:spLocks noGrp="1" noRot="1" noChangeAspect="1" noChangeArrowheads="1" noTextEdit="1"/>
          </p:cNvSpPr>
          <p:nvPr>
            <p:ph type="sldImg"/>
          </p:nvPr>
        </p:nvSpPr>
        <p:spPr>
          <a:xfrm>
            <a:off x="1258888" y="720725"/>
            <a:ext cx="4800600" cy="3600450"/>
          </a:xfrm>
          <a:ln/>
        </p:spPr>
      </p:sp>
      <p:sp>
        <p:nvSpPr>
          <p:cNvPr id="94213" name="Rectangle 3"/>
          <p:cNvSpPr>
            <a:spLocks noGrp="1" noChangeArrowheads="1"/>
          </p:cNvSpPr>
          <p:nvPr>
            <p:ph type="body" idx="1"/>
          </p:nvPr>
        </p:nvSpPr>
        <p:spPr>
          <a:xfrm>
            <a:off x="974252" y="4562541"/>
            <a:ext cx="5366697" cy="4317913"/>
          </a:xfrm>
          <a:noFill/>
          <a:ln/>
        </p:spPr>
        <p:txBody>
          <a:bodyPr lIns="95743" tIns="47871" rIns="95743" bIns="47871"/>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65650"/>
            <a:fld id="{41E4E761-40EE-4B57-BFB9-DB00A25D2DF5}" type="slidenum">
              <a:rPr lang="en-US" smtClean="0"/>
              <a:pPr defTabSz="965650"/>
              <a:t>57</a:t>
            </a:fld>
            <a:endParaRPr lang="en-US" dirty="0" smtClean="0"/>
          </a:p>
        </p:txBody>
      </p:sp>
      <p:sp>
        <p:nvSpPr>
          <p:cNvPr id="95235" name="Rectangle 7"/>
          <p:cNvSpPr txBox="1">
            <a:spLocks noGrp="1" noChangeArrowheads="1"/>
          </p:cNvSpPr>
          <p:nvPr/>
        </p:nvSpPr>
        <p:spPr bwMode="auto">
          <a:xfrm>
            <a:off x="4144726" y="9121797"/>
            <a:ext cx="3170474" cy="479403"/>
          </a:xfrm>
          <a:prstGeom prst="rect">
            <a:avLst/>
          </a:prstGeom>
          <a:noFill/>
          <a:ln w="9525">
            <a:noFill/>
            <a:miter lim="800000"/>
            <a:headEnd/>
            <a:tailEnd/>
          </a:ln>
        </p:spPr>
        <p:txBody>
          <a:bodyPr lIns="95743" tIns="47871" rIns="95743" bIns="47871" anchor="b"/>
          <a:lstStyle/>
          <a:p>
            <a:pPr algn="r" defTabSz="997012" eaLnBrk="0" hangingPunct="0"/>
            <a:fld id="{DA76E023-D692-47D9-BF19-1C991D8CA553}" type="slidenum">
              <a:rPr lang="en-US" sz="1400">
                <a:latin typeface="Times New Roman" charset="0"/>
              </a:rPr>
              <a:pPr algn="r" defTabSz="997012" eaLnBrk="0" hangingPunct="0"/>
              <a:t>57</a:t>
            </a:fld>
            <a:endParaRPr lang="en-US" sz="1400" dirty="0">
              <a:latin typeface="Times New Roman" charset="0"/>
            </a:endParaRPr>
          </a:p>
        </p:txBody>
      </p:sp>
      <p:sp>
        <p:nvSpPr>
          <p:cNvPr id="95236" name="Rectangle 2"/>
          <p:cNvSpPr>
            <a:spLocks noGrp="1" noRot="1" noChangeAspect="1" noChangeArrowheads="1" noTextEdit="1"/>
          </p:cNvSpPr>
          <p:nvPr>
            <p:ph type="sldImg"/>
          </p:nvPr>
        </p:nvSpPr>
        <p:spPr>
          <a:xfrm>
            <a:off x="1258888" y="720725"/>
            <a:ext cx="4800600" cy="3600450"/>
          </a:xfrm>
          <a:ln/>
        </p:spPr>
      </p:sp>
      <p:sp>
        <p:nvSpPr>
          <p:cNvPr id="95237" name="Rectangle 3"/>
          <p:cNvSpPr>
            <a:spLocks noGrp="1" noChangeArrowheads="1"/>
          </p:cNvSpPr>
          <p:nvPr>
            <p:ph type="body" idx="1"/>
          </p:nvPr>
        </p:nvSpPr>
        <p:spPr>
          <a:xfrm>
            <a:off x="974252" y="4562541"/>
            <a:ext cx="5366697" cy="4317913"/>
          </a:xfrm>
          <a:noFill/>
          <a:ln/>
        </p:spPr>
        <p:txBody>
          <a:bodyPr lIns="95743" tIns="47871" rIns="95743" bIns="47871"/>
          <a:lstStyle/>
          <a:p>
            <a:pPr eaLnBrk="1" hangingPunct="1"/>
            <a:r>
              <a:rPr lang="en-US" smtClean="0"/>
              <a:t>Note:  economic activity creates value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65650"/>
            <a:fld id="{4E3E4D93-5CC6-41A4-AB82-F453E49DB9AB}" type="slidenum">
              <a:rPr lang="en-US" smtClean="0"/>
              <a:pPr defTabSz="965650"/>
              <a:t>58</a:t>
            </a:fld>
            <a:endParaRPr lang="en-US" dirty="0" smtClean="0"/>
          </a:p>
        </p:txBody>
      </p:sp>
      <p:sp>
        <p:nvSpPr>
          <p:cNvPr id="96259" name="Rectangle 7"/>
          <p:cNvSpPr txBox="1">
            <a:spLocks noGrp="1" noChangeArrowheads="1"/>
          </p:cNvSpPr>
          <p:nvPr/>
        </p:nvSpPr>
        <p:spPr bwMode="auto">
          <a:xfrm>
            <a:off x="4144726" y="9121797"/>
            <a:ext cx="3170474" cy="479403"/>
          </a:xfrm>
          <a:prstGeom prst="rect">
            <a:avLst/>
          </a:prstGeom>
          <a:noFill/>
          <a:ln w="9525">
            <a:noFill/>
            <a:miter lim="800000"/>
            <a:headEnd/>
            <a:tailEnd/>
          </a:ln>
        </p:spPr>
        <p:txBody>
          <a:bodyPr lIns="95743" tIns="47871" rIns="95743" bIns="47871" anchor="b"/>
          <a:lstStyle/>
          <a:p>
            <a:pPr algn="r" defTabSz="997012" eaLnBrk="0" hangingPunct="0"/>
            <a:fld id="{B5AD2F63-FACD-437B-BC89-AC70873DA0BD}" type="slidenum">
              <a:rPr lang="en-US" sz="1400">
                <a:latin typeface="Times New Roman" charset="0"/>
              </a:rPr>
              <a:pPr algn="r" defTabSz="997012" eaLnBrk="0" hangingPunct="0"/>
              <a:t>58</a:t>
            </a:fld>
            <a:endParaRPr lang="en-US" sz="1400" dirty="0">
              <a:latin typeface="Times New Roman" charset="0"/>
            </a:endParaRPr>
          </a:p>
        </p:txBody>
      </p:sp>
      <p:sp>
        <p:nvSpPr>
          <p:cNvPr id="96260" name="Rectangle 2"/>
          <p:cNvSpPr>
            <a:spLocks noGrp="1" noRot="1" noChangeAspect="1" noChangeArrowheads="1" noTextEdit="1"/>
          </p:cNvSpPr>
          <p:nvPr>
            <p:ph type="sldImg"/>
          </p:nvPr>
        </p:nvSpPr>
        <p:spPr>
          <a:xfrm>
            <a:off x="1258888" y="720725"/>
            <a:ext cx="4800600" cy="3600450"/>
          </a:xfrm>
          <a:ln/>
        </p:spPr>
      </p:sp>
      <p:sp>
        <p:nvSpPr>
          <p:cNvPr id="96261" name="Rectangle 3"/>
          <p:cNvSpPr>
            <a:spLocks noGrp="1" noChangeArrowheads="1"/>
          </p:cNvSpPr>
          <p:nvPr>
            <p:ph type="body" idx="1"/>
          </p:nvPr>
        </p:nvSpPr>
        <p:spPr>
          <a:xfrm>
            <a:off x="974252" y="4562541"/>
            <a:ext cx="5366697" cy="4317913"/>
          </a:xfrm>
          <a:noFill/>
          <a:ln/>
        </p:spPr>
        <p:txBody>
          <a:bodyPr lIns="95743" tIns="47871" rIns="95743" bIns="47871"/>
          <a:lstStyle/>
          <a:p>
            <a:pPr eaLnBrk="1" hangingPunct="1"/>
            <a:r>
              <a:rPr lang="en-US" smtClean="0"/>
              <a:t>Note:  economic activity creates value</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65650"/>
            <a:fld id="{A22534C8-8139-4E20-9B53-4B25C9B57F92}" type="slidenum">
              <a:rPr lang="en-US" smtClean="0"/>
              <a:pPr defTabSz="965650"/>
              <a:t>65</a:t>
            </a:fld>
            <a:endParaRPr lang="en-US" dirty="0" smtClean="0"/>
          </a:p>
        </p:txBody>
      </p:sp>
      <p:sp>
        <p:nvSpPr>
          <p:cNvPr id="97283" name="Rectangle 7"/>
          <p:cNvSpPr txBox="1">
            <a:spLocks noGrp="1" noChangeArrowheads="1"/>
          </p:cNvSpPr>
          <p:nvPr/>
        </p:nvSpPr>
        <p:spPr bwMode="auto">
          <a:xfrm>
            <a:off x="4144726" y="9121797"/>
            <a:ext cx="3170474" cy="479403"/>
          </a:xfrm>
          <a:prstGeom prst="rect">
            <a:avLst/>
          </a:prstGeom>
          <a:noFill/>
          <a:ln w="9525">
            <a:noFill/>
            <a:miter lim="800000"/>
            <a:headEnd/>
            <a:tailEnd/>
          </a:ln>
        </p:spPr>
        <p:txBody>
          <a:bodyPr lIns="95743" tIns="47871" rIns="95743" bIns="47871" anchor="b"/>
          <a:lstStyle/>
          <a:p>
            <a:pPr algn="r" defTabSz="997012" eaLnBrk="0" hangingPunct="0"/>
            <a:fld id="{DD28C9FD-C4EE-4DB4-873B-94D6232C62DB}" type="slidenum">
              <a:rPr lang="en-US" sz="1400">
                <a:latin typeface="Times New Roman" charset="0"/>
              </a:rPr>
              <a:pPr algn="r" defTabSz="997012" eaLnBrk="0" hangingPunct="0"/>
              <a:t>65</a:t>
            </a:fld>
            <a:endParaRPr lang="en-US" sz="1400" dirty="0">
              <a:latin typeface="Times New Roman" charset="0"/>
            </a:endParaRPr>
          </a:p>
        </p:txBody>
      </p:sp>
      <p:sp>
        <p:nvSpPr>
          <p:cNvPr id="97284" name="Rectangle 2"/>
          <p:cNvSpPr>
            <a:spLocks noGrp="1" noRot="1" noChangeAspect="1" noChangeArrowheads="1" noTextEdit="1"/>
          </p:cNvSpPr>
          <p:nvPr>
            <p:ph type="sldImg"/>
          </p:nvPr>
        </p:nvSpPr>
        <p:spPr>
          <a:xfrm>
            <a:off x="1258888" y="720725"/>
            <a:ext cx="4800600" cy="3600450"/>
          </a:xfrm>
          <a:ln/>
        </p:spPr>
      </p:sp>
      <p:sp>
        <p:nvSpPr>
          <p:cNvPr id="97285" name="Rectangle 3"/>
          <p:cNvSpPr>
            <a:spLocks noGrp="1" noChangeArrowheads="1"/>
          </p:cNvSpPr>
          <p:nvPr>
            <p:ph type="body" idx="1"/>
          </p:nvPr>
        </p:nvSpPr>
        <p:spPr>
          <a:xfrm>
            <a:off x="974252" y="4562541"/>
            <a:ext cx="5366697" cy="4317913"/>
          </a:xfrm>
          <a:noFill/>
          <a:ln/>
        </p:spPr>
        <p:txBody>
          <a:bodyPr lIns="95743" tIns="47871" rIns="95743" bIns="47871"/>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65650"/>
            <a:fld id="{ABB793B6-CAA8-49C8-B9DC-3EE5CE84B269}" type="slidenum">
              <a:rPr lang="en-US" smtClean="0"/>
              <a:pPr defTabSz="965650"/>
              <a:t>66</a:t>
            </a:fld>
            <a:endParaRPr lang="en-US"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mtClean="0"/>
              <a:t>Worldbank Governance Indicators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defTabSz="965650"/>
            <a:fld id="{795EA11E-D7E7-4D60-8557-026F63C38D1F}" type="slidenum">
              <a:rPr lang="en-US" smtClean="0"/>
              <a:pPr defTabSz="965650"/>
              <a:t>72</a:t>
            </a:fld>
            <a:endParaRPr lang="en-US" dirty="0" smtClean="0"/>
          </a:p>
        </p:txBody>
      </p:sp>
      <p:sp>
        <p:nvSpPr>
          <p:cNvPr id="99331" name="Rectangle 2"/>
          <p:cNvSpPr>
            <a:spLocks noGrp="1" noRot="1" noChangeAspect="1" noChangeArrowheads="1" noTextEdit="1"/>
          </p:cNvSpPr>
          <p:nvPr>
            <p:ph type="sldImg"/>
          </p:nvPr>
        </p:nvSpPr>
        <p:spPr>
          <a:xfrm>
            <a:off x="1258888" y="720725"/>
            <a:ext cx="4800600" cy="3600450"/>
          </a:xfrm>
          <a:ln/>
        </p:spPr>
      </p:sp>
      <p:sp>
        <p:nvSpPr>
          <p:cNvPr id="99332" name="Rectangle 3"/>
          <p:cNvSpPr>
            <a:spLocks noGrp="1" noChangeArrowheads="1"/>
          </p:cNvSpPr>
          <p:nvPr>
            <p:ph type="body" idx="1"/>
          </p:nvPr>
        </p:nvSpPr>
        <p:spPr>
          <a:xfrm>
            <a:off x="974252" y="4562541"/>
            <a:ext cx="5366697" cy="4317913"/>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65650"/>
            <a:fld id="{EBC2FBD3-F54A-4DA2-A6D4-8BD13B652F02}" type="slidenum">
              <a:rPr lang="en-US" smtClean="0"/>
              <a:pPr defTabSz="965650"/>
              <a:t>73</a:t>
            </a:fld>
            <a:endParaRPr lang="en-US" dirty="0" smtClean="0"/>
          </a:p>
        </p:txBody>
      </p:sp>
      <p:sp>
        <p:nvSpPr>
          <p:cNvPr id="100355" name="Rectangle 2"/>
          <p:cNvSpPr>
            <a:spLocks noGrp="1" noRot="1" noChangeAspect="1" noChangeArrowheads="1" noTextEdit="1"/>
          </p:cNvSpPr>
          <p:nvPr>
            <p:ph type="sldImg"/>
          </p:nvPr>
        </p:nvSpPr>
        <p:spPr>
          <a:xfrm>
            <a:off x="1258888" y="720725"/>
            <a:ext cx="4800600" cy="3600450"/>
          </a:xfrm>
          <a:ln/>
        </p:spPr>
      </p:sp>
      <p:sp>
        <p:nvSpPr>
          <p:cNvPr id="100356" name="Rectangle 3"/>
          <p:cNvSpPr>
            <a:spLocks noGrp="1" noChangeArrowheads="1"/>
          </p:cNvSpPr>
          <p:nvPr>
            <p:ph type="body" idx="1"/>
          </p:nvPr>
        </p:nvSpPr>
        <p:spPr>
          <a:xfrm>
            <a:off x="974252" y="4562541"/>
            <a:ext cx="5366697" cy="4317913"/>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sldNum="0"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 Id="rId9"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 Id="rId9"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xml"/><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2.bin"/><Relationship Id="rId5" Type="http://schemas.openxmlformats.org/officeDocument/2006/relationships/oleObject" Target="../embeddings/oleObject31.bin"/><Relationship Id="rId10" Type="http://schemas.openxmlformats.org/officeDocument/2006/relationships/oleObject" Target="../embeddings/oleObject36.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oleObject" Target="../embeddings/oleObject3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 Id="rId9" Type="http://schemas.openxmlformats.org/officeDocument/2006/relationships/oleObject" Target="../embeddings/oleObject5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oleObject5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62.bin"/></Relationships>
</file>

<file path=ppt/slides/_rels/slide3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oleObject6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Growth</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idx="4294967295"/>
          </p:nvPr>
        </p:nvSpPr>
        <p:spPr/>
        <p:txBody>
          <a:bodyPr/>
          <a:lstStyle/>
          <a:p>
            <a:pPr eaLnBrk="1" hangingPunct="1"/>
            <a:r>
              <a:rPr lang="en-US" smtClean="0"/>
              <a:t>Korean GDP per capita</a:t>
            </a:r>
          </a:p>
        </p:txBody>
      </p:sp>
      <p:graphicFrame>
        <p:nvGraphicFramePr>
          <p:cNvPr id="7" name="Object 3"/>
          <p:cNvGraphicFramePr>
            <a:graphicFrameLocks noGrp="1" noChangeAspect="1"/>
          </p:cNvGraphicFramePr>
          <p:nvPr>
            <p:ph idx="4294967295"/>
          </p:nvPr>
        </p:nvGraphicFramePr>
        <p:xfrm>
          <a:off x="457200" y="1219200"/>
          <a:ext cx="81280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13316" name="Text Box 4"/>
          <p:cNvSpPr txBox="1">
            <a:spLocks noChangeArrowheads="1"/>
          </p:cNvSpPr>
          <p:nvPr/>
        </p:nvSpPr>
        <p:spPr bwMode="auto">
          <a:xfrm>
            <a:off x="5867400" y="2514600"/>
            <a:ext cx="1219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Data</a:t>
            </a:r>
          </a:p>
        </p:txBody>
      </p:sp>
      <p:sp>
        <p:nvSpPr>
          <p:cNvPr id="13317" name="Text Box 5"/>
          <p:cNvSpPr txBox="1">
            <a:spLocks noChangeArrowheads="1"/>
          </p:cNvSpPr>
          <p:nvPr/>
        </p:nvSpPr>
        <p:spPr bwMode="auto">
          <a:xfrm>
            <a:off x="6781800" y="4267200"/>
            <a:ext cx="1219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Model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idx="4294967295"/>
          </p:nvPr>
        </p:nvSpPr>
        <p:spPr/>
        <p:txBody>
          <a:bodyPr/>
          <a:lstStyle/>
          <a:p>
            <a:pPr eaLnBrk="1" hangingPunct="1"/>
            <a:r>
              <a:rPr lang="en-US" smtClean="0"/>
              <a:t>Korean GDP per capita</a:t>
            </a:r>
          </a:p>
        </p:txBody>
      </p:sp>
      <p:graphicFrame>
        <p:nvGraphicFramePr>
          <p:cNvPr id="7" name="Object 3"/>
          <p:cNvGraphicFramePr>
            <a:graphicFrameLocks noGrp="1" noChangeAspect="1"/>
          </p:cNvGraphicFramePr>
          <p:nvPr>
            <p:ph idx="4294967295"/>
          </p:nvPr>
        </p:nvGraphicFramePr>
        <p:xfrm>
          <a:off x="355600" y="1295400"/>
          <a:ext cx="8128000" cy="4776788"/>
        </p:xfrm>
        <a:graphic>
          <a:graphicData uri="http://schemas.openxmlformats.org/drawingml/2006/chart">
            <c:chart xmlns:c="http://schemas.openxmlformats.org/drawingml/2006/chart" xmlns:r="http://schemas.openxmlformats.org/officeDocument/2006/relationships" r:id="rId2"/>
          </a:graphicData>
        </a:graphic>
      </p:graphicFrame>
      <p:sp>
        <p:nvSpPr>
          <p:cNvPr id="14340" name="Text Box 4"/>
          <p:cNvSpPr txBox="1">
            <a:spLocks noChangeArrowheads="1"/>
          </p:cNvSpPr>
          <p:nvPr/>
        </p:nvSpPr>
        <p:spPr bwMode="auto">
          <a:xfrm>
            <a:off x="5867400" y="2514600"/>
            <a:ext cx="1219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Data</a:t>
            </a:r>
          </a:p>
        </p:txBody>
      </p:sp>
      <p:sp>
        <p:nvSpPr>
          <p:cNvPr id="14341" name="Text Box 5"/>
          <p:cNvSpPr txBox="1">
            <a:spLocks noChangeArrowheads="1"/>
          </p:cNvSpPr>
          <p:nvPr/>
        </p:nvSpPr>
        <p:spPr bwMode="auto">
          <a:xfrm>
            <a:off x="6781800" y="4267200"/>
            <a:ext cx="1219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Model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What are we missing?</a:t>
            </a:r>
          </a:p>
        </p:txBody>
      </p:sp>
      <p:sp>
        <p:nvSpPr>
          <p:cNvPr id="15363" name="Rectangle 3"/>
          <p:cNvSpPr>
            <a:spLocks noGrp="1" noChangeArrowheads="1"/>
          </p:cNvSpPr>
          <p:nvPr>
            <p:ph type="body" idx="1"/>
          </p:nvPr>
        </p:nvSpPr>
        <p:spPr/>
        <p:txBody>
          <a:bodyPr/>
          <a:lstStyle/>
          <a:p>
            <a:pPr eaLnBrk="1" hangingPunct="1"/>
            <a:r>
              <a:rPr lang="en-US" smtClean="0"/>
              <a:t>Total Factor Productivity Growth</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200" smtClean="0"/>
              <a:t>Model with TFP and population growth</a:t>
            </a:r>
          </a:p>
        </p:txBody>
      </p:sp>
      <p:sp>
        <p:nvSpPr>
          <p:cNvPr id="16387" name="Rectangle 3"/>
          <p:cNvSpPr>
            <a:spLocks noGrp="1" noChangeArrowheads="1"/>
          </p:cNvSpPr>
          <p:nvPr>
            <p:ph type="body" idx="1"/>
          </p:nvPr>
        </p:nvSpPr>
        <p:spPr/>
        <p:txBody>
          <a:bodyPr/>
          <a:lstStyle/>
          <a:p>
            <a:pPr eaLnBrk="1" hangingPunct="1"/>
            <a:r>
              <a:rPr lang="en-US" smtClean="0"/>
              <a:t>Production function</a:t>
            </a:r>
          </a:p>
          <a:p>
            <a:pPr eaLnBrk="1" hangingPunct="1"/>
            <a:endParaRPr lang="en-US" smtClean="0"/>
          </a:p>
          <a:p>
            <a:pPr eaLnBrk="1" hangingPunct="1"/>
            <a:r>
              <a:rPr lang="en-US" smtClean="0"/>
              <a:t>Capital accumulation</a:t>
            </a:r>
          </a:p>
          <a:p>
            <a:pPr eaLnBrk="1" hangingPunct="1"/>
            <a:endParaRPr lang="en-US" smtClean="0"/>
          </a:p>
          <a:p>
            <a:pPr eaLnBrk="1" hangingPunct="1"/>
            <a:r>
              <a:rPr lang="en-US" smtClean="0"/>
              <a:t>Savings flow</a:t>
            </a:r>
          </a:p>
          <a:p>
            <a:pPr eaLnBrk="1" hangingPunct="1"/>
            <a:endParaRPr lang="en-US" smtClean="0"/>
          </a:p>
          <a:p>
            <a:pPr eaLnBrk="1" hangingPunct="1"/>
            <a:r>
              <a:rPr lang="en-US" smtClean="0"/>
              <a:t>Savings rate</a:t>
            </a:r>
          </a:p>
        </p:txBody>
      </p:sp>
      <p:graphicFrame>
        <p:nvGraphicFramePr>
          <p:cNvPr id="16388" name="Object 2"/>
          <p:cNvGraphicFramePr>
            <a:graphicFrameLocks noChangeAspect="1"/>
          </p:cNvGraphicFramePr>
          <p:nvPr/>
        </p:nvGraphicFramePr>
        <p:xfrm>
          <a:off x="4381500" y="2171700"/>
          <a:ext cx="2324100" cy="571500"/>
        </p:xfrm>
        <a:graphic>
          <a:graphicData uri="http://schemas.openxmlformats.org/presentationml/2006/ole">
            <p:oleObj spid="_x0000_s16388" name="Equation" r:id="rId3" imgW="2324100" imgH="571500" progId="Equation.DSMT4">
              <p:embed/>
            </p:oleObj>
          </a:graphicData>
        </a:graphic>
      </p:graphicFrame>
      <p:graphicFrame>
        <p:nvGraphicFramePr>
          <p:cNvPr id="16389" name="Object 3"/>
          <p:cNvGraphicFramePr>
            <a:graphicFrameLocks noChangeAspect="1"/>
          </p:cNvGraphicFramePr>
          <p:nvPr/>
        </p:nvGraphicFramePr>
        <p:xfrm>
          <a:off x="4064000" y="3568700"/>
          <a:ext cx="3251200" cy="546100"/>
        </p:xfrm>
        <a:graphic>
          <a:graphicData uri="http://schemas.openxmlformats.org/presentationml/2006/ole">
            <p:oleObj spid="_x0000_s16389" name="Equation" r:id="rId4" imgW="3251200" imgH="546100" progId="Equation.DSMT4">
              <p:embed/>
            </p:oleObj>
          </a:graphicData>
        </a:graphic>
      </p:graphicFrame>
      <p:graphicFrame>
        <p:nvGraphicFramePr>
          <p:cNvPr id="16390" name="Object 4"/>
          <p:cNvGraphicFramePr>
            <a:graphicFrameLocks noChangeAspect="1"/>
          </p:cNvGraphicFramePr>
          <p:nvPr/>
        </p:nvGraphicFramePr>
        <p:xfrm>
          <a:off x="4495800" y="4572000"/>
          <a:ext cx="1066800" cy="533400"/>
        </p:xfrm>
        <a:graphic>
          <a:graphicData uri="http://schemas.openxmlformats.org/presentationml/2006/ole">
            <p:oleObj spid="_x0000_s16390" name="Equation" r:id="rId5" imgW="1066337" imgH="533169" progId="Equation.DSMT4">
              <p:embed/>
            </p:oleObj>
          </a:graphicData>
        </a:graphic>
      </p:graphicFrame>
      <p:graphicFrame>
        <p:nvGraphicFramePr>
          <p:cNvPr id="16391" name="Object 5"/>
          <p:cNvGraphicFramePr>
            <a:graphicFrameLocks noChangeAspect="1"/>
          </p:cNvGraphicFramePr>
          <p:nvPr/>
        </p:nvGraphicFramePr>
        <p:xfrm>
          <a:off x="4495800" y="5486400"/>
          <a:ext cx="1295400" cy="533400"/>
        </p:xfrm>
        <a:graphic>
          <a:graphicData uri="http://schemas.openxmlformats.org/presentationml/2006/ole">
            <p:oleObj spid="_x0000_s16391" name="Equation" r:id="rId6" imgW="1295400" imgH="53340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200" smtClean="0"/>
              <a:t>Model with TFP and population growth</a:t>
            </a:r>
          </a:p>
        </p:txBody>
      </p:sp>
      <p:sp>
        <p:nvSpPr>
          <p:cNvPr id="17411" name="Rectangle 3"/>
          <p:cNvSpPr>
            <a:spLocks noGrp="1" noChangeArrowheads="1"/>
          </p:cNvSpPr>
          <p:nvPr>
            <p:ph type="body" idx="1"/>
          </p:nvPr>
        </p:nvSpPr>
        <p:spPr/>
        <p:txBody>
          <a:bodyPr/>
          <a:lstStyle/>
          <a:p>
            <a:pPr eaLnBrk="1" hangingPunct="1">
              <a:spcBef>
                <a:spcPct val="50000"/>
              </a:spcBef>
            </a:pPr>
            <a:r>
              <a:rPr lang="en-US" sz="3000" smtClean="0"/>
              <a:t>Assume TFP and labor grow at constant rates</a:t>
            </a:r>
          </a:p>
          <a:p>
            <a:pPr eaLnBrk="1" hangingPunct="1">
              <a:spcBef>
                <a:spcPct val="50000"/>
              </a:spcBef>
            </a:pPr>
            <a:endParaRPr lang="en-US" smtClean="0"/>
          </a:p>
          <a:p>
            <a:pPr eaLnBrk="1" hangingPunct="1">
              <a:spcBef>
                <a:spcPct val="50000"/>
              </a:spcBef>
            </a:pPr>
            <a:endParaRPr lang="en-US" smtClean="0"/>
          </a:p>
          <a:p>
            <a:pPr eaLnBrk="1" hangingPunct="1">
              <a:spcBef>
                <a:spcPct val="50000"/>
              </a:spcBef>
            </a:pPr>
            <a:endParaRPr lang="en-US" smtClean="0"/>
          </a:p>
          <a:p>
            <a:pPr eaLnBrk="1" hangingPunct="1">
              <a:spcBef>
                <a:spcPct val="50000"/>
              </a:spcBef>
            </a:pPr>
            <a:r>
              <a:rPr lang="en-US" sz="3000" smtClean="0"/>
              <a:t>Growth is </a:t>
            </a:r>
            <a:r>
              <a:rPr lang="en-US" sz="3000" i="1" smtClean="0"/>
              <a:t>exogenous </a:t>
            </a:r>
            <a:r>
              <a:rPr lang="en-US" sz="3000" smtClean="0"/>
              <a:t>to the model</a:t>
            </a:r>
          </a:p>
        </p:txBody>
      </p:sp>
      <p:graphicFrame>
        <p:nvGraphicFramePr>
          <p:cNvPr id="17412" name="Object 2"/>
          <p:cNvGraphicFramePr>
            <a:graphicFrameLocks noChangeAspect="1"/>
          </p:cNvGraphicFramePr>
          <p:nvPr/>
        </p:nvGraphicFramePr>
        <p:xfrm>
          <a:off x="3124200" y="2514600"/>
          <a:ext cx="2895600" cy="609600"/>
        </p:xfrm>
        <a:graphic>
          <a:graphicData uri="http://schemas.openxmlformats.org/presentationml/2006/ole">
            <p:oleObj spid="_x0000_s17412" name="Equation" r:id="rId3" imgW="2895600" imgH="609600" progId="Equation.DSMT4">
              <p:embed/>
            </p:oleObj>
          </a:graphicData>
        </a:graphic>
      </p:graphicFrame>
      <p:graphicFrame>
        <p:nvGraphicFramePr>
          <p:cNvPr id="17413" name="Object 3"/>
          <p:cNvGraphicFramePr>
            <a:graphicFrameLocks noChangeAspect="1"/>
          </p:cNvGraphicFramePr>
          <p:nvPr/>
        </p:nvGraphicFramePr>
        <p:xfrm>
          <a:off x="3200400" y="3581400"/>
          <a:ext cx="2705100" cy="609600"/>
        </p:xfrm>
        <a:graphic>
          <a:graphicData uri="http://schemas.openxmlformats.org/presentationml/2006/ole">
            <p:oleObj spid="_x0000_s17413" name="Equation" r:id="rId4" imgW="2705100" imgH="60960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200" smtClean="0"/>
              <a:t>Model with TFP and population growth</a:t>
            </a:r>
          </a:p>
        </p:txBody>
      </p:sp>
      <p:sp>
        <p:nvSpPr>
          <p:cNvPr id="18435" name="Rectangle 3"/>
          <p:cNvSpPr>
            <a:spLocks noGrp="1" noChangeArrowheads="1"/>
          </p:cNvSpPr>
          <p:nvPr>
            <p:ph type="body" idx="1"/>
          </p:nvPr>
        </p:nvSpPr>
        <p:spPr/>
        <p:txBody>
          <a:bodyPr/>
          <a:lstStyle/>
          <a:p>
            <a:pPr eaLnBrk="1" hangingPunct="1"/>
            <a:r>
              <a:rPr lang="en-US" sz="2800" smtClean="0"/>
              <a:t>Guess capital and output grow at the same rate</a:t>
            </a:r>
          </a:p>
          <a:p>
            <a:pPr eaLnBrk="1" hangingPunct="1"/>
            <a:endParaRPr lang="en-US" sz="3000" smtClean="0"/>
          </a:p>
          <a:p>
            <a:pPr eaLnBrk="1" hangingPunct="1"/>
            <a:r>
              <a:rPr lang="en-US" sz="2800" smtClean="0"/>
              <a:t>After some algebra we can show</a:t>
            </a:r>
          </a:p>
        </p:txBody>
      </p:sp>
      <p:graphicFrame>
        <p:nvGraphicFramePr>
          <p:cNvPr id="18436" name="Object 2"/>
          <p:cNvGraphicFramePr>
            <a:graphicFrameLocks noChangeAspect="1"/>
          </p:cNvGraphicFramePr>
          <p:nvPr/>
        </p:nvGraphicFramePr>
        <p:xfrm>
          <a:off x="1295400" y="3429000"/>
          <a:ext cx="6451600" cy="787400"/>
        </p:xfrm>
        <a:graphic>
          <a:graphicData uri="http://schemas.openxmlformats.org/presentationml/2006/ole">
            <p:oleObj spid="_x0000_s18436" name="Equation" r:id="rId3" imgW="6451600" imgH="787400" progId="Equation.DSMT4">
              <p:embed/>
            </p:oleObj>
          </a:graphicData>
        </a:graphic>
      </p:graphicFrame>
      <p:graphicFrame>
        <p:nvGraphicFramePr>
          <p:cNvPr id="18437" name="Object 3"/>
          <p:cNvGraphicFramePr>
            <a:graphicFrameLocks noChangeAspect="1"/>
          </p:cNvGraphicFramePr>
          <p:nvPr/>
        </p:nvGraphicFramePr>
        <p:xfrm>
          <a:off x="2971800" y="4572000"/>
          <a:ext cx="3530600" cy="1358900"/>
        </p:xfrm>
        <a:graphic>
          <a:graphicData uri="http://schemas.openxmlformats.org/presentationml/2006/ole">
            <p:oleObj spid="_x0000_s18437" name="Equation" r:id="rId4" imgW="3530600" imgH="135890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Balanced growth path</a:t>
            </a:r>
          </a:p>
        </p:txBody>
      </p:sp>
      <p:sp>
        <p:nvSpPr>
          <p:cNvPr id="19459" name="Rectangle 3"/>
          <p:cNvSpPr>
            <a:spLocks noGrp="1" noChangeArrowheads="1"/>
          </p:cNvSpPr>
          <p:nvPr>
            <p:ph type="body" idx="1"/>
          </p:nvPr>
        </p:nvSpPr>
        <p:spPr/>
        <p:txBody>
          <a:bodyPr/>
          <a:lstStyle/>
          <a:p>
            <a:pPr eaLnBrk="1" hangingPunct="1">
              <a:spcBef>
                <a:spcPct val="50000"/>
              </a:spcBef>
            </a:pPr>
            <a:r>
              <a:rPr lang="en-US" dirty="0" smtClean="0"/>
              <a:t>Output grows in the steady state</a:t>
            </a:r>
          </a:p>
          <a:p>
            <a:pPr lvl="1" eaLnBrk="1" hangingPunct="1">
              <a:spcBef>
                <a:spcPct val="50000"/>
              </a:spcBef>
            </a:pPr>
            <a:r>
              <a:rPr lang="en-US" dirty="0" smtClean="0"/>
              <a:t>A “balanced growth path”</a:t>
            </a:r>
          </a:p>
          <a:p>
            <a:pPr eaLnBrk="1" hangingPunct="1">
              <a:spcBef>
                <a:spcPct val="50000"/>
              </a:spcBef>
            </a:pPr>
            <a:r>
              <a:rPr lang="en-US" dirty="0" smtClean="0"/>
              <a:t>Productivity growth</a:t>
            </a:r>
          </a:p>
          <a:p>
            <a:pPr lvl="1" eaLnBrk="1" hangingPunct="1">
              <a:spcBef>
                <a:spcPct val="50000"/>
              </a:spcBef>
            </a:pPr>
            <a:r>
              <a:rPr lang="en-US" dirty="0" smtClean="0"/>
              <a:t>Drives long-run growth in Y/L</a:t>
            </a:r>
          </a:p>
          <a:p>
            <a:pPr eaLnBrk="1" hangingPunct="1">
              <a:spcBef>
                <a:spcPct val="50000"/>
              </a:spcBef>
            </a:pPr>
            <a:r>
              <a:rPr lang="en-US" dirty="0" smtClean="0"/>
              <a:t>Saving rates</a:t>
            </a:r>
          </a:p>
          <a:p>
            <a:pPr lvl="1" eaLnBrk="1" hangingPunct="1">
              <a:spcBef>
                <a:spcPct val="50000"/>
              </a:spcBef>
            </a:pPr>
            <a:r>
              <a:rPr lang="en-US" dirty="0" smtClean="0"/>
              <a:t>Do not affect growth rates in steady state</a:t>
            </a:r>
          </a:p>
          <a:p>
            <a:pPr lvl="1" eaLnBrk="1" hangingPunct="1">
              <a:spcBef>
                <a:spcPct val="50000"/>
              </a:spcBef>
            </a:pPr>
            <a:r>
              <a:rPr lang="en-US" dirty="0" smtClean="0"/>
              <a:t>Do affect levels of Y/L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Example: United States</a:t>
            </a:r>
          </a:p>
        </p:txBody>
      </p:sp>
      <p:sp>
        <p:nvSpPr>
          <p:cNvPr id="20483" name="Rectangle 3"/>
          <p:cNvSpPr>
            <a:spLocks noGrp="1" noChangeArrowheads="1"/>
          </p:cNvSpPr>
          <p:nvPr>
            <p:ph type="body" idx="1"/>
          </p:nvPr>
        </p:nvSpPr>
        <p:spPr/>
        <p:txBody>
          <a:bodyPr/>
          <a:lstStyle/>
          <a:p>
            <a:pPr eaLnBrk="1" hangingPunct="1"/>
            <a:r>
              <a:rPr lang="en-US" smtClean="0"/>
              <a:t>Ballpark numbers: </a:t>
            </a:r>
          </a:p>
          <a:p>
            <a:pPr eaLnBrk="1" hangingPunct="1"/>
            <a:endParaRPr lang="en-US" smtClean="0"/>
          </a:p>
          <a:p>
            <a:pPr eaLnBrk="1" hangingPunct="1"/>
            <a:endParaRPr lang="en-US" smtClean="0"/>
          </a:p>
          <a:p>
            <a:pPr eaLnBrk="1" hangingPunct="1"/>
            <a:endParaRPr lang="en-US" smtClean="0"/>
          </a:p>
          <a:p>
            <a:pPr eaLnBrk="1" hangingPunct="1"/>
            <a:r>
              <a:rPr lang="en-US" smtClean="0"/>
              <a:t>What is         ? </a:t>
            </a:r>
          </a:p>
        </p:txBody>
      </p:sp>
      <p:graphicFrame>
        <p:nvGraphicFramePr>
          <p:cNvPr id="20484" name="Object 2"/>
          <p:cNvGraphicFramePr>
            <a:graphicFrameLocks noChangeAspect="1"/>
          </p:cNvGraphicFramePr>
          <p:nvPr/>
        </p:nvGraphicFramePr>
        <p:xfrm>
          <a:off x="3302000" y="3048000"/>
          <a:ext cx="914400" cy="190500"/>
        </p:xfrm>
        <a:graphic>
          <a:graphicData uri="http://schemas.openxmlformats.org/presentationml/2006/ole">
            <p:oleObj spid="_x0000_s20484" name="Equation" r:id="rId3" imgW="451710" imgH="652471" progId="Equation.DSMT4">
              <p:embed/>
            </p:oleObj>
          </a:graphicData>
        </a:graphic>
      </p:graphicFrame>
      <p:graphicFrame>
        <p:nvGraphicFramePr>
          <p:cNvPr id="20485" name="Object 3"/>
          <p:cNvGraphicFramePr>
            <a:graphicFrameLocks noChangeAspect="1"/>
          </p:cNvGraphicFramePr>
          <p:nvPr/>
        </p:nvGraphicFramePr>
        <p:xfrm>
          <a:off x="3581400" y="2209800"/>
          <a:ext cx="1536700" cy="469900"/>
        </p:xfrm>
        <a:graphic>
          <a:graphicData uri="http://schemas.openxmlformats.org/presentationml/2006/ole">
            <p:oleObj spid="_x0000_s20485" name="Equation" r:id="rId4" imgW="1536700" imgH="469900" progId="Equation.DSMT4">
              <p:embed/>
            </p:oleObj>
          </a:graphicData>
        </a:graphic>
      </p:graphicFrame>
      <p:graphicFrame>
        <p:nvGraphicFramePr>
          <p:cNvPr id="20486" name="Object 4"/>
          <p:cNvGraphicFramePr>
            <a:graphicFrameLocks noChangeAspect="1"/>
          </p:cNvGraphicFramePr>
          <p:nvPr/>
        </p:nvGraphicFramePr>
        <p:xfrm>
          <a:off x="3581400" y="2819400"/>
          <a:ext cx="1371600" cy="469900"/>
        </p:xfrm>
        <a:graphic>
          <a:graphicData uri="http://schemas.openxmlformats.org/presentationml/2006/ole">
            <p:oleObj spid="_x0000_s20486" name="Equation" r:id="rId5" imgW="1371600" imgH="469900" progId="Equation.DSMT4">
              <p:embed/>
            </p:oleObj>
          </a:graphicData>
        </a:graphic>
      </p:graphicFrame>
      <p:graphicFrame>
        <p:nvGraphicFramePr>
          <p:cNvPr id="20487" name="Object 5"/>
          <p:cNvGraphicFramePr>
            <a:graphicFrameLocks noChangeAspect="1"/>
          </p:cNvGraphicFramePr>
          <p:nvPr/>
        </p:nvGraphicFramePr>
        <p:xfrm>
          <a:off x="3619500" y="3530600"/>
          <a:ext cx="1257300" cy="355600"/>
        </p:xfrm>
        <a:graphic>
          <a:graphicData uri="http://schemas.openxmlformats.org/presentationml/2006/ole">
            <p:oleObj spid="_x0000_s20487" name="Equation" r:id="rId6" imgW="1256755" imgH="355446" progId="Equation.DSMT4">
              <p:embed/>
            </p:oleObj>
          </a:graphicData>
        </a:graphic>
      </p:graphicFrame>
      <p:graphicFrame>
        <p:nvGraphicFramePr>
          <p:cNvPr id="20488" name="Object 6"/>
          <p:cNvGraphicFramePr>
            <a:graphicFrameLocks noChangeAspect="1"/>
          </p:cNvGraphicFramePr>
          <p:nvPr/>
        </p:nvGraphicFramePr>
        <p:xfrm>
          <a:off x="2324100" y="4038600"/>
          <a:ext cx="876300" cy="533400"/>
        </p:xfrm>
        <a:graphic>
          <a:graphicData uri="http://schemas.openxmlformats.org/presentationml/2006/ole">
            <p:oleObj spid="_x0000_s20488" name="Equation" r:id="rId7" imgW="876300" imgH="533400" progId="Equation.DSMT4">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Example: United States</a:t>
            </a:r>
          </a:p>
        </p:txBody>
      </p:sp>
      <p:sp>
        <p:nvSpPr>
          <p:cNvPr id="21507" name="Rectangle 3"/>
          <p:cNvSpPr>
            <a:spLocks noGrp="1" noChangeArrowheads="1"/>
          </p:cNvSpPr>
          <p:nvPr>
            <p:ph type="body" idx="1"/>
          </p:nvPr>
        </p:nvSpPr>
        <p:spPr/>
        <p:txBody>
          <a:bodyPr/>
          <a:lstStyle/>
          <a:p>
            <a:pPr eaLnBrk="1" hangingPunct="1"/>
            <a:r>
              <a:rPr lang="en-US" smtClean="0"/>
              <a:t>Ballpark numbers: </a:t>
            </a:r>
          </a:p>
          <a:p>
            <a:pPr eaLnBrk="1" hangingPunct="1"/>
            <a:endParaRPr lang="en-US" smtClean="0"/>
          </a:p>
          <a:p>
            <a:pPr eaLnBrk="1" hangingPunct="1"/>
            <a:endParaRPr lang="en-US" smtClean="0"/>
          </a:p>
          <a:p>
            <a:pPr eaLnBrk="1" hangingPunct="1"/>
            <a:endParaRPr lang="en-US" smtClean="0"/>
          </a:p>
          <a:p>
            <a:pPr eaLnBrk="1" hangingPunct="1"/>
            <a:r>
              <a:rPr lang="en-US" smtClean="0"/>
              <a:t>What is         ? </a:t>
            </a:r>
          </a:p>
        </p:txBody>
      </p:sp>
      <p:graphicFrame>
        <p:nvGraphicFramePr>
          <p:cNvPr id="21508" name="Object 2"/>
          <p:cNvGraphicFramePr>
            <a:graphicFrameLocks noChangeAspect="1"/>
          </p:cNvGraphicFramePr>
          <p:nvPr/>
        </p:nvGraphicFramePr>
        <p:xfrm>
          <a:off x="3302000" y="3048000"/>
          <a:ext cx="914400" cy="190500"/>
        </p:xfrm>
        <a:graphic>
          <a:graphicData uri="http://schemas.openxmlformats.org/presentationml/2006/ole">
            <p:oleObj spid="_x0000_s21508" name="Equation" r:id="rId3" imgW="451710" imgH="652471" progId="Equation.DSMT4">
              <p:embed/>
            </p:oleObj>
          </a:graphicData>
        </a:graphic>
      </p:graphicFrame>
      <p:graphicFrame>
        <p:nvGraphicFramePr>
          <p:cNvPr id="21509" name="Object 3"/>
          <p:cNvGraphicFramePr>
            <a:graphicFrameLocks noChangeAspect="1"/>
          </p:cNvGraphicFramePr>
          <p:nvPr/>
        </p:nvGraphicFramePr>
        <p:xfrm>
          <a:off x="3581400" y="2209800"/>
          <a:ext cx="1536700" cy="469900"/>
        </p:xfrm>
        <a:graphic>
          <a:graphicData uri="http://schemas.openxmlformats.org/presentationml/2006/ole">
            <p:oleObj spid="_x0000_s21509" name="Equation" r:id="rId4" imgW="1536700" imgH="469900" progId="Equation.DSMT4">
              <p:embed/>
            </p:oleObj>
          </a:graphicData>
        </a:graphic>
      </p:graphicFrame>
      <p:graphicFrame>
        <p:nvGraphicFramePr>
          <p:cNvPr id="21510" name="Object 4"/>
          <p:cNvGraphicFramePr>
            <a:graphicFrameLocks noChangeAspect="1"/>
          </p:cNvGraphicFramePr>
          <p:nvPr/>
        </p:nvGraphicFramePr>
        <p:xfrm>
          <a:off x="3581400" y="2819400"/>
          <a:ext cx="1371600" cy="469900"/>
        </p:xfrm>
        <a:graphic>
          <a:graphicData uri="http://schemas.openxmlformats.org/presentationml/2006/ole">
            <p:oleObj spid="_x0000_s21510" name="Equation" r:id="rId5" imgW="1371600" imgH="469900" progId="Equation.DSMT4">
              <p:embed/>
            </p:oleObj>
          </a:graphicData>
        </a:graphic>
      </p:graphicFrame>
      <p:graphicFrame>
        <p:nvGraphicFramePr>
          <p:cNvPr id="21511" name="Object 5"/>
          <p:cNvGraphicFramePr>
            <a:graphicFrameLocks noChangeAspect="1"/>
          </p:cNvGraphicFramePr>
          <p:nvPr/>
        </p:nvGraphicFramePr>
        <p:xfrm>
          <a:off x="3619500" y="3530600"/>
          <a:ext cx="1257300" cy="355600"/>
        </p:xfrm>
        <a:graphic>
          <a:graphicData uri="http://schemas.openxmlformats.org/presentationml/2006/ole">
            <p:oleObj spid="_x0000_s21511" name="Equation" r:id="rId6" imgW="1256755" imgH="355446" progId="Equation.DSMT4">
              <p:embed/>
            </p:oleObj>
          </a:graphicData>
        </a:graphic>
      </p:graphicFrame>
      <p:graphicFrame>
        <p:nvGraphicFramePr>
          <p:cNvPr id="21512" name="Object 6"/>
          <p:cNvGraphicFramePr>
            <a:graphicFrameLocks noChangeAspect="1"/>
          </p:cNvGraphicFramePr>
          <p:nvPr/>
        </p:nvGraphicFramePr>
        <p:xfrm>
          <a:off x="2324100" y="4038600"/>
          <a:ext cx="876300" cy="533400"/>
        </p:xfrm>
        <a:graphic>
          <a:graphicData uri="http://schemas.openxmlformats.org/presentationml/2006/ole">
            <p:oleObj spid="_x0000_s21512" name="Equation" r:id="rId7" imgW="876300" imgH="533400" progId="Equation.DSMT4">
              <p:embed/>
            </p:oleObj>
          </a:graphicData>
        </a:graphic>
      </p:graphicFrame>
      <p:graphicFrame>
        <p:nvGraphicFramePr>
          <p:cNvPr id="21513" name="Object 7"/>
          <p:cNvGraphicFramePr>
            <a:graphicFrameLocks noChangeAspect="1"/>
          </p:cNvGraphicFramePr>
          <p:nvPr/>
        </p:nvGraphicFramePr>
        <p:xfrm>
          <a:off x="2667000" y="4495800"/>
          <a:ext cx="3898900" cy="800100"/>
        </p:xfrm>
        <a:graphic>
          <a:graphicData uri="http://schemas.openxmlformats.org/presentationml/2006/ole">
            <p:oleObj spid="_x0000_s21513" name="Equation" r:id="rId8" imgW="3898900" imgH="800100" progId="Equation.DSMT4">
              <p:embed/>
            </p:oleObj>
          </a:graphicData>
        </a:graphic>
      </p:graphicFrame>
      <p:graphicFrame>
        <p:nvGraphicFramePr>
          <p:cNvPr id="21514" name="Object 8"/>
          <p:cNvGraphicFramePr>
            <a:graphicFrameLocks noChangeAspect="1"/>
          </p:cNvGraphicFramePr>
          <p:nvPr/>
        </p:nvGraphicFramePr>
        <p:xfrm>
          <a:off x="2603500" y="5562600"/>
          <a:ext cx="3263900" cy="317500"/>
        </p:xfrm>
        <a:graphic>
          <a:graphicData uri="http://schemas.openxmlformats.org/presentationml/2006/ole">
            <p:oleObj spid="_x0000_s21514" name="Equation" r:id="rId9" imgW="3263900" imgH="317500" progId="Equation.DSMT4">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Example: China</a:t>
            </a:r>
          </a:p>
        </p:txBody>
      </p:sp>
      <p:sp>
        <p:nvSpPr>
          <p:cNvPr id="22531" name="Rectangle 3"/>
          <p:cNvSpPr>
            <a:spLocks noGrp="1" noChangeArrowheads="1"/>
          </p:cNvSpPr>
          <p:nvPr>
            <p:ph type="body" idx="1"/>
          </p:nvPr>
        </p:nvSpPr>
        <p:spPr/>
        <p:txBody>
          <a:bodyPr/>
          <a:lstStyle/>
          <a:p>
            <a:pPr eaLnBrk="1" hangingPunct="1"/>
            <a:r>
              <a:rPr lang="en-US" smtClean="0"/>
              <a:t>Ballpark numbers: </a:t>
            </a:r>
          </a:p>
          <a:p>
            <a:pPr eaLnBrk="1" hangingPunct="1"/>
            <a:endParaRPr lang="en-US" smtClean="0"/>
          </a:p>
          <a:p>
            <a:pPr eaLnBrk="1" hangingPunct="1"/>
            <a:endParaRPr lang="en-US" smtClean="0"/>
          </a:p>
          <a:p>
            <a:pPr eaLnBrk="1" hangingPunct="1"/>
            <a:endParaRPr lang="en-US" smtClean="0"/>
          </a:p>
          <a:p>
            <a:pPr eaLnBrk="1" hangingPunct="1"/>
            <a:r>
              <a:rPr lang="en-US" smtClean="0"/>
              <a:t>What is         ? </a:t>
            </a:r>
          </a:p>
        </p:txBody>
      </p:sp>
      <p:graphicFrame>
        <p:nvGraphicFramePr>
          <p:cNvPr id="22532" name="Object 2"/>
          <p:cNvGraphicFramePr>
            <a:graphicFrameLocks noChangeAspect="1"/>
          </p:cNvGraphicFramePr>
          <p:nvPr/>
        </p:nvGraphicFramePr>
        <p:xfrm>
          <a:off x="3302000" y="3048000"/>
          <a:ext cx="914400" cy="190500"/>
        </p:xfrm>
        <a:graphic>
          <a:graphicData uri="http://schemas.openxmlformats.org/presentationml/2006/ole">
            <p:oleObj spid="_x0000_s22532" name="Equation" r:id="rId3" imgW="451710" imgH="652471" progId="Equation.DSMT4">
              <p:embed/>
            </p:oleObj>
          </a:graphicData>
        </a:graphic>
      </p:graphicFrame>
      <p:graphicFrame>
        <p:nvGraphicFramePr>
          <p:cNvPr id="22533" name="Object 3"/>
          <p:cNvGraphicFramePr>
            <a:graphicFrameLocks noChangeAspect="1"/>
          </p:cNvGraphicFramePr>
          <p:nvPr/>
        </p:nvGraphicFramePr>
        <p:xfrm>
          <a:off x="4038600" y="2209800"/>
          <a:ext cx="1536700" cy="469900"/>
        </p:xfrm>
        <a:graphic>
          <a:graphicData uri="http://schemas.openxmlformats.org/presentationml/2006/ole">
            <p:oleObj spid="_x0000_s22533" name="Equation" r:id="rId4" imgW="1536700" imgH="469900" progId="Equation.DSMT4">
              <p:embed/>
            </p:oleObj>
          </a:graphicData>
        </a:graphic>
      </p:graphicFrame>
      <p:graphicFrame>
        <p:nvGraphicFramePr>
          <p:cNvPr id="22534" name="Object 4"/>
          <p:cNvGraphicFramePr>
            <a:graphicFrameLocks noChangeAspect="1"/>
          </p:cNvGraphicFramePr>
          <p:nvPr/>
        </p:nvGraphicFramePr>
        <p:xfrm>
          <a:off x="4038600" y="2819400"/>
          <a:ext cx="1397000" cy="469900"/>
        </p:xfrm>
        <a:graphic>
          <a:graphicData uri="http://schemas.openxmlformats.org/presentationml/2006/ole">
            <p:oleObj spid="_x0000_s22534" name="Equation" r:id="rId5" imgW="1397000" imgH="469900" progId="Equation.DSMT4">
              <p:embed/>
            </p:oleObj>
          </a:graphicData>
        </a:graphic>
      </p:graphicFrame>
      <p:graphicFrame>
        <p:nvGraphicFramePr>
          <p:cNvPr id="22535" name="Object 5"/>
          <p:cNvGraphicFramePr>
            <a:graphicFrameLocks noChangeAspect="1"/>
          </p:cNvGraphicFramePr>
          <p:nvPr/>
        </p:nvGraphicFramePr>
        <p:xfrm>
          <a:off x="4152900" y="3530600"/>
          <a:ext cx="1257300" cy="355600"/>
        </p:xfrm>
        <a:graphic>
          <a:graphicData uri="http://schemas.openxmlformats.org/presentationml/2006/ole">
            <p:oleObj spid="_x0000_s22535" name="Equation" r:id="rId6" imgW="1256755" imgH="355446" progId="Equation.DSMT4">
              <p:embed/>
            </p:oleObj>
          </a:graphicData>
        </a:graphic>
      </p:graphicFrame>
      <p:graphicFrame>
        <p:nvGraphicFramePr>
          <p:cNvPr id="22536" name="Object 6"/>
          <p:cNvGraphicFramePr>
            <a:graphicFrameLocks noChangeAspect="1"/>
          </p:cNvGraphicFramePr>
          <p:nvPr/>
        </p:nvGraphicFramePr>
        <p:xfrm>
          <a:off x="2400300" y="4038600"/>
          <a:ext cx="876300" cy="533400"/>
        </p:xfrm>
        <a:graphic>
          <a:graphicData uri="http://schemas.openxmlformats.org/presentationml/2006/ole">
            <p:oleObj spid="_x0000_s22536" name="Equation" r:id="rId7" imgW="876300" imgH="533400" progId="Equation.DSMT4">
              <p:embed/>
            </p:oleObj>
          </a:graphicData>
        </a:graphic>
      </p:graphicFrame>
      <p:sp>
        <p:nvSpPr>
          <p:cNvPr id="22537" name="Rectangle 11"/>
          <p:cNvSpPr>
            <a:spLocks noChangeArrowheads="1"/>
          </p:cNvSpPr>
          <p:nvPr/>
        </p:nvSpPr>
        <p:spPr bwMode="auto">
          <a:xfrm>
            <a:off x="3733800" y="2743200"/>
            <a:ext cx="2057400" cy="609600"/>
          </a:xfrm>
          <a:prstGeom prst="rect">
            <a:avLst/>
          </a:prstGeom>
          <a:noFill/>
          <a:ln w="9525">
            <a:solidFill>
              <a:srgbClr val="FF0000"/>
            </a:solidFill>
            <a:miter lim="800000"/>
            <a:headEnd/>
            <a:tailEnd/>
          </a:ln>
        </p:spPr>
        <p:txBody>
          <a:bodyPr wrap="none" anchor="ctr"/>
          <a:lstStyle/>
          <a:p>
            <a:endParaRPr lang="en-US"/>
          </a:p>
        </p:txBody>
      </p:sp>
      <p:graphicFrame>
        <p:nvGraphicFramePr>
          <p:cNvPr id="22538" name="Object 7"/>
          <p:cNvGraphicFramePr>
            <a:graphicFrameLocks noChangeAspect="1"/>
          </p:cNvGraphicFramePr>
          <p:nvPr/>
        </p:nvGraphicFramePr>
        <p:xfrm>
          <a:off x="2971800" y="4572000"/>
          <a:ext cx="3898900" cy="800100"/>
        </p:xfrm>
        <a:graphic>
          <a:graphicData uri="http://schemas.openxmlformats.org/presentationml/2006/ole">
            <p:oleObj spid="_x0000_s22538" name="Equation" r:id="rId8" imgW="3898900" imgH="800100" progId="Equation.DSMT4">
              <p:embed/>
            </p:oleObj>
          </a:graphicData>
        </a:graphic>
      </p:graphicFrame>
      <p:graphicFrame>
        <p:nvGraphicFramePr>
          <p:cNvPr id="22539" name="Object 8"/>
          <p:cNvGraphicFramePr>
            <a:graphicFrameLocks noChangeAspect="1"/>
          </p:cNvGraphicFramePr>
          <p:nvPr/>
        </p:nvGraphicFramePr>
        <p:xfrm>
          <a:off x="3086100" y="5626100"/>
          <a:ext cx="3086100" cy="317500"/>
        </p:xfrm>
        <a:graphic>
          <a:graphicData uri="http://schemas.openxmlformats.org/presentationml/2006/ole">
            <p:oleObj spid="_x0000_s22539" name="Equation" r:id="rId9" imgW="3086100" imgH="317500" progId="Equation.DSMT4">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Job openings and unemployment</a:t>
            </a:r>
            <a:endParaRPr lang="en-US" dirty="0"/>
          </a:p>
        </p:txBody>
      </p:sp>
      <p:pic>
        <p:nvPicPr>
          <p:cNvPr id="105474" name="Picture 2"/>
          <p:cNvPicPr>
            <a:picLocks noChangeAspect="1" noChangeArrowheads="1"/>
          </p:cNvPicPr>
          <p:nvPr/>
        </p:nvPicPr>
        <p:blipFill>
          <a:blip r:embed="rId2"/>
          <a:srcRect/>
          <a:stretch>
            <a:fillRect/>
          </a:stretch>
        </p:blipFill>
        <p:spPr bwMode="auto">
          <a:xfrm>
            <a:off x="1281113" y="1228830"/>
            <a:ext cx="6643687" cy="486717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smtClean="0"/>
              <a:t>Savings rates</a:t>
            </a:r>
          </a:p>
        </p:txBody>
      </p:sp>
      <p:graphicFrame>
        <p:nvGraphicFramePr>
          <p:cNvPr id="8" name="Object 2"/>
          <p:cNvGraphicFramePr>
            <a:graphicFrameLocks noGrp="1" noChangeAspect="1"/>
          </p:cNvGraphicFramePr>
          <p:nvPr>
            <p:ph idx="1"/>
          </p:nvPr>
        </p:nvGraphicFramePr>
        <p:xfrm>
          <a:off x="508000" y="1219200"/>
          <a:ext cx="8128000" cy="4854575"/>
        </p:xfrm>
        <a:graphic>
          <a:graphicData uri="http://schemas.openxmlformats.org/drawingml/2006/chart">
            <c:chart xmlns:c="http://schemas.openxmlformats.org/drawingml/2006/chart" xmlns:r="http://schemas.openxmlformats.org/officeDocument/2006/relationships" r:id="rId2"/>
          </a:graphicData>
        </a:graphic>
      </p:graphicFrame>
      <p:sp>
        <p:nvSpPr>
          <p:cNvPr id="23556" name="Text Box 7"/>
          <p:cNvSpPr txBox="1">
            <a:spLocks noChangeArrowheads="1"/>
          </p:cNvSpPr>
          <p:nvPr/>
        </p:nvSpPr>
        <p:spPr bwMode="auto">
          <a:xfrm>
            <a:off x="2743200" y="2286000"/>
            <a:ext cx="2057400" cy="366713"/>
          </a:xfrm>
          <a:prstGeom prst="rect">
            <a:avLst/>
          </a:prstGeom>
          <a:noFill/>
          <a:ln w="9525">
            <a:noFill/>
            <a:miter lim="800000"/>
            <a:headEnd/>
            <a:tailEnd/>
          </a:ln>
        </p:spPr>
        <p:txBody>
          <a:bodyPr>
            <a:spAutoFit/>
          </a:bodyPr>
          <a:lstStyle/>
          <a:p>
            <a:pPr>
              <a:spcBef>
                <a:spcPct val="50000"/>
              </a:spcBef>
            </a:pPr>
            <a:r>
              <a:rPr lang="en-US" dirty="0">
                <a:latin typeface="Palatino Linotype" pitchFamily="18" charset="0"/>
              </a:rPr>
              <a:t>K/L</a:t>
            </a:r>
          </a:p>
        </p:txBody>
      </p:sp>
      <p:sp>
        <p:nvSpPr>
          <p:cNvPr id="23557" name="Text Box 9"/>
          <p:cNvSpPr txBox="1">
            <a:spLocks noChangeArrowheads="1"/>
          </p:cNvSpPr>
          <p:nvPr/>
        </p:nvSpPr>
        <p:spPr bwMode="auto">
          <a:xfrm>
            <a:off x="4419600" y="3048000"/>
            <a:ext cx="2057400" cy="366713"/>
          </a:xfrm>
          <a:prstGeom prst="rect">
            <a:avLst/>
          </a:prstGeom>
          <a:noFill/>
          <a:ln w="9525">
            <a:noFill/>
            <a:miter lim="800000"/>
            <a:headEnd/>
            <a:tailEnd/>
          </a:ln>
        </p:spPr>
        <p:txBody>
          <a:bodyPr>
            <a:spAutoFit/>
          </a:bodyPr>
          <a:lstStyle/>
          <a:p>
            <a:pPr>
              <a:spcBef>
                <a:spcPct val="50000"/>
              </a:spcBef>
            </a:pPr>
            <a:r>
              <a:rPr lang="en-US" dirty="0">
                <a:latin typeface="Palatino Linotype" pitchFamily="18" charset="0"/>
              </a:rPr>
              <a:t>Y/L</a:t>
            </a:r>
          </a:p>
        </p:txBody>
      </p:sp>
      <p:sp>
        <p:nvSpPr>
          <p:cNvPr id="23558" name="Text Box 10"/>
          <p:cNvSpPr txBox="1">
            <a:spLocks noChangeArrowheads="1"/>
          </p:cNvSpPr>
          <p:nvPr/>
        </p:nvSpPr>
        <p:spPr bwMode="auto">
          <a:xfrm>
            <a:off x="838200" y="6248400"/>
            <a:ext cx="54102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Note: K/L, not K/Y!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Saving rates</a:t>
            </a:r>
          </a:p>
        </p:txBody>
      </p:sp>
      <p:graphicFrame>
        <p:nvGraphicFramePr>
          <p:cNvPr id="10" name="Object 2"/>
          <p:cNvGraphicFramePr>
            <a:graphicFrameLocks noGrp="1" noChangeAspect="1"/>
          </p:cNvGraphicFramePr>
          <p:nvPr>
            <p:ph idx="1"/>
          </p:nvPr>
        </p:nvGraphicFramePr>
        <p:xfrm>
          <a:off x="508000" y="1651000"/>
          <a:ext cx="8128000" cy="4422775"/>
        </p:xfrm>
        <a:graphic>
          <a:graphicData uri="http://schemas.openxmlformats.org/drawingml/2006/chart">
            <c:chart xmlns:c="http://schemas.openxmlformats.org/drawingml/2006/chart" xmlns:r="http://schemas.openxmlformats.org/officeDocument/2006/relationships" r:id="rId2"/>
          </a:graphicData>
        </a:graphic>
      </p:graphicFrame>
      <p:sp>
        <p:nvSpPr>
          <p:cNvPr id="24580" name="Text Box 4"/>
          <p:cNvSpPr txBox="1">
            <a:spLocks noChangeArrowheads="1"/>
          </p:cNvSpPr>
          <p:nvPr/>
        </p:nvSpPr>
        <p:spPr bwMode="auto">
          <a:xfrm>
            <a:off x="2743200" y="2286000"/>
            <a:ext cx="20574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K/L (high s)</a:t>
            </a:r>
          </a:p>
        </p:txBody>
      </p:sp>
      <p:sp>
        <p:nvSpPr>
          <p:cNvPr id="24581" name="Text Box 5"/>
          <p:cNvSpPr txBox="1">
            <a:spLocks noChangeArrowheads="1"/>
          </p:cNvSpPr>
          <p:nvPr/>
        </p:nvSpPr>
        <p:spPr bwMode="auto">
          <a:xfrm>
            <a:off x="3276600" y="2605088"/>
            <a:ext cx="2057400" cy="366712"/>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K/L (low s)</a:t>
            </a:r>
          </a:p>
        </p:txBody>
      </p:sp>
      <p:sp>
        <p:nvSpPr>
          <p:cNvPr id="24582" name="Text Box 6"/>
          <p:cNvSpPr txBox="1">
            <a:spLocks noChangeArrowheads="1"/>
          </p:cNvSpPr>
          <p:nvPr/>
        </p:nvSpPr>
        <p:spPr bwMode="auto">
          <a:xfrm>
            <a:off x="6553200" y="2514600"/>
            <a:ext cx="20574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Y/L (high s)</a:t>
            </a:r>
          </a:p>
        </p:txBody>
      </p:sp>
      <p:sp>
        <p:nvSpPr>
          <p:cNvPr id="24583" name="Text Box 7"/>
          <p:cNvSpPr txBox="1">
            <a:spLocks noChangeArrowheads="1"/>
          </p:cNvSpPr>
          <p:nvPr/>
        </p:nvSpPr>
        <p:spPr bwMode="auto">
          <a:xfrm>
            <a:off x="6248400" y="3048000"/>
            <a:ext cx="20574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Y/L (low s)</a:t>
            </a:r>
          </a:p>
        </p:txBody>
      </p:sp>
      <p:sp>
        <p:nvSpPr>
          <p:cNvPr id="24584" name="Text Box 8"/>
          <p:cNvSpPr txBox="1">
            <a:spLocks noChangeArrowheads="1"/>
          </p:cNvSpPr>
          <p:nvPr/>
        </p:nvSpPr>
        <p:spPr bwMode="auto">
          <a:xfrm>
            <a:off x="838200" y="6324600"/>
            <a:ext cx="54102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Note: K/L, not K/Y!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1371600" y="304800"/>
            <a:ext cx="6400800" cy="646113"/>
          </a:xfrm>
          <a:prstGeom prst="rect">
            <a:avLst/>
          </a:prstGeom>
          <a:noFill/>
          <a:ln w="9525">
            <a:noFill/>
            <a:miter lim="800000"/>
            <a:headEnd/>
            <a:tailEnd/>
          </a:ln>
        </p:spPr>
        <p:txBody>
          <a:bodyPr>
            <a:spAutoFit/>
          </a:bodyPr>
          <a:lstStyle/>
          <a:p>
            <a:pPr algn="ctr"/>
            <a:r>
              <a:rPr lang="en-US" sz="3600" b="1" dirty="0">
                <a:latin typeface="+mj-lt"/>
              </a:rPr>
              <a:t>Understanding</a:t>
            </a:r>
            <a:r>
              <a:rPr lang="en-US" sz="3600" dirty="0">
                <a:latin typeface="+mj-lt"/>
              </a:rPr>
              <a:t> </a:t>
            </a:r>
            <a:r>
              <a:rPr lang="en-US" sz="3600" b="1" dirty="0">
                <a:latin typeface="+mj-lt"/>
              </a:rPr>
              <a:t>Solow</a:t>
            </a:r>
          </a:p>
        </p:txBody>
      </p:sp>
      <p:graphicFrame>
        <p:nvGraphicFramePr>
          <p:cNvPr id="4" name="Table 3"/>
          <p:cNvGraphicFramePr>
            <a:graphicFrameLocks noGrp="1"/>
          </p:cNvGraphicFramePr>
          <p:nvPr/>
        </p:nvGraphicFramePr>
        <p:xfrm>
          <a:off x="685800" y="2057399"/>
          <a:ext cx="7696200" cy="3786190"/>
        </p:xfrm>
        <a:graphic>
          <a:graphicData uri="http://schemas.openxmlformats.org/drawingml/2006/table">
            <a:tbl>
              <a:tblPr/>
              <a:tblGrid>
                <a:gridCol w="1600200"/>
                <a:gridCol w="1828800"/>
                <a:gridCol w="1752600"/>
                <a:gridCol w="2514600"/>
              </a:tblGrid>
              <a:tr h="7620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Fixed Labor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Population Growth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Population Growth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TFP Growth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Palatino Linotype"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Palatino Linotype"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Palatino Linotype" pitchFamily="18" charset="0"/>
                          <a:cs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Palatino Linotype"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Palatino Linotype"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Palatino Linotype"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Palatino Linotype" pitchFamily="18" charset="0"/>
                          <a:cs typeface="Arial" charset="0"/>
                        </a:rPr>
                        <a:t>Y/L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Palatino Linotype"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Palatino Linotype"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Palatino Linotype"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Palatino Linotype" pitchFamily="18" charset="0"/>
                          <a:cs typeface="Arial" charset="0"/>
                        </a:rPr>
                        <a:t>K/L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Palatino Linotype"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Palatino Linotype"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Palatino Linotype"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Palatino Linotype" pitchFamily="18" charset="0"/>
                          <a:cs typeface="Arial" charset="0"/>
                        </a:rPr>
                        <a:t>K/Y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Palatino Linotype"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Palatino Linotype"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Palatino Linotype"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64" name="TextBox 4"/>
          <p:cNvSpPr txBox="1">
            <a:spLocks noChangeArrowheads="1"/>
          </p:cNvSpPr>
          <p:nvPr/>
        </p:nvSpPr>
        <p:spPr bwMode="auto">
          <a:xfrm>
            <a:off x="1600200" y="1371600"/>
            <a:ext cx="4876800" cy="430887"/>
          </a:xfrm>
          <a:prstGeom prst="rect">
            <a:avLst/>
          </a:prstGeom>
          <a:noFill/>
          <a:ln w="9525">
            <a:noFill/>
            <a:miter lim="800000"/>
            <a:headEnd/>
            <a:tailEnd/>
          </a:ln>
        </p:spPr>
        <p:txBody>
          <a:bodyPr>
            <a:spAutoFit/>
          </a:bodyPr>
          <a:lstStyle/>
          <a:p>
            <a:r>
              <a:rPr lang="en-US" sz="2200" dirty="0" smtClean="0">
                <a:latin typeface="+mj-lt"/>
              </a:rPr>
              <a:t>In a balanced growth path: </a:t>
            </a:r>
            <a:endParaRPr lang="en-US" sz="2200" dirty="0">
              <a:latin typeface="+mj-lt"/>
            </a:endParaRPr>
          </a:p>
        </p:txBody>
      </p:sp>
      <p:graphicFrame>
        <p:nvGraphicFramePr>
          <p:cNvPr id="6" name="Object 5"/>
          <p:cNvGraphicFramePr>
            <a:graphicFrameLocks noChangeAspect="1"/>
          </p:cNvGraphicFramePr>
          <p:nvPr/>
        </p:nvGraphicFramePr>
        <p:xfrm>
          <a:off x="5029200" y="1422400"/>
          <a:ext cx="838200" cy="393700"/>
        </p:xfrm>
        <a:graphic>
          <a:graphicData uri="http://schemas.openxmlformats.org/presentationml/2006/ole">
            <p:oleObj spid="_x0000_s26665" name="Equation" r:id="rId3" imgW="838080" imgH="39348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1371600" y="304800"/>
            <a:ext cx="6400800" cy="646113"/>
          </a:xfrm>
          <a:prstGeom prst="rect">
            <a:avLst/>
          </a:prstGeom>
          <a:noFill/>
          <a:ln w="9525">
            <a:noFill/>
            <a:miter lim="800000"/>
            <a:headEnd/>
            <a:tailEnd/>
          </a:ln>
        </p:spPr>
        <p:txBody>
          <a:bodyPr>
            <a:spAutoFit/>
          </a:bodyPr>
          <a:lstStyle/>
          <a:p>
            <a:pPr algn="ctr"/>
            <a:r>
              <a:rPr lang="en-US" sz="3600" b="1" dirty="0">
                <a:latin typeface="+mj-lt"/>
              </a:rPr>
              <a:t>Understanding Solow</a:t>
            </a:r>
          </a:p>
        </p:txBody>
      </p:sp>
      <p:graphicFrame>
        <p:nvGraphicFramePr>
          <p:cNvPr id="4" name="Table 3"/>
          <p:cNvGraphicFramePr>
            <a:graphicFrameLocks noGrp="1"/>
          </p:cNvGraphicFramePr>
          <p:nvPr/>
        </p:nvGraphicFramePr>
        <p:xfrm>
          <a:off x="685800" y="2133599"/>
          <a:ext cx="7696200" cy="3709990"/>
        </p:xfrm>
        <a:graphic>
          <a:graphicData uri="http://schemas.openxmlformats.org/drawingml/2006/table">
            <a:tbl>
              <a:tblPr/>
              <a:tblGrid>
                <a:gridCol w="1600200"/>
                <a:gridCol w="1828800"/>
                <a:gridCol w="1752600"/>
                <a:gridCol w="2514600"/>
              </a:tblGrid>
              <a:tr h="6858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Fixed Labor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Population Growth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Palatino Linotype" pitchFamily="18" charset="0"/>
                          <a:cs typeface="Arial" charset="0"/>
                        </a:rPr>
                        <a:t>Population Growth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Palatino Linotype" pitchFamily="18" charset="0"/>
                          <a:cs typeface="Arial" charset="0"/>
                        </a:rPr>
                        <a:t>TFP Growth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1" i="1"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1" i="1"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K/Y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87" name="TextBox 4"/>
          <p:cNvSpPr txBox="1">
            <a:spLocks noChangeArrowheads="1"/>
          </p:cNvSpPr>
          <p:nvPr/>
        </p:nvSpPr>
        <p:spPr bwMode="auto">
          <a:xfrm>
            <a:off x="1524000" y="1447800"/>
            <a:ext cx="3657600" cy="430887"/>
          </a:xfrm>
          <a:prstGeom prst="rect">
            <a:avLst/>
          </a:prstGeom>
          <a:noFill/>
          <a:ln w="9525">
            <a:noFill/>
            <a:miter lim="800000"/>
            <a:headEnd/>
            <a:tailEnd/>
          </a:ln>
        </p:spPr>
        <p:txBody>
          <a:bodyPr wrap="square">
            <a:spAutoFit/>
          </a:bodyPr>
          <a:lstStyle/>
          <a:p>
            <a:r>
              <a:rPr lang="en-US" sz="2200" dirty="0">
                <a:latin typeface="+mj-lt"/>
              </a:rPr>
              <a:t>In a balanced growth path: </a:t>
            </a:r>
          </a:p>
        </p:txBody>
      </p:sp>
      <p:graphicFrame>
        <p:nvGraphicFramePr>
          <p:cNvPr id="27689" name="Object 1"/>
          <p:cNvGraphicFramePr>
            <a:graphicFrameLocks noChangeAspect="1"/>
          </p:cNvGraphicFramePr>
          <p:nvPr/>
        </p:nvGraphicFramePr>
        <p:xfrm>
          <a:off x="6172200" y="2813050"/>
          <a:ext cx="2057400" cy="623888"/>
        </p:xfrm>
        <a:graphic>
          <a:graphicData uri="http://schemas.openxmlformats.org/presentationml/2006/ole">
            <p:oleObj spid="_x0000_s27689" name="Equation" r:id="rId4" imgW="1129810" imgH="342751" progId="Equation.DSMT4">
              <p:embed/>
            </p:oleObj>
          </a:graphicData>
        </a:graphic>
      </p:graphicFrame>
      <p:graphicFrame>
        <p:nvGraphicFramePr>
          <p:cNvPr id="27690" name="Object 2"/>
          <p:cNvGraphicFramePr>
            <a:graphicFrameLocks noChangeAspect="1"/>
          </p:cNvGraphicFramePr>
          <p:nvPr/>
        </p:nvGraphicFramePr>
        <p:xfrm>
          <a:off x="6365875" y="3413125"/>
          <a:ext cx="1441450" cy="620713"/>
        </p:xfrm>
        <a:graphic>
          <a:graphicData uri="http://schemas.openxmlformats.org/presentationml/2006/ole">
            <p:oleObj spid="_x0000_s27690" name="Equation" r:id="rId5" imgW="520560" imgH="241200" progId="Equation.DSMT4">
              <p:embed/>
            </p:oleObj>
          </a:graphicData>
        </a:graphic>
      </p:graphicFrame>
      <p:graphicFrame>
        <p:nvGraphicFramePr>
          <p:cNvPr id="27691" name="Object 4"/>
          <p:cNvGraphicFramePr>
            <a:graphicFrameLocks noChangeAspect="1"/>
          </p:cNvGraphicFramePr>
          <p:nvPr/>
        </p:nvGraphicFramePr>
        <p:xfrm>
          <a:off x="6353175" y="3962400"/>
          <a:ext cx="1447800" cy="673100"/>
        </p:xfrm>
        <a:graphic>
          <a:graphicData uri="http://schemas.openxmlformats.org/presentationml/2006/ole">
            <p:oleObj spid="_x0000_s27691" name="Equation" r:id="rId6" imgW="660113" imgH="342751" progId="Equation.DSMT4">
              <p:embed/>
            </p:oleObj>
          </a:graphicData>
        </a:graphic>
      </p:graphicFrame>
      <p:graphicFrame>
        <p:nvGraphicFramePr>
          <p:cNvPr id="27692" name="Object 5"/>
          <p:cNvGraphicFramePr>
            <a:graphicFrameLocks noChangeAspect="1"/>
          </p:cNvGraphicFramePr>
          <p:nvPr/>
        </p:nvGraphicFramePr>
        <p:xfrm>
          <a:off x="6418263" y="4572000"/>
          <a:ext cx="1447800" cy="671513"/>
        </p:xfrm>
        <a:graphic>
          <a:graphicData uri="http://schemas.openxmlformats.org/presentationml/2006/ole">
            <p:oleObj spid="_x0000_s27692" name="Equation" r:id="rId7" imgW="660113" imgH="342751" progId="Equation.DSMT4">
              <p:embed/>
            </p:oleObj>
          </a:graphicData>
        </a:graphic>
      </p:graphicFrame>
      <p:graphicFrame>
        <p:nvGraphicFramePr>
          <p:cNvPr id="27693" name="Object 6"/>
          <p:cNvGraphicFramePr>
            <a:graphicFrameLocks noChangeAspect="1"/>
          </p:cNvGraphicFramePr>
          <p:nvPr/>
        </p:nvGraphicFramePr>
        <p:xfrm>
          <a:off x="4384675" y="2803525"/>
          <a:ext cx="1441450" cy="619125"/>
        </p:xfrm>
        <a:graphic>
          <a:graphicData uri="http://schemas.openxmlformats.org/presentationml/2006/ole">
            <p:oleObj spid="_x0000_s27693" name="Equation" r:id="rId8" imgW="520560" imgH="241200" progId="Equation.DSMT4">
              <p:embed/>
            </p:oleObj>
          </a:graphicData>
        </a:graphic>
      </p:graphicFrame>
      <p:graphicFrame>
        <p:nvGraphicFramePr>
          <p:cNvPr id="27694" name="Object 7"/>
          <p:cNvGraphicFramePr>
            <a:graphicFrameLocks noChangeAspect="1"/>
          </p:cNvGraphicFramePr>
          <p:nvPr/>
        </p:nvGraphicFramePr>
        <p:xfrm>
          <a:off x="4384675" y="3413125"/>
          <a:ext cx="1441450" cy="620713"/>
        </p:xfrm>
        <a:graphic>
          <a:graphicData uri="http://schemas.openxmlformats.org/presentationml/2006/ole">
            <p:oleObj spid="_x0000_s27694" name="Equation" r:id="rId9" imgW="520560" imgH="241200" progId="Equation.DSMT4">
              <p:embed/>
            </p:oleObj>
          </a:graphicData>
        </a:graphic>
      </p:graphicFrame>
      <p:graphicFrame>
        <p:nvGraphicFramePr>
          <p:cNvPr id="27695" name="Object 47"/>
          <p:cNvGraphicFramePr>
            <a:graphicFrameLocks noChangeAspect="1"/>
          </p:cNvGraphicFramePr>
          <p:nvPr/>
        </p:nvGraphicFramePr>
        <p:xfrm>
          <a:off x="4953000" y="1511300"/>
          <a:ext cx="838200" cy="393700"/>
        </p:xfrm>
        <a:graphic>
          <a:graphicData uri="http://schemas.openxmlformats.org/presentationml/2006/ole">
            <p:oleObj spid="_x0000_s27695" name="Equation" r:id="rId10" imgW="838080" imgH="393480"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Growth accounting</a:t>
            </a:r>
          </a:p>
        </p:txBody>
      </p:sp>
      <p:sp>
        <p:nvSpPr>
          <p:cNvPr id="28675" name="Rectangle 3"/>
          <p:cNvSpPr>
            <a:spLocks noGrp="1" noChangeArrowheads="1"/>
          </p:cNvSpPr>
          <p:nvPr>
            <p:ph idx="1"/>
          </p:nvPr>
        </p:nvSpPr>
        <p:spPr/>
        <p:txBody>
          <a:bodyPr/>
          <a:lstStyle/>
          <a:p>
            <a:pPr eaLnBrk="1" hangingPunct="1"/>
            <a:r>
              <a:rPr lang="en-US" sz="3100" dirty="0" smtClean="0"/>
              <a:t>Using theory to decompose data on growth</a:t>
            </a:r>
          </a:p>
          <a:p>
            <a:pPr eaLnBrk="1" hangingPunct="1"/>
            <a:endParaRPr lang="en-US" sz="3100" dirty="0" smtClean="0"/>
          </a:p>
          <a:p>
            <a:pPr lvl="1" eaLnBrk="1" hangingPunct="1"/>
            <a:r>
              <a:rPr lang="en-US" sz="2700" dirty="0" smtClean="0"/>
              <a:t>Compare countries at a point in time </a:t>
            </a:r>
          </a:p>
          <a:p>
            <a:pPr lvl="2" eaLnBrk="1" hangingPunct="1"/>
            <a:r>
              <a:rPr lang="en-US" sz="2300" dirty="0" smtClean="0"/>
              <a:t>Comparison of levels</a:t>
            </a:r>
          </a:p>
          <a:p>
            <a:pPr lvl="2" eaLnBrk="1" hangingPunct="1"/>
            <a:endParaRPr lang="en-US" sz="2300" dirty="0" smtClean="0"/>
          </a:p>
          <a:p>
            <a:pPr lvl="1" eaLnBrk="1" hangingPunct="1"/>
            <a:r>
              <a:rPr lang="en-US" sz="2700" dirty="0" smtClean="0"/>
              <a:t>Compare the same country at different times</a:t>
            </a:r>
          </a:p>
          <a:p>
            <a:pPr lvl="2" eaLnBrk="1" hangingPunct="1"/>
            <a:r>
              <a:rPr lang="en-US" sz="2300" dirty="0" smtClean="0"/>
              <a:t>Comparison of growth rates</a:t>
            </a:r>
          </a:p>
          <a:p>
            <a:pPr eaLnBrk="1" hangingPunct="1">
              <a:buFontTx/>
              <a:buNone/>
            </a:pPr>
            <a:endParaRPr lang="en-US" dirty="0" smtClean="0"/>
          </a:p>
          <a:p>
            <a:pPr eaLnBrk="1" hangingPunct="1"/>
            <a:endParaRPr lang="en-US" dirty="0" smtClean="0"/>
          </a:p>
          <a:p>
            <a:pPr eaLnBrk="1" hangingPunct="1">
              <a:buFontTx/>
              <a:buNone/>
            </a:pPr>
            <a:r>
              <a:rPr lang="en-US"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Level comparisons</a:t>
            </a:r>
          </a:p>
        </p:txBody>
      </p:sp>
      <p:sp>
        <p:nvSpPr>
          <p:cNvPr id="29699" name="Rectangle 3"/>
          <p:cNvSpPr>
            <a:spLocks noGrp="1" noChangeArrowheads="1"/>
          </p:cNvSpPr>
          <p:nvPr>
            <p:ph type="body" sz="half" idx="1"/>
          </p:nvPr>
        </p:nvSpPr>
        <p:spPr/>
        <p:txBody>
          <a:bodyPr/>
          <a:lstStyle/>
          <a:p>
            <a:pPr eaLnBrk="1" hangingPunct="1"/>
            <a:r>
              <a:rPr lang="en-US" sz="2300" smtClean="0"/>
              <a:t>Why is Y/L larger in the U.S. compared to Mexico?</a:t>
            </a:r>
          </a:p>
        </p:txBody>
      </p:sp>
      <p:graphicFrame>
        <p:nvGraphicFramePr>
          <p:cNvPr id="307246" name="Group 46"/>
          <p:cNvGraphicFramePr>
            <a:graphicFrameLocks noGrp="1"/>
          </p:cNvGraphicFramePr>
          <p:nvPr>
            <p:ph sz="half" idx="2"/>
          </p:nvPr>
        </p:nvGraphicFramePr>
        <p:xfrm>
          <a:off x="1143000" y="2743200"/>
          <a:ext cx="6645275" cy="2187576"/>
        </p:xfrm>
        <a:graphic>
          <a:graphicData uri="http://schemas.openxmlformats.org/drawingml/2006/table">
            <a:tbl>
              <a:tblPr/>
              <a:tblGrid>
                <a:gridCol w="1371600"/>
                <a:gridCol w="1981200"/>
                <a:gridCol w="1646238"/>
                <a:gridCol w="1646237"/>
              </a:tblGrid>
              <a:tr h="728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Palatino Linotype"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Employment</a:t>
                      </a:r>
                      <a:br>
                        <a:rPr kumimoji="0" lang="en-US" sz="2400" b="0" i="0" u="none" strike="noStrike" cap="none" normalizeH="0" baseline="0" smtClean="0">
                          <a:ln>
                            <a:noFill/>
                          </a:ln>
                          <a:solidFill>
                            <a:schemeClr val="tx1"/>
                          </a:solidFill>
                          <a:effectLst/>
                          <a:latin typeface="Palatino Linotype" pitchFamily="18" charset="0"/>
                          <a:cs typeface="Arial" charset="0"/>
                        </a:rPr>
                      </a:br>
                      <a:r>
                        <a:rPr kumimoji="0" lang="en-US" sz="1600" b="0" i="0" u="none" strike="noStrike" cap="none" normalizeH="0" baseline="0" smtClean="0">
                          <a:ln>
                            <a:noFill/>
                          </a:ln>
                          <a:solidFill>
                            <a:schemeClr val="tx1"/>
                          </a:solidFill>
                          <a:effectLst/>
                          <a:latin typeface="Palatino Linotype" pitchFamily="18" charset="0"/>
                          <a:cs typeface="Arial" charset="0"/>
                        </a:rPr>
                        <a:t>(mils)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Capital</a:t>
                      </a:r>
                      <a:br>
                        <a:rPr kumimoji="0" lang="en-US" sz="2400" b="0" i="0" u="none" strike="noStrike" cap="none" normalizeH="0" baseline="0" smtClean="0">
                          <a:ln>
                            <a:noFill/>
                          </a:ln>
                          <a:solidFill>
                            <a:schemeClr val="tx1"/>
                          </a:solidFill>
                          <a:effectLst/>
                          <a:latin typeface="Palatino Linotype" pitchFamily="18" charset="0"/>
                          <a:cs typeface="Arial" charset="0"/>
                        </a:rPr>
                      </a:br>
                      <a:r>
                        <a:rPr kumimoji="0" lang="en-US" sz="1600" b="0" i="0" u="none" strike="noStrike" cap="none" normalizeH="0" baseline="0" smtClean="0">
                          <a:ln>
                            <a:noFill/>
                          </a:ln>
                          <a:solidFill>
                            <a:schemeClr val="tx1"/>
                          </a:solidFill>
                          <a:effectLst/>
                          <a:latin typeface="Palatino Linotype" pitchFamily="18" charset="0"/>
                          <a:cs typeface="Arial" charset="0"/>
                        </a:rPr>
                        <a:t>(bil.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GDP</a:t>
                      </a:r>
                      <a:br>
                        <a:rPr kumimoji="0" lang="en-US" sz="2400" b="0" i="0" u="none" strike="noStrike" cap="none" normalizeH="0" baseline="0" dirty="0" smtClean="0">
                          <a:ln>
                            <a:noFill/>
                          </a:ln>
                          <a:solidFill>
                            <a:schemeClr val="tx1"/>
                          </a:solidFill>
                          <a:effectLst/>
                          <a:latin typeface="Palatino Linotype" pitchFamily="18" charset="0"/>
                          <a:cs typeface="Arial" charset="0"/>
                        </a:rPr>
                      </a:br>
                      <a:r>
                        <a:rPr kumimoji="0" lang="en-US" sz="1600" b="0" i="0" u="none" strike="noStrike" cap="none" normalizeH="0" baseline="0" dirty="0" smtClean="0">
                          <a:ln>
                            <a:noFill/>
                          </a:ln>
                          <a:solidFill>
                            <a:schemeClr val="tx1"/>
                          </a:solidFill>
                          <a:effectLst/>
                          <a:latin typeface="Palatino Linotype" pitchFamily="18" charset="0"/>
                          <a:cs typeface="Arial" charset="0"/>
                        </a:rPr>
                        <a:t>(</a:t>
                      </a:r>
                      <a:r>
                        <a:rPr kumimoji="0" lang="en-US" sz="1600" b="0" i="0" u="none" strike="noStrike" cap="none" normalizeH="0" baseline="0" dirty="0" err="1" smtClean="0">
                          <a:ln>
                            <a:noFill/>
                          </a:ln>
                          <a:solidFill>
                            <a:schemeClr val="tx1"/>
                          </a:solidFill>
                          <a:effectLst/>
                          <a:latin typeface="Palatino Linotype" pitchFamily="18" charset="0"/>
                          <a:cs typeface="Arial" charset="0"/>
                        </a:rPr>
                        <a:t>bil</a:t>
                      </a:r>
                      <a:r>
                        <a:rPr kumimoji="0" lang="en-US" sz="1600" b="0" i="0" u="none" strike="noStrike" cap="none" normalizeH="0" baseline="0" dirty="0" smtClean="0">
                          <a:ln>
                            <a:noFill/>
                          </a:ln>
                          <a:solidFill>
                            <a:schemeClr val="tx1"/>
                          </a:solidFill>
                          <a:effectLst/>
                          <a:latin typeface="Palatino Linotype" pitchFamily="18" charset="0"/>
                          <a:cs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46.94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4,278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1,293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8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Palatino Linotype" pitchFamily="18" charset="0"/>
                          <a:cs typeface="Arial"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155.45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42,238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12,619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23" name="TextBox 1"/>
          <p:cNvSpPr txBox="1">
            <a:spLocks noChangeArrowheads="1"/>
          </p:cNvSpPr>
          <p:nvPr/>
        </p:nvSpPr>
        <p:spPr bwMode="auto">
          <a:xfrm>
            <a:off x="457200" y="6324600"/>
            <a:ext cx="5626100" cy="369888"/>
          </a:xfrm>
          <a:prstGeom prst="rect">
            <a:avLst/>
          </a:prstGeom>
          <a:noFill/>
          <a:ln w="9525">
            <a:noFill/>
            <a:miter lim="800000"/>
            <a:headEnd/>
            <a:tailEnd/>
          </a:ln>
        </p:spPr>
        <p:txBody>
          <a:bodyPr wrap="none">
            <a:spAutoFit/>
          </a:bodyPr>
          <a:lstStyle/>
          <a:p>
            <a:r>
              <a:rPr lang="en-US" dirty="0">
                <a:latin typeface="+mj-lt"/>
              </a:rPr>
              <a:t>Source: Penn World Tables 7.0 and own calculations.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Level comparisons</a:t>
            </a:r>
          </a:p>
        </p:txBody>
      </p:sp>
      <p:graphicFrame>
        <p:nvGraphicFramePr>
          <p:cNvPr id="309282" name="Group 34"/>
          <p:cNvGraphicFramePr>
            <a:graphicFrameLocks noGrp="1"/>
          </p:cNvGraphicFramePr>
          <p:nvPr>
            <p:ph sz="half" idx="2"/>
          </p:nvPr>
        </p:nvGraphicFramePr>
        <p:xfrm>
          <a:off x="1279525" y="1447800"/>
          <a:ext cx="6645275" cy="1897063"/>
        </p:xfrm>
        <a:graphic>
          <a:graphicData uri="http://schemas.openxmlformats.org/drawingml/2006/table">
            <a:tbl>
              <a:tblPr/>
              <a:tblGrid>
                <a:gridCol w="1371600"/>
                <a:gridCol w="1981200"/>
                <a:gridCol w="1646238"/>
                <a:gridCol w="1646237"/>
              </a:tblGrid>
              <a:tr h="701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Palatino Linotype" pitchFamily="18" charset="0"/>
                        <a:cs typeface="Arial"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Arial" charset="0"/>
                        </a:rPr>
                        <a:t>Employment</a:t>
                      </a:r>
                      <a:br>
                        <a:rPr kumimoji="0" lang="en-US" sz="2400" b="0" i="0" u="none" strike="noStrike" cap="none" normalizeH="0" baseline="0" dirty="0" smtClean="0">
                          <a:ln>
                            <a:noFill/>
                          </a:ln>
                          <a:solidFill>
                            <a:schemeClr val="tx1"/>
                          </a:solidFill>
                          <a:effectLst/>
                          <a:latin typeface="Palatino Linotype" pitchFamily="18" charset="0"/>
                          <a:cs typeface="Arial" charset="0"/>
                        </a:rPr>
                      </a:br>
                      <a:r>
                        <a:rPr kumimoji="0" lang="en-US" sz="1600" b="0" i="0" u="none" strike="noStrike" cap="none" normalizeH="0" baseline="0" dirty="0" smtClean="0">
                          <a:ln>
                            <a:noFill/>
                          </a:ln>
                          <a:solidFill>
                            <a:schemeClr val="tx1"/>
                          </a:solidFill>
                          <a:effectLst/>
                          <a:latin typeface="Palatino Linotype" pitchFamily="18" charset="0"/>
                          <a:cs typeface="Arial" charset="0"/>
                        </a:rPr>
                        <a:t>(mils)</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Capital</a:t>
                      </a:r>
                      <a:br>
                        <a:rPr kumimoji="0" lang="en-US" sz="2400" b="0" i="0" u="none" strike="noStrike" cap="none" normalizeH="0" baseline="0" smtClean="0">
                          <a:ln>
                            <a:noFill/>
                          </a:ln>
                          <a:solidFill>
                            <a:schemeClr val="tx1"/>
                          </a:solidFill>
                          <a:effectLst/>
                          <a:latin typeface="Palatino Linotype" pitchFamily="18" charset="0"/>
                          <a:cs typeface="Arial" charset="0"/>
                        </a:rPr>
                      </a:br>
                      <a:r>
                        <a:rPr kumimoji="0" lang="en-US" sz="1600" b="0" i="0" u="none" strike="noStrike" cap="none" normalizeH="0" baseline="0" smtClean="0">
                          <a:ln>
                            <a:noFill/>
                          </a:ln>
                          <a:solidFill>
                            <a:schemeClr val="tx1"/>
                          </a:solidFill>
                          <a:effectLst/>
                          <a:latin typeface="Palatino Linotype" pitchFamily="18" charset="0"/>
                          <a:cs typeface="Arial" charset="0"/>
                        </a:rPr>
                        <a:t>(bil. $)</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Arial" charset="0"/>
                        </a:rPr>
                        <a:t>GDP</a:t>
                      </a:r>
                      <a:br>
                        <a:rPr kumimoji="0" lang="en-US" sz="2400" b="0" i="0" u="none" strike="noStrike" cap="none" normalizeH="0" baseline="0" smtClean="0">
                          <a:ln>
                            <a:noFill/>
                          </a:ln>
                          <a:solidFill>
                            <a:schemeClr val="tx1"/>
                          </a:solidFill>
                          <a:effectLst/>
                          <a:latin typeface="Palatino Linotype" pitchFamily="18" charset="0"/>
                          <a:cs typeface="Arial" charset="0"/>
                        </a:rPr>
                      </a:br>
                      <a:r>
                        <a:rPr kumimoji="0" lang="en-US" sz="1600" b="0" i="0" u="none" strike="noStrike" cap="none" normalizeH="0" baseline="0" smtClean="0">
                          <a:ln>
                            <a:noFill/>
                          </a:ln>
                          <a:solidFill>
                            <a:schemeClr val="tx1"/>
                          </a:solidFill>
                          <a:effectLst/>
                          <a:latin typeface="Palatino Linotype" pitchFamily="18" charset="0"/>
                          <a:cs typeface="Arial" charset="0"/>
                        </a:rPr>
                        <a:t>(bil. $)</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Mexico</a:t>
                      </a:r>
                    </a:p>
                  </a:txBody>
                  <a:tcPr marT="45735" marB="457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46.94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4,278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1,293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U.S.</a:t>
                      </a:r>
                    </a:p>
                  </a:txBody>
                  <a:tcPr marT="45735" marB="457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155.45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42,238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12,619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21" name="Rectangle 30"/>
          <p:cNvSpPr>
            <a:spLocks noGrp="1" noChangeArrowheads="1"/>
          </p:cNvSpPr>
          <p:nvPr>
            <p:ph type="body" sz="half" idx="1"/>
          </p:nvPr>
        </p:nvSpPr>
        <p:spPr>
          <a:xfrm>
            <a:off x="457200" y="3810000"/>
            <a:ext cx="2362200" cy="457200"/>
          </a:xfrm>
        </p:spPr>
        <p:txBody>
          <a:bodyPr/>
          <a:lstStyle/>
          <a:p>
            <a:pPr eaLnBrk="1" hangingPunct="1">
              <a:buFontTx/>
              <a:buNone/>
            </a:pPr>
            <a:r>
              <a:rPr lang="en-US" sz="2400" smtClean="0"/>
              <a:t>Compute TFP:</a:t>
            </a:r>
          </a:p>
        </p:txBody>
      </p:sp>
      <p:graphicFrame>
        <p:nvGraphicFramePr>
          <p:cNvPr id="4" name="Object 3"/>
          <p:cNvGraphicFramePr>
            <a:graphicFrameLocks noChangeAspect="1"/>
          </p:cNvGraphicFramePr>
          <p:nvPr/>
        </p:nvGraphicFramePr>
        <p:xfrm>
          <a:off x="1287463" y="4479925"/>
          <a:ext cx="6192837" cy="641350"/>
        </p:xfrm>
        <a:graphic>
          <a:graphicData uri="http://schemas.openxmlformats.org/presentationml/2006/ole">
            <p:oleObj spid="_x0000_s30747" name="Equation" r:id="rId3" imgW="2450880" imgH="253800" progId="Equation.DSMT4">
              <p:embed/>
            </p:oleObj>
          </a:graphicData>
        </a:graphic>
      </p:graphicFrame>
      <p:graphicFrame>
        <p:nvGraphicFramePr>
          <p:cNvPr id="5" name="Object 4"/>
          <p:cNvGraphicFramePr>
            <a:graphicFrameLocks noChangeAspect="1"/>
          </p:cNvGraphicFramePr>
          <p:nvPr/>
        </p:nvGraphicFramePr>
        <p:xfrm>
          <a:off x="695325" y="5318125"/>
          <a:ext cx="7415213" cy="679450"/>
        </p:xfrm>
        <a:graphic>
          <a:graphicData uri="http://schemas.openxmlformats.org/presentationml/2006/ole">
            <p:oleObj spid="_x0000_s30748" name="Equation" r:id="rId4" imgW="2768400" imgH="253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92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21">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Level comparisons</a:t>
            </a:r>
          </a:p>
        </p:txBody>
      </p:sp>
      <p:sp>
        <p:nvSpPr>
          <p:cNvPr id="31747" name="Rectangle 3"/>
          <p:cNvSpPr>
            <a:spLocks noGrp="1" noChangeArrowheads="1"/>
          </p:cNvSpPr>
          <p:nvPr>
            <p:ph type="body" idx="1"/>
          </p:nvPr>
        </p:nvSpPr>
        <p:spPr/>
        <p:txBody>
          <a:bodyPr/>
          <a:lstStyle/>
          <a:p>
            <a:pPr eaLnBrk="1" hangingPunct="1"/>
            <a:r>
              <a:rPr lang="en-US" smtClean="0"/>
              <a:t>Use the production function to make comparisons</a:t>
            </a:r>
          </a:p>
        </p:txBody>
      </p:sp>
      <p:graphicFrame>
        <p:nvGraphicFramePr>
          <p:cNvPr id="31748" name="Object 2"/>
          <p:cNvGraphicFramePr>
            <a:graphicFrameLocks noChangeAspect="1"/>
          </p:cNvGraphicFramePr>
          <p:nvPr/>
        </p:nvGraphicFramePr>
        <p:xfrm>
          <a:off x="2235200" y="2819400"/>
          <a:ext cx="5003800" cy="1320800"/>
        </p:xfrm>
        <a:graphic>
          <a:graphicData uri="http://schemas.openxmlformats.org/presentationml/2006/ole">
            <p:oleObj spid="_x0000_s31748" name="Equation" r:id="rId3" imgW="5003800" imgH="1320800" progId="Equation.DSMT4">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Aside: growth rate review</a:t>
            </a:r>
          </a:p>
        </p:txBody>
      </p:sp>
      <p:sp>
        <p:nvSpPr>
          <p:cNvPr id="32771" name="Rectangle 3"/>
          <p:cNvSpPr>
            <a:spLocks noGrp="1" noChangeArrowheads="1"/>
          </p:cNvSpPr>
          <p:nvPr>
            <p:ph type="body" idx="1"/>
          </p:nvPr>
        </p:nvSpPr>
        <p:spPr/>
        <p:txBody>
          <a:bodyPr/>
          <a:lstStyle/>
          <a:p>
            <a:pPr eaLnBrk="1" hangingPunct="1">
              <a:lnSpc>
                <a:spcPct val="80000"/>
              </a:lnSpc>
              <a:spcBef>
                <a:spcPct val="50000"/>
              </a:spcBef>
            </a:pPr>
            <a:r>
              <a:rPr lang="en-US" sz="2400" dirty="0" smtClean="0">
                <a:cs typeface="Times New Roman" charset="0"/>
              </a:rPr>
              <a:t>Traditional growth rate </a:t>
            </a:r>
          </a:p>
          <a:p>
            <a:pPr algn="ctr" eaLnBrk="1" hangingPunct="1">
              <a:lnSpc>
                <a:spcPct val="80000"/>
              </a:lnSpc>
              <a:spcBef>
                <a:spcPct val="50000"/>
              </a:spcBef>
              <a:buFontTx/>
              <a:buNone/>
            </a:pPr>
            <a:endParaRPr lang="en-US" sz="2400" baseline="-25000" dirty="0" smtClean="0">
              <a:cs typeface="Times New Roman" charset="0"/>
            </a:endParaRPr>
          </a:p>
          <a:p>
            <a:pPr algn="ctr" eaLnBrk="1" hangingPunct="1">
              <a:lnSpc>
                <a:spcPct val="80000"/>
              </a:lnSpc>
              <a:spcBef>
                <a:spcPct val="50000"/>
              </a:spcBef>
              <a:buFontTx/>
              <a:buNone/>
            </a:pPr>
            <a:r>
              <a:rPr lang="en-US" sz="2400" baseline="-25000" dirty="0" smtClean="0">
                <a:cs typeface="Times New Roman" charset="0"/>
              </a:rPr>
              <a:t> </a:t>
            </a:r>
          </a:p>
          <a:p>
            <a:pPr eaLnBrk="1" hangingPunct="1">
              <a:lnSpc>
                <a:spcPct val="80000"/>
              </a:lnSpc>
              <a:spcBef>
                <a:spcPct val="50000"/>
              </a:spcBef>
            </a:pPr>
            <a:r>
              <a:rPr lang="en-US" sz="2400" dirty="0" smtClean="0"/>
              <a:t>Continuously-compounded growth rate </a:t>
            </a:r>
          </a:p>
          <a:p>
            <a:pPr algn="ctr" eaLnBrk="1" hangingPunct="1">
              <a:lnSpc>
                <a:spcPct val="80000"/>
              </a:lnSpc>
              <a:spcBef>
                <a:spcPct val="50000"/>
              </a:spcBef>
              <a:buFontTx/>
              <a:buNone/>
            </a:pPr>
            <a:endParaRPr lang="en-US" sz="2400" baseline="-25000" dirty="0" smtClean="0">
              <a:cs typeface="Times New Roman" charset="0"/>
            </a:endParaRPr>
          </a:p>
          <a:p>
            <a:pPr algn="ctr" eaLnBrk="1" hangingPunct="1">
              <a:lnSpc>
                <a:spcPct val="80000"/>
              </a:lnSpc>
              <a:spcBef>
                <a:spcPct val="50000"/>
              </a:spcBef>
              <a:buFontTx/>
              <a:buNone/>
            </a:pP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Computing the growth rate </a:t>
            </a:r>
          </a:p>
          <a:p>
            <a:pPr algn="ctr" eaLnBrk="1" hangingPunct="1">
              <a:lnSpc>
                <a:spcPct val="80000"/>
              </a:lnSpc>
              <a:spcBef>
                <a:spcPct val="50000"/>
              </a:spcBef>
              <a:buFontTx/>
              <a:buNone/>
            </a:pPr>
            <a:r>
              <a:rPr lang="en-US" sz="2400" dirty="0" smtClean="0">
                <a:cs typeface="Times New Roman" charset="0"/>
              </a:rPr>
              <a:t> </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a:t>
            </a:r>
          </a:p>
          <a:p>
            <a:pPr lvl="1" eaLnBrk="1" hangingPunct="1">
              <a:lnSpc>
                <a:spcPct val="80000"/>
              </a:lnSpc>
              <a:spcBef>
                <a:spcPct val="50000"/>
              </a:spcBef>
            </a:pPr>
            <a:r>
              <a:rPr lang="en-US" sz="2000" dirty="0" smtClean="0">
                <a:cs typeface="Times New Roman" charset="0"/>
              </a:rPr>
              <a:t>“Sources of growth”</a:t>
            </a:r>
          </a:p>
        </p:txBody>
      </p:sp>
      <p:graphicFrame>
        <p:nvGraphicFramePr>
          <p:cNvPr id="32772" name="Object 2"/>
          <p:cNvGraphicFramePr>
            <a:graphicFrameLocks noChangeAspect="1"/>
          </p:cNvGraphicFramePr>
          <p:nvPr/>
        </p:nvGraphicFramePr>
        <p:xfrm>
          <a:off x="3810000" y="1828800"/>
          <a:ext cx="2044700" cy="914400"/>
        </p:xfrm>
        <a:graphic>
          <a:graphicData uri="http://schemas.openxmlformats.org/presentationml/2006/ole">
            <p:oleObj spid="_x0000_s32772" name="Equation" r:id="rId3" imgW="2044700" imgH="914400" progId="Equation.DSMT4">
              <p:embed/>
            </p:oleObj>
          </a:graphicData>
        </a:graphic>
      </p:graphicFrame>
      <p:graphicFrame>
        <p:nvGraphicFramePr>
          <p:cNvPr id="32773" name="Object 3"/>
          <p:cNvGraphicFramePr>
            <a:graphicFrameLocks noChangeAspect="1"/>
          </p:cNvGraphicFramePr>
          <p:nvPr/>
        </p:nvGraphicFramePr>
        <p:xfrm>
          <a:off x="4432300" y="3048000"/>
          <a:ext cx="1435100" cy="914400"/>
        </p:xfrm>
        <a:graphic>
          <a:graphicData uri="http://schemas.openxmlformats.org/presentationml/2006/ole">
            <p:oleObj spid="_x0000_s32773" name="Equation" r:id="rId4" imgW="1435100" imgH="914400" progId="Equation.DSMT4">
              <p:embed/>
            </p:oleObj>
          </a:graphicData>
        </a:graphic>
      </p:graphicFrame>
      <p:graphicFrame>
        <p:nvGraphicFramePr>
          <p:cNvPr id="32774" name="Object 4"/>
          <p:cNvGraphicFramePr>
            <a:graphicFrameLocks noChangeAspect="1"/>
          </p:cNvGraphicFramePr>
          <p:nvPr/>
        </p:nvGraphicFramePr>
        <p:xfrm>
          <a:off x="3340100" y="4292600"/>
          <a:ext cx="4660900" cy="812800"/>
        </p:xfrm>
        <a:graphic>
          <a:graphicData uri="http://schemas.openxmlformats.org/presentationml/2006/ole">
            <p:oleObj spid="_x0000_s32774" name="Equation" r:id="rId5" imgW="4660900" imgH="812800" progId="Equation.DSMT4">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304800"/>
            <a:ext cx="8229600" cy="838200"/>
          </a:xfrm>
        </p:spPr>
        <p:txBody>
          <a:bodyPr/>
          <a:lstStyle/>
          <a:p>
            <a:pPr eaLnBrk="1" hangingPunct="1"/>
            <a:r>
              <a:rPr lang="en-US" smtClean="0"/>
              <a:t>Growth accounting</a:t>
            </a:r>
          </a:p>
        </p:txBody>
      </p:sp>
      <p:graphicFrame>
        <p:nvGraphicFramePr>
          <p:cNvPr id="33795" name="Object 2"/>
          <p:cNvGraphicFramePr>
            <a:graphicFrameLocks noChangeAspect="1"/>
          </p:cNvGraphicFramePr>
          <p:nvPr/>
        </p:nvGraphicFramePr>
        <p:xfrm>
          <a:off x="3200400" y="1600200"/>
          <a:ext cx="2209800" cy="1016000"/>
        </p:xfrm>
        <a:graphic>
          <a:graphicData uri="http://schemas.openxmlformats.org/presentationml/2006/ole">
            <p:oleObj spid="_x0000_s33795" name="Equation" r:id="rId3" imgW="2209800" imgH="1016000" progId="Equation.DSMT4">
              <p:embed/>
            </p:oleObj>
          </a:graphicData>
        </a:graphic>
      </p:graphicFrame>
      <p:graphicFrame>
        <p:nvGraphicFramePr>
          <p:cNvPr id="33796" name="Object 3"/>
          <p:cNvGraphicFramePr>
            <a:graphicFrameLocks noChangeAspect="1"/>
          </p:cNvGraphicFramePr>
          <p:nvPr/>
        </p:nvGraphicFramePr>
        <p:xfrm>
          <a:off x="3276600" y="2876550"/>
          <a:ext cx="2019300" cy="1155700"/>
        </p:xfrm>
        <a:graphic>
          <a:graphicData uri="http://schemas.openxmlformats.org/presentationml/2006/ole">
            <p:oleObj spid="_x0000_s33796" name="Equation" r:id="rId4" imgW="2019300" imgH="1155700" progId="Equation.DSMT4">
              <p:embed/>
            </p:oleObj>
          </a:graphicData>
        </a:graphic>
      </p:graphicFrame>
      <p:graphicFrame>
        <p:nvGraphicFramePr>
          <p:cNvPr id="33797" name="Object 4"/>
          <p:cNvGraphicFramePr>
            <a:graphicFrameLocks noChangeAspect="1"/>
          </p:cNvGraphicFramePr>
          <p:nvPr/>
        </p:nvGraphicFramePr>
        <p:xfrm>
          <a:off x="2628900" y="4572000"/>
          <a:ext cx="4000500" cy="1066800"/>
        </p:xfrm>
        <a:graphic>
          <a:graphicData uri="http://schemas.openxmlformats.org/presentationml/2006/ole">
            <p:oleObj spid="_x0000_s33797" name="Equation" r:id="rId5" imgW="4000500" imgH="1066800" progId="Equation.DSMT4">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Has the </a:t>
            </a:r>
            <a:r>
              <a:rPr lang="en-US" dirty="0" err="1" smtClean="0"/>
              <a:t>Beveridge</a:t>
            </a:r>
            <a:r>
              <a:rPr lang="en-US" dirty="0" smtClean="0"/>
              <a:t> Curve shifted?</a:t>
            </a:r>
            <a:endParaRPr lang="en-US" dirty="0"/>
          </a:p>
        </p:txBody>
      </p:sp>
      <p:pic>
        <p:nvPicPr>
          <p:cNvPr id="106498" name="Picture 2"/>
          <p:cNvPicPr>
            <a:picLocks noChangeAspect="1" noChangeArrowheads="1"/>
          </p:cNvPicPr>
          <p:nvPr/>
        </p:nvPicPr>
        <p:blipFill>
          <a:blip r:embed="rId2"/>
          <a:srcRect/>
          <a:stretch>
            <a:fillRect/>
          </a:stretch>
        </p:blipFill>
        <p:spPr bwMode="auto">
          <a:xfrm>
            <a:off x="1466850" y="1219200"/>
            <a:ext cx="6686550" cy="486668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Growth rates</a:t>
            </a:r>
          </a:p>
        </p:txBody>
      </p:sp>
      <p:sp>
        <p:nvSpPr>
          <p:cNvPr id="34819" name="Rectangle 3"/>
          <p:cNvSpPr>
            <a:spLocks noGrp="1" noChangeArrowheads="1"/>
          </p:cNvSpPr>
          <p:nvPr>
            <p:ph type="body" idx="1"/>
          </p:nvPr>
        </p:nvSpPr>
        <p:spPr/>
        <p:txBody>
          <a:bodyPr/>
          <a:lstStyle/>
          <a:p>
            <a:pPr eaLnBrk="1" hangingPunct="1">
              <a:lnSpc>
                <a:spcPct val="90000"/>
              </a:lnSpc>
            </a:pPr>
            <a:r>
              <a:rPr lang="en-US" dirty="0" smtClean="0"/>
              <a:t>In period </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r>
              <a:rPr lang="en-US" dirty="0" smtClean="0"/>
              <a:t>In period </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r>
              <a:rPr lang="en-US" dirty="0" smtClean="0"/>
              <a:t>Subtract    from           and divide all by    </a:t>
            </a:r>
          </a:p>
        </p:txBody>
      </p:sp>
      <p:graphicFrame>
        <p:nvGraphicFramePr>
          <p:cNvPr id="34820" name="Object 2"/>
          <p:cNvGraphicFramePr>
            <a:graphicFrameLocks noChangeAspect="1"/>
          </p:cNvGraphicFramePr>
          <p:nvPr/>
        </p:nvGraphicFramePr>
        <p:xfrm>
          <a:off x="2590800" y="2133600"/>
          <a:ext cx="4000500" cy="1066800"/>
        </p:xfrm>
        <a:graphic>
          <a:graphicData uri="http://schemas.openxmlformats.org/presentationml/2006/ole">
            <p:oleObj spid="_x0000_s34820" name="Equation" r:id="rId3" imgW="4000500" imgH="1066800" progId="Equation.DSMT4">
              <p:embed/>
            </p:oleObj>
          </a:graphicData>
        </a:graphic>
      </p:graphicFrame>
      <p:graphicFrame>
        <p:nvGraphicFramePr>
          <p:cNvPr id="34821" name="Object 3"/>
          <p:cNvGraphicFramePr>
            <a:graphicFrameLocks noChangeAspect="1"/>
          </p:cNvGraphicFramePr>
          <p:nvPr/>
        </p:nvGraphicFramePr>
        <p:xfrm>
          <a:off x="2654300" y="1727200"/>
          <a:ext cx="165100" cy="330200"/>
        </p:xfrm>
        <a:graphic>
          <a:graphicData uri="http://schemas.openxmlformats.org/presentationml/2006/ole">
            <p:oleObj spid="_x0000_s34821" name="Equation" r:id="rId4" imgW="165028" imgH="330057" progId="Equation.DSMT4">
              <p:embed/>
            </p:oleObj>
          </a:graphicData>
        </a:graphic>
      </p:graphicFrame>
      <p:graphicFrame>
        <p:nvGraphicFramePr>
          <p:cNvPr id="34822" name="Object 4"/>
          <p:cNvGraphicFramePr>
            <a:graphicFrameLocks noChangeAspect="1"/>
          </p:cNvGraphicFramePr>
          <p:nvPr/>
        </p:nvGraphicFramePr>
        <p:xfrm>
          <a:off x="2241550" y="3962400"/>
          <a:ext cx="4978400" cy="1092200"/>
        </p:xfrm>
        <a:graphic>
          <a:graphicData uri="http://schemas.openxmlformats.org/presentationml/2006/ole">
            <p:oleObj spid="_x0000_s34822" name="Equation" r:id="rId5" imgW="4978400" imgH="1092200" progId="Equation.DSMT4">
              <p:embed/>
            </p:oleObj>
          </a:graphicData>
        </a:graphic>
      </p:graphicFrame>
      <p:graphicFrame>
        <p:nvGraphicFramePr>
          <p:cNvPr id="34823" name="Object 5"/>
          <p:cNvGraphicFramePr>
            <a:graphicFrameLocks noChangeAspect="1"/>
          </p:cNvGraphicFramePr>
          <p:nvPr/>
        </p:nvGraphicFramePr>
        <p:xfrm>
          <a:off x="2590800" y="3352800"/>
          <a:ext cx="914400" cy="355600"/>
        </p:xfrm>
        <a:graphic>
          <a:graphicData uri="http://schemas.openxmlformats.org/presentationml/2006/ole">
            <p:oleObj spid="_x0000_s34823" name="Equation" r:id="rId6" imgW="914003" imgH="355446" progId="Equation.DSMT4">
              <p:embed/>
            </p:oleObj>
          </a:graphicData>
        </a:graphic>
      </p:graphicFrame>
      <p:graphicFrame>
        <p:nvGraphicFramePr>
          <p:cNvPr id="34824" name="Object 6"/>
          <p:cNvGraphicFramePr>
            <a:graphicFrameLocks noChangeAspect="1"/>
          </p:cNvGraphicFramePr>
          <p:nvPr/>
        </p:nvGraphicFramePr>
        <p:xfrm>
          <a:off x="2514600" y="5461000"/>
          <a:ext cx="165100" cy="330200"/>
        </p:xfrm>
        <a:graphic>
          <a:graphicData uri="http://schemas.openxmlformats.org/presentationml/2006/ole">
            <p:oleObj spid="_x0000_s34824" name="Equation" r:id="rId7" imgW="165028" imgH="330057" progId="Equation.DSMT4">
              <p:embed/>
            </p:oleObj>
          </a:graphicData>
        </a:graphic>
      </p:graphicFrame>
      <p:graphicFrame>
        <p:nvGraphicFramePr>
          <p:cNvPr id="34825" name="Object 7"/>
          <p:cNvGraphicFramePr>
            <a:graphicFrameLocks noChangeAspect="1"/>
          </p:cNvGraphicFramePr>
          <p:nvPr/>
        </p:nvGraphicFramePr>
        <p:xfrm>
          <a:off x="3733800" y="5435600"/>
          <a:ext cx="914400" cy="355600"/>
        </p:xfrm>
        <a:graphic>
          <a:graphicData uri="http://schemas.openxmlformats.org/presentationml/2006/ole">
            <p:oleObj spid="_x0000_s34825" name="Equation" r:id="rId8" imgW="914003" imgH="355446" progId="Equation.DSMT4">
              <p:embed/>
            </p:oleObj>
          </a:graphicData>
        </a:graphic>
      </p:graphicFrame>
      <p:graphicFrame>
        <p:nvGraphicFramePr>
          <p:cNvPr id="34827" name="Object 1"/>
          <p:cNvGraphicFramePr>
            <a:graphicFrameLocks noChangeAspect="1"/>
          </p:cNvGraphicFramePr>
          <p:nvPr/>
        </p:nvGraphicFramePr>
        <p:xfrm>
          <a:off x="7886700" y="5486400"/>
          <a:ext cx="342900" cy="254000"/>
        </p:xfrm>
        <a:graphic>
          <a:graphicData uri="http://schemas.openxmlformats.org/presentationml/2006/ole">
            <p:oleObj spid="_x0000_s34827" name="Equation" r:id="rId9" imgW="342751" imgH="253890" progId="Equation.DSMT4">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0" y="304800"/>
            <a:ext cx="8229600" cy="838200"/>
          </a:xfrm>
        </p:spPr>
        <p:txBody>
          <a:bodyPr/>
          <a:lstStyle/>
          <a:p>
            <a:pPr eaLnBrk="1" hangingPunct="1"/>
            <a:r>
              <a:rPr lang="en-US" smtClean="0"/>
              <a:t>Growth rates</a:t>
            </a:r>
          </a:p>
        </p:txBody>
      </p:sp>
      <p:graphicFrame>
        <p:nvGraphicFramePr>
          <p:cNvPr id="35843" name="Object 2"/>
          <p:cNvGraphicFramePr>
            <a:graphicFrameLocks noChangeAspect="1"/>
          </p:cNvGraphicFramePr>
          <p:nvPr/>
        </p:nvGraphicFramePr>
        <p:xfrm>
          <a:off x="685800" y="1371600"/>
          <a:ext cx="7162800" cy="3175000"/>
        </p:xfrm>
        <a:graphic>
          <a:graphicData uri="http://schemas.openxmlformats.org/presentationml/2006/ole">
            <p:oleObj spid="_x0000_s35843" name="Equation" r:id="rId3" imgW="7162800" imgH="3175000" progId="Equation.DSMT4">
              <p:embed/>
            </p:oleObj>
          </a:graphicData>
        </a:graphic>
      </p:graphicFrame>
      <p:graphicFrame>
        <p:nvGraphicFramePr>
          <p:cNvPr id="35844" name="Object 3"/>
          <p:cNvGraphicFramePr>
            <a:graphicFrameLocks noChangeAspect="1"/>
          </p:cNvGraphicFramePr>
          <p:nvPr/>
        </p:nvGraphicFramePr>
        <p:xfrm>
          <a:off x="2590800" y="5334000"/>
          <a:ext cx="2933700" cy="596900"/>
        </p:xfrm>
        <a:graphic>
          <a:graphicData uri="http://schemas.openxmlformats.org/presentationml/2006/ole">
            <p:oleObj spid="_x0000_s35844" name="Equation" r:id="rId4" imgW="2933700" imgH="596900" progId="Equation.DSMT4">
              <p:embed/>
            </p:oleObj>
          </a:graphicData>
        </a:graphic>
      </p:graphicFrame>
      <p:sp>
        <p:nvSpPr>
          <p:cNvPr id="6" name="Oval 5"/>
          <p:cNvSpPr/>
          <p:nvPr/>
        </p:nvSpPr>
        <p:spPr>
          <a:xfrm>
            <a:off x="3200400" y="3429000"/>
            <a:ext cx="914400" cy="914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Growth accounting</a:t>
            </a:r>
          </a:p>
        </p:txBody>
      </p:sp>
      <p:sp>
        <p:nvSpPr>
          <p:cNvPr id="36867" name="Rectangle 3"/>
          <p:cNvSpPr>
            <a:spLocks noGrp="1" noChangeArrowheads="1"/>
          </p:cNvSpPr>
          <p:nvPr>
            <p:ph type="body" idx="1"/>
          </p:nvPr>
        </p:nvSpPr>
        <p:spPr/>
        <p:txBody>
          <a:bodyPr/>
          <a:lstStyle/>
          <a:p>
            <a:pPr eaLnBrk="1" hangingPunct="1">
              <a:lnSpc>
                <a:spcPct val="90000"/>
              </a:lnSpc>
              <a:spcBef>
                <a:spcPct val="50000"/>
              </a:spcBef>
            </a:pPr>
            <a:r>
              <a:rPr lang="en-US" smtClean="0"/>
              <a:t>Each term is an annual growth rate</a:t>
            </a:r>
          </a:p>
          <a:p>
            <a:pPr eaLnBrk="1" hangingPunct="1">
              <a:lnSpc>
                <a:spcPct val="90000"/>
              </a:lnSpc>
              <a:spcBef>
                <a:spcPct val="50000"/>
              </a:spcBef>
            </a:pPr>
            <a:endParaRPr lang="en-US" smtClean="0"/>
          </a:p>
          <a:p>
            <a:pPr eaLnBrk="1" hangingPunct="1">
              <a:lnSpc>
                <a:spcPct val="90000"/>
              </a:lnSpc>
              <a:spcBef>
                <a:spcPct val="50000"/>
              </a:spcBef>
            </a:pPr>
            <a:endParaRPr lang="en-US" smtClean="0"/>
          </a:p>
          <a:p>
            <a:pPr eaLnBrk="1" hangingPunct="1">
              <a:lnSpc>
                <a:spcPct val="90000"/>
              </a:lnSpc>
              <a:spcBef>
                <a:spcPct val="50000"/>
              </a:spcBef>
            </a:pPr>
            <a:endParaRPr lang="en-US" smtClean="0"/>
          </a:p>
          <a:p>
            <a:pPr eaLnBrk="1" hangingPunct="1">
              <a:lnSpc>
                <a:spcPct val="90000"/>
              </a:lnSpc>
              <a:spcBef>
                <a:spcPct val="50000"/>
              </a:spcBef>
            </a:pPr>
            <a:r>
              <a:rPr lang="en-US" smtClean="0"/>
              <a:t>How much growth can be attributed to</a:t>
            </a:r>
          </a:p>
          <a:p>
            <a:pPr lvl="1" eaLnBrk="1" hangingPunct="1">
              <a:lnSpc>
                <a:spcPct val="90000"/>
              </a:lnSpc>
              <a:spcBef>
                <a:spcPct val="50000"/>
              </a:spcBef>
            </a:pPr>
            <a:r>
              <a:rPr lang="en-US" sz="2400" smtClean="0"/>
              <a:t>Changes in the capital stock?</a:t>
            </a:r>
          </a:p>
          <a:p>
            <a:pPr lvl="1" eaLnBrk="1" hangingPunct="1">
              <a:lnSpc>
                <a:spcPct val="90000"/>
              </a:lnSpc>
              <a:spcBef>
                <a:spcPct val="50000"/>
              </a:spcBef>
            </a:pPr>
            <a:r>
              <a:rPr lang="en-US" sz="2400" smtClean="0"/>
              <a:t>Changes in technology?</a:t>
            </a:r>
          </a:p>
          <a:p>
            <a:pPr eaLnBrk="1" hangingPunct="1">
              <a:lnSpc>
                <a:spcPct val="90000"/>
              </a:lnSpc>
            </a:pPr>
            <a:endParaRPr lang="en-US" sz="2800" smtClean="0"/>
          </a:p>
        </p:txBody>
      </p:sp>
      <p:graphicFrame>
        <p:nvGraphicFramePr>
          <p:cNvPr id="36868" name="Object 2"/>
          <p:cNvGraphicFramePr>
            <a:graphicFrameLocks noChangeAspect="1"/>
          </p:cNvGraphicFramePr>
          <p:nvPr/>
        </p:nvGraphicFramePr>
        <p:xfrm>
          <a:off x="2743200" y="2895600"/>
          <a:ext cx="2933700" cy="596900"/>
        </p:xfrm>
        <a:graphic>
          <a:graphicData uri="http://schemas.openxmlformats.org/presentationml/2006/ole">
            <p:oleObj spid="_x0000_s36868" name="Equation" r:id="rId3" imgW="2933700" imgH="596900" progId="Equation.DSMT4">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With population growth (notes, pg 7)</a:t>
            </a:r>
          </a:p>
        </p:txBody>
      </p:sp>
      <p:sp>
        <p:nvSpPr>
          <p:cNvPr id="37891" name="Rectangle 3"/>
          <p:cNvSpPr>
            <a:spLocks noGrp="1" noChangeArrowheads="1"/>
          </p:cNvSpPr>
          <p:nvPr>
            <p:ph type="body" idx="1"/>
          </p:nvPr>
        </p:nvSpPr>
        <p:spPr/>
        <p:txBody>
          <a:bodyPr/>
          <a:lstStyle/>
          <a:p>
            <a:pPr eaLnBrk="1" hangingPunct="1"/>
            <a:r>
              <a:rPr lang="en-US" smtClean="0"/>
              <a:t>Population, </a:t>
            </a:r>
          </a:p>
        </p:txBody>
      </p:sp>
      <p:graphicFrame>
        <p:nvGraphicFramePr>
          <p:cNvPr id="37892" name="Object 2"/>
          <p:cNvGraphicFramePr>
            <a:graphicFrameLocks noChangeAspect="1"/>
          </p:cNvGraphicFramePr>
          <p:nvPr/>
        </p:nvGraphicFramePr>
        <p:xfrm>
          <a:off x="3048000" y="1676400"/>
          <a:ext cx="457200" cy="533400"/>
        </p:xfrm>
        <a:graphic>
          <a:graphicData uri="http://schemas.openxmlformats.org/presentationml/2006/ole">
            <p:oleObj spid="_x0000_s37892" name="Equation" r:id="rId3" imgW="457002" imgH="533169" progId="Equation.DSMT4">
              <p:embed/>
            </p:oleObj>
          </a:graphicData>
        </a:graphic>
      </p:graphicFrame>
      <p:graphicFrame>
        <p:nvGraphicFramePr>
          <p:cNvPr id="37893" name="Object 3"/>
          <p:cNvGraphicFramePr>
            <a:graphicFrameLocks noChangeAspect="1"/>
          </p:cNvGraphicFramePr>
          <p:nvPr/>
        </p:nvGraphicFramePr>
        <p:xfrm>
          <a:off x="3352800" y="2349500"/>
          <a:ext cx="2019300" cy="1155700"/>
        </p:xfrm>
        <a:graphic>
          <a:graphicData uri="http://schemas.openxmlformats.org/presentationml/2006/ole">
            <p:oleObj spid="_x0000_s37893" name="Equation" r:id="rId4" imgW="2019300" imgH="1155700" progId="Equation.DSMT4">
              <p:embed/>
            </p:oleObj>
          </a:graphicData>
        </a:graphic>
      </p:graphicFrame>
      <p:graphicFrame>
        <p:nvGraphicFramePr>
          <p:cNvPr id="37894" name="Object 4"/>
          <p:cNvGraphicFramePr>
            <a:graphicFrameLocks noChangeAspect="1"/>
          </p:cNvGraphicFramePr>
          <p:nvPr/>
        </p:nvGraphicFramePr>
        <p:xfrm>
          <a:off x="2895600" y="3644900"/>
          <a:ext cx="3035300" cy="1155700"/>
        </p:xfrm>
        <a:graphic>
          <a:graphicData uri="http://schemas.openxmlformats.org/presentationml/2006/ole">
            <p:oleObj spid="_x0000_s37894" name="Equation" r:id="rId5" imgW="3035300" imgH="1155700" progId="Equation.DSMT4">
              <p:embed/>
            </p:oleObj>
          </a:graphicData>
        </a:graphic>
      </p:graphicFrame>
      <p:graphicFrame>
        <p:nvGraphicFramePr>
          <p:cNvPr id="37895" name="Object 5"/>
          <p:cNvGraphicFramePr>
            <a:graphicFrameLocks noChangeAspect="1"/>
          </p:cNvGraphicFramePr>
          <p:nvPr/>
        </p:nvGraphicFramePr>
        <p:xfrm>
          <a:off x="2971800" y="5334000"/>
          <a:ext cx="4127500" cy="596900"/>
        </p:xfrm>
        <a:graphic>
          <a:graphicData uri="http://schemas.openxmlformats.org/presentationml/2006/ole">
            <p:oleObj spid="_x0000_s37895" name="Equation" r:id="rId6" imgW="4127500" imgH="596900" progId="Equation.DSMT4">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Growth accounting</a:t>
            </a:r>
          </a:p>
        </p:txBody>
      </p:sp>
      <p:sp>
        <p:nvSpPr>
          <p:cNvPr id="38915" name="Rectangle 3"/>
          <p:cNvSpPr>
            <a:spLocks noGrp="1" noChangeArrowheads="1"/>
          </p:cNvSpPr>
          <p:nvPr>
            <p:ph type="body" idx="1"/>
          </p:nvPr>
        </p:nvSpPr>
        <p:spPr/>
        <p:txBody>
          <a:bodyPr/>
          <a:lstStyle/>
          <a:p>
            <a:pPr eaLnBrk="1" hangingPunct="1">
              <a:lnSpc>
                <a:spcPct val="80000"/>
              </a:lnSpc>
              <a:spcBef>
                <a:spcPct val="50000"/>
              </a:spcBef>
            </a:pPr>
            <a:r>
              <a:rPr lang="en-US" smtClean="0"/>
              <a:t>Each term is an annual growth rate</a:t>
            </a:r>
          </a:p>
          <a:p>
            <a:pPr eaLnBrk="1" hangingPunct="1">
              <a:lnSpc>
                <a:spcPct val="80000"/>
              </a:lnSpc>
              <a:spcBef>
                <a:spcPct val="50000"/>
              </a:spcBef>
            </a:pPr>
            <a:endParaRPr lang="en-US" smtClean="0"/>
          </a:p>
          <a:p>
            <a:pPr eaLnBrk="1" hangingPunct="1">
              <a:lnSpc>
                <a:spcPct val="80000"/>
              </a:lnSpc>
              <a:spcBef>
                <a:spcPct val="50000"/>
              </a:spcBef>
            </a:pPr>
            <a:endParaRPr lang="en-US" smtClean="0"/>
          </a:p>
          <a:p>
            <a:pPr eaLnBrk="1" hangingPunct="1">
              <a:lnSpc>
                <a:spcPct val="80000"/>
              </a:lnSpc>
              <a:spcBef>
                <a:spcPct val="50000"/>
              </a:spcBef>
            </a:pPr>
            <a:endParaRPr lang="en-US" smtClean="0"/>
          </a:p>
          <a:p>
            <a:pPr eaLnBrk="1" hangingPunct="1">
              <a:lnSpc>
                <a:spcPct val="80000"/>
              </a:lnSpc>
              <a:spcBef>
                <a:spcPct val="50000"/>
              </a:spcBef>
            </a:pPr>
            <a:r>
              <a:rPr lang="en-US" smtClean="0"/>
              <a:t>How much growth can be attributed to</a:t>
            </a:r>
          </a:p>
          <a:p>
            <a:pPr lvl="1" eaLnBrk="1" hangingPunct="1">
              <a:lnSpc>
                <a:spcPct val="80000"/>
              </a:lnSpc>
              <a:spcBef>
                <a:spcPct val="50000"/>
              </a:spcBef>
            </a:pPr>
            <a:r>
              <a:rPr lang="en-US" sz="2400" smtClean="0"/>
              <a:t>Changes in the capital stock?</a:t>
            </a:r>
          </a:p>
          <a:p>
            <a:pPr lvl="1" eaLnBrk="1" hangingPunct="1">
              <a:lnSpc>
                <a:spcPct val="80000"/>
              </a:lnSpc>
              <a:spcBef>
                <a:spcPct val="50000"/>
              </a:spcBef>
            </a:pPr>
            <a:r>
              <a:rPr lang="en-US" sz="2400" smtClean="0"/>
              <a:t>Changes in technology?</a:t>
            </a:r>
          </a:p>
          <a:p>
            <a:pPr lvl="1" eaLnBrk="1" hangingPunct="1">
              <a:lnSpc>
                <a:spcPct val="80000"/>
              </a:lnSpc>
              <a:spcBef>
                <a:spcPct val="50000"/>
              </a:spcBef>
            </a:pPr>
            <a:r>
              <a:rPr lang="en-US" sz="2400" smtClean="0"/>
              <a:t>Changes in labor supplied?</a:t>
            </a:r>
          </a:p>
          <a:p>
            <a:pPr eaLnBrk="1" hangingPunct="1">
              <a:lnSpc>
                <a:spcPct val="80000"/>
              </a:lnSpc>
            </a:pPr>
            <a:endParaRPr lang="en-US" sz="2800" smtClean="0"/>
          </a:p>
        </p:txBody>
      </p:sp>
      <p:graphicFrame>
        <p:nvGraphicFramePr>
          <p:cNvPr id="38916" name="Object 2"/>
          <p:cNvGraphicFramePr>
            <a:graphicFrameLocks noChangeAspect="1"/>
          </p:cNvGraphicFramePr>
          <p:nvPr/>
        </p:nvGraphicFramePr>
        <p:xfrm>
          <a:off x="2133600" y="2895600"/>
          <a:ext cx="4127500" cy="596900"/>
        </p:xfrm>
        <a:graphic>
          <a:graphicData uri="http://schemas.openxmlformats.org/presentationml/2006/ole">
            <p:oleObj spid="_x0000_s38916" name="Equation" r:id="rId3" imgW="4127500" imgH="596900" progId="Equation.DSMT4">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idx="4294967295"/>
          </p:nvPr>
        </p:nvSpPr>
        <p:spPr/>
        <p:txBody>
          <a:bodyPr/>
          <a:lstStyle/>
          <a:p>
            <a:pPr eaLnBrk="1" hangingPunct="1"/>
            <a:r>
              <a:rPr lang="en-US" smtClean="0"/>
              <a:t>Example: Korean GDP per capita</a:t>
            </a:r>
          </a:p>
        </p:txBody>
      </p:sp>
      <p:graphicFrame>
        <p:nvGraphicFramePr>
          <p:cNvPr id="5" name="Object 3"/>
          <p:cNvGraphicFramePr>
            <a:graphicFrameLocks noGrp="1" noChangeAspect="1"/>
          </p:cNvGraphicFramePr>
          <p:nvPr>
            <p:ph idx="4294967295"/>
          </p:nvPr>
        </p:nvGraphicFramePr>
        <p:xfrm>
          <a:off x="508000" y="1652588"/>
          <a:ext cx="8128000" cy="4419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304800"/>
            <a:ext cx="8229600" cy="838200"/>
          </a:xfrm>
        </p:spPr>
        <p:txBody>
          <a:bodyPr/>
          <a:lstStyle/>
          <a:p>
            <a:pPr eaLnBrk="1" hangingPunct="1"/>
            <a:r>
              <a:rPr lang="en-US" smtClean="0"/>
              <a:t>Example: Korea</a:t>
            </a:r>
          </a:p>
        </p:txBody>
      </p:sp>
      <p:graphicFrame>
        <p:nvGraphicFramePr>
          <p:cNvPr id="232451" name="Group 3"/>
          <p:cNvGraphicFramePr>
            <a:graphicFrameLocks noGrp="1"/>
          </p:cNvGraphicFramePr>
          <p:nvPr>
            <p:ph sz="half" idx="4294967295"/>
          </p:nvPr>
        </p:nvGraphicFramePr>
        <p:xfrm>
          <a:off x="1219200" y="1600200"/>
          <a:ext cx="6477000" cy="1754188"/>
        </p:xfrm>
        <a:graphic>
          <a:graphicData uri="http://schemas.openxmlformats.org/drawingml/2006/table">
            <a:tbl>
              <a:tblPr/>
              <a:tblGrid>
                <a:gridCol w="838200"/>
                <a:gridCol w="1371600"/>
                <a:gridCol w="1447800"/>
                <a:gridCol w="838200"/>
                <a:gridCol w="990600"/>
                <a:gridCol w="990600"/>
              </a:tblGrid>
              <a:tr h="7285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Palatino Linotype" pitchFamily="18" charset="0"/>
                        <a:cs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dirty="0" smtClean="0">
                          <a:ln>
                            <a:noFill/>
                          </a:ln>
                          <a:solidFill>
                            <a:schemeClr val="tx1"/>
                          </a:solidFill>
                          <a:effectLst/>
                          <a:latin typeface="Palatino Linotype" pitchFamily="18" charset="0"/>
                          <a:cs typeface="Arial" charset="0"/>
                        </a:rPr>
                        <a:t>Y</a:t>
                      </a:r>
                      <a:r>
                        <a:rPr kumimoji="0" lang="en-US" sz="1400" b="1" i="0" u="none" strike="noStrike" cap="none" normalizeH="0" baseline="0" dirty="0" smtClean="0">
                          <a:ln>
                            <a:noFill/>
                          </a:ln>
                          <a:solidFill>
                            <a:schemeClr val="tx1"/>
                          </a:solidFill>
                          <a:effectLst/>
                          <a:latin typeface="Palatino Linotype" pitchFamily="18" charset="0"/>
                          <a:cs typeface="Arial" charset="0"/>
                        </a:rPr>
                        <a:t/>
                      </a:r>
                      <a:br>
                        <a:rPr kumimoji="0" lang="en-US" sz="1400" b="1" i="0" u="none" strike="noStrike" cap="none" normalizeH="0" baseline="0" dirty="0" smtClean="0">
                          <a:ln>
                            <a:noFill/>
                          </a:ln>
                          <a:solidFill>
                            <a:schemeClr val="tx1"/>
                          </a:solidFill>
                          <a:effectLst/>
                          <a:latin typeface="Palatino Linotype" pitchFamily="18" charset="0"/>
                          <a:cs typeface="Arial" charset="0"/>
                        </a:rPr>
                      </a:br>
                      <a:r>
                        <a:rPr kumimoji="0" lang="en-US" sz="1400" b="1" i="0" u="none" strike="noStrike" cap="none" normalizeH="0" baseline="0" dirty="0" smtClean="0">
                          <a:ln>
                            <a:noFill/>
                          </a:ln>
                          <a:solidFill>
                            <a:schemeClr val="tx1"/>
                          </a:solidFill>
                          <a:effectLst/>
                          <a:latin typeface="Palatino Linotype" pitchFamily="18" charset="0"/>
                          <a:cs typeface="Arial" charset="0"/>
                        </a:rPr>
                        <a:t>(</a:t>
                      </a:r>
                      <a:r>
                        <a:rPr kumimoji="0" lang="en-US" sz="1400" b="1" i="0" u="none" strike="noStrike" cap="none" normalizeH="0" baseline="0" dirty="0" err="1" smtClean="0">
                          <a:ln>
                            <a:noFill/>
                          </a:ln>
                          <a:solidFill>
                            <a:schemeClr val="tx1"/>
                          </a:solidFill>
                          <a:effectLst/>
                          <a:latin typeface="Palatino Linotype" pitchFamily="18" charset="0"/>
                          <a:cs typeface="Arial" charset="0"/>
                        </a:rPr>
                        <a:t>bil</a:t>
                      </a:r>
                      <a:r>
                        <a:rPr kumimoji="0" lang="en-US" sz="1400" b="1" i="0" u="none" strike="noStrike" cap="none" normalizeH="0" baseline="0" dirty="0" smtClean="0">
                          <a:ln>
                            <a:noFill/>
                          </a:ln>
                          <a:solidFill>
                            <a:schemeClr val="tx1"/>
                          </a:solidFill>
                          <a:effectLst/>
                          <a:latin typeface="Palatino Linotype" pitchFamily="18" charset="0"/>
                          <a:cs typeface="Arial" charset="0"/>
                        </a:rPr>
                        <a:t> 2005 US$)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dirty="0" smtClean="0">
                          <a:ln>
                            <a:noFill/>
                          </a:ln>
                          <a:solidFill>
                            <a:schemeClr val="tx1"/>
                          </a:solidFill>
                          <a:effectLst/>
                          <a:latin typeface="Palatino Linotype" pitchFamily="18" charset="0"/>
                          <a:cs typeface="Arial" charset="0"/>
                        </a:rPr>
                        <a:t>K</a:t>
                      </a:r>
                      <a:r>
                        <a:rPr kumimoji="0" lang="en-US" sz="1400" b="1" i="0" u="none" strike="noStrike" cap="none" normalizeH="0" baseline="0" dirty="0" smtClean="0">
                          <a:ln>
                            <a:noFill/>
                          </a:ln>
                          <a:solidFill>
                            <a:schemeClr val="tx1"/>
                          </a:solidFill>
                          <a:effectLst/>
                          <a:latin typeface="Palatino Linotype" pitchFamily="18" charset="0"/>
                          <a:cs typeface="Arial" charset="0"/>
                        </a:rPr>
                        <a:t/>
                      </a:r>
                      <a:br>
                        <a:rPr kumimoji="0" lang="en-US" sz="1400" b="1" i="0" u="none" strike="noStrike" cap="none" normalizeH="0" baseline="0" dirty="0" smtClean="0">
                          <a:ln>
                            <a:noFill/>
                          </a:ln>
                          <a:solidFill>
                            <a:schemeClr val="tx1"/>
                          </a:solidFill>
                          <a:effectLst/>
                          <a:latin typeface="Palatino Linotype" pitchFamily="18" charset="0"/>
                          <a:cs typeface="Arial" charset="0"/>
                        </a:rPr>
                      </a:br>
                      <a:r>
                        <a:rPr kumimoji="0" lang="en-US" sz="1400" b="1" i="0" u="none" strike="noStrike" cap="none" normalizeH="0" baseline="0" dirty="0" smtClean="0">
                          <a:ln>
                            <a:noFill/>
                          </a:ln>
                          <a:solidFill>
                            <a:schemeClr val="tx1"/>
                          </a:solidFill>
                          <a:effectLst/>
                          <a:latin typeface="Palatino Linotype" pitchFamily="18" charset="0"/>
                          <a:cs typeface="Arial" charset="0"/>
                        </a:rPr>
                        <a:t>(</a:t>
                      </a:r>
                      <a:r>
                        <a:rPr kumimoji="0" lang="en-US" sz="1400" b="1" i="0" u="none" strike="noStrike" cap="none" normalizeH="0" baseline="0" dirty="0" err="1" smtClean="0">
                          <a:ln>
                            <a:noFill/>
                          </a:ln>
                          <a:solidFill>
                            <a:schemeClr val="tx1"/>
                          </a:solidFill>
                          <a:effectLst/>
                          <a:latin typeface="Palatino Linotype" pitchFamily="18" charset="0"/>
                          <a:cs typeface="Arial" charset="0"/>
                        </a:rPr>
                        <a:t>bil</a:t>
                      </a:r>
                      <a:r>
                        <a:rPr kumimoji="0" lang="en-US" sz="1400" b="1" i="0" u="none" strike="noStrike" cap="none" normalizeH="0" baseline="0" dirty="0" smtClean="0">
                          <a:ln>
                            <a:noFill/>
                          </a:ln>
                          <a:solidFill>
                            <a:schemeClr val="tx1"/>
                          </a:solidFill>
                          <a:effectLst/>
                          <a:latin typeface="Palatino Linotype" pitchFamily="18" charset="0"/>
                          <a:cs typeface="Arial" charset="0"/>
                        </a:rPr>
                        <a:t> 2005 US$)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smtClean="0">
                          <a:ln>
                            <a:noFill/>
                          </a:ln>
                          <a:solidFill>
                            <a:schemeClr val="tx1"/>
                          </a:solidFill>
                          <a:effectLst/>
                          <a:latin typeface="Palatino Linotype" pitchFamily="18" charset="0"/>
                          <a:cs typeface="Arial" charset="0"/>
                        </a:rPr>
                        <a:t>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Arial" charset="0"/>
                        </a:rPr>
                        <a:t>(ths)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smtClean="0">
                          <a:ln>
                            <a:noFill/>
                          </a:ln>
                          <a:solidFill>
                            <a:schemeClr val="tx1"/>
                          </a:solidFill>
                          <a:effectLst/>
                          <a:latin typeface="Palatino Linotype" pitchFamily="18" charset="0"/>
                          <a:cs typeface="Arial" charset="0"/>
                        </a:rPr>
                        <a:t>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Arial" charset="0"/>
                        </a:rPr>
                        <a:t>(ths)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smtClean="0">
                          <a:ln>
                            <a:noFill/>
                          </a:ln>
                          <a:solidFill>
                            <a:schemeClr val="tx1"/>
                          </a:solidFill>
                          <a:effectLst/>
                          <a:latin typeface="Palatino Linotype" pitchFamily="18" charset="0"/>
                          <a:cs typeface="Arial" charset="0"/>
                        </a:rPr>
                        <a:t>A</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1970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97.32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131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10062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32241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0000"/>
                          </a:solidFill>
                          <a:effectLst/>
                          <a:latin typeface="Palatino Linotype" pitchFamily="18" charset="0"/>
                          <a:cs typeface="Arial" charset="0"/>
                        </a:rPr>
                        <a:t>0.041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2009</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1214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4551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24275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48509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0000"/>
                          </a:solidFill>
                          <a:effectLst/>
                          <a:latin typeface="Palatino Linotype" pitchFamily="18" charset="0"/>
                          <a:cs typeface="Arial" charset="0"/>
                        </a:rPr>
                        <a:t>0.087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2481" name="Group 33"/>
          <p:cNvGraphicFramePr>
            <a:graphicFrameLocks noGrp="1"/>
          </p:cNvGraphicFramePr>
          <p:nvPr/>
        </p:nvGraphicFramePr>
        <p:xfrm>
          <a:off x="990600" y="4635500"/>
          <a:ext cx="7162800" cy="854076"/>
        </p:xfrm>
        <a:graphic>
          <a:graphicData uri="http://schemas.openxmlformats.org/drawingml/2006/table">
            <a:tbl>
              <a:tblPr/>
              <a:tblGrid>
                <a:gridCol w="1828800"/>
                <a:gridCol w="1600200"/>
                <a:gridCol w="1371600"/>
                <a:gridCol w="1112838"/>
                <a:gridCol w="1249362"/>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a:ln>
                          <a:noFill/>
                        </a:ln>
                        <a:solidFill>
                          <a:schemeClr val="tx1"/>
                        </a:solidFill>
                        <a:effectLst/>
                        <a:latin typeface="Palatino Linotype" pitchFamily="18" charset="0"/>
                        <a:ea typeface="Arial" charset="0"/>
                        <a:cs typeface="Arial" charset="0"/>
                      </a:endParaRPr>
                    </a:p>
                  </a:txBody>
                  <a:tcPr marT="45754" marB="4575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Palatino Linotype" pitchFamily="18" charset="0"/>
                          <a:ea typeface="Arial" charset="0"/>
                          <a:cs typeface="Arial" charset="0"/>
                        </a:rPr>
                        <a:t>Y/N</a:t>
                      </a:r>
                    </a:p>
                  </a:txBody>
                  <a:tcPr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Palatino Linotype" pitchFamily="18" charset="0"/>
                          <a:ea typeface="Arial" charset="0"/>
                          <a:cs typeface="Arial" charset="0"/>
                        </a:rPr>
                        <a:t>L/N</a:t>
                      </a:r>
                    </a:p>
                  </a:txBody>
                  <a:tcPr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Palatino Linotype" pitchFamily="18" charset="0"/>
                          <a:ea typeface="Arial" charset="0"/>
                          <a:cs typeface="Arial" charset="0"/>
                        </a:rPr>
                        <a:t> K/L</a:t>
                      </a:r>
                    </a:p>
                  </a:txBody>
                  <a:tcPr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Palatino Linotype" pitchFamily="18" charset="0"/>
                          <a:ea typeface="Arial" charset="0"/>
                          <a:cs typeface="Arial" charset="0"/>
                        </a:rPr>
                        <a:t>A</a:t>
                      </a:r>
                    </a:p>
                  </a:txBody>
                  <a:tcPr marT="45754" marB="4575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Palatino Linotype" pitchFamily="18" charset="0"/>
                          <a:ea typeface="Arial" charset="0"/>
                          <a:cs typeface="Arial" charset="0"/>
                        </a:rPr>
                        <a:t>1970-2009</a:t>
                      </a:r>
                      <a:endParaRPr kumimoji="0" lang="en-US" sz="2200" b="0" i="0" u="none" strike="noStrike" cap="none" normalizeH="0" baseline="0" dirty="0">
                        <a:ln>
                          <a:noFill/>
                        </a:ln>
                        <a:solidFill>
                          <a:schemeClr val="tx1"/>
                        </a:solidFill>
                        <a:effectLst/>
                        <a:latin typeface="Palatino Linotype" pitchFamily="18" charset="0"/>
                        <a:ea typeface="Arial" charset="0"/>
                        <a:cs typeface="Arial" charset="0"/>
                      </a:endParaRPr>
                    </a:p>
                  </a:txBody>
                  <a:tcPr marT="45754" marB="4575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rgbClr val="FF0000"/>
                          </a:solidFill>
                          <a:effectLst/>
                          <a:latin typeface="Palatino Linotype" pitchFamily="18" charset="0"/>
                          <a:ea typeface="Arial" charset="0"/>
                          <a:cs typeface="Arial" charset="0"/>
                        </a:rPr>
                        <a:t>5.42</a:t>
                      </a:r>
                      <a:endParaRPr kumimoji="0" lang="en-US" sz="2200" b="0" i="0" u="none" strike="noStrike" cap="none" normalizeH="0" baseline="0" dirty="0">
                        <a:ln>
                          <a:noFill/>
                        </a:ln>
                        <a:solidFill>
                          <a:srgbClr val="FF0000"/>
                        </a:solidFill>
                        <a:effectLst/>
                        <a:latin typeface="Palatino Linotype" pitchFamily="18" charset="0"/>
                        <a:ea typeface="Arial" charset="0"/>
                        <a:cs typeface="Arial" charset="0"/>
                      </a:endParaRPr>
                    </a:p>
                  </a:txBody>
                  <a:tcPr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rgbClr val="FF0000"/>
                          </a:solidFill>
                          <a:effectLst/>
                          <a:latin typeface="Palatino Linotype" pitchFamily="18" charset="0"/>
                          <a:ea typeface="Arial" charset="0"/>
                          <a:cs typeface="Arial" charset="0"/>
                        </a:rPr>
                        <a:t>1.21</a:t>
                      </a:r>
                      <a:endParaRPr kumimoji="0" lang="en-US" sz="2200" b="0" i="0" u="none" strike="noStrike" cap="none" normalizeH="0" baseline="0" dirty="0">
                        <a:ln>
                          <a:noFill/>
                        </a:ln>
                        <a:solidFill>
                          <a:srgbClr val="FF0000"/>
                        </a:solidFill>
                        <a:effectLst/>
                        <a:latin typeface="Palatino Linotype" pitchFamily="18" charset="0"/>
                        <a:ea typeface="Arial" charset="0"/>
                        <a:cs typeface="Arial" charset="0"/>
                      </a:endParaRPr>
                    </a:p>
                  </a:txBody>
                  <a:tcPr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rgbClr val="FF0000"/>
                          </a:solidFill>
                          <a:effectLst/>
                          <a:latin typeface="Palatino Linotype" pitchFamily="18" charset="0"/>
                          <a:ea typeface="Arial" charset="0"/>
                          <a:cs typeface="Arial" charset="0"/>
                        </a:rPr>
                        <a:t>2.28</a:t>
                      </a:r>
                      <a:endParaRPr kumimoji="0" lang="en-US" sz="2200" b="0" i="0" u="none" strike="noStrike" cap="none" normalizeH="0" baseline="0" dirty="0">
                        <a:ln>
                          <a:noFill/>
                        </a:ln>
                        <a:solidFill>
                          <a:srgbClr val="FF0000"/>
                        </a:solidFill>
                        <a:effectLst/>
                        <a:latin typeface="Palatino Linotype" pitchFamily="18" charset="0"/>
                        <a:ea typeface="Arial" charset="0"/>
                        <a:cs typeface="Arial" charset="0"/>
                      </a:endParaRPr>
                    </a:p>
                  </a:txBody>
                  <a:tcPr marT="45754" marB="457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rgbClr val="FF0000"/>
                          </a:solidFill>
                          <a:effectLst/>
                          <a:latin typeface="Palatino Linotype" pitchFamily="18" charset="0"/>
                          <a:ea typeface="Arial" charset="0"/>
                          <a:cs typeface="Arial" charset="0"/>
                        </a:rPr>
                        <a:t>1.93</a:t>
                      </a:r>
                      <a:endParaRPr kumimoji="0" lang="en-US" sz="2200" b="0" i="0" u="none" strike="noStrike" cap="none" normalizeH="0" baseline="0" dirty="0">
                        <a:ln>
                          <a:noFill/>
                        </a:ln>
                        <a:solidFill>
                          <a:srgbClr val="FF0000"/>
                        </a:solidFill>
                        <a:effectLst/>
                        <a:latin typeface="Palatino Linotype" pitchFamily="18" charset="0"/>
                        <a:ea typeface="Arial" charset="0"/>
                        <a:cs typeface="Arial" charset="0"/>
                      </a:endParaRPr>
                    </a:p>
                  </a:txBody>
                  <a:tcPr marT="45754" marB="4575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013" name="Object 2"/>
          <p:cNvGraphicFramePr>
            <a:graphicFrameLocks noChangeAspect="1"/>
          </p:cNvGraphicFramePr>
          <p:nvPr/>
        </p:nvGraphicFramePr>
        <p:xfrm>
          <a:off x="2286000" y="3594100"/>
          <a:ext cx="4127500" cy="596900"/>
        </p:xfrm>
        <a:graphic>
          <a:graphicData uri="http://schemas.openxmlformats.org/presentationml/2006/ole">
            <p:oleObj spid="_x0000_s41013" name="Equation" r:id="rId3" imgW="4127500" imgH="596900" progId="Equation.DSMT4">
              <p:embed/>
            </p:oleObj>
          </a:graphicData>
        </a:graphic>
      </p:graphicFrame>
      <p:graphicFrame>
        <p:nvGraphicFramePr>
          <p:cNvPr id="41014" name="Object 3"/>
          <p:cNvGraphicFramePr>
            <a:graphicFrameLocks noChangeAspect="1"/>
          </p:cNvGraphicFramePr>
          <p:nvPr/>
        </p:nvGraphicFramePr>
        <p:xfrm>
          <a:off x="5867400" y="4724400"/>
          <a:ext cx="292100" cy="228600"/>
        </p:xfrm>
        <a:graphic>
          <a:graphicData uri="http://schemas.openxmlformats.org/presentationml/2006/ole">
            <p:oleObj spid="_x0000_s41014" name="Equation" r:id="rId4" imgW="291973" imgH="228501" progId="Equation.DSMT4">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idx="4294967295"/>
          </p:nvPr>
        </p:nvSpPr>
        <p:spPr/>
        <p:txBody>
          <a:bodyPr/>
          <a:lstStyle/>
          <a:p>
            <a:pPr eaLnBrk="1" hangingPunct="1"/>
            <a:r>
              <a:rPr lang="en-US" smtClean="0"/>
              <a:t>Korean GDP per capita</a:t>
            </a:r>
          </a:p>
        </p:txBody>
      </p:sp>
      <p:graphicFrame>
        <p:nvGraphicFramePr>
          <p:cNvPr id="8" name="Object 3"/>
          <p:cNvGraphicFramePr>
            <a:graphicFrameLocks noGrp="1" noChangeAspect="1"/>
          </p:cNvGraphicFramePr>
          <p:nvPr>
            <p:ph idx="4294967295"/>
          </p:nvPr>
        </p:nvGraphicFramePr>
        <p:xfrm>
          <a:off x="355600" y="1652588"/>
          <a:ext cx="81280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41988" name="Text Box 4"/>
          <p:cNvSpPr txBox="1">
            <a:spLocks noChangeArrowheads="1"/>
          </p:cNvSpPr>
          <p:nvPr/>
        </p:nvSpPr>
        <p:spPr bwMode="auto">
          <a:xfrm>
            <a:off x="5791200" y="2895600"/>
            <a:ext cx="1219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Data</a:t>
            </a:r>
          </a:p>
        </p:txBody>
      </p:sp>
      <p:sp>
        <p:nvSpPr>
          <p:cNvPr id="41989" name="Text Box 5"/>
          <p:cNvSpPr txBox="1">
            <a:spLocks noChangeArrowheads="1"/>
          </p:cNvSpPr>
          <p:nvPr/>
        </p:nvSpPr>
        <p:spPr bwMode="auto">
          <a:xfrm>
            <a:off x="6324600" y="4114800"/>
            <a:ext cx="1905000" cy="641350"/>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Model No TFP Growth</a:t>
            </a:r>
          </a:p>
        </p:txBody>
      </p:sp>
      <p:sp>
        <p:nvSpPr>
          <p:cNvPr id="41990" name="Text Box 6"/>
          <p:cNvSpPr txBox="1">
            <a:spLocks noChangeArrowheads="1"/>
          </p:cNvSpPr>
          <p:nvPr/>
        </p:nvSpPr>
        <p:spPr bwMode="auto">
          <a:xfrm>
            <a:off x="6400800" y="1524000"/>
            <a:ext cx="1905000" cy="641350"/>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Model with TFP Growth</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Japan</a:t>
            </a:r>
          </a:p>
        </p:txBody>
      </p:sp>
      <p:sp>
        <p:nvSpPr>
          <p:cNvPr id="43012" name="Content Placeholder 1"/>
          <p:cNvSpPr>
            <a:spLocks noGrp="1"/>
          </p:cNvSpPr>
          <p:nvPr>
            <p:ph idx="1"/>
          </p:nvPr>
        </p:nvSpPr>
        <p:spPr/>
        <p:txBody>
          <a:bodyPr/>
          <a:lstStyle/>
          <a:p>
            <a:pPr marL="0" indent="0">
              <a:buFontTx/>
              <a:buNone/>
            </a:pPr>
            <a:r>
              <a:rPr lang="en-US" smtClean="0"/>
              <a:t> </a:t>
            </a:r>
          </a:p>
        </p:txBody>
      </p:sp>
      <p:graphicFrame>
        <p:nvGraphicFramePr>
          <p:cNvPr id="9" name="Chart 8"/>
          <p:cNvGraphicFramePr>
            <a:graphicFrameLocks/>
          </p:cNvGraphicFramePr>
          <p:nvPr/>
        </p:nvGraphicFramePr>
        <p:xfrm>
          <a:off x="685800" y="1447800"/>
          <a:ext cx="7696200" cy="4419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304800"/>
            <a:ext cx="8229600" cy="838200"/>
          </a:xfrm>
        </p:spPr>
        <p:txBody>
          <a:bodyPr/>
          <a:lstStyle/>
          <a:p>
            <a:pPr eaLnBrk="1" hangingPunct="1"/>
            <a:r>
              <a:rPr lang="en-US" smtClean="0"/>
              <a:t>What happened in Japan?</a:t>
            </a:r>
          </a:p>
        </p:txBody>
      </p:sp>
      <p:graphicFrame>
        <p:nvGraphicFramePr>
          <p:cNvPr id="44035" name="Object 2"/>
          <p:cNvGraphicFramePr>
            <a:graphicFrameLocks noChangeAspect="1"/>
          </p:cNvGraphicFramePr>
          <p:nvPr/>
        </p:nvGraphicFramePr>
        <p:xfrm>
          <a:off x="2286000" y="1752600"/>
          <a:ext cx="4127500" cy="596900"/>
        </p:xfrm>
        <a:graphic>
          <a:graphicData uri="http://schemas.openxmlformats.org/presentationml/2006/ole">
            <p:oleObj spid="_x0000_s44035" name="Equation" r:id="rId3" imgW="4127500" imgH="596900" progId="Equation.DSMT4">
              <p:embed/>
            </p:oleObj>
          </a:graphicData>
        </a:graphic>
      </p:graphicFrame>
      <p:graphicFrame>
        <p:nvGraphicFramePr>
          <p:cNvPr id="44036" name="Object 3"/>
          <p:cNvGraphicFramePr>
            <a:graphicFrameLocks noChangeAspect="1"/>
          </p:cNvGraphicFramePr>
          <p:nvPr/>
        </p:nvGraphicFramePr>
        <p:xfrm>
          <a:off x="5943600" y="3124200"/>
          <a:ext cx="292100" cy="228600"/>
        </p:xfrm>
        <a:graphic>
          <a:graphicData uri="http://schemas.openxmlformats.org/presentationml/2006/ole">
            <p:oleObj spid="_x0000_s44036" name="Equation" r:id="rId4" imgW="291973" imgH="228501" progId="Equation.DSMT4">
              <p:embed/>
            </p:oleObj>
          </a:graphicData>
        </a:graphic>
      </p:graphicFrame>
      <p:graphicFrame>
        <p:nvGraphicFramePr>
          <p:cNvPr id="220242" name="Group 82"/>
          <p:cNvGraphicFramePr>
            <a:graphicFrameLocks noGrp="1"/>
          </p:cNvGraphicFramePr>
          <p:nvPr/>
        </p:nvGraphicFramePr>
        <p:xfrm>
          <a:off x="1417638" y="2971800"/>
          <a:ext cx="6553200" cy="1889544"/>
        </p:xfrm>
        <a:graphic>
          <a:graphicData uri="http://schemas.openxmlformats.org/drawingml/2006/table">
            <a:tbl>
              <a:tblPr/>
              <a:tblGrid>
                <a:gridCol w="2011362"/>
                <a:gridCol w="1295400"/>
                <a:gridCol w="1066800"/>
                <a:gridCol w="1189038"/>
                <a:gridCol w="990600"/>
              </a:tblGrid>
              <a:tr h="4722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Palatino Linotype" pitchFamily="18" charset="0"/>
                        <a:cs typeface="Arial" charset="0"/>
                      </a:endParaRP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smtClean="0">
                          <a:ln>
                            <a:noFill/>
                          </a:ln>
                          <a:solidFill>
                            <a:schemeClr val="tx1"/>
                          </a:solidFill>
                          <a:effectLst/>
                          <a:latin typeface="Palatino Linotype" pitchFamily="18" charset="0"/>
                          <a:cs typeface="Arial" charset="0"/>
                        </a:rPr>
                        <a:t>Y/N</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smtClean="0">
                          <a:ln>
                            <a:noFill/>
                          </a:ln>
                          <a:solidFill>
                            <a:schemeClr val="tx1"/>
                          </a:solidFill>
                          <a:effectLst/>
                          <a:latin typeface="Palatino Linotype" pitchFamily="18" charset="0"/>
                          <a:cs typeface="Arial" charset="0"/>
                        </a:rPr>
                        <a:t>L/N</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smtClean="0">
                          <a:ln>
                            <a:noFill/>
                          </a:ln>
                          <a:solidFill>
                            <a:schemeClr val="tx1"/>
                          </a:solidFill>
                          <a:effectLst/>
                          <a:latin typeface="Palatino Linotype" pitchFamily="18" charset="0"/>
                          <a:cs typeface="Arial" charset="0"/>
                        </a:rPr>
                        <a:t>  K/L</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smtClean="0">
                          <a:ln>
                            <a:noFill/>
                          </a:ln>
                          <a:solidFill>
                            <a:schemeClr val="tx1"/>
                          </a:solidFill>
                          <a:effectLst/>
                          <a:latin typeface="Palatino Linotype" pitchFamily="18" charset="0"/>
                          <a:cs typeface="Arial" charset="0"/>
                        </a:rPr>
                        <a:t>A</a:t>
                      </a:r>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Palatino Linotype" pitchFamily="18" charset="0"/>
                          <a:cs typeface="Arial" charset="0"/>
                        </a:rPr>
                        <a:t>1960-1970</a:t>
                      </a: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dirty="0"/>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Palatino Linotype" pitchFamily="18" charset="0"/>
                          <a:cs typeface="Arial" charset="0"/>
                        </a:rPr>
                        <a:t>1970-1991</a:t>
                      </a: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Palatino Linotype" pitchFamily="18" charset="0"/>
                          <a:cs typeface="Arial" charset="0"/>
                        </a:rPr>
                        <a:t>1991-2009</a:t>
                      </a: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dirty="0"/>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dirty="0" smtClean="0">
                <a:solidFill>
                  <a:schemeClr val="bg1">
                    <a:lumMod val="65000"/>
                  </a:schemeClr>
                </a:solidFill>
              </a:rPr>
              <a:t>News</a:t>
            </a:r>
          </a:p>
          <a:p>
            <a:pPr eaLnBrk="1" hangingPunct="1">
              <a:spcBef>
                <a:spcPct val="50000"/>
              </a:spcBef>
            </a:pPr>
            <a:r>
              <a:rPr lang="en-US" dirty="0" smtClean="0"/>
              <a:t>Review from last week</a:t>
            </a:r>
          </a:p>
          <a:p>
            <a:pPr eaLnBrk="1" hangingPunct="1">
              <a:spcBef>
                <a:spcPct val="50000"/>
              </a:spcBef>
            </a:pPr>
            <a:r>
              <a:rPr lang="en-US" dirty="0" smtClean="0"/>
              <a:t>Solow model with technology growth</a:t>
            </a:r>
          </a:p>
          <a:p>
            <a:pPr eaLnBrk="1" hangingPunct="1">
              <a:spcBef>
                <a:spcPct val="50000"/>
              </a:spcBef>
            </a:pPr>
            <a:r>
              <a:rPr lang="en-US" dirty="0" smtClean="0"/>
              <a:t>Growth accounting</a:t>
            </a:r>
          </a:p>
          <a:p>
            <a:pPr eaLnBrk="1" hangingPunct="1">
              <a:spcBef>
                <a:spcPct val="50000"/>
              </a:spcBef>
            </a:pPr>
            <a:r>
              <a:rPr lang="en-US" dirty="0" smtClean="0"/>
              <a:t>Data  </a:t>
            </a:r>
          </a:p>
          <a:p>
            <a:pPr eaLnBrk="1" hangingPunct="1">
              <a:spcBef>
                <a:spcPct val="50000"/>
              </a:spcBef>
            </a:pPr>
            <a:r>
              <a:rPr lang="en-US" dirty="0" smtClean="0"/>
              <a:t>What drives technology growth?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Productivity in Japan</a:t>
            </a:r>
          </a:p>
        </p:txBody>
      </p:sp>
      <p:sp>
        <p:nvSpPr>
          <p:cNvPr id="45059" name="Rectangle 5"/>
          <p:cNvSpPr>
            <a:spLocks noGrp="1" noChangeArrowheads="1"/>
          </p:cNvSpPr>
          <p:nvPr>
            <p:ph type="body" idx="1"/>
          </p:nvPr>
        </p:nvSpPr>
        <p:spPr/>
        <p:txBody>
          <a:bodyPr/>
          <a:lstStyle/>
          <a:p>
            <a:pPr eaLnBrk="1" hangingPunct="1">
              <a:lnSpc>
                <a:spcPct val="90000"/>
              </a:lnSpc>
              <a:buFontTx/>
              <a:buNone/>
            </a:pPr>
            <a:r>
              <a:rPr lang="en-US" b="1" dirty="0" smtClean="0"/>
              <a:t>      “The 1990s in Japan: A Lost Decade”</a:t>
            </a:r>
            <a:r>
              <a:rPr lang="en-US" dirty="0" smtClean="0"/>
              <a:t/>
            </a:r>
            <a:br>
              <a:rPr lang="en-US" dirty="0" smtClean="0"/>
            </a:br>
            <a:r>
              <a:rPr lang="en-US" sz="2800" dirty="0" smtClean="0"/>
              <a:t>       Fumio Hayashi  and Edward Prescott</a:t>
            </a:r>
          </a:p>
          <a:p>
            <a:pPr eaLnBrk="1" hangingPunct="1">
              <a:lnSpc>
                <a:spcPct val="90000"/>
              </a:lnSpc>
              <a:buFontTx/>
              <a:buNone/>
            </a:pPr>
            <a:endParaRPr lang="en-US" sz="2800" dirty="0" smtClean="0"/>
          </a:p>
          <a:p>
            <a:pPr eaLnBrk="1" hangingPunct="1">
              <a:lnSpc>
                <a:spcPct val="90000"/>
              </a:lnSpc>
              <a:buFontTx/>
              <a:buNone/>
            </a:pPr>
            <a:r>
              <a:rPr lang="en-US" sz="2800" dirty="0" smtClean="0"/>
              <a:t>   “the problem is low productivity growth… perhaps the low productivity growth is the result of a policy that subsidizes inefficient firms and declining 	industries.  </a:t>
            </a:r>
          </a:p>
          <a:p>
            <a:pPr eaLnBrk="1" hangingPunct="1">
              <a:lnSpc>
                <a:spcPct val="90000"/>
              </a:lnSpc>
              <a:buFontTx/>
              <a:buNone/>
            </a:pPr>
            <a:r>
              <a:rPr lang="en-US" sz="2800" dirty="0" smtClean="0"/>
              <a:t>    This policy results in lower productivity because the inefficient producers produce a greater share of output.”</a:t>
            </a:r>
          </a:p>
        </p:txBody>
      </p:sp>
      <p:sp>
        <p:nvSpPr>
          <p:cNvPr id="221191" name="Rectangle 7"/>
          <p:cNvSpPr>
            <a:spLocks noChangeArrowheads="1"/>
          </p:cNvSpPr>
          <p:nvPr/>
        </p:nvSpPr>
        <p:spPr bwMode="auto">
          <a:xfrm>
            <a:off x="838200" y="4648200"/>
            <a:ext cx="7772400" cy="1371600"/>
          </a:xfrm>
          <a:prstGeom prst="rect">
            <a:avLst/>
          </a:prstGeom>
          <a:noFill/>
          <a:ln w="19050">
            <a:solidFill>
              <a:srgbClr val="FF0000"/>
            </a:solidFill>
            <a:miter lim="800000"/>
            <a:headEnd/>
            <a:tailEnd/>
          </a:ln>
        </p:spPr>
        <p:txBody>
          <a:bodyPr wrap="none" anchor="ctr"/>
          <a:lstStyle/>
          <a:p>
            <a:endParaRPr lang="en-US"/>
          </a:p>
        </p:txBody>
      </p:sp>
      <p:sp>
        <p:nvSpPr>
          <p:cNvPr id="221192" name="Text Box 8"/>
          <p:cNvSpPr txBox="1">
            <a:spLocks noChangeArrowheads="1"/>
          </p:cNvSpPr>
          <p:nvPr/>
        </p:nvSpPr>
        <p:spPr bwMode="auto">
          <a:xfrm>
            <a:off x="2819400" y="5500688"/>
            <a:ext cx="5638800" cy="366712"/>
          </a:xfrm>
          <a:prstGeom prst="rect">
            <a:avLst/>
          </a:prstGeom>
          <a:noFill/>
          <a:ln w="9525">
            <a:noFill/>
            <a:miter lim="800000"/>
            <a:headEnd/>
            <a:tailEnd/>
          </a:ln>
        </p:spPr>
        <p:txBody>
          <a:bodyPr>
            <a:spAutoFit/>
          </a:bodyPr>
          <a:lstStyle/>
          <a:p>
            <a:pPr>
              <a:spcBef>
                <a:spcPct val="50000"/>
              </a:spcBef>
            </a:pPr>
            <a:r>
              <a:rPr lang="en-US">
                <a:solidFill>
                  <a:srgbClr val="FF3300"/>
                </a:solidFill>
              </a:rPr>
              <a:t>More on this later.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191"/>
                                        </p:tgtEl>
                                        <p:attrNameLst>
                                          <p:attrName>style.visibility</p:attrName>
                                        </p:attrNameLst>
                                      </p:cBhvr>
                                      <p:to>
                                        <p:strVal val="visible"/>
                                      </p:to>
                                    </p:set>
                                    <p:anim calcmode="lin" valueType="num">
                                      <p:cBhvr additive="base">
                                        <p:cTn id="7" dur="500" fill="hold"/>
                                        <p:tgtEl>
                                          <p:spTgt spid="221191"/>
                                        </p:tgtEl>
                                        <p:attrNameLst>
                                          <p:attrName>ppt_x</p:attrName>
                                        </p:attrNameLst>
                                      </p:cBhvr>
                                      <p:tavLst>
                                        <p:tav tm="0">
                                          <p:val>
                                            <p:strVal val="#ppt_x"/>
                                          </p:val>
                                        </p:tav>
                                        <p:tav tm="100000">
                                          <p:val>
                                            <p:strVal val="#ppt_x"/>
                                          </p:val>
                                        </p:tav>
                                      </p:tavLst>
                                    </p:anim>
                                    <p:anim calcmode="lin" valueType="num">
                                      <p:cBhvr additive="base">
                                        <p:cTn id="8" dur="500" fill="hold"/>
                                        <p:tgtEl>
                                          <p:spTgt spid="22119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1192"/>
                                        </p:tgtEl>
                                        <p:attrNameLst>
                                          <p:attrName>style.visibility</p:attrName>
                                        </p:attrNameLst>
                                      </p:cBhvr>
                                      <p:to>
                                        <p:strVal val="visible"/>
                                      </p:to>
                                    </p:set>
                                    <p:anim calcmode="lin" valueType="num">
                                      <p:cBhvr additive="base">
                                        <p:cTn id="11" dur="500" fill="hold"/>
                                        <p:tgtEl>
                                          <p:spTgt spid="221192"/>
                                        </p:tgtEl>
                                        <p:attrNameLst>
                                          <p:attrName>ppt_x</p:attrName>
                                        </p:attrNameLst>
                                      </p:cBhvr>
                                      <p:tavLst>
                                        <p:tav tm="0">
                                          <p:val>
                                            <p:strVal val="#ppt_x"/>
                                          </p:val>
                                        </p:tav>
                                        <p:tav tm="100000">
                                          <p:val>
                                            <p:strVal val="#ppt_x"/>
                                          </p:val>
                                        </p:tav>
                                      </p:tavLst>
                                    </p:anim>
                                    <p:anim calcmode="lin" valueType="num">
                                      <p:cBhvr additive="base">
                                        <p:cTn id="12" dur="500" fill="hold"/>
                                        <p:tgtEl>
                                          <p:spTgt spid="221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animBg="1"/>
      <p:bldP spid="22119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United States</a:t>
            </a:r>
          </a:p>
        </p:txBody>
      </p:sp>
      <p:sp>
        <p:nvSpPr>
          <p:cNvPr id="46084" name="Content Placeholder 1"/>
          <p:cNvSpPr>
            <a:spLocks noGrp="1"/>
          </p:cNvSpPr>
          <p:nvPr>
            <p:ph idx="1"/>
          </p:nvPr>
        </p:nvSpPr>
        <p:spPr/>
        <p:txBody>
          <a:bodyPr/>
          <a:lstStyle/>
          <a:p>
            <a:pPr marL="0" indent="0">
              <a:buFontTx/>
              <a:buNone/>
            </a:pPr>
            <a:r>
              <a:rPr lang="en-US" smtClean="0"/>
              <a:t> </a:t>
            </a:r>
          </a:p>
        </p:txBody>
      </p:sp>
      <p:graphicFrame>
        <p:nvGraphicFramePr>
          <p:cNvPr id="6" name="Chart 5"/>
          <p:cNvGraphicFramePr>
            <a:graphicFrameLocks/>
          </p:cNvGraphicFramePr>
          <p:nvPr/>
        </p:nvGraphicFramePr>
        <p:xfrm>
          <a:off x="609600" y="1143000"/>
          <a:ext cx="7924800" cy="4953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990600" y="304800"/>
            <a:ext cx="7239000" cy="838200"/>
          </a:xfrm>
        </p:spPr>
        <p:txBody>
          <a:bodyPr/>
          <a:lstStyle/>
          <a:p>
            <a:pPr eaLnBrk="1" hangingPunct="1"/>
            <a:r>
              <a:rPr lang="en-US" smtClean="0"/>
              <a:t>What happened in the U.S.?</a:t>
            </a:r>
          </a:p>
        </p:txBody>
      </p:sp>
      <p:graphicFrame>
        <p:nvGraphicFramePr>
          <p:cNvPr id="47107" name="Object 2"/>
          <p:cNvGraphicFramePr>
            <a:graphicFrameLocks noChangeAspect="1"/>
          </p:cNvGraphicFramePr>
          <p:nvPr/>
        </p:nvGraphicFramePr>
        <p:xfrm>
          <a:off x="2514600" y="1752600"/>
          <a:ext cx="4127500" cy="596900"/>
        </p:xfrm>
        <a:graphic>
          <a:graphicData uri="http://schemas.openxmlformats.org/presentationml/2006/ole">
            <p:oleObj spid="_x0000_s47107" name="Equation" r:id="rId3" imgW="4127500" imgH="596900" progId="Equation.DSMT4">
              <p:embed/>
            </p:oleObj>
          </a:graphicData>
        </a:graphic>
      </p:graphicFrame>
      <p:sp>
        <p:nvSpPr>
          <p:cNvPr id="47108" name="TextBox 5"/>
          <p:cNvSpPr txBox="1">
            <a:spLocks noChangeArrowheads="1"/>
          </p:cNvSpPr>
          <p:nvPr/>
        </p:nvSpPr>
        <p:spPr bwMode="auto">
          <a:xfrm>
            <a:off x="304800" y="5562600"/>
            <a:ext cx="8382000" cy="338138"/>
          </a:xfrm>
          <a:prstGeom prst="rect">
            <a:avLst/>
          </a:prstGeom>
          <a:noFill/>
          <a:ln w="9525">
            <a:noFill/>
            <a:miter lim="800000"/>
            <a:headEnd/>
            <a:tailEnd/>
          </a:ln>
        </p:spPr>
        <p:txBody>
          <a:bodyPr>
            <a:spAutoFit/>
          </a:bodyPr>
          <a:lstStyle/>
          <a:p>
            <a:r>
              <a:rPr lang="en-US" sz="1600" dirty="0">
                <a:latin typeface="+mj-lt"/>
              </a:rPr>
              <a:t>Solow (1987): </a:t>
            </a:r>
            <a:r>
              <a:rPr lang="en-US" sz="1600" i="1" dirty="0">
                <a:latin typeface="+mj-lt"/>
              </a:rPr>
              <a:t>“You can see the computer age everywhere but in the productivity statistics.”</a:t>
            </a:r>
          </a:p>
        </p:txBody>
      </p:sp>
      <p:sp>
        <p:nvSpPr>
          <p:cNvPr id="47109" name="TextBox 6"/>
          <p:cNvSpPr txBox="1">
            <a:spLocks noChangeArrowheads="1"/>
          </p:cNvSpPr>
          <p:nvPr/>
        </p:nvSpPr>
        <p:spPr bwMode="auto">
          <a:xfrm>
            <a:off x="304800" y="6400800"/>
            <a:ext cx="2895600" cy="369888"/>
          </a:xfrm>
          <a:prstGeom prst="rect">
            <a:avLst/>
          </a:prstGeom>
          <a:noFill/>
          <a:ln w="9525">
            <a:noFill/>
            <a:miter lim="800000"/>
            <a:headEnd/>
            <a:tailEnd/>
          </a:ln>
        </p:spPr>
        <p:txBody>
          <a:bodyPr>
            <a:spAutoFit/>
          </a:bodyPr>
          <a:lstStyle/>
          <a:p>
            <a:r>
              <a:rPr lang="en-US" dirty="0">
                <a:latin typeface="+mj-lt"/>
              </a:rPr>
              <a:t>Source: PWT 7.0</a:t>
            </a:r>
          </a:p>
        </p:txBody>
      </p:sp>
      <p:graphicFrame>
        <p:nvGraphicFramePr>
          <p:cNvPr id="3" name="Table 2"/>
          <p:cNvGraphicFramePr>
            <a:graphicFrameLocks noGrp="1"/>
          </p:cNvGraphicFramePr>
          <p:nvPr/>
        </p:nvGraphicFramePr>
        <p:xfrm>
          <a:off x="1143000" y="2514600"/>
          <a:ext cx="6858000" cy="2819400"/>
        </p:xfrm>
        <a:graphic>
          <a:graphicData uri="http://schemas.openxmlformats.org/drawingml/2006/table">
            <a:tbl>
              <a:tblPr/>
              <a:tblGrid>
                <a:gridCol w="1371600"/>
                <a:gridCol w="1371600"/>
                <a:gridCol w="1371600"/>
                <a:gridCol w="1371600"/>
                <a:gridCol w="1371600"/>
              </a:tblGrid>
              <a:tr h="46990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Palatino Linotype"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Y/N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dirty="0" smtClean="0">
                          <a:ln>
                            <a:noFill/>
                          </a:ln>
                          <a:solidFill>
                            <a:schemeClr val="tx1"/>
                          </a:solidFill>
                          <a:effectLst/>
                          <a:latin typeface="Palatino Linotype" pitchFamily="18" charset="0"/>
                          <a:cs typeface="Arial" charset="0"/>
                        </a:rPr>
                        <a:t>α</a:t>
                      </a:r>
                      <a:r>
                        <a:rPr kumimoji="0" lang="en-US" sz="1800" b="1" i="0" u="none" strike="noStrike" cap="none" normalizeH="0" baseline="0" dirty="0" smtClean="0">
                          <a:ln>
                            <a:noFill/>
                          </a:ln>
                          <a:solidFill>
                            <a:schemeClr val="tx1"/>
                          </a:solidFill>
                          <a:effectLst/>
                          <a:latin typeface="Palatino Linotype" pitchFamily="18" charset="0"/>
                          <a:cs typeface="Arial" charset="0"/>
                        </a:rPr>
                        <a:t>K/L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Palatino Linotype" pitchFamily="18" charset="0"/>
                          <a:cs typeface="Arial" charset="0"/>
                        </a:rPr>
                        <a:t>L/N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1960-2009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alatino Linotype" pitchFamily="18" charset="0"/>
                          <a:cs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0.62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0.87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1960-1973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3.91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alatino Linotype" pitchFamily="18" charset="0"/>
                          <a:cs typeface="Arial" charset="0"/>
                        </a:rPr>
                        <a:t>1.91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0.29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1.71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1973-1995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1.86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alatino Linotype" pitchFamily="18" charset="0"/>
                          <a:cs typeface="Arial" charset="0"/>
                        </a:rPr>
                        <a:t>0.41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alatino Linotype" pitchFamily="18" charset="0"/>
                          <a:cs typeface="Arial" charset="0"/>
                        </a:rPr>
                        <a:t>0.46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0.99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1995-2007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2.17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0.68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0.94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alatino Linotype" pitchFamily="18" charset="0"/>
                          <a:cs typeface="Arial" charset="0"/>
                        </a:rPr>
                        <a:t>0.55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2007-2009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alatino Linotype" pitchFamily="18" charset="0"/>
                          <a:cs typeface="Arial" charset="0"/>
                        </a:rPr>
                        <a:t>-3.06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-2.63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Palatino Linotype" pitchFamily="18" charset="0"/>
                          <a:cs typeface="Arial" charset="0"/>
                        </a:rPr>
                        <a:t>0.57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alatino Linotype" pitchFamily="18" charset="0"/>
                          <a:cs typeface="Arial" charset="0"/>
                        </a:rPr>
                        <a:t>-0.99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Summary</a:t>
            </a:r>
          </a:p>
        </p:txBody>
      </p:sp>
      <p:sp>
        <p:nvSpPr>
          <p:cNvPr id="48131" name="Rectangle 3"/>
          <p:cNvSpPr>
            <a:spLocks noGrp="1" noChangeArrowheads="1"/>
          </p:cNvSpPr>
          <p:nvPr>
            <p:ph type="body" idx="1"/>
          </p:nvPr>
        </p:nvSpPr>
        <p:spPr/>
        <p:txBody>
          <a:bodyPr/>
          <a:lstStyle/>
          <a:p>
            <a:pPr eaLnBrk="1" hangingPunct="1">
              <a:lnSpc>
                <a:spcPct val="80000"/>
              </a:lnSpc>
              <a:spcBef>
                <a:spcPct val="50000"/>
              </a:spcBef>
            </a:pPr>
            <a:r>
              <a:rPr lang="en-US" sz="2800" smtClean="0"/>
              <a:t>Growth accounting: quantifies sources of GDP growth</a:t>
            </a:r>
          </a:p>
          <a:p>
            <a:pPr eaLnBrk="1" hangingPunct="1">
              <a:lnSpc>
                <a:spcPct val="80000"/>
              </a:lnSpc>
              <a:spcBef>
                <a:spcPct val="50000"/>
              </a:spcBef>
            </a:pPr>
            <a:endParaRPr lang="en-US" sz="2800" smtClean="0"/>
          </a:p>
          <a:p>
            <a:pPr eaLnBrk="1" hangingPunct="1">
              <a:lnSpc>
                <a:spcPct val="80000"/>
              </a:lnSpc>
              <a:spcBef>
                <a:spcPct val="50000"/>
              </a:spcBef>
            </a:pPr>
            <a:r>
              <a:rPr lang="en-US" sz="2800" smtClean="0"/>
              <a:t>Data: TFP is important</a:t>
            </a:r>
          </a:p>
          <a:p>
            <a:pPr lvl="1" eaLnBrk="1" hangingPunct="1">
              <a:lnSpc>
                <a:spcPct val="80000"/>
              </a:lnSpc>
              <a:spcBef>
                <a:spcPct val="50000"/>
              </a:spcBef>
            </a:pPr>
            <a:r>
              <a:rPr lang="en-US" sz="2400" smtClean="0"/>
              <a:t>Important for fast growth (Korea 1980s)</a:t>
            </a:r>
          </a:p>
          <a:p>
            <a:pPr lvl="1" eaLnBrk="1" hangingPunct="1">
              <a:lnSpc>
                <a:spcPct val="80000"/>
              </a:lnSpc>
              <a:spcBef>
                <a:spcPct val="50000"/>
              </a:spcBef>
            </a:pPr>
            <a:r>
              <a:rPr lang="en-US" sz="2400" smtClean="0"/>
              <a:t>Important for slow (or negative) growth (Japan 1990s)</a:t>
            </a:r>
          </a:p>
          <a:p>
            <a:pPr eaLnBrk="1" hangingPunct="1">
              <a:lnSpc>
                <a:spcPct val="80000"/>
              </a:lnSpc>
              <a:spcBef>
                <a:spcPct val="50000"/>
              </a:spcBef>
            </a:pPr>
            <a:r>
              <a:rPr lang="en-US" sz="2800" smtClean="0"/>
              <a:t>Solow model with TFP growth</a:t>
            </a:r>
          </a:p>
          <a:p>
            <a:pPr lvl="1" eaLnBrk="1" hangingPunct="1">
              <a:lnSpc>
                <a:spcPct val="80000"/>
              </a:lnSpc>
              <a:spcBef>
                <a:spcPct val="50000"/>
              </a:spcBef>
            </a:pPr>
            <a:r>
              <a:rPr lang="en-US" sz="2400" smtClean="0"/>
              <a:t>Balanced growth path</a:t>
            </a:r>
          </a:p>
          <a:p>
            <a:pPr lvl="1" eaLnBrk="1" hangingPunct="1">
              <a:lnSpc>
                <a:spcPct val="80000"/>
              </a:lnSpc>
              <a:spcBef>
                <a:spcPct val="50000"/>
              </a:spcBef>
            </a:pPr>
            <a:r>
              <a:rPr lang="en-US" sz="2400" smtClean="0"/>
              <a:t>Technology growth: no diminishing returns</a:t>
            </a:r>
          </a:p>
          <a:p>
            <a:pPr eaLnBrk="1" hangingPunct="1">
              <a:lnSpc>
                <a:spcPct val="80000"/>
              </a:lnSpc>
            </a:pPr>
            <a:endParaRPr lang="en-US" sz="2800" smtClean="0"/>
          </a:p>
        </p:txBody>
      </p:sp>
      <p:graphicFrame>
        <p:nvGraphicFramePr>
          <p:cNvPr id="48132" name="Object 2"/>
          <p:cNvGraphicFramePr>
            <a:graphicFrameLocks noChangeAspect="1"/>
          </p:cNvGraphicFramePr>
          <p:nvPr/>
        </p:nvGraphicFramePr>
        <p:xfrm>
          <a:off x="2501900" y="2286000"/>
          <a:ext cx="4127500" cy="596900"/>
        </p:xfrm>
        <a:graphic>
          <a:graphicData uri="http://schemas.openxmlformats.org/presentationml/2006/ole">
            <p:oleObj spid="_x0000_s48132" name="Equation" r:id="rId3" imgW="4127500" imgH="596900" progId="Equation.DSMT4">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sz="3200" smtClean="0"/>
              <a:t>The Global Economy</a:t>
            </a:r>
            <a:br>
              <a:rPr lang="en-US" sz="3200" smtClean="0"/>
            </a:br>
            <a:r>
              <a:rPr lang="en-US" sz="3200" i="1" smtClean="0"/>
              <a:t>Productivity and Institutions</a:t>
            </a:r>
            <a:endParaRPr lang="en-US" sz="3200" smtClean="0"/>
          </a:p>
        </p:txBody>
      </p:sp>
      <p:pic>
        <p:nvPicPr>
          <p:cNvPr id="49155" name="Picture 6" descr="Logo3"/>
          <p:cNvPicPr>
            <a:picLocks noChangeAspect="1" noChangeArrowheads="1"/>
          </p:cNvPicPr>
          <p:nvPr/>
        </p:nvPicPr>
        <p:blipFill>
          <a:blip r:embed="rId2"/>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017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0180" name="Text Box 5"/>
          <p:cNvSpPr txBox="1">
            <a:spLocks noChangeArrowheads="1"/>
          </p:cNvSpPr>
          <p:nvPr/>
        </p:nvSpPr>
        <p:spPr bwMode="auto">
          <a:xfrm>
            <a:off x="19050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Capital &amp; Labor</a:t>
            </a:r>
          </a:p>
        </p:txBody>
      </p:sp>
      <p:sp>
        <p:nvSpPr>
          <p:cNvPr id="50181"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Productivity</a:t>
            </a:r>
          </a:p>
        </p:txBody>
      </p:sp>
      <p:sp>
        <p:nvSpPr>
          <p:cNvPr id="50182"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50183"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50184" name="Line 9"/>
          <p:cNvSpPr>
            <a:spLocks noChangeShapeType="1"/>
          </p:cNvSpPr>
          <p:nvPr/>
        </p:nvSpPr>
        <p:spPr bwMode="auto">
          <a:xfrm flipV="1">
            <a:off x="4114800" y="2395538"/>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50185" name="Line 10"/>
          <p:cNvSpPr>
            <a:spLocks noChangeShapeType="1"/>
          </p:cNvSpPr>
          <p:nvPr/>
        </p:nvSpPr>
        <p:spPr bwMode="auto">
          <a:xfrm flipH="1" flipV="1">
            <a:off x="5029200" y="2395538"/>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50186" name="Text Box 11"/>
          <p:cNvSpPr txBox="1">
            <a:spLocks noChangeArrowheads="1"/>
          </p:cNvSpPr>
          <p:nvPr/>
        </p:nvSpPr>
        <p:spPr bwMode="auto">
          <a:xfrm>
            <a:off x="3752850" y="1600200"/>
            <a:ext cx="17907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GDP</a:t>
            </a:r>
          </a:p>
        </p:txBody>
      </p:sp>
      <p:sp>
        <p:nvSpPr>
          <p:cNvPr id="272396"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“Institutions”</a:t>
            </a:r>
          </a:p>
        </p:txBody>
      </p:sp>
      <p:sp>
        <p:nvSpPr>
          <p:cNvPr id="272397"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71169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50190" name="Rectangle 15"/>
          <p:cNvSpPr>
            <a:spLocks noGrp="1" noChangeArrowheads="1"/>
          </p:cNvSpPr>
          <p:nvPr>
            <p:ph type="title"/>
          </p:nvPr>
        </p:nvSpPr>
        <p:spPr/>
        <p:txBody>
          <a:bodyPr/>
          <a:lstStyle/>
          <a:p>
            <a:pPr eaLnBrk="1" hangingPunct="1"/>
            <a:r>
              <a:rPr lang="en-US" smtClean="0"/>
              <a:t>Productivity and institutions</a:t>
            </a:r>
          </a:p>
        </p:txBody>
      </p:sp>
      <p:sp>
        <p:nvSpPr>
          <p:cNvPr id="50191"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Productivity</a:t>
            </a:r>
          </a:p>
        </p:txBody>
      </p:sp>
      <p:sp>
        <p:nvSpPr>
          <p:cNvPr id="50192"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Productivity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2396"/>
                                        </p:tgtEl>
                                        <p:attrNameLst>
                                          <p:attrName>style.visibility</p:attrName>
                                        </p:attrNameLst>
                                      </p:cBhvr>
                                      <p:to>
                                        <p:strVal val="visible"/>
                                      </p:to>
                                    </p:set>
                                    <p:anim calcmode="lin" valueType="num">
                                      <p:cBhvr additive="base">
                                        <p:cTn id="7" dur="500" fill="hold"/>
                                        <p:tgtEl>
                                          <p:spTgt spid="272396"/>
                                        </p:tgtEl>
                                        <p:attrNameLst>
                                          <p:attrName>ppt_x</p:attrName>
                                        </p:attrNameLst>
                                      </p:cBhvr>
                                      <p:tavLst>
                                        <p:tav tm="0">
                                          <p:val>
                                            <p:strVal val="#ppt_x"/>
                                          </p:val>
                                        </p:tav>
                                        <p:tav tm="100000">
                                          <p:val>
                                            <p:strVal val="#ppt_x"/>
                                          </p:val>
                                        </p:tav>
                                      </p:tavLst>
                                    </p:anim>
                                    <p:anim calcmode="lin" valueType="num">
                                      <p:cBhvr additive="base">
                                        <p:cTn id="8" dur="500" fill="hold"/>
                                        <p:tgtEl>
                                          <p:spTgt spid="2723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1694"/>
                                        </p:tgtEl>
                                        <p:attrNameLst>
                                          <p:attrName>style.visibility</p:attrName>
                                        </p:attrNameLst>
                                      </p:cBhvr>
                                      <p:to>
                                        <p:strVal val="visible"/>
                                      </p:to>
                                    </p:set>
                                    <p:anim calcmode="lin" valueType="num">
                                      <p:cBhvr additive="base">
                                        <p:cTn id="11" dur="500" fill="hold"/>
                                        <p:tgtEl>
                                          <p:spTgt spid="711694"/>
                                        </p:tgtEl>
                                        <p:attrNameLst>
                                          <p:attrName>ppt_x</p:attrName>
                                        </p:attrNameLst>
                                      </p:cBhvr>
                                      <p:tavLst>
                                        <p:tav tm="0">
                                          <p:val>
                                            <p:strVal val="#ppt_x"/>
                                          </p:val>
                                        </p:tav>
                                        <p:tav tm="100000">
                                          <p:val>
                                            <p:strVal val="#ppt_x"/>
                                          </p:val>
                                        </p:tav>
                                      </p:tavLst>
                                    </p:anim>
                                    <p:anim calcmode="lin" valueType="num">
                                      <p:cBhvr additive="base">
                                        <p:cTn id="12" dur="500" fill="hold"/>
                                        <p:tgtEl>
                                          <p:spTgt spid="7116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2397"/>
                                        </p:tgtEl>
                                        <p:attrNameLst>
                                          <p:attrName>style.visibility</p:attrName>
                                        </p:attrNameLst>
                                      </p:cBhvr>
                                      <p:to>
                                        <p:strVal val="visible"/>
                                      </p:to>
                                    </p:set>
                                    <p:anim calcmode="lin" valueType="num">
                                      <p:cBhvr additive="base">
                                        <p:cTn id="15" dur="500" fill="hold"/>
                                        <p:tgtEl>
                                          <p:spTgt spid="272397"/>
                                        </p:tgtEl>
                                        <p:attrNameLst>
                                          <p:attrName>ppt_x</p:attrName>
                                        </p:attrNameLst>
                                      </p:cBhvr>
                                      <p:tavLst>
                                        <p:tav tm="0">
                                          <p:val>
                                            <p:strVal val="#ppt_x"/>
                                          </p:val>
                                        </p:tav>
                                        <p:tav tm="100000">
                                          <p:val>
                                            <p:strVal val="#ppt_x"/>
                                          </p:val>
                                        </p:tav>
                                      </p:tavLst>
                                    </p:anim>
                                    <p:anim calcmode="lin" valueType="num">
                                      <p:cBhvr additive="base">
                                        <p:cTn id="16" dur="500" fill="hold"/>
                                        <p:tgtEl>
                                          <p:spTgt spid="272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6" grpId="0" animBg="1"/>
      <p:bldP spid="272397" grpId="0" animBg="1"/>
      <p:bldP spid="71169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What are institutions?</a:t>
            </a:r>
          </a:p>
        </p:txBody>
      </p:sp>
      <p:sp>
        <p:nvSpPr>
          <p:cNvPr id="51203" name="Rectangle 3"/>
          <p:cNvSpPr>
            <a:spLocks noGrp="1" noChangeArrowheads="1"/>
          </p:cNvSpPr>
          <p:nvPr>
            <p:ph type="body" idx="1"/>
          </p:nvPr>
        </p:nvSpPr>
        <p:spPr/>
        <p:txBody>
          <a:bodyPr/>
          <a:lstStyle/>
          <a:p>
            <a:pPr eaLnBrk="1" hangingPunct="1">
              <a:spcBef>
                <a:spcPct val="50000"/>
              </a:spcBef>
            </a:pPr>
            <a:r>
              <a:rPr lang="en-US" smtClean="0"/>
              <a:t>“Social mechanisms” that facilitate economic activity</a:t>
            </a:r>
          </a:p>
          <a:p>
            <a:pPr eaLnBrk="1" hangingPunct="1">
              <a:spcBef>
                <a:spcPct val="50000"/>
              </a:spcBef>
            </a:pPr>
            <a:r>
              <a:rPr lang="en-US" smtClean="0"/>
              <a:t>… through higher productivity (“TFP”) </a:t>
            </a:r>
          </a:p>
          <a:p>
            <a:pPr eaLnBrk="1" hangingPunct="1">
              <a:spcBef>
                <a:spcPct val="50000"/>
              </a:spcBef>
            </a:pPr>
            <a:r>
              <a:rPr lang="en-US" smtClean="0"/>
              <a:t>Like what? </a:t>
            </a:r>
          </a:p>
          <a:p>
            <a:pPr eaLnBrk="1" hangingPunct="1">
              <a:spcBef>
                <a:spcPct val="50000"/>
              </a:spcBef>
            </a:pPr>
            <a:r>
              <a:rPr lang="en-US" smtClean="0"/>
              <a:t>What institutions are important in your industry?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b="1" smtClean="0"/>
              <a:t>Rule of law</a:t>
            </a:r>
          </a:p>
          <a:p>
            <a:pPr eaLnBrk="1" hangingPunct="1">
              <a:spcBef>
                <a:spcPct val="50000"/>
              </a:spcBef>
            </a:pPr>
            <a:r>
              <a:rPr lang="en-US" smtClean="0"/>
              <a:t>Clearly defined </a:t>
            </a:r>
            <a:r>
              <a:rPr lang="en-US" b="1" smtClean="0"/>
              <a:t>property rights</a:t>
            </a:r>
          </a:p>
          <a:p>
            <a:pPr eaLnBrk="1" hangingPunct="1">
              <a:spcBef>
                <a:spcPct val="50000"/>
              </a:spcBef>
            </a:pPr>
            <a:r>
              <a:rPr lang="en-US" smtClean="0"/>
              <a:t>Open </a:t>
            </a:r>
            <a:r>
              <a:rPr lang="en-US" b="1" smtClean="0"/>
              <a:t>competitive markets</a:t>
            </a:r>
            <a:r>
              <a:rPr lang="en-US" smtClean="0"/>
              <a:t> (not “free”)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lstStyle/>
          <a:p>
            <a:pPr eaLnBrk="1" hangingPunct="1"/>
            <a:r>
              <a:rPr lang="en-US" smtClean="0">
                <a:ea typeface="ＭＳ Ｐゴシック" charset="-128"/>
              </a:rPr>
              <a:t>Vibrant entrepreneurship</a:t>
            </a:r>
          </a:p>
        </p:txBody>
      </p:sp>
      <p:sp>
        <p:nvSpPr>
          <p:cNvPr id="53251" name="Rectangle 3"/>
          <p:cNvSpPr>
            <a:spLocks noGrp="1" noChangeArrowheads="1"/>
          </p:cNvSpPr>
          <p:nvPr>
            <p:ph type="body" idx="1"/>
          </p:nvPr>
        </p:nvSpPr>
        <p:spPr>
          <a:xfrm>
            <a:off x="457200" y="1384300"/>
            <a:ext cx="8229600" cy="4525963"/>
          </a:xfrm>
        </p:spPr>
        <p:txBody>
          <a:bodyPr/>
          <a:lstStyle/>
          <a:p>
            <a:pPr eaLnBrk="1" hangingPunct="1"/>
            <a:r>
              <a:rPr lang="en-US" sz="2800" dirty="0" smtClean="0">
                <a:ea typeface="ＭＳ Ｐゴシック" charset="-128"/>
              </a:rPr>
              <a:t>Social capacity for innovation</a:t>
            </a:r>
          </a:p>
          <a:p>
            <a:pPr lvl="1" eaLnBrk="1" hangingPunct="1"/>
            <a:r>
              <a:rPr lang="en-US" sz="2400" dirty="0" smtClean="0"/>
              <a:t>creation of new businesses</a:t>
            </a:r>
          </a:p>
          <a:p>
            <a:pPr lvl="1" eaLnBrk="1" hangingPunct="1"/>
            <a:r>
              <a:rPr lang="en-US" sz="2400" dirty="0" smtClean="0"/>
              <a:t>new products</a:t>
            </a:r>
          </a:p>
          <a:p>
            <a:pPr lvl="1" eaLnBrk="1" hangingPunct="1"/>
            <a:r>
              <a:rPr lang="en-US" sz="2400" dirty="0" smtClean="0"/>
              <a:t>new processes</a:t>
            </a:r>
          </a:p>
          <a:p>
            <a:pPr lvl="1" eaLnBrk="1" hangingPunct="1"/>
            <a:r>
              <a:rPr lang="en-US" sz="2400" dirty="0" smtClean="0"/>
              <a:t>higher quality</a:t>
            </a:r>
          </a:p>
          <a:p>
            <a:pPr lvl="1" eaLnBrk="1" hangingPunct="1"/>
            <a:r>
              <a:rPr lang="en-US" sz="2400" dirty="0" smtClean="0"/>
              <a:t>new markets</a:t>
            </a:r>
          </a:p>
          <a:p>
            <a:pPr lvl="1" eaLnBrk="1" hangingPunct="1"/>
            <a:r>
              <a:rPr lang="en-US" sz="2400" dirty="0" smtClean="0"/>
              <a:t>new organizational forms</a:t>
            </a:r>
          </a:p>
          <a:p>
            <a:pPr lvl="1" eaLnBrk="1" hangingPunct="1"/>
            <a:endParaRPr lang="en-US" sz="1200" dirty="0" smtClean="0"/>
          </a:p>
          <a:p>
            <a:pPr eaLnBrk="1" hangingPunct="1"/>
            <a:r>
              <a:rPr lang="en-US" sz="2800" dirty="0" smtClean="0">
                <a:ea typeface="ＭＳ Ｐゴシック" charset="-128"/>
              </a:rPr>
              <a:t>…requires property rights, open access to opportunity, downside risk protections</a:t>
            </a:r>
          </a:p>
          <a:p>
            <a:pPr lvl="1" eaLnBrk="1" hangingPunct="1">
              <a:buFontTx/>
              <a:buNone/>
            </a:pP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Business entry and GDP</a:t>
            </a:r>
            <a:endParaRPr lang="en-US" dirty="0"/>
          </a:p>
        </p:txBody>
      </p:sp>
      <p:pic>
        <p:nvPicPr>
          <p:cNvPr id="13313" name="Picture 1"/>
          <p:cNvPicPr>
            <a:picLocks noChangeAspect="1" noChangeArrowheads="1"/>
          </p:cNvPicPr>
          <p:nvPr/>
        </p:nvPicPr>
        <p:blipFill>
          <a:blip r:embed="rId2"/>
          <a:srcRect/>
          <a:stretch>
            <a:fillRect/>
          </a:stretch>
        </p:blipFill>
        <p:spPr bwMode="auto">
          <a:xfrm>
            <a:off x="1076325" y="1219200"/>
            <a:ext cx="7077075" cy="4878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Review</a:t>
            </a:r>
          </a:p>
        </p:txBody>
      </p:sp>
      <p:sp>
        <p:nvSpPr>
          <p:cNvPr id="8195" name="Rectangle 3"/>
          <p:cNvSpPr>
            <a:spLocks noGrp="1" noChangeArrowheads="1"/>
          </p:cNvSpPr>
          <p:nvPr>
            <p:ph type="body" idx="1"/>
          </p:nvPr>
        </p:nvSpPr>
        <p:spPr/>
        <p:txBody>
          <a:bodyPr/>
          <a:lstStyle/>
          <a:p>
            <a:pPr eaLnBrk="1" hangingPunct="1">
              <a:spcBef>
                <a:spcPct val="50000"/>
              </a:spcBef>
            </a:pPr>
            <a:r>
              <a:rPr lang="en-US" smtClean="0"/>
              <a:t>Production function</a:t>
            </a:r>
          </a:p>
          <a:p>
            <a:pPr eaLnBrk="1" hangingPunct="1">
              <a:spcBef>
                <a:spcPct val="50000"/>
              </a:spcBef>
              <a:buFontTx/>
              <a:buNone/>
            </a:pPr>
            <a:endParaRPr lang="en-US" smtClean="0"/>
          </a:p>
          <a:p>
            <a:pPr eaLnBrk="1" hangingPunct="1">
              <a:spcBef>
                <a:spcPct val="50000"/>
              </a:spcBef>
              <a:buFontTx/>
              <a:buNone/>
            </a:pPr>
            <a:endParaRPr lang="en-US" smtClean="0"/>
          </a:p>
          <a:p>
            <a:pPr eaLnBrk="1" hangingPunct="1">
              <a:spcBef>
                <a:spcPct val="50000"/>
              </a:spcBef>
            </a:pPr>
            <a:r>
              <a:rPr lang="en-US" smtClean="0"/>
              <a:t>Solow Growth Model</a:t>
            </a:r>
            <a:r>
              <a:rPr lang="en-US" i="1" smtClean="0"/>
              <a:t> </a:t>
            </a:r>
          </a:p>
          <a:p>
            <a:pPr lvl="1" eaLnBrk="1" hangingPunct="1">
              <a:spcBef>
                <a:spcPct val="50000"/>
              </a:spcBef>
            </a:pPr>
            <a:r>
              <a:rPr lang="en-US" smtClean="0"/>
              <a:t>Savings funded investment drives growth</a:t>
            </a:r>
          </a:p>
          <a:p>
            <a:pPr lvl="1" eaLnBrk="1" hangingPunct="1">
              <a:spcBef>
                <a:spcPct val="50000"/>
              </a:spcBef>
            </a:pPr>
            <a:r>
              <a:rPr lang="en-US" smtClean="0"/>
              <a:t>No long-run growth. Why?</a:t>
            </a:r>
          </a:p>
          <a:p>
            <a:pPr eaLnBrk="1" hangingPunct="1"/>
            <a:endParaRPr lang="en-US" smtClean="0"/>
          </a:p>
        </p:txBody>
      </p:sp>
      <p:graphicFrame>
        <p:nvGraphicFramePr>
          <p:cNvPr id="8196" name="Object 2"/>
          <p:cNvGraphicFramePr>
            <a:graphicFrameLocks noChangeAspect="1"/>
          </p:cNvGraphicFramePr>
          <p:nvPr/>
        </p:nvGraphicFramePr>
        <p:xfrm>
          <a:off x="3124200" y="2717800"/>
          <a:ext cx="2616200" cy="635000"/>
        </p:xfrm>
        <a:graphic>
          <a:graphicData uri="http://schemas.openxmlformats.org/presentationml/2006/ole">
            <p:oleObj spid="_x0000_s8196" name="Equation" r:id="rId3" imgW="2616200" imgH="635000" progId="Equation.DSMT4">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Efficiency across firms</a:t>
            </a:r>
          </a:p>
        </p:txBody>
      </p:sp>
      <p:sp>
        <p:nvSpPr>
          <p:cNvPr id="67587" name="Rectangle 3"/>
          <p:cNvSpPr>
            <a:spLocks noGrp="1" noChangeArrowheads="1"/>
          </p:cNvSpPr>
          <p:nvPr>
            <p:ph type="body" idx="1"/>
          </p:nvPr>
        </p:nvSpPr>
        <p:spPr>
          <a:xfrm>
            <a:off x="457200" y="1371600"/>
            <a:ext cx="8229600" cy="4525963"/>
          </a:xfrm>
        </p:spPr>
        <p:txBody>
          <a:bodyPr/>
          <a:lstStyle/>
          <a:p>
            <a:pPr eaLnBrk="1" hangingPunct="1">
              <a:spcBef>
                <a:spcPct val="50000"/>
              </a:spcBef>
            </a:pPr>
            <a:r>
              <a:rPr lang="en-US" smtClean="0"/>
              <a:t>Example: two firms</a:t>
            </a:r>
          </a:p>
          <a:p>
            <a:pPr lvl="1" eaLnBrk="1" hangingPunct="1">
              <a:spcBef>
                <a:spcPct val="50000"/>
              </a:spcBef>
            </a:pPr>
            <a:r>
              <a:rPr lang="en-US" smtClean="0"/>
              <a:t>High productivity (g)</a:t>
            </a:r>
          </a:p>
          <a:p>
            <a:pPr lvl="1" eaLnBrk="1" hangingPunct="1">
              <a:spcBef>
                <a:spcPct val="50000"/>
              </a:spcBef>
            </a:pPr>
            <a:r>
              <a:rPr lang="en-US" smtClean="0"/>
              <a:t>Low productivity (b)</a:t>
            </a:r>
          </a:p>
          <a:p>
            <a:pPr eaLnBrk="1" hangingPunct="1">
              <a:spcBef>
                <a:spcPct val="50000"/>
              </a:spcBef>
            </a:pPr>
            <a:r>
              <a:rPr lang="en-US" smtClean="0"/>
              <a:t> </a:t>
            </a:r>
          </a:p>
        </p:txBody>
      </p:sp>
      <p:graphicFrame>
        <p:nvGraphicFramePr>
          <p:cNvPr id="67588" name="Object 2"/>
          <p:cNvGraphicFramePr>
            <a:graphicFrameLocks noChangeAspect="1"/>
          </p:cNvGraphicFramePr>
          <p:nvPr/>
        </p:nvGraphicFramePr>
        <p:xfrm>
          <a:off x="939800" y="3670300"/>
          <a:ext cx="1295400" cy="558800"/>
        </p:xfrm>
        <a:graphic>
          <a:graphicData uri="http://schemas.openxmlformats.org/presentationml/2006/ole">
            <p:oleObj spid="_x0000_s95234" name="Equation" r:id="rId3" imgW="1295400" imgH="558800" progId="Equation.DSMT4">
              <p:embed/>
            </p:oleObj>
          </a:graphicData>
        </a:graphic>
      </p:graphicFrame>
      <p:graphicFrame>
        <p:nvGraphicFramePr>
          <p:cNvPr id="67589" name="Object 3"/>
          <p:cNvGraphicFramePr>
            <a:graphicFrameLocks noChangeAspect="1"/>
          </p:cNvGraphicFramePr>
          <p:nvPr/>
        </p:nvGraphicFramePr>
        <p:xfrm>
          <a:off x="2743200" y="4419600"/>
          <a:ext cx="2425700" cy="622300"/>
        </p:xfrm>
        <a:graphic>
          <a:graphicData uri="http://schemas.openxmlformats.org/presentationml/2006/ole">
            <p:oleObj spid="_x0000_s95235" name="Equation" r:id="rId4" imgW="2425700" imgH="622300" progId="Equation.DSMT4">
              <p:embed/>
            </p:oleObj>
          </a:graphicData>
        </a:graphic>
      </p:graphicFrame>
      <p:graphicFrame>
        <p:nvGraphicFramePr>
          <p:cNvPr id="67590" name="Object 4"/>
          <p:cNvGraphicFramePr>
            <a:graphicFrameLocks noChangeAspect="1"/>
          </p:cNvGraphicFramePr>
          <p:nvPr/>
        </p:nvGraphicFramePr>
        <p:xfrm>
          <a:off x="2743200" y="5334000"/>
          <a:ext cx="2374900" cy="571500"/>
        </p:xfrm>
        <a:graphic>
          <a:graphicData uri="http://schemas.openxmlformats.org/presentationml/2006/ole">
            <p:oleObj spid="_x0000_s95236" name="Equation" r:id="rId5" imgW="2374900" imgH="571500" progId="Equation.DSMT4">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Efficiency across firms</a:t>
            </a:r>
          </a:p>
        </p:txBody>
      </p:sp>
      <p:sp>
        <p:nvSpPr>
          <p:cNvPr id="68611" name="Rectangle 3"/>
          <p:cNvSpPr>
            <a:spLocks noGrp="1" noChangeArrowheads="1"/>
          </p:cNvSpPr>
          <p:nvPr>
            <p:ph type="body" idx="1"/>
          </p:nvPr>
        </p:nvSpPr>
        <p:spPr/>
        <p:txBody>
          <a:bodyPr/>
          <a:lstStyle/>
          <a:p>
            <a:pPr eaLnBrk="1" hangingPunct="1"/>
            <a:r>
              <a:rPr lang="en-US" smtClean="0"/>
              <a:t>Aggregate TFP</a:t>
            </a:r>
          </a:p>
        </p:txBody>
      </p:sp>
      <p:graphicFrame>
        <p:nvGraphicFramePr>
          <p:cNvPr id="68612" name="Object 2"/>
          <p:cNvGraphicFramePr>
            <a:graphicFrameLocks noChangeAspect="1"/>
          </p:cNvGraphicFramePr>
          <p:nvPr/>
        </p:nvGraphicFramePr>
        <p:xfrm>
          <a:off x="1752600" y="2819400"/>
          <a:ext cx="4660900" cy="1435100"/>
        </p:xfrm>
        <a:graphic>
          <a:graphicData uri="http://schemas.openxmlformats.org/presentationml/2006/ole">
            <p:oleObj spid="_x0000_s96258" name="Equation" r:id="rId3" imgW="4660900" imgH="1435100" progId="Equation.DSMT4">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Efficiency across firms</a:t>
            </a:r>
          </a:p>
        </p:txBody>
      </p:sp>
      <p:sp>
        <p:nvSpPr>
          <p:cNvPr id="69635" name="Rectangle 3"/>
          <p:cNvSpPr>
            <a:spLocks noGrp="1" noChangeArrowheads="1"/>
          </p:cNvSpPr>
          <p:nvPr>
            <p:ph type="body" idx="1"/>
          </p:nvPr>
        </p:nvSpPr>
        <p:spPr/>
        <p:txBody>
          <a:bodyPr/>
          <a:lstStyle/>
          <a:p>
            <a:pPr eaLnBrk="1" hangingPunct="1">
              <a:lnSpc>
                <a:spcPct val="90000"/>
              </a:lnSpc>
              <a:spcBef>
                <a:spcPct val="50000"/>
              </a:spcBef>
            </a:pPr>
            <a:r>
              <a:rPr lang="en-US" sz="2800" smtClean="0"/>
              <a:t>We can show (but don’t worry about being able to do it)</a:t>
            </a:r>
          </a:p>
          <a:p>
            <a:pPr eaLnBrk="1" hangingPunct="1">
              <a:lnSpc>
                <a:spcPct val="90000"/>
              </a:lnSpc>
              <a:spcBef>
                <a:spcPct val="50000"/>
              </a:spcBef>
            </a:pPr>
            <a:endParaRPr lang="en-US" sz="2800" smtClean="0"/>
          </a:p>
          <a:p>
            <a:pPr eaLnBrk="1" hangingPunct="1">
              <a:lnSpc>
                <a:spcPct val="90000"/>
              </a:lnSpc>
              <a:spcBef>
                <a:spcPct val="50000"/>
              </a:spcBef>
            </a:pPr>
            <a:endParaRPr lang="en-US" sz="2800" smtClean="0"/>
          </a:p>
          <a:p>
            <a:pPr eaLnBrk="1" hangingPunct="1">
              <a:lnSpc>
                <a:spcPct val="90000"/>
              </a:lnSpc>
              <a:spcBef>
                <a:spcPct val="50000"/>
              </a:spcBef>
            </a:pPr>
            <a:endParaRPr lang="en-US" sz="2800" smtClean="0"/>
          </a:p>
          <a:p>
            <a:pPr eaLnBrk="1" hangingPunct="1">
              <a:lnSpc>
                <a:spcPct val="90000"/>
              </a:lnSpc>
              <a:spcBef>
                <a:spcPct val="50000"/>
              </a:spcBef>
            </a:pPr>
            <a:r>
              <a:rPr lang="en-US" sz="2800" smtClean="0"/>
              <a:t>Aggregate TFP is a weighted sum of firms’ TFP</a:t>
            </a:r>
          </a:p>
          <a:p>
            <a:pPr eaLnBrk="1" hangingPunct="1">
              <a:lnSpc>
                <a:spcPct val="90000"/>
              </a:lnSpc>
              <a:spcBef>
                <a:spcPct val="50000"/>
              </a:spcBef>
            </a:pPr>
            <a:r>
              <a:rPr lang="en-US" sz="2800" smtClean="0"/>
              <a:t>More K, L to good firms: higher aggregate TFP and output</a:t>
            </a:r>
          </a:p>
          <a:p>
            <a:pPr eaLnBrk="1" hangingPunct="1">
              <a:lnSpc>
                <a:spcPct val="90000"/>
              </a:lnSpc>
            </a:pPr>
            <a:endParaRPr lang="en-US" sz="2800" smtClean="0"/>
          </a:p>
        </p:txBody>
      </p:sp>
      <p:graphicFrame>
        <p:nvGraphicFramePr>
          <p:cNvPr id="69636" name="Object 2"/>
          <p:cNvGraphicFramePr>
            <a:graphicFrameLocks noChangeAspect="1"/>
          </p:cNvGraphicFramePr>
          <p:nvPr/>
        </p:nvGraphicFramePr>
        <p:xfrm>
          <a:off x="1168400" y="2654300"/>
          <a:ext cx="6756400" cy="1384300"/>
        </p:xfrm>
        <a:graphic>
          <a:graphicData uri="http://schemas.openxmlformats.org/presentationml/2006/ole">
            <p:oleObj spid="_x0000_s97282" name="Equation" r:id="rId3" imgW="6756400" imgH="1384300" progId="Equation.DSMT4">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Productivity in Japan</a:t>
            </a:r>
          </a:p>
        </p:txBody>
      </p:sp>
      <p:sp>
        <p:nvSpPr>
          <p:cNvPr id="70659" name="Rectangle 3"/>
          <p:cNvSpPr>
            <a:spLocks noGrp="1" noChangeArrowheads="1"/>
          </p:cNvSpPr>
          <p:nvPr>
            <p:ph type="body" idx="1"/>
          </p:nvPr>
        </p:nvSpPr>
        <p:spPr/>
        <p:txBody>
          <a:bodyPr/>
          <a:lstStyle/>
          <a:p>
            <a:pPr eaLnBrk="1" hangingPunct="1">
              <a:lnSpc>
                <a:spcPct val="90000"/>
              </a:lnSpc>
              <a:buFontTx/>
              <a:buNone/>
            </a:pPr>
            <a:r>
              <a:rPr lang="en-US" b="1" smtClean="0"/>
              <a:t>      “The 1990s in Japan: A Lost Decade”</a:t>
            </a:r>
            <a:r>
              <a:rPr lang="en-US" smtClean="0"/>
              <a:t/>
            </a:r>
            <a:br>
              <a:rPr lang="en-US" smtClean="0"/>
            </a:br>
            <a:r>
              <a:rPr lang="en-US" sz="2800" smtClean="0"/>
              <a:t>       Fumio Hayashi  and Edward Prescott</a:t>
            </a:r>
          </a:p>
          <a:p>
            <a:pPr eaLnBrk="1" hangingPunct="1">
              <a:lnSpc>
                <a:spcPct val="90000"/>
              </a:lnSpc>
              <a:buFontTx/>
              <a:buNone/>
            </a:pPr>
            <a:endParaRPr lang="en-US" sz="2800" smtClean="0"/>
          </a:p>
          <a:p>
            <a:pPr eaLnBrk="1" hangingPunct="1">
              <a:lnSpc>
                <a:spcPct val="90000"/>
              </a:lnSpc>
              <a:buFontTx/>
              <a:buNone/>
            </a:pPr>
            <a:r>
              <a:rPr lang="en-US" sz="2800" smtClean="0"/>
              <a:t>   “the problem is low productivity growth… perhaps the low productivity growth is the result of a policy that subsidizes inefficient firms and declining 	industries.  </a:t>
            </a:r>
          </a:p>
          <a:p>
            <a:pPr eaLnBrk="1" hangingPunct="1">
              <a:lnSpc>
                <a:spcPct val="90000"/>
              </a:lnSpc>
              <a:buFontTx/>
              <a:buNone/>
            </a:pPr>
            <a:r>
              <a:rPr lang="en-US" sz="2800" smtClean="0"/>
              <a:t>    This policy results in lower productivity because the inefficient producers produce a greater share of output.”</a:t>
            </a:r>
          </a:p>
        </p:txBody>
      </p:sp>
      <p:sp>
        <p:nvSpPr>
          <p:cNvPr id="70660" name="Rectangle 4"/>
          <p:cNvSpPr>
            <a:spLocks noChangeArrowheads="1"/>
          </p:cNvSpPr>
          <p:nvPr/>
        </p:nvSpPr>
        <p:spPr bwMode="auto">
          <a:xfrm>
            <a:off x="838200" y="4648200"/>
            <a:ext cx="7772400" cy="1371600"/>
          </a:xfrm>
          <a:prstGeom prst="rect">
            <a:avLst/>
          </a:prstGeom>
          <a:noFill/>
          <a:ln w="19050">
            <a:solidFill>
              <a:srgbClr val="FF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1143000"/>
          </a:xfrm>
        </p:spPr>
        <p:txBody>
          <a:bodyPr/>
          <a:lstStyle/>
          <a:p>
            <a:pPr eaLnBrk="1" hangingPunct="1"/>
            <a:r>
              <a:rPr lang="en-US" dirty="0" smtClean="0">
                <a:ea typeface="ＭＳ Ｐゴシック" charset="-128"/>
              </a:rPr>
              <a:t>What encourages firm creation?</a:t>
            </a:r>
            <a:endParaRPr lang="en-US" sz="2800" dirty="0" smtClean="0">
              <a:ea typeface="ＭＳ Ｐゴシック" charset="-128"/>
            </a:endParaRPr>
          </a:p>
        </p:txBody>
      </p:sp>
      <p:sp>
        <p:nvSpPr>
          <p:cNvPr id="55299" name="Rectangle 3"/>
          <p:cNvSpPr>
            <a:spLocks noGrp="1" noChangeArrowheads="1"/>
          </p:cNvSpPr>
          <p:nvPr>
            <p:ph type="body" idx="1"/>
          </p:nvPr>
        </p:nvSpPr>
        <p:spPr>
          <a:xfrm>
            <a:off x="381000" y="1447800"/>
            <a:ext cx="8229600" cy="4525963"/>
          </a:xfrm>
        </p:spPr>
        <p:txBody>
          <a:bodyPr/>
          <a:lstStyle/>
          <a:p>
            <a:pPr eaLnBrk="1" hangingPunct="1">
              <a:lnSpc>
                <a:spcPct val="90000"/>
              </a:lnSpc>
            </a:pPr>
            <a:r>
              <a:rPr lang="en-US" dirty="0" smtClean="0">
                <a:ea typeface="ＭＳ Ｐゴシック" charset="-128"/>
              </a:rPr>
              <a:t>Availability of finance</a:t>
            </a:r>
            <a:endParaRPr lang="en-US" dirty="0" smtClean="0"/>
          </a:p>
          <a:p>
            <a:pPr eaLnBrk="1" hangingPunct="1">
              <a:lnSpc>
                <a:spcPct val="90000"/>
              </a:lnSpc>
            </a:pPr>
            <a:endParaRPr lang="en-US" dirty="0" smtClean="0">
              <a:ea typeface="ＭＳ Ｐゴシック" charset="-128"/>
            </a:endParaRPr>
          </a:p>
          <a:p>
            <a:pPr eaLnBrk="1" hangingPunct="1">
              <a:lnSpc>
                <a:spcPct val="90000"/>
              </a:lnSpc>
            </a:pPr>
            <a:r>
              <a:rPr lang="en-US" dirty="0" smtClean="0">
                <a:ea typeface="ＭＳ Ｐゴシック" charset="-128"/>
              </a:rPr>
              <a:t>Low barriers to entry</a:t>
            </a:r>
          </a:p>
          <a:p>
            <a:pPr lvl="1" eaLnBrk="1" hangingPunct="1">
              <a:lnSpc>
                <a:spcPct val="90000"/>
              </a:lnSpc>
            </a:pPr>
            <a:r>
              <a:rPr lang="en-US" sz="3200" dirty="0" smtClean="0">
                <a:ea typeface="ＭＳ Ｐゴシック" charset="-128"/>
              </a:rPr>
              <a:t>Official barriers</a:t>
            </a:r>
          </a:p>
          <a:p>
            <a:pPr lvl="1" eaLnBrk="1" hangingPunct="1">
              <a:lnSpc>
                <a:spcPct val="90000"/>
              </a:lnSpc>
            </a:pPr>
            <a:r>
              <a:rPr lang="en-US" sz="3200" dirty="0" smtClean="0">
                <a:ea typeface="ＭＳ Ｐゴシック" charset="-128"/>
              </a:rPr>
              <a:t>Unofficial barriers</a:t>
            </a:r>
            <a:endParaRPr lang="en-US" sz="3200" dirty="0" smtClean="0"/>
          </a:p>
          <a:p>
            <a:pPr lvl="1" eaLnBrk="1" hangingPunct="1">
              <a:lnSpc>
                <a:spcPct val="90000"/>
              </a:lnSpc>
              <a:buFontTx/>
              <a:buNone/>
            </a:pP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Finance and firm creation</a:t>
            </a:r>
            <a:endParaRPr lang="en-US" dirty="0"/>
          </a:p>
        </p:txBody>
      </p:sp>
      <p:pic>
        <p:nvPicPr>
          <p:cNvPr id="93186" name="Picture 2"/>
          <p:cNvPicPr>
            <a:picLocks noChangeAspect="1" noChangeArrowheads="1"/>
          </p:cNvPicPr>
          <p:nvPr/>
        </p:nvPicPr>
        <p:blipFill>
          <a:blip r:embed="rId2"/>
          <a:srcRect/>
          <a:stretch>
            <a:fillRect/>
          </a:stretch>
        </p:blipFill>
        <p:spPr bwMode="auto">
          <a:xfrm>
            <a:off x="1095375" y="1203225"/>
            <a:ext cx="6981825" cy="48927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Capital markets</a:t>
            </a:r>
          </a:p>
        </p:txBody>
      </p:sp>
      <p:sp>
        <p:nvSpPr>
          <p:cNvPr id="58371" name="Rectangle 3"/>
          <p:cNvSpPr>
            <a:spLocks noGrp="1" noChangeArrowheads="1"/>
          </p:cNvSpPr>
          <p:nvPr>
            <p:ph type="body" idx="1"/>
          </p:nvPr>
        </p:nvSpPr>
        <p:spPr/>
        <p:txBody>
          <a:bodyPr/>
          <a:lstStyle/>
          <a:p>
            <a:pPr eaLnBrk="1" hangingPunct="1"/>
            <a:r>
              <a:rPr kumimoji="1" lang="en-US" sz="2800" smtClean="0"/>
              <a:t>A bit of game theory…</a:t>
            </a:r>
          </a:p>
          <a:p>
            <a:pPr eaLnBrk="1" hangingPunct="1"/>
            <a:r>
              <a:rPr kumimoji="1" lang="en-US" sz="2800" smtClean="0"/>
              <a:t>Parameters: </a:t>
            </a:r>
          </a:p>
          <a:p>
            <a:pPr lvl="1" eaLnBrk="1" hangingPunct="1"/>
            <a:r>
              <a:rPr kumimoji="1" lang="en-US" sz="2400" smtClean="0"/>
              <a:t>Borrower has project that generates 100 + 15</a:t>
            </a:r>
          </a:p>
          <a:p>
            <a:pPr lvl="1" eaLnBrk="1" hangingPunct="1"/>
            <a:r>
              <a:rPr kumimoji="1" lang="en-US" sz="2400" smtClean="0"/>
              <a:t>Lender offers 100 to borrower for one year</a:t>
            </a:r>
          </a:p>
          <a:p>
            <a:pPr lvl="1" eaLnBrk="1" hangingPunct="1"/>
            <a:r>
              <a:rPr kumimoji="1" lang="en-US" sz="2400" smtClean="0"/>
              <a:t>Lender’s cost of funds is 5%, charges 10%, the competitive risk-adjusted rate</a:t>
            </a:r>
          </a:p>
          <a:p>
            <a:pPr lvl="1" eaLnBrk="1" hangingPunct="1"/>
            <a:r>
              <a:rPr kumimoji="1" lang="en-US" sz="2400" smtClean="0"/>
              <a:t>In default, borrower uses up 50, keeps the rest</a:t>
            </a:r>
          </a:p>
          <a:p>
            <a:pPr lvl="1" eaLnBrk="1" hangingPunct="1"/>
            <a:r>
              <a:rPr kumimoji="1" lang="en-US" sz="2400" smtClean="0"/>
              <a:t>Note:  the deal generates value (115 – 105 = 10)</a:t>
            </a:r>
          </a:p>
          <a:p>
            <a:pPr lvl="1" eaLnBrk="1" hangingPunct="1"/>
            <a:r>
              <a:rPr kumimoji="1" lang="en-US" sz="2400" smtClean="0"/>
              <a:t>What happens?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eaLnBrk="1" hangingPunct="1"/>
            <a:r>
              <a:rPr lang="en-US" smtClean="0"/>
              <a:t>Capital markets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797800" y="382428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a:solidFill>
                <a:srgbClr val="FF0000"/>
              </a:solidFill>
              <a:latin typeface="Tahoma" charset="0"/>
            </a:endParaRPr>
          </a:p>
          <a:p>
            <a:pPr algn="ctr" eaLnBrk="0" hangingPunct="0">
              <a:lnSpc>
                <a:spcPct val="50000"/>
              </a:lnSpc>
              <a:spcBef>
                <a:spcPct val="50000"/>
              </a:spcBef>
            </a:pPr>
            <a:r>
              <a:rPr lang="en-US" sz="2400">
                <a:solidFill>
                  <a:srgbClr val="FF0000"/>
                </a:solidFill>
                <a:latin typeface="Tahoma" charset="0"/>
              </a:rPr>
              <a:t>0</a:t>
            </a:r>
          </a:p>
          <a:p>
            <a:pPr algn="ctr" eaLnBrk="0" hangingPunct="0">
              <a:lnSpc>
                <a:spcPct val="50000"/>
              </a:lnSpc>
              <a:spcBef>
                <a:spcPct val="50000"/>
              </a:spcBef>
            </a:pPr>
            <a:r>
              <a:rPr lang="en-US" sz="3200" b="1">
                <a:solidFill>
                  <a:srgbClr val="FF0000"/>
                </a:solidFill>
                <a:latin typeface="Tahoma" charset="0"/>
              </a:rPr>
              <a:t>X</a:t>
            </a:r>
          </a:p>
        </p:txBody>
      </p:sp>
      <p:sp>
        <p:nvSpPr>
          <p:cNvPr id="60435" name="Rectangle 19"/>
          <p:cNvSpPr>
            <a:spLocks noGrp="1" noChangeArrowheads="1"/>
          </p:cNvSpPr>
          <p:nvPr>
            <p:ph type="title"/>
          </p:nvPr>
        </p:nvSpPr>
        <p:spPr/>
        <p:txBody>
          <a:bodyPr/>
          <a:lstStyle/>
          <a:p>
            <a:pPr eaLnBrk="1" hangingPunct="1"/>
            <a:r>
              <a:rPr lang="en-US" smtClean="0"/>
              <a:t>Capital markets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Capital markets</a:t>
            </a:r>
          </a:p>
        </p:txBody>
      </p:sp>
      <p:sp>
        <p:nvSpPr>
          <p:cNvPr id="61443" name="Rectangle 3"/>
          <p:cNvSpPr>
            <a:spLocks noGrp="1" noChangeArrowheads="1"/>
          </p:cNvSpPr>
          <p:nvPr>
            <p:ph type="body" idx="1"/>
          </p:nvPr>
        </p:nvSpPr>
        <p:spPr/>
        <p:txBody>
          <a:bodyPr/>
          <a:lstStyle/>
          <a:p>
            <a:pPr eaLnBrk="1" hangingPunct="1">
              <a:lnSpc>
                <a:spcPct val="90000"/>
              </a:lnSpc>
            </a:pPr>
            <a:r>
              <a:rPr kumimoji="1" lang="en-US" sz="2800" smtClean="0"/>
              <a:t>Note:  creditor rights help borrowers! </a:t>
            </a:r>
          </a:p>
          <a:p>
            <a:pPr lvl="1" eaLnBrk="1" hangingPunct="1">
              <a:lnSpc>
                <a:spcPct val="90000"/>
              </a:lnSpc>
            </a:pPr>
            <a:r>
              <a:rPr kumimoji="1" lang="en-US" sz="2400" smtClean="0"/>
              <a:t>Making it easy to default simply kills off loan market, which hurts borrowers as well as lenders  </a:t>
            </a:r>
          </a:p>
          <a:p>
            <a:pPr lvl="1" eaLnBrk="1" hangingPunct="1">
              <a:lnSpc>
                <a:spcPct val="90000"/>
              </a:lnSpc>
            </a:pPr>
            <a:r>
              <a:rPr kumimoji="1" lang="en-US" sz="2400" smtClean="0"/>
              <a:t>Result:  positive NPV projects not funded, TFP lower than it could be</a:t>
            </a:r>
          </a:p>
          <a:p>
            <a:pPr eaLnBrk="1" hangingPunct="1">
              <a:lnSpc>
                <a:spcPct val="90000"/>
              </a:lnSpc>
            </a:pPr>
            <a:r>
              <a:rPr kumimoji="1" lang="en-US" sz="2800" smtClean="0"/>
              <a:t>Evidence:  </a:t>
            </a:r>
          </a:p>
          <a:p>
            <a:pPr lvl="1" eaLnBrk="1" hangingPunct="1">
              <a:lnSpc>
                <a:spcPct val="90000"/>
              </a:lnSpc>
            </a:pPr>
            <a:r>
              <a:rPr kumimoji="1" lang="en-US" sz="2400" smtClean="0"/>
              <a:t>States/countries with stronger creditor rights have more lending, lower rates </a:t>
            </a:r>
          </a:p>
          <a:p>
            <a:pPr lvl="1" eaLnBrk="1" hangingPunct="1">
              <a:lnSpc>
                <a:spcPct val="90000"/>
              </a:lnSpc>
            </a:pPr>
            <a:r>
              <a:rPr kumimoji="1" lang="en-US" sz="2400" smtClean="0"/>
              <a:t>Countries with strong creditor rights have more advanced financial systems and higher GDP per capita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Solow model: dynamics</a:t>
            </a:r>
          </a:p>
        </p:txBody>
      </p:sp>
      <p:graphicFrame>
        <p:nvGraphicFramePr>
          <p:cNvPr id="8"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2"/>
          </a:graphicData>
        </a:graphic>
      </p:graphicFrame>
      <p:sp>
        <p:nvSpPr>
          <p:cNvPr id="9220" name="Text Box 4"/>
          <p:cNvSpPr txBox="1">
            <a:spLocks noChangeArrowheads="1"/>
          </p:cNvSpPr>
          <p:nvPr/>
        </p:nvSpPr>
        <p:spPr bwMode="auto">
          <a:xfrm>
            <a:off x="3581400" y="2971800"/>
            <a:ext cx="1752600" cy="336550"/>
          </a:xfrm>
          <a:prstGeom prst="rect">
            <a:avLst/>
          </a:prstGeom>
          <a:noFill/>
          <a:ln w="38100">
            <a:noFill/>
            <a:miter lim="800000"/>
            <a:headEnd/>
            <a:tailEnd/>
          </a:ln>
        </p:spPr>
        <p:txBody>
          <a:bodyPr>
            <a:spAutoFit/>
          </a:bodyPr>
          <a:lstStyle/>
          <a:p>
            <a:pPr eaLnBrk="0" hangingPunct="0">
              <a:spcBef>
                <a:spcPct val="50000"/>
              </a:spcBef>
            </a:pPr>
            <a:r>
              <a:rPr lang="en-US" sz="1600" b="1">
                <a:latin typeface="Palatino Linotype" pitchFamily="18" charset="0"/>
              </a:rPr>
              <a:t>output</a:t>
            </a:r>
          </a:p>
        </p:txBody>
      </p:sp>
      <p:sp>
        <p:nvSpPr>
          <p:cNvPr id="9221" name="Text Box 5"/>
          <p:cNvSpPr txBox="1">
            <a:spLocks noChangeArrowheads="1"/>
          </p:cNvSpPr>
          <p:nvPr/>
        </p:nvSpPr>
        <p:spPr bwMode="auto">
          <a:xfrm>
            <a:off x="2438400" y="4114800"/>
            <a:ext cx="1752600" cy="336550"/>
          </a:xfrm>
          <a:prstGeom prst="rect">
            <a:avLst/>
          </a:prstGeom>
          <a:noFill/>
          <a:ln w="38100">
            <a:noFill/>
            <a:miter lim="800000"/>
            <a:headEnd/>
            <a:tailEnd/>
          </a:ln>
        </p:spPr>
        <p:txBody>
          <a:bodyPr>
            <a:spAutoFit/>
          </a:bodyPr>
          <a:lstStyle/>
          <a:p>
            <a:pPr eaLnBrk="0" hangingPunct="0">
              <a:spcBef>
                <a:spcPct val="50000"/>
              </a:spcBef>
            </a:pPr>
            <a:r>
              <a:rPr lang="en-US" sz="1600" b="1">
                <a:latin typeface="Palatino Linotype" pitchFamily="18" charset="0"/>
              </a:rPr>
              <a:t>saving</a:t>
            </a:r>
          </a:p>
        </p:txBody>
      </p:sp>
      <p:sp>
        <p:nvSpPr>
          <p:cNvPr id="9222" name="Text Box 6"/>
          <p:cNvSpPr txBox="1">
            <a:spLocks noChangeArrowheads="1"/>
          </p:cNvSpPr>
          <p:nvPr/>
        </p:nvSpPr>
        <p:spPr bwMode="auto">
          <a:xfrm>
            <a:off x="4495800" y="4572000"/>
            <a:ext cx="1752600" cy="336550"/>
          </a:xfrm>
          <a:prstGeom prst="rect">
            <a:avLst/>
          </a:prstGeom>
          <a:noFill/>
          <a:ln w="38100">
            <a:noFill/>
            <a:miter lim="800000"/>
            <a:headEnd/>
            <a:tailEnd/>
          </a:ln>
        </p:spPr>
        <p:txBody>
          <a:bodyPr>
            <a:spAutoFit/>
          </a:bodyPr>
          <a:lstStyle/>
          <a:p>
            <a:pPr eaLnBrk="0" hangingPunct="0">
              <a:spcBef>
                <a:spcPct val="50000"/>
              </a:spcBef>
            </a:pPr>
            <a:r>
              <a:rPr lang="en-US" sz="1600" b="1">
                <a:latin typeface="Palatino Linotype" pitchFamily="18" charset="0"/>
              </a:rPr>
              <a:t>depreciation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eaLnBrk="1" hangingPunct="1"/>
            <a:r>
              <a:rPr lang="en-US"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914400" y="6324600"/>
            <a:ext cx="58674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Source: World Bank Group, </a:t>
            </a:r>
            <a:r>
              <a:rPr lang="en-US" i="1">
                <a:latin typeface="Palatino Linotype" pitchFamily="18" charset="0"/>
              </a:rPr>
              <a:t>Doing Business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US" smtClean="0"/>
              <a:t>Cost of enforcing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3492" name="Text Box 6"/>
          <p:cNvSpPr txBox="1">
            <a:spLocks noChangeArrowheads="1"/>
          </p:cNvSpPr>
          <p:nvPr/>
        </p:nvSpPr>
        <p:spPr bwMode="auto">
          <a:xfrm>
            <a:off x="914400" y="6324600"/>
            <a:ext cx="58674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Source: World Bank Group, </a:t>
            </a:r>
            <a:r>
              <a:rPr lang="en-US" i="1">
                <a:latin typeface="Palatino Linotype" pitchFamily="18" charset="0"/>
              </a:rPr>
              <a:t>Doing Business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Measuring institutions</a:t>
            </a:r>
          </a:p>
        </p:txBody>
      </p:sp>
      <p:sp>
        <p:nvSpPr>
          <p:cNvPr id="64515" name="Rectangle 3"/>
          <p:cNvSpPr>
            <a:spLocks noGrp="1" noChangeArrowheads="1"/>
          </p:cNvSpPr>
          <p:nvPr>
            <p:ph type="body" idx="1"/>
          </p:nvPr>
        </p:nvSpPr>
        <p:spPr>
          <a:xfrm>
            <a:off x="457200" y="1447800"/>
            <a:ext cx="8229600" cy="4525963"/>
          </a:xfrm>
        </p:spPr>
        <p:txBody>
          <a:bodyPr/>
          <a:lstStyle/>
          <a:p>
            <a:pPr eaLnBrk="1" hangingPunct="1"/>
            <a:r>
              <a:rPr lang="en-US" smtClean="0"/>
              <a:t>Measures of institutional quality are attempts to quantify important features of the economic and business environment but are inherently subjective</a:t>
            </a:r>
          </a:p>
          <a:p>
            <a:pPr eaLnBrk="1" hangingPunct="1"/>
            <a:r>
              <a:rPr lang="en-US" smtClean="0"/>
              <a:t>Sources</a:t>
            </a:r>
          </a:p>
          <a:p>
            <a:pPr lvl="1" eaLnBrk="1" hangingPunct="1"/>
            <a:r>
              <a:rPr lang="en-US" sz="2500" smtClean="0"/>
              <a:t>Corruption Indices (Transparency International)</a:t>
            </a:r>
          </a:p>
          <a:p>
            <a:pPr lvl="1" eaLnBrk="1" hangingPunct="1"/>
            <a:r>
              <a:rPr lang="en-US" sz="2500" smtClean="0"/>
              <a:t>Doing Business (World Bank Group)</a:t>
            </a:r>
          </a:p>
          <a:p>
            <a:pPr eaLnBrk="1" hangingPunct="1"/>
            <a:r>
              <a:rPr lang="en-US" sz="2900" smtClean="0"/>
              <a:t>Lord Kelvin: “If you can’t measure it, you can’t improve it”</a:t>
            </a:r>
          </a:p>
          <a:p>
            <a:pPr lvl="1" eaLnBrk="1" hangingPunct="1"/>
            <a:endParaRPr lang="en-US" sz="25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Barriers to entry</a:t>
            </a:r>
          </a:p>
        </p:txBody>
      </p:sp>
      <p:sp>
        <p:nvSpPr>
          <p:cNvPr id="66563" name="Rectangle 3"/>
          <p:cNvSpPr>
            <a:spLocks noGrp="1" noChangeArrowheads="1"/>
          </p:cNvSpPr>
          <p:nvPr>
            <p:ph type="body" idx="1"/>
          </p:nvPr>
        </p:nvSpPr>
        <p:spPr/>
        <p:txBody>
          <a:bodyPr/>
          <a:lstStyle/>
          <a:p>
            <a:pPr eaLnBrk="1" hangingPunct="1">
              <a:spcBef>
                <a:spcPct val="50000"/>
              </a:spcBef>
              <a:buFontTx/>
              <a:buNone/>
            </a:pPr>
            <a:r>
              <a:rPr lang="en-US" i="1" smtClean="0"/>
              <a:t>The Other Path  </a:t>
            </a:r>
            <a:r>
              <a:rPr lang="en-US" smtClean="0"/>
              <a:t>by</a:t>
            </a:r>
            <a:r>
              <a:rPr lang="en-US" i="1" smtClean="0"/>
              <a:t> </a:t>
            </a:r>
            <a:r>
              <a:rPr lang="en-US" smtClean="0"/>
              <a:t>Hernando de Soto</a:t>
            </a:r>
            <a:endParaRPr lang="en-US" i="1" smtClean="0"/>
          </a:p>
          <a:p>
            <a:pPr eaLnBrk="1" hangingPunct="1">
              <a:spcBef>
                <a:spcPct val="50000"/>
              </a:spcBef>
            </a:pPr>
            <a:r>
              <a:rPr lang="en-US" sz="2800" smtClean="0"/>
              <a:t>Researchers tried to set up a small garment factory in Lima while complying with all regulations.</a:t>
            </a:r>
          </a:p>
          <a:p>
            <a:pPr lvl="1" eaLnBrk="1" hangingPunct="1">
              <a:spcBef>
                <a:spcPct val="50000"/>
              </a:spcBef>
            </a:pPr>
            <a:r>
              <a:rPr lang="en-US" sz="2400" smtClean="0"/>
              <a:t>Steps required: 11</a:t>
            </a:r>
          </a:p>
          <a:p>
            <a:pPr lvl="1" eaLnBrk="1" hangingPunct="1">
              <a:spcBef>
                <a:spcPct val="50000"/>
              </a:spcBef>
            </a:pPr>
            <a:r>
              <a:rPr lang="en-US" sz="2400" smtClean="0"/>
              <a:t>Time needed: 289 days</a:t>
            </a:r>
          </a:p>
          <a:p>
            <a:pPr lvl="1" eaLnBrk="1" hangingPunct="1">
              <a:spcBef>
                <a:spcPct val="50000"/>
              </a:spcBef>
            </a:pPr>
            <a:r>
              <a:rPr lang="en-US" sz="2400" smtClean="0"/>
              <a:t>Bribes requested: 10 (2 paid)</a:t>
            </a:r>
          </a:p>
          <a:p>
            <a:pPr lvl="1" eaLnBrk="1" hangingPunct="1">
              <a:spcBef>
                <a:spcPct val="50000"/>
              </a:spcBef>
            </a:pPr>
            <a:r>
              <a:rPr lang="en-US" sz="2400" smtClean="0"/>
              <a:t>Cost: $1,231 (32 times monthly min. wage)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Entry costs and firm creation</a:t>
            </a:r>
            <a:endParaRPr lang="en-US" dirty="0"/>
          </a:p>
        </p:txBody>
      </p:sp>
      <p:pic>
        <p:nvPicPr>
          <p:cNvPr id="94211" name="Picture 3"/>
          <p:cNvPicPr>
            <a:picLocks noChangeAspect="1" noChangeArrowheads="1"/>
          </p:cNvPicPr>
          <p:nvPr/>
        </p:nvPicPr>
        <p:blipFill>
          <a:blip r:embed="rId2"/>
          <a:srcRect/>
          <a:stretch>
            <a:fillRect/>
          </a:stretch>
        </p:blipFill>
        <p:spPr bwMode="auto">
          <a:xfrm>
            <a:off x="1038225" y="1255294"/>
            <a:ext cx="7191375" cy="4840706"/>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7475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4756"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Capital &amp; Labor</a:t>
            </a:r>
          </a:p>
        </p:txBody>
      </p:sp>
      <p:sp>
        <p:nvSpPr>
          <p:cNvPr id="74757"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Productivity</a:t>
            </a:r>
          </a:p>
        </p:txBody>
      </p:sp>
      <p:sp>
        <p:nvSpPr>
          <p:cNvPr id="74758"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74759"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74760"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74761"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74762"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GDP</a:t>
            </a:r>
          </a:p>
        </p:txBody>
      </p:sp>
      <p:sp>
        <p:nvSpPr>
          <p:cNvPr id="74763"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“Institutions”</a:t>
            </a:r>
          </a:p>
        </p:txBody>
      </p:sp>
      <p:sp>
        <p:nvSpPr>
          <p:cNvPr id="74764"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74765"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74766"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lang="en-US" sz="2400">
                <a:latin typeface="Times New Roman" charset="0"/>
              </a:rPr>
              <a:t>Political Process</a:t>
            </a:r>
          </a:p>
        </p:txBody>
      </p:sp>
      <p:sp>
        <p:nvSpPr>
          <p:cNvPr id="74767"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74768"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74769" name="Rectangle 18"/>
          <p:cNvSpPr>
            <a:spLocks noGrp="1" noChangeArrowheads="1"/>
          </p:cNvSpPr>
          <p:nvPr>
            <p:ph type="title"/>
          </p:nvPr>
        </p:nvSpPr>
        <p:spPr/>
        <p:txBody>
          <a:bodyPr/>
          <a:lstStyle/>
          <a:p>
            <a:pPr eaLnBrk="1" hangingPunct="1"/>
            <a:r>
              <a:rPr lang="en-US" smtClean="0"/>
              <a:t>Governments and institutions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lstStyle/>
          <a:p>
            <a:pPr eaLnBrk="1" hangingPunct="1"/>
            <a:r>
              <a:rPr lang="en-US" smtClean="0"/>
              <a:t>Government Effectiveness</a:t>
            </a:r>
          </a:p>
        </p:txBody>
      </p:sp>
      <p:graphicFrame>
        <p:nvGraphicFramePr>
          <p:cNvPr id="8"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289798" name="Rectangle 6"/>
          <p:cNvSpPr>
            <a:spLocks noChangeArrowheads="1"/>
          </p:cNvSpPr>
          <p:nvPr/>
        </p:nvSpPr>
        <p:spPr bwMode="auto">
          <a:xfrm>
            <a:off x="1143000" y="3200400"/>
            <a:ext cx="1219200" cy="2514600"/>
          </a:xfrm>
          <a:prstGeom prst="rect">
            <a:avLst/>
          </a:prstGeom>
          <a:noFill/>
          <a:ln w="9525">
            <a:solidFill>
              <a:srgbClr val="FF0000"/>
            </a:solidFill>
            <a:miter lim="800000"/>
            <a:headEnd/>
            <a:tailEnd/>
          </a:ln>
        </p:spPr>
        <p:txBody>
          <a:bodyPr wrap="none" anchor="ctr"/>
          <a:lstStyle/>
          <a:p>
            <a:endParaRPr lang="en-US"/>
          </a:p>
        </p:txBody>
      </p:sp>
      <p:sp>
        <p:nvSpPr>
          <p:cNvPr id="289799" name="Rectangle 7"/>
          <p:cNvSpPr>
            <a:spLocks noChangeArrowheads="1"/>
          </p:cNvSpPr>
          <p:nvPr/>
        </p:nvSpPr>
        <p:spPr bwMode="auto">
          <a:xfrm>
            <a:off x="4876800" y="1981200"/>
            <a:ext cx="1143000" cy="3733800"/>
          </a:xfrm>
          <a:prstGeom prst="rect">
            <a:avLst/>
          </a:prstGeom>
          <a:noFill/>
          <a:ln w="9525">
            <a:solidFill>
              <a:srgbClr val="FF0000"/>
            </a:solidFill>
            <a:miter lim="800000"/>
            <a:headEnd/>
            <a:tailEnd/>
          </a:ln>
        </p:spPr>
        <p:txBody>
          <a:bodyPr wrap="none" anchor="ctr"/>
          <a:lstStyle/>
          <a:p>
            <a:endParaRPr lang="en-US"/>
          </a:p>
        </p:txBody>
      </p:sp>
      <p:sp>
        <p:nvSpPr>
          <p:cNvPr id="79878" name="Text Box 8"/>
          <p:cNvSpPr txBox="1">
            <a:spLocks noChangeArrowheads="1"/>
          </p:cNvSpPr>
          <p:nvPr/>
        </p:nvSpPr>
        <p:spPr bwMode="auto">
          <a:xfrm>
            <a:off x="914400" y="6324600"/>
            <a:ext cx="5867400" cy="366713"/>
          </a:xfrm>
          <a:prstGeom prst="rect">
            <a:avLst/>
          </a:prstGeom>
          <a:noFill/>
          <a:ln w="9525">
            <a:noFill/>
            <a:miter lim="800000"/>
            <a:headEnd/>
            <a:tailEnd/>
          </a:ln>
        </p:spPr>
        <p:txBody>
          <a:bodyPr>
            <a:spAutoFit/>
          </a:bodyPr>
          <a:lstStyle/>
          <a:p>
            <a:pPr>
              <a:spcBef>
                <a:spcPct val="50000"/>
              </a:spcBef>
            </a:pPr>
            <a:r>
              <a:rPr lang="en-US">
                <a:latin typeface="Palatino Linotype" pitchFamily="18" charset="0"/>
              </a:rPr>
              <a:t>Source: World Bank, </a:t>
            </a:r>
            <a:r>
              <a:rPr lang="en-US" i="1">
                <a:latin typeface="Palatino Linotype" pitchFamily="18" charset="0"/>
              </a:rPr>
              <a:t>Governance Indicators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798"/>
                                        </p:tgtEl>
                                        <p:attrNameLst>
                                          <p:attrName>style.visibility</p:attrName>
                                        </p:attrNameLst>
                                      </p:cBhvr>
                                      <p:to>
                                        <p:strVal val="visible"/>
                                      </p:to>
                                    </p:set>
                                    <p:anim calcmode="lin" valueType="num">
                                      <p:cBhvr additive="base">
                                        <p:cTn id="7" dur="500" fill="hold"/>
                                        <p:tgtEl>
                                          <p:spTgt spid="289798"/>
                                        </p:tgtEl>
                                        <p:attrNameLst>
                                          <p:attrName>ppt_x</p:attrName>
                                        </p:attrNameLst>
                                      </p:cBhvr>
                                      <p:tavLst>
                                        <p:tav tm="0">
                                          <p:val>
                                            <p:strVal val="#ppt_x"/>
                                          </p:val>
                                        </p:tav>
                                        <p:tav tm="100000">
                                          <p:val>
                                            <p:strVal val="#ppt_x"/>
                                          </p:val>
                                        </p:tav>
                                      </p:tavLst>
                                    </p:anim>
                                    <p:anim calcmode="lin" valueType="num">
                                      <p:cBhvr additive="base">
                                        <p:cTn id="8" dur="500" fill="hold"/>
                                        <p:tgtEl>
                                          <p:spTgt spid="2897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9799"/>
                                        </p:tgtEl>
                                        <p:attrNameLst>
                                          <p:attrName>style.visibility</p:attrName>
                                        </p:attrNameLst>
                                      </p:cBhvr>
                                      <p:to>
                                        <p:strVal val="visible"/>
                                      </p:to>
                                    </p:set>
                                    <p:anim calcmode="lin" valueType="num">
                                      <p:cBhvr additive="base">
                                        <p:cTn id="11" dur="500" fill="hold"/>
                                        <p:tgtEl>
                                          <p:spTgt spid="289799"/>
                                        </p:tgtEl>
                                        <p:attrNameLst>
                                          <p:attrName>ppt_x</p:attrName>
                                        </p:attrNameLst>
                                      </p:cBhvr>
                                      <p:tavLst>
                                        <p:tav tm="0">
                                          <p:val>
                                            <p:strVal val="#ppt_x"/>
                                          </p:val>
                                        </p:tav>
                                        <p:tav tm="100000">
                                          <p:val>
                                            <p:strVal val="#ppt_x"/>
                                          </p:val>
                                        </p:tav>
                                      </p:tavLst>
                                    </p:anim>
                                    <p:anim calcmode="lin" valueType="num">
                                      <p:cBhvr additive="base">
                                        <p:cTn id="12" dur="500" fill="hold"/>
                                        <p:tgtEl>
                                          <p:spTgt spid="2897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8" grpId="0" animBg="1"/>
      <p:bldP spid="28979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idx="4294967295"/>
          </p:nvPr>
        </p:nvSpPr>
        <p:spPr/>
        <p:txBody>
          <a:bodyPr/>
          <a:lstStyle/>
          <a:p>
            <a:pPr eaLnBrk="1" hangingPunct="1"/>
            <a:r>
              <a:rPr lang="en-US" smtClean="0"/>
              <a:t>Governments: Ireland and Argentina</a:t>
            </a:r>
          </a:p>
        </p:txBody>
      </p:sp>
      <p:graphicFrame>
        <p:nvGraphicFramePr>
          <p:cNvPr id="6" name="Chart 6"/>
          <p:cNvGraphicFramePr>
            <a:graphicFrameLocks/>
          </p:cNvGraphicFramePr>
          <p:nvPr/>
        </p:nvGraphicFramePr>
        <p:xfrm>
          <a:off x="609600" y="1524000"/>
          <a:ext cx="76962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Governments</a:t>
            </a:r>
          </a:p>
        </p:txBody>
      </p:sp>
      <p:sp>
        <p:nvSpPr>
          <p:cNvPr id="81923" name="Rectangle 3"/>
          <p:cNvSpPr>
            <a:spLocks noGrp="1" noChangeArrowheads="1"/>
          </p:cNvSpPr>
          <p:nvPr>
            <p:ph type="body" idx="1"/>
          </p:nvPr>
        </p:nvSpPr>
        <p:spPr/>
        <p:txBody>
          <a:bodyPr/>
          <a:lstStyle/>
          <a:p>
            <a:pPr eaLnBrk="1" hangingPunct="1">
              <a:spcBef>
                <a:spcPct val="50000"/>
              </a:spcBef>
            </a:pPr>
            <a:r>
              <a:rPr lang="en-US" smtClean="0"/>
              <a:t>Argentina then </a:t>
            </a:r>
          </a:p>
          <a:p>
            <a:pPr lvl="1" eaLnBrk="1" hangingPunct="1">
              <a:spcBef>
                <a:spcPct val="50000"/>
              </a:spcBef>
            </a:pPr>
            <a:r>
              <a:rPr lang="en-US" smtClean="0"/>
              <a:t>Facing inflation over 1000%, the government announced in 1991 that citizens could use either dollars or local currency and pegged the peso to the dollar.  A decade later, the government converted all dollar assets into pesos (“pesification”) and devalued by 75%.</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What happened?</a:t>
            </a:r>
          </a:p>
        </p:txBody>
      </p:sp>
      <p:sp>
        <p:nvSpPr>
          <p:cNvPr id="82947" name="Rectangle 3"/>
          <p:cNvSpPr>
            <a:spLocks noGrp="1" noChangeArrowheads="1"/>
          </p:cNvSpPr>
          <p:nvPr>
            <p:ph type="body" idx="1"/>
          </p:nvPr>
        </p:nvSpPr>
        <p:spPr/>
        <p:txBody>
          <a:bodyPr/>
          <a:lstStyle/>
          <a:p>
            <a:pPr eaLnBrk="1" hangingPunct="1"/>
            <a:r>
              <a:rPr lang="en-US" smtClean="0"/>
              <a:t>Pegging the Peso meant the government could not finance government debt by printing money</a:t>
            </a:r>
          </a:p>
          <a:p>
            <a:pPr eaLnBrk="1" hangingPunct="1"/>
            <a:r>
              <a:rPr lang="en-US" smtClean="0"/>
              <a:t>Requires fiscal discipline</a:t>
            </a:r>
          </a:p>
          <a:p>
            <a:pPr lvl="1" eaLnBrk="1" hangingPunct="1"/>
            <a:r>
              <a:rPr lang="en-US" smtClean="0"/>
              <a:t>Provincial governments </a:t>
            </a:r>
          </a:p>
          <a:p>
            <a:pPr lvl="1" eaLnBrk="1" hangingPunct="1"/>
            <a:r>
              <a:rPr lang="en-US" smtClean="0"/>
              <a:t>Federal governments</a:t>
            </a:r>
          </a:p>
          <a:p>
            <a:pPr eaLnBrk="1" hangingPunct="1"/>
            <a:r>
              <a:rPr lang="en-US" smtClean="0"/>
              <a:t>Short answer: it didn’t happen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smtClean="0"/>
              <a:t>Steady state</a:t>
            </a:r>
          </a:p>
        </p:txBody>
      </p:sp>
      <p:graphicFrame>
        <p:nvGraphicFramePr>
          <p:cNvPr id="5" name="Object 2"/>
          <p:cNvGraphicFramePr>
            <a:graphicFrameLocks noGrp="1" noChangeAspect="1"/>
          </p:cNvGraphicFramePr>
          <p:nvPr>
            <p:ph idx="1"/>
          </p:nvPr>
        </p:nvGraphicFramePr>
        <p:xfrm>
          <a:off x="762000" y="1219200"/>
          <a:ext cx="7950200" cy="47783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Governments</a:t>
            </a:r>
          </a:p>
        </p:txBody>
      </p:sp>
      <p:sp>
        <p:nvSpPr>
          <p:cNvPr id="839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mtClean="0"/>
              <a:t>Argentina now… (</a:t>
            </a:r>
            <a:r>
              <a:rPr lang="en-US" i="1" smtClean="0"/>
              <a:t>WSJ</a:t>
            </a:r>
            <a:r>
              <a:rPr lang="en-US" smtClean="0"/>
              <a:t>, Oct 28 08): </a:t>
            </a:r>
          </a:p>
          <a:p>
            <a:pPr lvl="1" eaLnBrk="1" hangingPunct="1">
              <a:spcBef>
                <a:spcPct val="50000"/>
              </a:spcBef>
            </a:pPr>
            <a:r>
              <a:rPr lang="en-US" sz="2000" smtClean="0"/>
              <a:t>Argentina's government pressed forward with its controversial plan to nationalize private pension funds.  … [President] Kirchner said her move to seize the private funds is designed to protect contributors from alleged mismanagement amid the global market crisis.</a:t>
            </a:r>
          </a:p>
          <a:p>
            <a:pPr eaLnBrk="1" hangingPunct="1"/>
            <a:r>
              <a:rPr lang="en-US" smtClean="0"/>
              <a:t>… and again (</a:t>
            </a:r>
            <a:r>
              <a:rPr lang="en-US" i="1" smtClean="0"/>
              <a:t>NYT</a:t>
            </a:r>
            <a:r>
              <a:rPr lang="en-US" smtClean="0"/>
              <a:t>, Jan 25 10):</a:t>
            </a:r>
          </a:p>
          <a:p>
            <a:pPr lvl="1" eaLnBrk="1" hangingPunct="1"/>
            <a:r>
              <a:rPr lang="en-US" sz="2000" smtClean="0"/>
              <a:t>Mrs. Kirchner fired the bank president, Martín Redrado, by decree this month for refusing to release $6.59 billion in reserves …. A federal judge … ruled that Mrs. Kirchner could not fire Mr. Redrado or take control of the reserves without congressional approval…. Mr. Redrado said on Sunday that the police in Buenos Aires had prevented him from entering the bank.</a:t>
            </a:r>
          </a:p>
          <a:p>
            <a:pPr lvl="1" eaLnBrk="1" hangingPunct="1">
              <a:spcBef>
                <a:spcPct val="50000"/>
              </a:spcBef>
            </a:pPr>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idx="4294967295"/>
          </p:nvPr>
        </p:nvSpPr>
        <p:spPr/>
        <p:txBody>
          <a:bodyPr/>
          <a:lstStyle/>
          <a:p>
            <a:pPr eaLnBrk="1" hangingPunct="1"/>
            <a:r>
              <a:rPr lang="en-US" smtClean="0"/>
              <a:t>Governments: Ireland and Argentina</a:t>
            </a:r>
          </a:p>
        </p:txBody>
      </p:sp>
      <p:graphicFrame>
        <p:nvGraphicFramePr>
          <p:cNvPr id="6" name="Chart 6"/>
          <p:cNvGraphicFramePr>
            <a:graphicFrameLocks/>
          </p:cNvGraphicFramePr>
          <p:nvPr/>
        </p:nvGraphicFramePr>
        <p:xfrm>
          <a:off x="609600" y="1524000"/>
          <a:ext cx="76962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860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86020" name="Rectangle 5"/>
          <p:cNvSpPr>
            <a:spLocks noGrp="1" noChangeArrowheads="1"/>
          </p:cNvSpPr>
          <p:nvPr>
            <p:ph type="body" idx="1"/>
          </p:nvPr>
        </p:nvSpPr>
        <p:spPr>
          <a:xfrm>
            <a:off x="533400" y="1447800"/>
            <a:ext cx="8077200" cy="3810000"/>
          </a:xfrm>
          <a:noFill/>
        </p:spPr>
        <p:txBody>
          <a:bodyPr/>
          <a:lstStyle/>
          <a:p>
            <a:pPr eaLnBrk="1" hangingPunct="1"/>
            <a:r>
              <a:rPr lang="en-US" sz="3000" smtClean="0"/>
              <a:t>Why did growth accelerate in early 1990s?</a:t>
            </a:r>
          </a:p>
          <a:p>
            <a:pPr eaLnBrk="1" hangingPunct="1"/>
            <a:r>
              <a:rPr lang="en-US" sz="3000" smtClean="0"/>
              <a:t>Where do we start?</a:t>
            </a:r>
            <a:r>
              <a:rPr lang="en-US" sz="2400" smtClean="0"/>
              <a:t> </a:t>
            </a:r>
          </a:p>
        </p:txBody>
      </p:sp>
      <p:sp>
        <p:nvSpPr>
          <p:cNvPr id="86021" name="Rectangle 6"/>
          <p:cNvSpPr>
            <a:spLocks noGrp="1" noChangeArrowheads="1"/>
          </p:cNvSpPr>
          <p:nvPr>
            <p:ph type="title"/>
          </p:nvPr>
        </p:nvSpPr>
        <p:spPr/>
        <p:txBody>
          <a:bodyPr/>
          <a:lstStyle/>
          <a:p>
            <a:pPr eaLnBrk="1" hangingPunct="1"/>
            <a:r>
              <a:rPr lang="en-US" smtClean="0"/>
              <a:t>What happened in Ireland?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8704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253957" name="Group 5"/>
          <p:cNvGraphicFramePr>
            <a:graphicFrameLocks noGrp="1"/>
          </p:cNvGraphicFramePr>
          <p:nvPr>
            <p:ph idx="1"/>
          </p:nvPr>
        </p:nvGraphicFramePr>
        <p:xfrm>
          <a:off x="914400" y="1524000"/>
          <a:ext cx="7423150" cy="4008439"/>
        </p:xfrm>
        <a:graphic>
          <a:graphicData uri="http://schemas.openxmlformats.org/drawingml/2006/table">
            <a:tbl>
              <a:tblPr/>
              <a:tblGrid>
                <a:gridCol w="3389313"/>
                <a:gridCol w="1452562"/>
                <a:gridCol w="1371600"/>
                <a:gridCol w="1209675"/>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L/N</a:t>
                      </a:r>
                      <a:endParaRPr kumimoji="0" lang="en-US" sz="2400" b="1"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K/L</a:t>
                      </a:r>
                      <a:endParaRPr kumimoji="0" lang="en-US" sz="2400" b="1"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Palatino Linotype" pitchFamily="18" charset="0"/>
                          <a:ea typeface="Arial" pitchFamily="-106" charset="0"/>
                          <a:cs typeface="Arial" pitchFamily="-106"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ea typeface="Arial" pitchFamily="-106" charset="0"/>
                          <a:cs typeface="Arial" pitchFamily="-106" charset="0"/>
                        </a:rPr>
                        <a:t>1960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0.39</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39,456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0.052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6" charset="0"/>
                          <a:cs typeface="Arial" pitchFamily="-106" charset="0"/>
                        </a:rPr>
                        <a:t>1993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0.39</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111,540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0.095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ea typeface="Arial" pitchFamily="-106" charset="0"/>
                          <a:cs typeface="Arial" pitchFamily="-106" charset="0"/>
                        </a:rPr>
                        <a:t>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0.51</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162,061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0.141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2009</a:t>
                      </a:r>
                      <a:endPar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0.49</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167,819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0.122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rPr>
                        <a:t>Contribution 1960-1993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-0.01</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1.05</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1.83</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rPr>
                        <a:t>Contribution 1993-2007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1.85</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0.89</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smtClean="0">
                          <a:latin typeface="+mn-lt"/>
                        </a:rPr>
                        <a:t>2.83</a:t>
                      </a:r>
                      <a:endParaRPr lang="en-US" sz="2400" dirty="0">
                        <a:latin typeface="+mn-lt"/>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Contribution 2007-2009</a:t>
                      </a:r>
                      <a:endPar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-1.61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0.58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Arial" pitchFamily="-106" charset="0"/>
                          <a:cs typeface="Arial" pitchFamily="-106" charset="0"/>
                        </a:rPr>
                        <a:t>-7.01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091" name="Rectangle 47"/>
          <p:cNvSpPr>
            <a:spLocks noGrp="1" noChangeArrowheads="1"/>
          </p:cNvSpPr>
          <p:nvPr>
            <p:ph type="title"/>
          </p:nvPr>
        </p:nvSpPr>
        <p:spPr/>
        <p:txBody>
          <a:bodyPr/>
          <a:lstStyle/>
          <a:p>
            <a:pPr eaLnBrk="1" hangingPunct="1"/>
            <a:r>
              <a:rPr lang="en-US" smtClean="0"/>
              <a:t>What happened in Ireland?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What happened in Ireland?</a:t>
            </a:r>
          </a:p>
        </p:txBody>
      </p:sp>
      <p:sp>
        <p:nvSpPr>
          <p:cNvPr id="75779" name="Rectangle 3"/>
          <p:cNvSpPr>
            <a:spLocks noGrp="1" noChangeArrowheads="1"/>
          </p:cNvSpPr>
          <p:nvPr>
            <p:ph type="body" idx="1"/>
          </p:nvPr>
        </p:nvSpPr>
        <p:spPr/>
        <p:txBody>
          <a:bodyPr/>
          <a:lstStyle/>
          <a:p>
            <a:pPr eaLnBrk="1" hangingPunct="1">
              <a:lnSpc>
                <a:spcPct val="90000"/>
              </a:lnSpc>
              <a:spcBef>
                <a:spcPct val="50000"/>
              </a:spcBef>
            </a:pPr>
            <a:r>
              <a:rPr lang="en-US" sz="2800" smtClean="0"/>
              <a:t>EU membership, aid recipient </a:t>
            </a:r>
          </a:p>
          <a:p>
            <a:pPr eaLnBrk="1" hangingPunct="1">
              <a:lnSpc>
                <a:spcPct val="90000"/>
              </a:lnSpc>
              <a:spcBef>
                <a:spcPct val="50000"/>
              </a:spcBef>
            </a:pPr>
            <a:r>
              <a:rPr lang="en-US" sz="2800" smtClean="0"/>
              <a:t>Fiscal discipline (&gt;1987) </a:t>
            </a:r>
          </a:p>
          <a:p>
            <a:pPr lvl="1" eaLnBrk="1" hangingPunct="1">
              <a:lnSpc>
                <a:spcPct val="90000"/>
              </a:lnSpc>
              <a:spcBef>
                <a:spcPct val="50000"/>
              </a:spcBef>
            </a:pPr>
            <a:r>
              <a:rPr lang="en-US" sz="2400" smtClean="0"/>
              <a:t>Government hiring frozen </a:t>
            </a:r>
          </a:p>
          <a:p>
            <a:pPr lvl="1" eaLnBrk="1" hangingPunct="1">
              <a:lnSpc>
                <a:spcPct val="90000"/>
              </a:lnSpc>
              <a:spcBef>
                <a:spcPct val="50000"/>
              </a:spcBef>
            </a:pPr>
            <a:r>
              <a:rPr lang="en-US" sz="2400" smtClean="0"/>
              <a:t>Personal and corporate tax rates slashed </a:t>
            </a:r>
          </a:p>
          <a:p>
            <a:pPr lvl="1" eaLnBrk="1" hangingPunct="1">
              <a:lnSpc>
                <a:spcPct val="90000"/>
              </a:lnSpc>
              <a:spcBef>
                <a:spcPct val="50000"/>
              </a:spcBef>
            </a:pPr>
            <a:r>
              <a:rPr lang="en-US" sz="2400" smtClean="0"/>
              <a:t>Government budget balanced </a:t>
            </a:r>
          </a:p>
          <a:p>
            <a:pPr eaLnBrk="1" hangingPunct="1">
              <a:lnSpc>
                <a:spcPct val="90000"/>
              </a:lnSpc>
              <a:spcBef>
                <a:spcPct val="50000"/>
              </a:spcBef>
            </a:pPr>
            <a:r>
              <a:rPr lang="en-US" sz="2800" smtClean="0"/>
              <a:t>Peaceful labor relations </a:t>
            </a:r>
          </a:p>
          <a:p>
            <a:pPr eaLnBrk="1" hangingPunct="1">
              <a:lnSpc>
                <a:spcPct val="90000"/>
              </a:lnSpc>
              <a:spcBef>
                <a:spcPct val="50000"/>
              </a:spcBef>
            </a:pPr>
            <a:r>
              <a:rPr lang="en-US" sz="2800" smtClean="0"/>
              <a:t>Attractive terms for foreign firms </a:t>
            </a:r>
          </a:p>
          <a:p>
            <a:pPr lvl="1" eaLnBrk="1" hangingPunct="1">
              <a:lnSpc>
                <a:spcPct val="90000"/>
              </a:lnSpc>
              <a:spcBef>
                <a:spcPct val="50000"/>
              </a:spcBef>
            </a:pPr>
            <a:r>
              <a:rPr lang="en-US" sz="2400" smtClean="0"/>
              <a:t>Lowest corporate tax rates in OECD</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t>But, then what happened in Ireland?</a:t>
            </a:r>
          </a:p>
        </p:txBody>
      </p:sp>
      <p:sp>
        <p:nvSpPr>
          <p:cNvPr id="88067"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spcAft>
                <a:spcPts val="1200"/>
              </a:spcAft>
            </a:pPr>
            <a:r>
              <a:rPr lang="en-US" sz="2800" dirty="0" smtClean="0"/>
              <a:t>Private credit surge before 2007</a:t>
            </a:r>
          </a:p>
          <a:p>
            <a:pPr eaLnBrk="1" hangingPunct="1">
              <a:lnSpc>
                <a:spcPct val="90000"/>
              </a:lnSpc>
            </a:pPr>
            <a:r>
              <a:rPr lang="en-US" sz="2800" dirty="0" smtClean="0"/>
              <a:t>2007: Guarantee for banks!</a:t>
            </a:r>
          </a:p>
          <a:p>
            <a:pPr lvl="1" eaLnBrk="1" hangingPunct="1">
              <a:lnSpc>
                <a:spcPct val="90000"/>
              </a:lnSpc>
            </a:pPr>
            <a:r>
              <a:rPr lang="en-US" sz="2400" dirty="0" smtClean="0"/>
              <a:t>Swap private debt for public</a:t>
            </a:r>
          </a:p>
          <a:p>
            <a:pPr lvl="1" eaLnBrk="1" hangingPunct="1">
              <a:lnSpc>
                <a:spcPct val="90000"/>
              </a:lnSpc>
            </a:pPr>
            <a:endParaRPr lang="en-US" sz="2400" dirty="0" smtClean="0"/>
          </a:p>
          <a:p>
            <a:pPr lvl="1" eaLnBrk="1" hangingPunct="1">
              <a:lnSpc>
                <a:spcPct val="90000"/>
              </a:lnSpc>
            </a:pPr>
            <a:endParaRPr lang="en-US" sz="2400" dirty="0" smtClean="0"/>
          </a:p>
          <a:p>
            <a:pPr eaLnBrk="1" hangingPunct="1">
              <a:lnSpc>
                <a:spcPct val="90000"/>
              </a:lnSpc>
            </a:pPr>
            <a:r>
              <a:rPr lang="en-US" sz="3100" dirty="0" smtClean="0"/>
              <a:t>Sometimes good governments make bad decisions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mtClean="0"/>
              <a:t>What have we learned today?</a:t>
            </a:r>
          </a:p>
        </p:txBody>
      </p:sp>
      <p:sp>
        <p:nvSpPr>
          <p:cNvPr id="89091" name="Rectangle 3"/>
          <p:cNvSpPr>
            <a:spLocks noGrp="1" noChangeArrowheads="1"/>
          </p:cNvSpPr>
          <p:nvPr>
            <p:ph type="body" idx="1"/>
          </p:nvPr>
        </p:nvSpPr>
        <p:spPr/>
        <p:txBody>
          <a:bodyPr/>
          <a:lstStyle/>
          <a:p>
            <a:pPr eaLnBrk="1" hangingPunct="1"/>
            <a:r>
              <a:rPr lang="en-US" smtClean="0"/>
              <a:t>Good institutions are ones that </a:t>
            </a:r>
          </a:p>
          <a:p>
            <a:pPr lvl="1" eaLnBrk="1" hangingPunct="1"/>
            <a:r>
              <a:rPr lang="en-US" smtClean="0"/>
              <a:t>Put capital and labor to efficient use</a:t>
            </a:r>
          </a:p>
          <a:p>
            <a:pPr lvl="1" eaLnBrk="1" hangingPunct="1"/>
            <a:r>
              <a:rPr lang="en-US" smtClean="0"/>
              <a:t>Ensure proper incentives (finance!)</a:t>
            </a:r>
          </a:p>
          <a:p>
            <a:pPr eaLnBrk="1" hangingPunct="1"/>
            <a:r>
              <a:rPr lang="en-US" smtClean="0"/>
              <a:t>Examples</a:t>
            </a:r>
          </a:p>
          <a:p>
            <a:pPr lvl="1" eaLnBrk="1" hangingPunct="1"/>
            <a:r>
              <a:rPr lang="en-US" smtClean="0"/>
              <a:t>Rule of law</a:t>
            </a:r>
          </a:p>
          <a:p>
            <a:pPr lvl="1" eaLnBrk="1" hangingPunct="1"/>
            <a:r>
              <a:rPr lang="en-US" smtClean="0"/>
              <a:t>Property rights</a:t>
            </a:r>
          </a:p>
          <a:p>
            <a:pPr lvl="1" eaLnBrk="1" hangingPunct="1"/>
            <a:r>
              <a:rPr lang="en-US" smtClean="0"/>
              <a:t>Competitive markets</a:t>
            </a:r>
          </a:p>
          <a:p>
            <a:pPr eaLnBrk="1" hangingPunct="1">
              <a:buFontTx/>
              <a:buNone/>
            </a:pP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mtClean="0"/>
              <a:t>Something for the ride home</a:t>
            </a:r>
          </a:p>
        </p:txBody>
      </p:sp>
      <p:sp>
        <p:nvSpPr>
          <p:cNvPr id="90115" name="Rectangle 3"/>
          <p:cNvSpPr>
            <a:spLocks noGrp="1" noChangeArrowheads="1"/>
          </p:cNvSpPr>
          <p:nvPr>
            <p:ph type="body" idx="1"/>
          </p:nvPr>
        </p:nvSpPr>
        <p:spPr>
          <a:xfrm>
            <a:off x="609600" y="1447800"/>
            <a:ext cx="8229600" cy="4525963"/>
          </a:xfrm>
        </p:spPr>
        <p:txBody>
          <a:bodyPr/>
          <a:lstStyle/>
          <a:p>
            <a:pPr eaLnBrk="1" hangingPunct="1"/>
            <a:r>
              <a:rPr lang="en-US" smtClean="0"/>
              <a:t>Labor market institutions</a:t>
            </a:r>
          </a:p>
          <a:p>
            <a:pPr lvl="1" eaLnBrk="1" hangingPunct="1"/>
            <a:r>
              <a:rPr lang="en-US" smtClean="0"/>
              <a:t>Unemployment benefits</a:t>
            </a:r>
          </a:p>
          <a:p>
            <a:pPr lvl="1" eaLnBrk="1" hangingPunct="1"/>
            <a:r>
              <a:rPr lang="en-US" smtClean="0"/>
              <a:t>Firing taxes</a:t>
            </a:r>
          </a:p>
          <a:p>
            <a:pPr lvl="1" eaLnBrk="1" hangingPunct="1"/>
            <a:r>
              <a:rPr lang="en-US" smtClean="0"/>
              <a:t>Union coverage</a:t>
            </a:r>
          </a:p>
          <a:p>
            <a:pPr lvl="1" eaLnBrk="1" hangingPunct="1"/>
            <a:r>
              <a:rPr lang="en-US" smtClean="0"/>
              <a:t>Work rules</a:t>
            </a:r>
          </a:p>
          <a:p>
            <a:pPr lvl="1" eaLnBrk="1" hangingPunct="1"/>
            <a:r>
              <a:rPr lang="en-US" smtClean="0"/>
              <a:t>No-compete clauses</a:t>
            </a:r>
          </a:p>
          <a:p>
            <a:pPr eaLnBrk="1" hangingPunct="1"/>
            <a:r>
              <a:rPr lang="en-US" smtClean="0"/>
              <a:t>What incentives do these create?  </a:t>
            </a:r>
          </a:p>
          <a:p>
            <a:pPr eaLnBrk="1" hangingPunct="1"/>
            <a:r>
              <a:rPr lang="en-US" smtClean="0"/>
              <a:t>Why do they exist?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idx="4294967295"/>
          </p:nvPr>
        </p:nvSpPr>
        <p:spPr/>
        <p:txBody>
          <a:bodyPr/>
          <a:lstStyle/>
          <a:p>
            <a:pPr eaLnBrk="1" hangingPunct="1"/>
            <a:r>
              <a:rPr lang="en-US" smtClean="0"/>
              <a:t>Korean GDP per capita</a:t>
            </a:r>
          </a:p>
        </p:txBody>
      </p:sp>
      <p:graphicFrame>
        <p:nvGraphicFramePr>
          <p:cNvPr id="5" name="Object 3"/>
          <p:cNvGraphicFramePr>
            <a:graphicFrameLocks noGrp="1" noChangeAspect="1"/>
          </p:cNvGraphicFramePr>
          <p:nvPr>
            <p:ph idx="4294967295"/>
          </p:nvPr>
        </p:nvGraphicFramePr>
        <p:xfrm>
          <a:off x="533400" y="1447800"/>
          <a:ext cx="8128000" cy="4419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idx="4294967295"/>
          </p:nvPr>
        </p:nvSpPr>
        <p:spPr/>
        <p:txBody>
          <a:bodyPr/>
          <a:lstStyle/>
          <a:p>
            <a:pPr eaLnBrk="1" hangingPunct="1"/>
            <a:r>
              <a:rPr lang="en-US" smtClean="0"/>
              <a:t>Investment Rates</a:t>
            </a:r>
          </a:p>
        </p:txBody>
      </p:sp>
      <p:graphicFrame>
        <p:nvGraphicFramePr>
          <p:cNvPr id="7" name="Object 3"/>
          <p:cNvGraphicFramePr>
            <a:graphicFrameLocks noGrp="1" noChangeAspect="1"/>
          </p:cNvGraphicFramePr>
          <p:nvPr>
            <p:ph idx="4294967295"/>
          </p:nvPr>
        </p:nvGraphicFramePr>
        <p:xfrm>
          <a:off x="304800" y="1295400"/>
          <a:ext cx="81280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12292" name="Text Box 4"/>
          <p:cNvSpPr txBox="1">
            <a:spLocks noChangeArrowheads="1"/>
          </p:cNvSpPr>
          <p:nvPr/>
        </p:nvSpPr>
        <p:spPr bwMode="auto">
          <a:xfrm>
            <a:off x="4876800" y="1905000"/>
            <a:ext cx="10668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Korea</a:t>
            </a:r>
          </a:p>
        </p:txBody>
      </p:sp>
      <p:sp>
        <p:nvSpPr>
          <p:cNvPr id="12293" name="Text Box 5"/>
          <p:cNvSpPr txBox="1">
            <a:spLocks noChangeArrowheads="1"/>
          </p:cNvSpPr>
          <p:nvPr/>
        </p:nvSpPr>
        <p:spPr bwMode="auto">
          <a:xfrm>
            <a:off x="4876800" y="3581400"/>
            <a:ext cx="20574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United States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geSlides</Template>
  <TotalTime>2505</TotalTime>
  <Words>1766</Words>
  <Application>Microsoft Office PowerPoint</Application>
  <PresentationFormat>On-screen Show (4:3)</PresentationFormat>
  <Paragraphs>544</Paragraphs>
  <Slides>77</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geSlides</vt:lpstr>
      <vt:lpstr>Equation</vt:lpstr>
      <vt:lpstr>The Global Economy Growth</vt:lpstr>
      <vt:lpstr>Job openings and unemployment</vt:lpstr>
      <vt:lpstr>Has the Beveridge Curve shifted?</vt:lpstr>
      <vt:lpstr>Roadmap</vt:lpstr>
      <vt:lpstr>Review</vt:lpstr>
      <vt:lpstr>Solow model: dynamics</vt:lpstr>
      <vt:lpstr>Steady state</vt:lpstr>
      <vt:lpstr>Korean GDP per capita</vt:lpstr>
      <vt:lpstr>Investment Rates</vt:lpstr>
      <vt:lpstr>Korean GDP per capita</vt:lpstr>
      <vt:lpstr>Korean GDP per capita</vt:lpstr>
      <vt:lpstr>What are we missing?</vt:lpstr>
      <vt:lpstr>Model with TFP and population growth</vt:lpstr>
      <vt:lpstr>Model with TFP and population growth</vt:lpstr>
      <vt:lpstr>Model with TFP and population growth</vt:lpstr>
      <vt:lpstr>Balanced growth path</vt:lpstr>
      <vt:lpstr>Example: United States</vt:lpstr>
      <vt:lpstr>Example: United States</vt:lpstr>
      <vt:lpstr>Example: China</vt:lpstr>
      <vt:lpstr>Savings rates</vt:lpstr>
      <vt:lpstr>Saving rates</vt:lpstr>
      <vt:lpstr>Slide 22</vt:lpstr>
      <vt:lpstr>Slide 23</vt:lpstr>
      <vt:lpstr>Growth accounting</vt:lpstr>
      <vt:lpstr>Level comparisons</vt:lpstr>
      <vt:lpstr>Level comparisons</vt:lpstr>
      <vt:lpstr>Level comparisons</vt:lpstr>
      <vt:lpstr>Aside: growth rate review</vt:lpstr>
      <vt:lpstr>Growth accounting</vt:lpstr>
      <vt:lpstr>Growth rates</vt:lpstr>
      <vt:lpstr>Growth rates</vt:lpstr>
      <vt:lpstr>Growth accounting</vt:lpstr>
      <vt:lpstr>With population growth (notes, pg 7)</vt:lpstr>
      <vt:lpstr>Growth accounting</vt:lpstr>
      <vt:lpstr>Example: Korean GDP per capita</vt:lpstr>
      <vt:lpstr>Example: Korea</vt:lpstr>
      <vt:lpstr>Korean GDP per capita</vt:lpstr>
      <vt:lpstr>Japan</vt:lpstr>
      <vt:lpstr>What happened in Japan?</vt:lpstr>
      <vt:lpstr>Productivity in Japan</vt:lpstr>
      <vt:lpstr>United States</vt:lpstr>
      <vt:lpstr>What happened in the U.S.?</vt:lpstr>
      <vt:lpstr>Summary</vt:lpstr>
      <vt:lpstr>The Global Economy Productivity and Institutions</vt:lpstr>
      <vt:lpstr>Productivity and institutions</vt:lpstr>
      <vt:lpstr>What are institutions?</vt:lpstr>
      <vt:lpstr>Institutions</vt:lpstr>
      <vt:lpstr>Vibrant entrepreneurship</vt:lpstr>
      <vt:lpstr>Business entry and GDP</vt:lpstr>
      <vt:lpstr>Efficiency across firms</vt:lpstr>
      <vt:lpstr>Efficiency across firms</vt:lpstr>
      <vt:lpstr>Efficiency across firms</vt:lpstr>
      <vt:lpstr>Productivity in Japan</vt:lpstr>
      <vt:lpstr>What encourages firm creation?</vt:lpstr>
      <vt:lpstr>Finance and firm creation</vt:lpstr>
      <vt:lpstr>Capital markets</vt:lpstr>
      <vt:lpstr>Capital markets</vt:lpstr>
      <vt:lpstr>Capital markets</vt:lpstr>
      <vt:lpstr>Capital markets</vt:lpstr>
      <vt:lpstr>Days to enforce contracts</vt:lpstr>
      <vt:lpstr>Cost of enforcing contracts</vt:lpstr>
      <vt:lpstr>Measuring institutions</vt:lpstr>
      <vt:lpstr>Barriers to entry</vt:lpstr>
      <vt:lpstr>Entry costs and firm creation</vt:lpstr>
      <vt:lpstr>Governments and institutions</vt:lpstr>
      <vt:lpstr>Government Effectiveness</vt:lpstr>
      <vt:lpstr>Governments: Ireland and Argentina</vt:lpstr>
      <vt:lpstr>Governments</vt:lpstr>
      <vt:lpstr>What happened?</vt:lpstr>
      <vt:lpstr>Governments</vt:lpstr>
      <vt:lpstr>Governments: Ireland and Argentina</vt:lpstr>
      <vt:lpstr>What happened in Ireland?</vt:lpstr>
      <vt:lpstr>What happened in Ireland?</vt:lpstr>
      <vt:lpstr>What happened in Ireland?</vt:lpstr>
      <vt:lpstr>But, then what happened in Ireland?</vt:lpstr>
      <vt:lpstr>What have we learned today?</vt:lpstr>
      <vt:lpstr>Something 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Global Economy Growth</dc:title>
  <dc:creator>kruhl</dc:creator>
  <cp:lastModifiedBy>kruhl</cp:lastModifiedBy>
  <cp:revision>165</cp:revision>
  <cp:lastPrinted>2011-09-28T16:21:54Z</cp:lastPrinted>
  <dcterms:created xsi:type="dcterms:W3CDTF">2010-10-08T02:15:27Z</dcterms:created>
  <dcterms:modified xsi:type="dcterms:W3CDTF">2011-10-01T16:45:00Z</dcterms:modified>
</cp:coreProperties>
</file>