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3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8" r:id="rId22"/>
    <p:sldId id="275" r:id="rId23"/>
    <p:sldId id="279" r:id="rId24"/>
    <p:sldId id="349" r:id="rId25"/>
    <p:sldId id="350" r:id="rId26"/>
    <p:sldId id="351" r:id="rId27"/>
    <p:sldId id="281" r:id="rId28"/>
    <p:sldId id="354" r:id="rId29"/>
    <p:sldId id="353" r:id="rId30"/>
    <p:sldId id="355" r:id="rId31"/>
    <p:sldId id="356" r:id="rId32"/>
    <p:sldId id="352" r:id="rId33"/>
    <p:sldId id="292" r:id="rId34"/>
    <p:sldId id="294" r:id="rId35"/>
    <p:sldId id="283" r:id="rId36"/>
    <p:sldId id="348" r:id="rId37"/>
    <p:sldId id="287" r:id="rId38"/>
    <p:sldId id="288" r:id="rId39"/>
    <p:sldId id="299" r:id="rId40"/>
    <p:sldId id="345" r:id="rId41"/>
    <p:sldId id="347" r:id="rId42"/>
    <p:sldId id="301" r:id="rId43"/>
    <p:sldId id="296" r:id="rId44"/>
    <p:sldId id="303" r:id="rId45"/>
    <p:sldId id="298" r:id="rId46"/>
    <p:sldId id="336" r:id="rId47"/>
    <p:sldId id="337" r:id="rId48"/>
    <p:sldId id="339" r:id="rId49"/>
    <p:sldId id="338" r:id="rId50"/>
    <p:sldId id="341" r:id="rId51"/>
    <p:sldId id="289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4" autoAdjust="0"/>
    <p:restoredTop sz="88650" autoAdjust="0"/>
  </p:normalViewPr>
  <p:slideViewPr>
    <p:cSldViewPr>
      <p:cViewPr>
        <p:scale>
          <a:sx n="68" d="100"/>
          <a:sy n="68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4925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Sheet1!$A$2:$A$208</c:f>
              <c:numCache>
                <c:formatCode>General</c:formatCode>
                <c:ptCount val="207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  <c:pt idx="205">
                  <c:v>2011.25</c:v>
                </c:pt>
                <c:pt idx="206">
                  <c:v>2011.5</c:v>
                </c:pt>
              </c:numCache>
            </c:numRef>
          </c:xVal>
          <c:yVal>
            <c:numRef>
              <c:f>Sheet1!$B$2:$B$208</c:f>
              <c:numCache>
                <c:formatCode>General</c:formatCode>
                <c:ptCount val="207"/>
                <c:pt idx="0">
                  <c:v>1</c:v>
                </c:pt>
                <c:pt idx="1">
                  <c:v>1.0127688793623595</c:v>
                </c:pt>
                <c:pt idx="2">
                  <c:v>1.0292602995315361</c:v>
                </c:pt>
                <c:pt idx="3">
                  <c:v>1.0576074758828624</c:v>
                </c:pt>
                <c:pt idx="4">
                  <c:v>1.0695980522077975</c:v>
                </c:pt>
                <c:pt idx="5">
                  <c:v>1.0692080070230923</c:v>
                </c:pt>
                <c:pt idx="6">
                  <c:v>1.0701979345479991</c:v>
                </c:pt>
                <c:pt idx="7">
                  <c:v>1.0670810136590392</c:v>
                </c:pt>
                <c:pt idx="8">
                  <c:v>1.0699682555908703</c:v>
                </c:pt>
                <c:pt idx="9">
                  <c:v>1.0806953576861216</c:v>
                </c:pt>
                <c:pt idx="10">
                  <c:v>1.0874435523128485</c:v>
                </c:pt>
                <c:pt idx="11">
                  <c:v>1.1066423680661543</c:v>
                </c:pt>
                <c:pt idx="12">
                  <c:v>1.1166429645295304</c:v>
                </c:pt>
                <c:pt idx="13">
                  <c:v>1.1268141006787351</c:v>
                </c:pt>
                <c:pt idx="14">
                  <c:v>1.1286213158759206</c:v>
                </c:pt>
                <c:pt idx="15">
                  <c:v>1.1417184395618503</c:v>
                </c:pt>
                <c:pt idx="16">
                  <c:v>1.1352252698071088</c:v>
                </c:pt>
                <c:pt idx="17">
                  <c:v>1.1415373387037582</c:v>
                </c:pt>
                <c:pt idx="18">
                  <c:v>1.1518760463837718</c:v>
                </c:pt>
                <c:pt idx="19">
                  <c:v>1.1720196187952794</c:v>
                </c:pt>
                <c:pt idx="20">
                  <c:v>1.166943604641451</c:v>
                </c:pt>
                <c:pt idx="21">
                  <c:v>1.1703375001127028</c:v>
                </c:pt>
                <c:pt idx="22">
                  <c:v>1.1695956893612276</c:v>
                </c:pt>
                <c:pt idx="23">
                  <c:v>1.1668924653574795</c:v>
                </c:pt>
                <c:pt idx="24">
                  <c:v>1.1609041660285877</c:v>
                </c:pt>
                <c:pt idx="25">
                  <c:v>1.1709959170768696</c:v>
                </c:pt>
                <c:pt idx="26">
                  <c:v>1.1702893490841266</c:v>
                </c:pt>
                <c:pt idx="27">
                  <c:v>1.1724168725095843</c:v>
                </c:pt>
                <c:pt idx="28">
                  <c:v>1.1811524061999679</c:v>
                </c:pt>
                <c:pt idx="29">
                  <c:v>1.2091265049318203</c:v>
                </c:pt>
                <c:pt idx="30">
                  <c:v>1.2321157610782465</c:v>
                </c:pt>
                <c:pt idx="31">
                  <c:v>1.2486558642021031</c:v>
                </c:pt>
                <c:pt idx="32">
                  <c:v>1.2443481963740484</c:v>
                </c:pt>
                <c:pt idx="33">
                  <c:v>1.2438553663104086</c:v>
                </c:pt>
                <c:pt idx="34">
                  <c:v>1.2592497014492414</c:v>
                </c:pt>
                <c:pt idx="35">
                  <c:v>1.283026577854649</c:v>
                </c:pt>
                <c:pt idx="36">
                  <c:v>1.2846826836426388</c:v>
                </c:pt>
                <c:pt idx="37">
                  <c:v>1.2921663315677192</c:v>
                </c:pt>
                <c:pt idx="38">
                  <c:v>1.2922797708999674</c:v>
                </c:pt>
                <c:pt idx="39">
                  <c:v>1.3095590643311992</c:v>
                </c:pt>
                <c:pt idx="40">
                  <c:v>1.3163257009299782</c:v>
                </c:pt>
                <c:pt idx="41">
                  <c:v>1.3228586892784691</c:v>
                </c:pt>
                <c:pt idx="42">
                  <c:v>1.3408894069122652</c:v>
                </c:pt>
                <c:pt idx="43">
                  <c:v>1.3915499888182281</c:v>
                </c:pt>
                <c:pt idx="44">
                  <c:v>1.3977929025609843</c:v>
                </c:pt>
                <c:pt idx="45">
                  <c:v>1.443438582351011</c:v>
                </c:pt>
                <c:pt idx="46">
                  <c:v>1.4747904319920506</c:v>
                </c:pt>
                <c:pt idx="47">
                  <c:v>1.5103748733726849</c:v>
                </c:pt>
                <c:pt idx="48">
                  <c:v>1.5285130869222232</c:v>
                </c:pt>
                <c:pt idx="49">
                  <c:v>1.5305673775909558</c:v>
                </c:pt>
                <c:pt idx="50">
                  <c:v>1.5669818598757308</c:v>
                </c:pt>
                <c:pt idx="51">
                  <c:v>1.5929155590444606</c:v>
                </c:pt>
                <c:pt idx="52">
                  <c:v>1.5899480397540962</c:v>
                </c:pt>
                <c:pt idx="53">
                  <c:v>1.5976523895840939</c:v>
                </c:pt>
                <c:pt idx="54">
                  <c:v>1.6287646364221229</c:v>
                </c:pt>
                <c:pt idx="55">
                  <c:v>1.6341827761879233</c:v>
                </c:pt>
                <c:pt idx="56">
                  <c:v>1.67912826990647</c:v>
                </c:pt>
                <c:pt idx="57">
                  <c:v>1.6949699409110894</c:v>
                </c:pt>
                <c:pt idx="58">
                  <c:v>1.7302753753278353</c:v>
                </c:pt>
                <c:pt idx="59">
                  <c:v>1.7636383367415249</c:v>
                </c:pt>
                <c:pt idx="60">
                  <c:v>1.8193535249285002</c:v>
                </c:pt>
                <c:pt idx="61">
                  <c:v>1.8718561534438567</c:v>
                </c:pt>
                <c:pt idx="62">
                  <c:v>1.9077999463115232</c:v>
                </c:pt>
                <c:pt idx="63">
                  <c:v>1.9287576172327692</c:v>
                </c:pt>
                <c:pt idx="64">
                  <c:v>1.9458368183498977</c:v>
                </c:pt>
                <c:pt idx="65">
                  <c:v>1.9892886999527191</c:v>
                </c:pt>
                <c:pt idx="66">
                  <c:v>2.0321254099531538</c:v>
                </c:pt>
                <c:pt idx="67">
                  <c:v>2.0905622680642875</c:v>
                </c:pt>
                <c:pt idx="68">
                  <c:v>2.1368316440145914</c:v>
                </c:pt>
                <c:pt idx="69">
                  <c:v>2.1516104629891704</c:v>
                </c:pt>
                <c:pt idx="70">
                  <c:v>2.1624236849452654</c:v>
                </c:pt>
                <c:pt idx="71">
                  <c:v>2.2076763519057359</c:v>
                </c:pt>
                <c:pt idx="72">
                  <c:v>2.2412997235463021</c:v>
                </c:pt>
                <c:pt idx="73">
                  <c:v>2.1967084991822614</c:v>
                </c:pt>
                <c:pt idx="74">
                  <c:v>2.2158995311120195</c:v>
                </c:pt>
                <c:pt idx="75">
                  <c:v>2.2277731117245221</c:v>
                </c:pt>
                <c:pt idx="76">
                  <c:v>2.2567892293047693</c:v>
                </c:pt>
                <c:pt idx="77">
                  <c:v>2.3081589974699743</c:v>
                </c:pt>
                <c:pt idx="78">
                  <c:v>2.3458945503163942</c:v>
                </c:pt>
                <c:pt idx="79">
                  <c:v>2.374239718873552</c:v>
                </c:pt>
                <c:pt idx="80">
                  <c:v>2.4081075021040408</c:v>
                </c:pt>
                <c:pt idx="81">
                  <c:v>2.495069589045614</c:v>
                </c:pt>
                <c:pt idx="82">
                  <c:v>2.5751183903399824</c:v>
                </c:pt>
                <c:pt idx="83">
                  <c:v>2.5821756086846306</c:v>
                </c:pt>
                <c:pt idx="84">
                  <c:v>2.5727690092278577</c:v>
                </c:pt>
                <c:pt idx="85">
                  <c:v>2.6637210070782928</c:v>
                </c:pt>
                <c:pt idx="86">
                  <c:v>2.6783962759787574</c:v>
                </c:pt>
                <c:pt idx="87">
                  <c:v>2.7821187836366557</c:v>
                </c:pt>
                <c:pt idx="88">
                  <c:v>2.892531701072766</c:v>
                </c:pt>
                <c:pt idx="89">
                  <c:v>2.9384664329474863</c:v>
                </c:pt>
                <c:pt idx="90">
                  <c:v>3.0035885991284288</c:v>
                </c:pt>
                <c:pt idx="91">
                  <c:v>3.0692733233944436</c:v>
                </c:pt>
                <c:pt idx="92">
                  <c:v>3.1971241085491378</c:v>
                </c:pt>
                <c:pt idx="93">
                  <c:v>3.2065248346770754</c:v>
                </c:pt>
                <c:pt idx="94">
                  <c:v>3.1938686603437416</c:v>
                </c:pt>
                <c:pt idx="95">
                  <c:v>3.186005039802712</c:v>
                </c:pt>
                <c:pt idx="96">
                  <c:v>3.1927976831953391</c:v>
                </c:pt>
                <c:pt idx="97">
                  <c:v>3.2060642756798132</c:v>
                </c:pt>
                <c:pt idx="98">
                  <c:v>3.2169466704825083</c:v>
                </c:pt>
                <c:pt idx="99">
                  <c:v>3.2617750293641095</c:v>
                </c:pt>
                <c:pt idx="100">
                  <c:v>3.3286242959971353</c:v>
                </c:pt>
                <c:pt idx="101">
                  <c:v>3.3591751894716859</c:v>
                </c:pt>
                <c:pt idx="102">
                  <c:v>3.3776587997459342</c:v>
                </c:pt>
                <c:pt idx="103">
                  <c:v>3.4015340046677096</c:v>
                </c:pt>
                <c:pt idx="104">
                  <c:v>3.4191089694074699</c:v>
                </c:pt>
                <c:pt idx="105">
                  <c:v>3.4957437374114426</c:v>
                </c:pt>
                <c:pt idx="106">
                  <c:v>3.5491535409786521</c:v>
                </c:pt>
                <c:pt idx="107">
                  <c:v>3.6107040797925336</c:v>
                </c:pt>
                <c:pt idx="108">
                  <c:v>3.6472716049045149</c:v>
                </c:pt>
                <c:pt idx="109">
                  <c:v>3.6398580144614572</c:v>
                </c:pt>
                <c:pt idx="110">
                  <c:v>3.6309216419351755</c:v>
                </c:pt>
                <c:pt idx="111">
                  <c:v>3.6104695109173544</c:v>
                </c:pt>
                <c:pt idx="112">
                  <c:v>3.6551171557841498</c:v>
                </c:pt>
                <c:pt idx="113">
                  <c:v>3.6784548573362001</c:v>
                </c:pt>
                <c:pt idx="114">
                  <c:v>3.693272847537258</c:v>
                </c:pt>
                <c:pt idx="115">
                  <c:v>3.676545118744452</c:v>
                </c:pt>
                <c:pt idx="116">
                  <c:v>3.6622780047917063</c:v>
                </c:pt>
                <c:pt idx="117">
                  <c:v>3.6600320420169408</c:v>
                </c:pt>
                <c:pt idx="118">
                  <c:v>3.7009967972975444</c:v>
                </c:pt>
                <c:pt idx="119">
                  <c:v>3.7652917742506506</c:v>
                </c:pt>
                <c:pt idx="120">
                  <c:v>3.7795802098006854</c:v>
                </c:pt>
                <c:pt idx="121">
                  <c:v>3.7958365612360518</c:v>
                </c:pt>
                <c:pt idx="122">
                  <c:v>3.83657627280743</c:v>
                </c:pt>
                <c:pt idx="123">
                  <c:v>3.8995097019851417</c:v>
                </c:pt>
                <c:pt idx="124">
                  <c:v>3.9665462448800493</c:v>
                </c:pt>
                <c:pt idx="125">
                  <c:v>3.9851049265670815</c:v>
                </c:pt>
                <c:pt idx="126">
                  <c:v>3.9830901009775395</c:v>
                </c:pt>
                <c:pt idx="127">
                  <c:v>3.9799335899903201</c:v>
                </c:pt>
                <c:pt idx="128">
                  <c:v>3.9704946503451812</c:v>
                </c:pt>
                <c:pt idx="129">
                  <c:v>3.9310650296250356</c:v>
                </c:pt>
                <c:pt idx="130">
                  <c:v>3.8950355272054131</c:v>
                </c:pt>
                <c:pt idx="131">
                  <c:v>3.8819203731122984</c:v>
                </c:pt>
                <c:pt idx="132">
                  <c:v>3.8641512124884794</c:v>
                </c:pt>
                <c:pt idx="133">
                  <c:v>3.8563266362622466</c:v>
                </c:pt>
                <c:pt idx="134">
                  <c:v>3.8545880235786836</c:v>
                </c:pt>
                <c:pt idx="135">
                  <c:v>3.8269432194535673</c:v>
                </c:pt>
                <c:pt idx="136">
                  <c:v>3.8013965683951985</c:v>
                </c:pt>
                <c:pt idx="137">
                  <c:v>3.7603307856522825</c:v>
                </c:pt>
                <c:pt idx="138">
                  <c:v>3.7386366206758752</c:v>
                </c:pt>
                <c:pt idx="139">
                  <c:v>3.696832915955802</c:v>
                </c:pt>
                <c:pt idx="140">
                  <c:v>3.6923150974425973</c:v>
                </c:pt>
                <c:pt idx="141">
                  <c:v>3.718962118277354</c:v>
                </c:pt>
                <c:pt idx="142">
                  <c:v>3.753527029965869</c:v>
                </c:pt>
                <c:pt idx="143">
                  <c:v>3.7635734244816916</c:v>
                </c:pt>
                <c:pt idx="144">
                  <c:v>3.7840366676329169</c:v>
                </c:pt>
                <c:pt idx="145">
                  <c:v>3.7647395585502212</c:v>
                </c:pt>
                <c:pt idx="146">
                  <c:v>3.7674229490281026</c:v>
                </c:pt>
                <c:pt idx="147">
                  <c:v>3.7703700653368433</c:v>
                </c:pt>
                <c:pt idx="148">
                  <c:v>3.7890391080337569</c:v>
                </c:pt>
                <c:pt idx="149">
                  <c:v>3.7758592031549032</c:v>
                </c:pt>
                <c:pt idx="150">
                  <c:v>3.7881873459207132</c:v>
                </c:pt>
                <c:pt idx="151">
                  <c:v>3.8173693356323524</c:v>
                </c:pt>
                <c:pt idx="152">
                  <c:v>3.8508953533624779</c:v>
                </c:pt>
                <c:pt idx="153">
                  <c:v>3.8858649649318169</c:v>
                </c:pt>
                <c:pt idx="154">
                  <c:v>3.9004238684168873</c:v>
                </c:pt>
                <c:pt idx="155">
                  <c:v>3.9339668232965606</c:v>
                </c:pt>
                <c:pt idx="156">
                  <c:v>3.9682176766927832</c:v>
                </c:pt>
                <c:pt idx="157">
                  <c:v>3.9946369630792264</c:v>
                </c:pt>
                <c:pt idx="158">
                  <c:v>4.002347929238689</c:v>
                </c:pt>
                <c:pt idx="159">
                  <c:v>3.9850756392706095</c:v>
                </c:pt>
                <c:pt idx="160">
                  <c:v>4.0369196768751214</c:v>
                </c:pt>
                <c:pt idx="161">
                  <c:v>4.0246400779643787</c:v>
                </c:pt>
                <c:pt idx="162">
                  <c:v>4.0678639291948384</c:v>
                </c:pt>
                <c:pt idx="163">
                  <c:v>4.1040453562198529</c:v>
                </c:pt>
                <c:pt idx="164">
                  <c:v>4.228119624522936</c:v>
                </c:pt>
                <c:pt idx="165">
                  <c:v>4.3081849183257512</c:v>
                </c:pt>
                <c:pt idx="166">
                  <c:v>4.4186177181304451</c:v>
                </c:pt>
                <c:pt idx="167">
                  <c:v>4.5044327176781014</c:v>
                </c:pt>
                <c:pt idx="168">
                  <c:v>4.5476981866496242</c:v>
                </c:pt>
                <c:pt idx="169">
                  <c:v>4.5580082834930353</c:v>
                </c:pt>
                <c:pt idx="170">
                  <c:v>4.6200849282326999</c:v>
                </c:pt>
                <c:pt idx="171">
                  <c:v>4.715385360905489</c:v>
                </c:pt>
                <c:pt idx="172">
                  <c:v>4.7688209421516623</c:v>
                </c:pt>
                <c:pt idx="173">
                  <c:v>4.8220894846785498</c:v>
                </c:pt>
                <c:pt idx="174">
                  <c:v>4.8411696030234692</c:v>
                </c:pt>
                <c:pt idx="175">
                  <c:v>4.7913698215612008</c:v>
                </c:pt>
                <c:pt idx="176">
                  <c:v>4.7973536054465082</c:v>
                </c:pt>
                <c:pt idx="177">
                  <c:v>4.868052014264082</c:v>
                </c:pt>
                <c:pt idx="178">
                  <c:v>4.8839427132905247</c:v>
                </c:pt>
                <c:pt idx="179">
                  <c:v>4.9089132538252178</c:v>
                </c:pt>
                <c:pt idx="180">
                  <c:v>4.8867944659913292</c:v>
                </c:pt>
                <c:pt idx="181">
                  <c:v>4.8993922660010147</c:v>
                </c:pt>
                <c:pt idx="182">
                  <c:v>4.928237848798962</c:v>
                </c:pt>
                <c:pt idx="183">
                  <c:v>4.9711847752417473</c:v>
                </c:pt>
                <c:pt idx="184">
                  <c:v>4.9740524074697854</c:v>
                </c:pt>
                <c:pt idx="185">
                  <c:v>5.0057513480696842</c:v>
                </c:pt>
                <c:pt idx="186">
                  <c:v>5.0736471015699456</c:v>
                </c:pt>
                <c:pt idx="187">
                  <c:v>5.131164572598987</c:v>
                </c:pt>
                <c:pt idx="188">
                  <c:v>5.1990643339141664</c:v>
                </c:pt>
                <c:pt idx="189">
                  <c:v>5.2384497261457419</c:v>
                </c:pt>
                <c:pt idx="190">
                  <c:v>5.2818047775016561</c:v>
                </c:pt>
                <c:pt idx="191">
                  <c:v>5.334013334886917</c:v>
                </c:pt>
                <c:pt idx="192">
                  <c:v>5.460920450867035</c:v>
                </c:pt>
                <c:pt idx="193">
                  <c:v>5.5338786696321902</c:v>
                </c:pt>
                <c:pt idx="194">
                  <c:v>5.653865362415714</c:v>
                </c:pt>
                <c:pt idx="195">
                  <c:v>5.9890795691174352</c:v>
                </c:pt>
                <c:pt idx="196">
                  <c:v>6.2828321905928695</c:v>
                </c:pt>
                <c:pt idx="197">
                  <c:v>6.3483476693087066</c:v>
                </c:pt>
                <c:pt idx="198">
                  <c:v>6.3363753441380153</c:v>
                </c:pt>
                <c:pt idx="199">
                  <c:v>6.3246607517345153</c:v>
                </c:pt>
                <c:pt idx="200">
                  <c:v>6.2609998762087944</c:v>
                </c:pt>
                <c:pt idx="201">
                  <c:v>6.2430556021120953</c:v>
                </c:pt>
                <c:pt idx="202">
                  <c:v>6.2732480061167575</c:v>
                </c:pt>
                <c:pt idx="203">
                  <c:v>6.3263099751670682</c:v>
                </c:pt>
                <c:pt idx="204">
                  <c:v>6.3997352072899121</c:v>
                </c:pt>
                <c:pt idx="205">
                  <c:v>6.4754603618901792</c:v>
                </c:pt>
                <c:pt idx="206">
                  <c:v>6.7554165227438867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492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Sheet1!$A$2:$A$208</c:f>
              <c:numCache>
                <c:formatCode>General</c:formatCode>
                <c:ptCount val="207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  <c:pt idx="205">
                  <c:v>2011.25</c:v>
                </c:pt>
                <c:pt idx="206">
                  <c:v>2011.5</c:v>
                </c:pt>
              </c:numCache>
            </c:numRef>
          </c:xVal>
          <c:yVal>
            <c:numRef>
              <c:f>Sheet1!$C$2:$C$208</c:f>
              <c:numCache>
                <c:formatCode>General</c:formatCode>
                <c:ptCount val="207"/>
                <c:pt idx="0">
                  <c:v>1</c:v>
                </c:pt>
                <c:pt idx="1">
                  <c:v>1.0059870054767495</c:v>
                </c:pt>
                <c:pt idx="2">
                  <c:v>1.0065652957784808</c:v>
                </c:pt>
                <c:pt idx="3">
                  <c:v>1.0130285403272443</c:v>
                </c:pt>
                <c:pt idx="4">
                  <c:v>1.0150695649215906</c:v>
                </c:pt>
                <c:pt idx="5">
                  <c:v>1.0147293941558662</c:v>
                </c:pt>
                <c:pt idx="6">
                  <c:v>1.0187093921148416</c:v>
                </c:pt>
                <c:pt idx="7">
                  <c:v>1.0201721264074566</c:v>
                </c:pt>
                <c:pt idx="8">
                  <c:v>1.024152124366432</c:v>
                </c:pt>
                <c:pt idx="9">
                  <c:v>1.0279960540191175</c:v>
                </c:pt>
                <c:pt idx="10">
                  <c:v>1.0309555396809198</c:v>
                </c:pt>
                <c:pt idx="11">
                  <c:v>1.033438786270708</c:v>
                </c:pt>
                <c:pt idx="12">
                  <c:v>1.0367384426982347</c:v>
                </c:pt>
                <c:pt idx="13">
                  <c:v>1.0386433989862913</c:v>
                </c:pt>
                <c:pt idx="14">
                  <c:v>1.0450045923053373</c:v>
                </c:pt>
                <c:pt idx="15">
                  <c:v>1.0478280096608499</c:v>
                </c:pt>
                <c:pt idx="16">
                  <c:v>1.0521481783855495</c:v>
                </c:pt>
                <c:pt idx="17">
                  <c:v>1.0538490322141716</c:v>
                </c:pt>
                <c:pt idx="18">
                  <c:v>1.0562302275742423</c:v>
                </c:pt>
                <c:pt idx="19">
                  <c:v>1.0610946695241013</c:v>
                </c:pt>
                <c:pt idx="20">
                  <c:v>1.0643943259516278</c:v>
                </c:pt>
                <c:pt idx="21">
                  <c:v>1.0711977412661156</c:v>
                </c:pt>
                <c:pt idx="22">
                  <c:v>1.0743613293873524</c:v>
                </c:pt>
                <c:pt idx="23">
                  <c:v>1.0800421811749499</c:v>
                </c:pt>
                <c:pt idx="24">
                  <c:v>1.0901452529169642</c:v>
                </c:pt>
                <c:pt idx="25">
                  <c:v>1.1000102051229719</c:v>
                </c:pt>
                <c:pt idx="26">
                  <c:v>1.1095349865632547</c:v>
                </c:pt>
                <c:pt idx="27">
                  <c:v>1.1185835289315238</c:v>
                </c:pt>
                <c:pt idx="28">
                  <c:v>1.1214409633636087</c:v>
                </c:pt>
                <c:pt idx="29">
                  <c:v>1.1282443786780965</c:v>
                </c:pt>
                <c:pt idx="30">
                  <c:v>1.1395720651767187</c:v>
                </c:pt>
                <c:pt idx="31">
                  <c:v>1.152056332278804</c:v>
                </c:pt>
                <c:pt idx="32">
                  <c:v>1.1633840187774265</c:v>
                </c:pt>
                <c:pt idx="33">
                  <c:v>1.1747117052760487</c:v>
                </c:pt>
                <c:pt idx="34">
                  <c:v>1.1905976800353779</c:v>
                </c:pt>
                <c:pt idx="35">
                  <c:v>1.2053270741912441</c:v>
                </c:pt>
                <c:pt idx="36">
                  <c:v>1.2200904854236827</c:v>
                </c:pt>
                <c:pt idx="37">
                  <c:v>1.2393441507636835</c:v>
                </c:pt>
                <c:pt idx="38">
                  <c:v>1.256352689049903</c:v>
                </c:pt>
                <c:pt idx="39">
                  <c:v>1.2756403714664761</c:v>
                </c:pt>
                <c:pt idx="40">
                  <c:v>1.29605061740994</c:v>
                </c:pt>
                <c:pt idx="41">
                  <c:v>1.31418171922305</c:v>
                </c:pt>
                <c:pt idx="42">
                  <c:v>1.3277885498520259</c:v>
                </c:pt>
                <c:pt idx="43">
                  <c:v>1.347076232268599</c:v>
                </c:pt>
                <c:pt idx="44">
                  <c:v>1.3584039187672212</c:v>
                </c:pt>
                <c:pt idx="45">
                  <c:v>1.3708881858693063</c:v>
                </c:pt>
                <c:pt idx="46">
                  <c:v>1.3844950164982823</c:v>
                </c:pt>
                <c:pt idx="47">
                  <c:v>1.394700139470014</c:v>
                </c:pt>
                <c:pt idx="48">
                  <c:v>1.4060278259686363</c:v>
                </c:pt>
                <c:pt idx="49">
                  <c:v>1.4151103854134777</c:v>
                </c:pt>
                <c:pt idx="50">
                  <c:v>1.4264380719120999</c:v>
                </c:pt>
                <c:pt idx="51">
                  <c:v>1.4412014831445386</c:v>
                </c:pt>
                <c:pt idx="52">
                  <c:v>1.4638568561417833</c:v>
                </c:pt>
                <c:pt idx="53">
                  <c:v>1.4944722250569786</c:v>
                </c:pt>
                <c:pt idx="54">
                  <c:v>1.5239650304452834</c:v>
                </c:pt>
                <c:pt idx="55">
                  <c:v>1.5625063782018573</c:v>
                </c:pt>
                <c:pt idx="56">
                  <c:v>1.6090077218763819</c:v>
                </c:pt>
                <c:pt idx="57">
                  <c:v>1.6521073578936627</c:v>
                </c:pt>
                <c:pt idx="58">
                  <c:v>1.698574684491615</c:v>
                </c:pt>
                <c:pt idx="59">
                  <c:v>1.7507568799537367</c:v>
                </c:pt>
                <c:pt idx="60">
                  <c:v>1.7881756641834201</c:v>
                </c:pt>
                <c:pt idx="61">
                  <c:v>1.8097084736537743</c:v>
                </c:pt>
                <c:pt idx="62">
                  <c:v>1.8460046943565671</c:v>
                </c:pt>
                <c:pt idx="63">
                  <c:v>1.8800217709290066</c:v>
                </c:pt>
                <c:pt idx="64">
                  <c:v>1.9015545803993605</c:v>
                </c:pt>
                <c:pt idx="65">
                  <c:v>1.9185631186855803</c:v>
                </c:pt>
                <c:pt idx="66">
                  <c:v>1.9491784876007756</c:v>
                </c:pt>
                <c:pt idx="67">
                  <c:v>1.9775147123856178</c:v>
                </c:pt>
                <c:pt idx="68">
                  <c:v>2.0138109330884104</c:v>
                </c:pt>
                <c:pt idx="69">
                  <c:v>2.0489505731877404</c:v>
                </c:pt>
                <c:pt idx="70">
                  <c:v>2.0773208150491547</c:v>
                </c:pt>
                <c:pt idx="71">
                  <c:v>2.10793618396435</c:v>
                </c:pt>
                <c:pt idx="72">
                  <c:v>2.1441983875905706</c:v>
                </c:pt>
                <c:pt idx="73">
                  <c:v>2.1929788753954487</c:v>
                </c:pt>
                <c:pt idx="74">
                  <c:v>2.2440044902541074</c:v>
                </c:pt>
                <c:pt idx="75">
                  <c:v>2.2961526686396572</c:v>
                </c:pt>
                <c:pt idx="76">
                  <c:v>2.3539816988128042</c:v>
                </c:pt>
                <c:pt idx="77">
                  <c:v>2.4288192672721709</c:v>
                </c:pt>
                <c:pt idx="78">
                  <c:v>2.5070585433887813</c:v>
                </c:pt>
                <c:pt idx="79">
                  <c:v>2.5864203830322823</c:v>
                </c:pt>
                <c:pt idx="80">
                  <c:v>2.6884716127496007</c:v>
                </c:pt>
                <c:pt idx="81">
                  <c:v>2.7791951559682961</c:v>
                </c:pt>
                <c:pt idx="82">
                  <c:v>2.8313433343538459</c:v>
                </c:pt>
                <c:pt idx="83">
                  <c:v>2.9107391910739189</c:v>
                </c:pt>
                <c:pt idx="84">
                  <c:v>2.9912235942443108</c:v>
                </c:pt>
                <c:pt idx="85">
                  <c:v>3.0536109126781645</c:v>
                </c:pt>
                <c:pt idx="86">
                  <c:v>3.1386536041092628</c:v>
                </c:pt>
                <c:pt idx="87">
                  <c:v>3.1896792189679219</c:v>
                </c:pt>
                <c:pt idx="88">
                  <c:v>3.2180154437527637</c:v>
                </c:pt>
                <c:pt idx="89">
                  <c:v>3.2645167874272887</c:v>
                </c:pt>
                <c:pt idx="90">
                  <c:v>3.3211892369969727</c:v>
                </c:pt>
                <c:pt idx="91">
                  <c:v>3.3313943599687046</c:v>
                </c:pt>
                <c:pt idx="92">
                  <c:v>3.3336735040990577</c:v>
                </c:pt>
                <c:pt idx="93">
                  <c:v>3.3722148518556314</c:v>
                </c:pt>
                <c:pt idx="94">
                  <c:v>3.4051093649011803</c:v>
                </c:pt>
                <c:pt idx="95">
                  <c:v>3.4391264414736198</c:v>
                </c:pt>
                <c:pt idx="96">
                  <c:v>3.4878729122019254</c:v>
                </c:pt>
                <c:pt idx="97">
                  <c:v>3.5207674252474743</c:v>
                </c:pt>
                <c:pt idx="98">
                  <c:v>3.5513827941626701</c:v>
                </c:pt>
                <c:pt idx="99">
                  <c:v>3.581998163077865</c:v>
                </c:pt>
                <c:pt idx="100">
                  <c:v>3.6148926761234139</c:v>
                </c:pt>
                <c:pt idx="101">
                  <c:v>3.6477531720923908</c:v>
                </c:pt>
                <c:pt idx="102">
                  <c:v>3.6704425621662078</c:v>
                </c:pt>
                <c:pt idx="103">
                  <c:v>3.7078613463958909</c:v>
                </c:pt>
                <c:pt idx="104">
                  <c:v>3.7271490288124638</c:v>
                </c:pt>
                <c:pt idx="105">
                  <c:v>3.7089839099227815</c:v>
                </c:pt>
                <c:pt idx="106">
                  <c:v>3.7316732999965985</c:v>
                </c:pt>
                <c:pt idx="107">
                  <c:v>3.7577643977276596</c:v>
                </c:pt>
                <c:pt idx="108">
                  <c:v>3.8031091607987211</c:v>
                </c:pt>
                <c:pt idx="109">
                  <c:v>3.8462087968160015</c:v>
                </c:pt>
                <c:pt idx="110">
                  <c:v>3.8870292887029287</c:v>
                </c:pt>
                <c:pt idx="111">
                  <c:v>3.9232914923291493</c:v>
                </c:pt>
                <c:pt idx="112">
                  <c:v>3.9539068612443451</c:v>
                </c:pt>
                <c:pt idx="113">
                  <c:v>3.9992856413919786</c:v>
                </c:pt>
                <c:pt idx="114">
                  <c:v>4.0480321121202847</c:v>
                </c:pt>
                <c:pt idx="115">
                  <c:v>4.0922543116644556</c:v>
                </c:pt>
                <c:pt idx="116">
                  <c:v>4.1387556553389802</c:v>
                </c:pt>
                <c:pt idx="117">
                  <c:v>4.2056332278803961</c:v>
                </c:pt>
                <c:pt idx="118">
                  <c:v>4.238527740925945</c:v>
                </c:pt>
                <c:pt idx="119">
                  <c:v>4.2816273769432263</c:v>
                </c:pt>
                <c:pt idx="120">
                  <c:v>4.3553083647991286</c:v>
                </c:pt>
                <c:pt idx="121">
                  <c:v>4.3984080008164108</c:v>
                </c:pt>
                <c:pt idx="122">
                  <c:v>4.4743681328026668</c:v>
                </c:pt>
                <c:pt idx="123">
                  <c:v>4.550362281865497</c:v>
                </c:pt>
                <c:pt idx="124">
                  <c:v>4.5843793584379355</c:v>
                </c:pt>
                <c:pt idx="125">
                  <c:v>4.6115930196958876</c:v>
                </c:pt>
                <c:pt idx="126">
                  <c:v>4.6467326597952177</c:v>
                </c:pt>
                <c:pt idx="127">
                  <c:v>4.6852740075517918</c:v>
                </c:pt>
                <c:pt idx="128">
                  <c:v>4.7170459570704493</c:v>
                </c:pt>
                <c:pt idx="129">
                  <c:v>4.7533081606966698</c:v>
                </c:pt>
                <c:pt idx="130">
                  <c:v>4.7896043813994629</c:v>
                </c:pt>
                <c:pt idx="131">
                  <c:v>4.8315474368132802</c:v>
                </c:pt>
                <c:pt idx="132">
                  <c:v>4.8667210939891827</c:v>
                </c:pt>
                <c:pt idx="133">
                  <c:v>4.9018607340885127</c:v>
                </c:pt>
                <c:pt idx="134">
                  <c:v>4.9245501241623293</c:v>
                </c:pt>
                <c:pt idx="135">
                  <c:v>4.965370616049257</c:v>
                </c:pt>
                <c:pt idx="136">
                  <c:v>4.9903051331768546</c:v>
                </c:pt>
                <c:pt idx="137">
                  <c:v>5.0186413579616964</c:v>
                </c:pt>
                <c:pt idx="138">
                  <c:v>5.0651427016362218</c:v>
                </c:pt>
                <c:pt idx="139">
                  <c:v>5.0946355070245266</c:v>
                </c:pt>
                <c:pt idx="140">
                  <c:v>5.1320542912542093</c:v>
                </c:pt>
                <c:pt idx="141">
                  <c:v>5.1739973466680276</c:v>
                </c:pt>
                <c:pt idx="142">
                  <c:v>5.2000884443990882</c:v>
                </c:pt>
                <c:pt idx="143">
                  <c:v>5.22842466918393</c:v>
                </c:pt>
                <c:pt idx="144">
                  <c:v>5.2749260128584554</c:v>
                </c:pt>
                <c:pt idx="145">
                  <c:v>5.3202707759295169</c:v>
                </c:pt>
                <c:pt idx="146">
                  <c:v>5.3508861448447131</c:v>
                </c:pt>
                <c:pt idx="147">
                  <c:v>5.3973874885192368</c:v>
                </c:pt>
                <c:pt idx="148">
                  <c:v>5.4302479844882141</c:v>
                </c:pt>
                <c:pt idx="149">
                  <c:v>5.4427322515902983</c:v>
                </c:pt>
                <c:pt idx="150">
                  <c:v>5.4699459128482504</c:v>
                </c:pt>
                <c:pt idx="151">
                  <c:v>5.4994387182365552</c:v>
                </c:pt>
                <c:pt idx="152">
                  <c:v>5.5107664047351772</c:v>
                </c:pt>
                <c:pt idx="153">
                  <c:v>5.5288975065482875</c:v>
                </c:pt>
                <c:pt idx="154">
                  <c:v>5.5572677484097017</c:v>
                </c:pt>
                <c:pt idx="155">
                  <c:v>5.5833248290641908</c:v>
                </c:pt>
                <c:pt idx="156">
                  <c:v>5.6037350750076547</c:v>
                </c:pt>
                <c:pt idx="157">
                  <c:v>5.6457121474980445</c:v>
                </c:pt>
                <c:pt idx="158">
                  <c:v>5.6876552029118619</c:v>
                </c:pt>
                <c:pt idx="159">
                  <c:v>5.7295982583256793</c:v>
                </c:pt>
                <c:pt idx="160">
                  <c:v>5.7863047249719362</c:v>
                </c:pt>
                <c:pt idx="161">
                  <c:v>5.8316494880429977</c:v>
                </c:pt>
                <c:pt idx="162">
                  <c:v>5.8849542470320104</c:v>
                </c:pt>
                <c:pt idx="163">
                  <c:v>5.9268973024458287</c:v>
                </c:pt>
                <c:pt idx="164">
                  <c:v>5.9836037690920847</c:v>
                </c:pt>
                <c:pt idx="165">
                  <c:v>6.025546824505903</c:v>
                </c:pt>
                <c:pt idx="166">
                  <c:v>6.0425553627921227</c:v>
                </c:pt>
                <c:pt idx="167">
                  <c:v>6.0380310916079871</c:v>
                </c:pt>
                <c:pt idx="168">
                  <c:v>6.0573187740245613</c:v>
                </c:pt>
                <c:pt idx="169">
                  <c:v>6.1049426812259764</c:v>
                </c:pt>
                <c:pt idx="170">
                  <c:v>6.1378031771949519</c:v>
                </c:pt>
                <c:pt idx="171">
                  <c:v>6.174099397897745</c:v>
                </c:pt>
                <c:pt idx="172">
                  <c:v>6.2376092798584892</c:v>
                </c:pt>
                <c:pt idx="173">
                  <c:v>6.2274041568867577</c:v>
                </c:pt>
                <c:pt idx="174">
                  <c:v>6.2738714834847098</c:v>
                </c:pt>
                <c:pt idx="175">
                  <c:v>6.2976834370854178</c:v>
                </c:pt>
                <c:pt idx="176">
                  <c:v>6.3509881960744297</c:v>
                </c:pt>
                <c:pt idx="177">
                  <c:v>6.4008912474061983</c:v>
                </c:pt>
                <c:pt idx="178">
                  <c:v>6.4417117392931251</c:v>
                </c:pt>
                <c:pt idx="179">
                  <c:v>6.5108684559648946</c:v>
                </c:pt>
                <c:pt idx="180">
                  <c:v>6.5437629690104435</c:v>
                </c:pt>
                <c:pt idx="181">
                  <c:v>6.5879851685546145</c:v>
                </c:pt>
                <c:pt idx="182">
                  <c:v>6.6877572541415793</c:v>
                </c:pt>
                <c:pt idx="183">
                  <c:v>6.7501105554988605</c:v>
                </c:pt>
                <c:pt idx="184">
                  <c:v>6.7852842126747639</c:v>
                </c:pt>
                <c:pt idx="185">
                  <c:v>6.8465149505051537</c:v>
                </c:pt>
                <c:pt idx="186">
                  <c:v>6.9111473959927885</c:v>
                </c:pt>
                <c:pt idx="187">
                  <c:v>6.8827771541313743</c:v>
                </c:pt>
                <c:pt idx="188">
                  <c:v>6.9492805388304939</c:v>
                </c:pt>
                <c:pt idx="189">
                  <c:v>7.0300370786134643</c:v>
                </c:pt>
                <c:pt idx="190">
                  <c:v>7.0734088512433253</c:v>
                </c:pt>
                <c:pt idx="191">
                  <c:v>7.1592679525121623</c:v>
                </c:pt>
                <c:pt idx="192">
                  <c:v>7.2380174847773588</c:v>
                </c:pt>
                <c:pt idx="193">
                  <c:v>7.3324488893424498</c:v>
                </c:pt>
                <c:pt idx="194">
                  <c:v>7.4470864373915706</c:v>
                </c:pt>
                <c:pt idx="195">
                  <c:v>7.2712521685886315</c:v>
                </c:pt>
                <c:pt idx="196">
                  <c:v>7.2269619348913157</c:v>
                </c:pt>
                <c:pt idx="197">
                  <c:v>7.2615573017654862</c:v>
                </c:pt>
                <c:pt idx="198">
                  <c:v>7.327924618158316</c:v>
                </c:pt>
                <c:pt idx="199">
                  <c:v>7.3767051059631941</c:v>
                </c:pt>
                <c:pt idx="200">
                  <c:v>7.4002109058747498</c:v>
                </c:pt>
                <c:pt idx="201">
                  <c:v>7.3908902268939016</c:v>
                </c:pt>
                <c:pt idx="202">
                  <c:v>7.4170493587781063</c:v>
                </c:pt>
                <c:pt idx="203">
                  <c:v>7.4655577099704056</c:v>
                </c:pt>
                <c:pt idx="204">
                  <c:v>7.5611116780623879</c:v>
                </c:pt>
                <c:pt idx="205">
                  <c:v>7.637309929584652</c:v>
                </c:pt>
                <c:pt idx="206">
                  <c:v>7.6952069939109435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87808"/>
        <c:axId val="119289344"/>
      </c:scatterChart>
      <c:valAx>
        <c:axId val="119287808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19289344"/>
        <c:crosses val="autoZero"/>
        <c:crossBetween val="midCat"/>
        <c:majorUnit val="10"/>
      </c:valAx>
      <c:valAx>
        <c:axId val="119289344"/>
        <c:scaling>
          <c:orientation val="minMax"/>
          <c:max val="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Index</a:t>
                </a:r>
                <a:r>
                  <a:rPr lang="en-US" b="0" baseline="0" dirty="0" smtClean="0"/>
                  <a:t> (1960q1 = 100)</a:t>
                </a:r>
                <a:endParaRPr lang="en-US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287808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47619047619058"/>
          <c:y val="6.7307692307692332E-2"/>
          <c:w val="0.79523809523809541"/>
          <c:h val="0.7980769230769229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rgbClr val="3366FF"/>
            </a:solidFill>
            <a:ln w="27308">
              <a:noFill/>
            </a:ln>
          </c:spPr>
          <c:invertIfNegative val="0"/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9408896"/>
        <c:axId val="119418880"/>
      </c:barChart>
      <c:catAx>
        <c:axId val="11940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41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0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41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94188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935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annual (%)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90384615384637"/>
            </c:manualLayout>
          </c:layout>
          <c:overlay val="0"/>
          <c:spPr>
            <a:noFill/>
            <a:ln w="27308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41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0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408896"/>
        <c:crosses val="autoZero"/>
        <c:crossBetween val="between"/>
      </c:valAx>
      <c:spPr>
        <a:noFill/>
        <a:ln w="13654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3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4754098360651"/>
          <c:y val="6.8817204301075297E-2"/>
          <c:w val="0.83138173302107754"/>
          <c:h val="0.701075268817204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triangle"/>
            <c:size val="6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trendline>
            <c:spPr>
              <a:ln w="38100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Sheet1!$A$2:$A$57</c:f>
              <c:numCache>
                <c:formatCode>General</c:formatCode>
                <c:ptCount val="56"/>
                <c:pt idx="0">
                  <c:v>997.98878019999995</c:v>
                </c:pt>
                <c:pt idx="1">
                  <c:v>916.63148430000001</c:v>
                </c:pt>
                <c:pt idx="2">
                  <c:v>555.55923059999998</c:v>
                </c:pt>
                <c:pt idx="3">
                  <c:v>523.08191250000004</c:v>
                </c:pt>
                <c:pt idx="4">
                  <c:v>395.2343067999999</c:v>
                </c:pt>
                <c:pt idx="5">
                  <c:v>366.64325430000002</c:v>
                </c:pt>
                <c:pt idx="6">
                  <c:v>241.59538940000004</c:v>
                </c:pt>
                <c:pt idx="7">
                  <c:v>164.1290195</c:v>
                </c:pt>
                <c:pt idx="8">
                  <c:v>89.871921169999979</c:v>
                </c:pt>
                <c:pt idx="9">
                  <c:v>86.946950040000047</c:v>
                </c:pt>
                <c:pt idx="10">
                  <c:v>82.635642399999938</c:v>
                </c:pt>
                <c:pt idx="11">
                  <c:v>67.905995649999994</c:v>
                </c:pt>
                <c:pt idx="12">
                  <c:v>67.715154179999999</c:v>
                </c:pt>
                <c:pt idx="13">
                  <c:v>61.552106870000003</c:v>
                </c:pt>
                <c:pt idx="14">
                  <c:v>59.873023750000002</c:v>
                </c:pt>
                <c:pt idx="15">
                  <c:v>58.345765740000012</c:v>
                </c:pt>
                <c:pt idx="16">
                  <c:v>53.189854529999998</c:v>
                </c:pt>
                <c:pt idx="17">
                  <c:v>49.843904579999986</c:v>
                </c:pt>
                <c:pt idx="18">
                  <c:v>46.848561340000003</c:v>
                </c:pt>
                <c:pt idx="19">
                  <c:v>46.428041020000002</c:v>
                </c:pt>
                <c:pt idx="20">
                  <c:v>45.899188080000002</c:v>
                </c:pt>
                <c:pt idx="21">
                  <c:v>44.343115030000014</c:v>
                </c:pt>
                <c:pt idx="22">
                  <c:v>43.014565310000002</c:v>
                </c:pt>
                <c:pt idx="23">
                  <c:v>39.098821290000011</c:v>
                </c:pt>
                <c:pt idx="24">
                  <c:v>38.60495478</c:v>
                </c:pt>
                <c:pt idx="25">
                  <c:v>38.536173730000016</c:v>
                </c:pt>
                <c:pt idx="26">
                  <c:v>38.478732910000019</c:v>
                </c:pt>
                <c:pt idx="27">
                  <c:v>38.325172740000028</c:v>
                </c:pt>
                <c:pt idx="28">
                  <c:v>31.02855555</c:v>
                </c:pt>
                <c:pt idx="29">
                  <c:v>30.34264061999999</c:v>
                </c:pt>
                <c:pt idx="30">
                  <c:v>30.214130470000001</c:v>
                </c:pt>
                <c:pt idx="31">
                  <c:v>29.723492459999992</c:v>
                </c:pt>
                <c:pt idx="32">
                  <c:v>29.392250610000001</c:v>
                </c:pt>
                <c:pt idx="33">
                  <c:v>27.433739349999989</c:v>
                </c:pt>
                <c:pt idx="34">
                  <c:v>26.92007851</c:v>
                </c:pt>
                <c:pt idx="35">
                  <c:v>26.10531348</c:v>
                </c:pt>
                <c:pt idx="36">
                  <c:v>26.04138463</c:v>
                </c:pt>
                <c:pt idx="37">
                  <c:v>25.790178699999991</c:v>
                </c:pt>
                <c:pt idx="38">
                  <c:v>25.77811393999999</c:v>
                </c:pt>
                <c:pt idx="39">
                  <c:v>25.599076849999992</c:v>
                </c:pt>
                <c:pt idx="40">
                  <c:v>25.036250540000001</c:v>
                </c:pt>
                <c:pt idx="41">
                  <c:v>25.00763444</c:v>
                </c:pt>
                <c:pt idx="42">
                  <c:v>24.847609219999988</c:v>
                </c:pt>
                <c:pt idx="43">
                  <c:v>24.724372779999992</c:v>
                </c:pt>
                <c:pt idx="44">
                  <c:v>24.684446129999994</c:v>
                </c:pt>
                <c:pt idx="45">
                  <c:v>24.073270950000001</c:v>
                </c:pt>
                <c:pt idx="46">
                  <c:v>24.053115779999999</c:v>
                </c:pt>
                <c:pt idx="47">
                  <c:v>23.896841299999991</c:v>
                </c:pt>
                <c:pt idx="48">
                  <c:v>23.053806300000005</c:v>
                </c:pt>
                <c:pt idx="49">
                  <c:v>22.933694569999993</c:v>
                </c:pt>
                <c:pt idx="50">
                  <c:v>22.90669849</c:v>
                </c:pt>
                <c:pt idx="51">
                  <c:v>22.76030664999999</c:v>
                </c:pt>
                <c:pt idx="52">
                  <c:v>21.724396329999994</c:v>
                </c:pt>
                <c:pt idx="53">
                  <c:v>21.195137649999992</c:v>
                </c:pt>
                <c:pt idx="54">
                  <c:v>21.094866950000007</c:v>
                </c:pt>
                <c:pt idx="55">
                  <c:v>20.8271008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1058.5317540000001</c:v>
                </c:pt>
                <c:pt idx="1">
                  <c:v>1353.1289039999999</c:v>
                </c:pt>
                <c:pt idx="2">
                  <c:v>547.66159259999972</c:v>
                </c:pt>
                <c:pt idx="3">
                  <c:v>466.96111469999977</c:v>
                </c:pt>
                <c:pt idx="4">
                  <c:v>496.37251909999986</c:v>
                </c:pt>
                <c:pt idx="5">
                  <c:v>536.77161890000002</c:v>
                </c:pt>
                <c:pt idx="6">
                  <c:v>316.82405210000002</c:v>
                </c:pt>
                <c:pt idx="7">
                  <c:v>456.48736089999994</c:v>
                </c:pt>
                <c:pt idx="8">
                  <c:v>54.562844679999998</c:v>
                </c:pt>
                <c:pt idx="9">
                  <c:v>181.15243390000006</c:v>
                </c:pt>
                <c:pt idx="10">
                  <c:v>15.990107680000001</c:v>
                </c:pt>
                <c:pt idx="11">
                  <c:v>29.52974429999999</c:v>
                </c:pt>
                <c:pt idx="12">
                  <c:v>56.980710170000002</c:v>
                </c:pt>
                <c:pt idx="13">
                  <c:v>96.848966630000007</c:v>
                </c:pt>
                <c:pt idx="14">
                  <c:v>126.99454040000005</c:v>
                </c:pt>
                <c:pt idx="15">
                  <c:v>45.16481126</c:v>
                </c:pt>
                <c:pt idx="16">
                  <c:v>44.785072730000017</c:v>
                </c:pt>
                <c:pt idx="17">
                  <c:v>53.248259140000016</c:v>
                </c:pt>
                <c:pt idx="18">
                  <c:v>38.518590920000015</c:v>
                </c:pt>
                <c:pt idx="19">
                  <c:v>46.894986669999994</c:v>
                </c:pt>
                <c:pt idx="20">
                  <c:v>43.108815440000015</c:v>
                </c:pt>
                <c:pt idx="21">
                  <c:v>76.619938379999937</c:v>
                </c:pt>
                <c:pt idx="22">
                  <c:v>51.211774370000001</c:v>
                </c:pt>
                <c:pt idx="23">
                  <c:v>34.081842099999996</c:v>
                </c:pt>
                <c:pt idx="24">
                  <c:v>43.097865200000001</c:v>
                </c:pt>
                <c:pt idx="25">
                  <c:v>28.79436952</c:v>
                </c:pt>
                <c:pt idx="26">
                  <c:v>35.717854459999984</c:v>
                </c:pt>
                <c:pt idx="27">
                  <c:v>58.329441079999995</c:v>
                </c:pt>
                <c:pt idx="28">
                  <c:v>31.712891259999999</c:v>
                </c:pt>
                <c:pt idx="29">
                  <c:v>17.937902909999991</c:v>
                </c:pt>
                <c:pt idx="30">
                  <c:v>10.457695190000004</c:v>
                </c:pt>
                <c:pt idx="31">
                  <c:v>28.196515890000001</c:v>
                </c:pt>
                <c:pt idx="32">
                  <c:v>4.1107696740000002</c:v>
                </c:pt>
                <c:pt idx="33">
                  <c:v>248.96997419999994</c:v>
                </c:pt>
                <c:pt idx="34">
                  <c:v>24.083202459999988</c:v>
                </c:pt>
                <c:pt idx="35">
                  <c:v>4.0440504739999978</c:v>
                </c:pt>
                <c:pt idx="36">
                  <c:v>17.689611939999988</c:v>
                </c:pt>
                <c:pt idx="37">
                  <c:v>19.162297720000005</c:v>
                </c:pt>
                <c:pt idx="38">
                  <c:v>22.596696619999992</c:v>
                </c:pt>
                <c:pt idx="39">
                  <c:v>19.477165140000007</c:v>
                </c:pt>
                <c:pt idx="40">
                  <c:v>4.1581206319999975</c:v>
                </c:pt>
                <c:pt idx="41">
                  <c:v>19.172921939999991</c:v>
                </c:pt>
                <c:pt idx="42">
                  <c:v>23.117513630000001</c:v>
                </c:pt>
                <c:pt idx="43">
                  <c:v>21.376739369999992</c:v>
                </c:pt>
                <c:pt idx="44">
                  <c:v>17.943041069999992</c:v>
                </c:pt>
                <c:pt idx="45">
                  <c:v>20.002719599999985</c:v>
                </c:pt>
                <c:pt idx="46">
                  <c:v>6.0086933250000021</c:v>
                </c:pt>
                <c:pt idx="47">
                  <c:v>11.23569266</c:v>
                </c:pt>
                <c:pt idx="48">
                  <c:v>14.20651204</c:v>
                </c:pt>
                <c:pt idx="49">
                  <c:v>13.383817390000004</c:v>
                </c:pt>
                <c:pt idx="50">
                  <c:v>43.58851222000002</c:v>
                </c:pt>
                <c:pt idx="51">
                  <c:v>19.058484829999994</c:v>
                </c:pt>
                <c:pt idx="52">
                  <c:v>30.311786009999999</c:v>
                </c:pt>
                <c:pt idx="53">
                  <c:v>33.497218270000012</c:v>
                </c:pt>
                <c:pt idx="54">
                  <c:v>16.08130135</c:v>
                </c:pt>
                <c:pt idx="55">
                  <c:v>8.0974568540000043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89664"/>
        <c:axId val="119491584"/>
      </c:scatterChart>
      <c:valAx>
        <c:axId val="119489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average annual money growth rate</a:t>
                </a:r>
              </a:p>
            </c:rich>
          </c:tx>
          <c:layout>
            <c:manualLayout>
              <c:xMode val="edge"/>
              <c:yMode val="edge"/>
              <c:x val="0.30913348946135827"/>
              <c:y val="0.883870967741935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491584"/>
        <c:crosses val="autoZero"/>
        <c:crossBetween val="midCat"/>
      </c:valAx>
      <c:valAx>
        <c:axId val="119491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average annual inflation rate (%)</a:t>
                </a:r>
              </a:p>
            </c:rich>
          </c:tx>
          <c:layout>
            <c:manualLayout>
              <c:xMode val="edge"/>
              <c:yMode val="edge"/>
              <c:x val="1.2880562060889934E-2"/>
              <c:y val="9.6774193548387122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4896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34920634920642"/>
          <c:y val="6.7307692307692332E-2"/>
          <c:w val="0.77936507936507982"/>
          <c:h val="0.7980769230769229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rgbClr val="3366FF"/>
            </a:solidFill>
            <a:ln w="27308">
              <a:noFill/>
            </a:ln>
          </c:spPr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600</c:v>
                </c:pt>
                <c:pt idx="1">
                  <c:v>257.14285710000013</c:v>
                </c:pt>
                <c:pt idx="2">
                  <c:v>300</c:v>
                </c:pt>
                <c:pt idx="3">
                  <c:v>1097</c:v>
                </c:pt>
                <c:pt idx="4">
                  <c:v>24404.427739999999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9510528"/>
        <c:axId val="119512064"/>
      </c:barChart>
      <c:catAx>
        <c:axId val="11951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41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0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5120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9512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935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annual (%)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90384615384637"/>
            </c:manualLayout>
          </c:layout>
          <c:overlay val="0"/>
          <c:spPr>
            <a:noFill/>
            <a:ln w="27308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41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0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510528"/>
        <c:crosses val="autoZero"/>
        <c:crossBetween val="between"/>
      </c:valAx>
      <c:spPr>
        <a:noFill/>
        <a:ln w="13654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3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313817330211"/>
          <c:y val="6.451612903225809E-2"/>
          <c:w val="0.76580796252927441"/>
          <c:h val="0.80846774193548365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X-rate</c:v>
                </c:pt>
              </c:strCache>
            </c:strRef>
          </c:tx>
          <c:spPr>
            <a:ln w="25291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1976</c:v>
                </c:pt>
                <c:pt idx="1">
                  <c:v>1977</c:v>
                </c:pt>
                <c:pt idx="2">
                  <c:v>1978</c:v>
                </c:pt>
                <c:pt idx="3">
                  <c:v>1979</c:v>
                </c:pt>
                <c:pt idx="4">
                  <c:v>1980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</c:numCache>
            </c:numRef>
          </c:xVal>
          <c:yVal>
            <c:numRef>
              <c:f>Sheet1!$C$2:$C$36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1.0000000000000005E-3</c:v>
                </c:pt>
                <c:pt idx="13">
                  <c:v>4.2000000000000016E-2</c:v>
                </c:pt>
                <c:pt idx="14">
                  <c:v>0.48800000000000016</c:v>
                </c:pt>
                <c:pt idx="15">
                  <c:v>0.95400000000000018</c:v>
                </c:pt>
                <c:pt idx="16">
                  <c:v>0.99099999999999999</c:v>
                </c:pt>
                <c:pt idx="17">
                  <c:v>0.999</c:v>
                </c:pt>
                <c:pt idx="18">
                  <c:v>0.999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3.0630000000000002</c:v>
                </c:pt>
                <c:pt idx="27">
                  <c:v>2.9009999999999998</c:v>
                </c:pt>
                <c:pt idx="28">
                  <c:v>2.923</c:v>
                </c:pt>
                <c:pt idx="29">
                  <c:v>2.9039999999999999</c:v>
                </c:pt>
                <c:pt idx="30">
                  <c:v>3.0539999999999998</c:v>
                </c:pt>
                <c:pt idx="31">
                  <c:v>3.0959999999999992</c:v>
                </c:pt>
                <c:pt idx="32">
                  <c:v>3.1440000000000001</c:v>
                </c:pt>
                <c:pt idx="33">
                  <c:v>3.71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899648"/>
        <c:axId val="119901184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Inflation</c:v>
                </c:pt>
              </c:strCache>
            </c:strRef>
          </c:tx>
          <c:spPr>
            <a:ln w="25291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1976</c:v>
                </c:pt>
                <c:pt idx="1">
                  <c:v>1977</c:v>
                </c:pt>
                <c:pt idx="2">
                  <c:v>1978</c:v>
                </c:pt>
                <c:pt idx="3">
                  <c:v>1979</c:v>
                </c:pt>
                <c:pt idx="4">
                  <c:v>1980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430.83199999999988</c:v>
                </c:pt>
                <c:pt idx="1">
                  <c:v>159.20499999999998</c:v>
                </c:pt>
                <c:pt idx="2">
                  <c:v>158.39800000000005</c:v>
                </c:pt>
                <c:pt idx="3">
                  <c:v>154.42600000000004</c:v>
                </c:pt>
                <c:pt idx="4">
                  <c:v>165.59200000000001</c:v>
                </c:pt>
                <c:pt idx="5">
                  <c:v>105.79300000000002</c:v>
                </c:pt>
                <c:pt idx="6">
                  <c:v>201.911</c:v>
                </c:pt>
                <c:pt idx="7">
                  <c:v>381.30599999999993</c:v>
                </c:pt>
                <c:pt idx="8">
                  <c:v>608.14400000000001</c:v>
                </c:pt>
                <c:pt idx="9">
                  <c:v>620.83499999999981</c:v>
                </c:pt>
                <c:pt idx="10">
                  <c:v>75.664000000000001</c:v>
                </c:pt>
                <c:pt idx="11">
                  <c:v>127.79300000000002</c:v>
                </c:pt>
                <c:pt idx="12">
                  <c:v>385.19099999999986</c:v>
                </c:pt>
                <c:pt idx="13">
                  <c:v>3038.6390000000001</c:v>
                </c:pt>
                <c:pt idx="14">
                  <c:v>2064.2019999999998</c:v>
                </c:pt>
                <c:pt idx="15">
                  <c:v>137.35700000000006</c:v>
                </c:pt>
                <c:pt idx="16">
                  <c:v>14.41</c:v>
                </c:pt>
                <c:pt idx="17">
                  <c:v>-1.3859999999999995</c:v>
                </c:pt>
                <c:pt idx="18">
                  <c:v>2.8489999999999998</c:v>
                </c:pt>
                <c:pt idx="19">
                  <c:v>3.165</c:v>
                </c:pt>
                <c:pt idx="20">
                  <c:v>-5.1999999999999998E-2</c:v>
                </c:pt>
                <c:pt idx="21">
                  <c:v>-0.46400000000000002</c:v>
                </c:pt>
                <c:pt idx="22">
                  <c:v>-1.7049999999999996</c:v>
                </c:pt>
                <c:pt idx="23">
                  <c:v>-1.8360000000000001</c:v>
                </c:pt>
                <c:pt idx="24">
                  <c:v>1.0369999999999995</c:v>
                </c:pt>
                <c:pt idx="25">
                  <c:v>-1.0960000000000001</c:v>
                </c:pt>
                <c:pt idx="26">
                  <c:v>30.555</c:v>
                </c:pt>
                <c:pt idx="27">
                  <c:v>10.496</c:v>
                </c:pt>
                <c:pt idx="28">
                  <c:v>9.2210000000000001</c:v>
                </c:pt>
                <c:pt idx="29">
                  <c:v>8.84</c:v>
                </c:pt>
                <c:pt idx="30">
                  <c:v>13.426</c:v>
                </c:pt>
                <c:pt idx="31">
                  <c:v>14.252000000000002</c:v>
                </c:pt>
                <c:pt idx="32">
                  <c:v>19.464999999999993</c:v>
                </c:pt>
                <c:pt idx="33">
                  <c:v>9.6180000000000003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11552"/>
        <c:axId val="119913088"/>
      </c:scatterChart>
      <c:valAx>
        <c:axId val="119899648"/>
        <c:scaling>
          <c:orientation val="minMax"/>
          <c:max val="2010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4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901184"/>
        <c:crosses val="autoZero"/>
        <c:crossBetween val="midCat"/>
      </c:valAx>
      <c:valAx>
        <c:axId val="1199011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394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exchange rate (Peso per USD)</a:t>
                </a:r>
              </a:p>
            </c:rich>
          </c:tx>
          <c:layout>
            <c:manualLayout>
              <c:xMode val="edge"/>
              <c:yMode val="edge"/>
              <c:x val="1.2880562060889934E-2"/>
              <c:y val="0.19354838709677427"/>
            </c:manualLayout>
          </c:layout>
          <c:overlay val="0"/>
          <c:spPr>
            <a:noFill/>
            <a:ln w="25291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4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899648"/>
        <c:crosses val="autoZero"/>
        <c:crossBetween val="midCat"/>
      </c:valAx>
      <c:valAx>
        <c:axId val="11991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19913088"/>
        <c:crosses val="autoZero"/>
        <c:crossBetween val="midCat"/>
      </c:valAx>
      <c:valAx>
        <c:axId val="119913088"/>
        <c:scaling>
          <c:orientation val="minMax"/>
          <c:min val="0"/>
        </c:scaling>
        <c:delete val="0"/>
        <c:axPos val="r"/>
        <c:title>
          <c:tx>
            <c:rich>
              <a:bodyPr/>
              <a:lstStyle/>
              <a:p>
                <a:pPr>
                  <a:defRPr sz="1394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inflation rate (annual)</a:t>
                </a:r>
              </a:p>
            </c:rich>
          </c:tx>
          <c:layout>
            <c:manualLayout>
              <c:xMode val="edge"/>
              <c:yMode val="edge"/>
              <c:x val="0.94613583138173329"/>
              <c:y val="0.2661290322580645"/>
            </c:manualLayout>
          </c:layout>
          <c:overlay val="0"/>
          <c:spPr>
            <a:noFill/>
            <a:ln w="25291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4" b="1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119911552"/>
        <c:crosses val="max"/>
        <c:crossBetween val="midCat"/>
      </c:valAx>
      <c:spPr>
        <a:noFill/>
        <a:ln w="2529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43793911007022"/>
          <c:y val="6.8817204301075297E-2"/>
          <c:w val="0.78337236533957844"/>
          <c:h val="0.795698924731182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1990</c:v>
                </c:pt>
                <c:pt idx="1">
                  <c:v>1990.25</c:v>
                </c:pt>
                <c:pt idx="2">
                  <c:v>1990.5</c:v>
                </c:pt>
                <c:pt idx="3">
                  <c:v>1990.75</c:v>
                </c:pt>
                <c:pt idx="4">
                  <c:v>1991</c:v>
                </c:pt>
                <c:pt idx="5">
                  <c:v>1991.25</c:v>
                </c:pt>
                <c:pt idx="6">
                  <c:v>1991.5</c:v>
                </c:pt>
                <c:pt idx="7">
                  <c:v>1991.75</c:v>
                </c:pt>
                <c:pt idx="8">
                  <c:v>1992</c:v>
                </c:pt>
                <c:pt idx="9">
                  <c:v>1992.25</c:v>
                </c:pt>
                <c:pt idx="10">
                  <c:v>1992.5</c:v>
                </c:pt>
                <c:pt idx="11">
                  <c:v>1992.75</c:v>
                </c:pt>
                <c:pt idx="12">
                  <c:v>1993</c:v>
                </c:pt>
                <c:pt idx="13">
                  <c:v>1993.25</c:v>
                </c:pt>
                <c:pt idx="14">
                  <c:v>1993.5</c:v>
                </c:pt>
                <c:pt idx="15">
                  <c:v>1993.75</c:v>
                </c:pt>
                <c:pt idx="16">
                  <c:v>1994</c:v>
                </c:pt>
                <c:pt idx="17">
                  <c:v>1994.25</c:v>
                </c:pt>
                <c:pt idx="18">
                  <c:v>1994.5</c:v>
                </c:pt>
                <c:pt idx="19">
                  <c:v>1994.75</c:v>
                </c:pt>
                <c:pt idx="20">
                  <c:v>1995</c:v>
                </c:pt>
                <c:pt idx="21">
                  <c:v>1995.25</c:v>
                </c:pt>
                <c:pt idx="22">
                  <c:v>1995.5</c:v>
                </c:pt>
                <c:pt idx="23">
                  <c:v>1995.75</c:v>
                </c:pt>
                <c:pt idx="24">
                  <c:v>1996</c:v>
                </c:pt>
                <c:pt idx="25">
                  <c:v>1996.25</c:v>
                </c:pt>
                <c:pt idx="26">
                  <c:v>1996.5</c:v>
                </c:pt>
                <c:pt idx="27">
                  <c:v>1996.75</c:v>
                </c:pt>
                <c:pt idx="28">
                  <c:v>1997</c:v>
                </c:pt>
                <c:pt idx="29">
                  <c:v>1997.25</c:v>
                </c:pt>
                <c:pt idx="30">
                  <c:v>1997.5</c:v>
                </c:pt>
                <c:pt idx="31">
                  <c:v>1997.75</c:v>
                </c:pt>
                <c:pt idx="32">
                  <c:v>1998</c:v>
                </c:pt>
                <c:pt idx="33">
                  <c:v>1998.25</c:v>
                </c:pt>
                <c:pt idx="34">
                  <c:v>1998.5</c:v>
                </c:pt>
                <c:pt idx="35">
                  <c:v>1998.75</c:v>
                </c:pt>
                <c:pt idx="36">
                  <c:v>1999</c:v>
                </c:pt>
                <c:pt idx="37">
                  <c:v>1999.25</c:v>
                </c:pt>
                <c:pt idx="38">
                  <c:v>1999.5</c:v>
                </c:pt>
                <c:pt idx="39">
                  <c:v>1999.75</c:v>
                </c:pt>
                <c:pt idx="40">
                  <c:v>2000</c:v>
                </c:pt>
                <c:pt idx="41">
                  <c:v>2000.25</c:v>
                </c:pt>
                <c:pt idx="42">
                  <c:v>2000.5</c:v>
                </c:pt>
                <c:pt idx="43">
                  <c:v>2000.75</c:v>
                </c:pt>
                <c:pt idx="44">
                  <c:v>2001</c:v>
                </c:pt>
                <c:pt idx="45">
                  <c:v>2001.25</c:v>
                </c:pt>
                <c:pt idx="46">
                  <c:v>2001.5</c:v>
                </c:pt>
                <c:pt idx="47">
                  <c:v>2001.75</c:v>
                </c:pt>
                <c:pt idx="48">
                  <c:v>2002</c:v>
                </c:pt>
                <c:pt idx="49">
                  <c:v>2002.25</c:v>
                </c:pt>
                <c:pt idx="50">
                  <c:v>2002.5</c:v>
                </c:pt>
                <c:pt idx="51">
                  <c:v>2002.75</c:v>
                </c:pt>
                <c:pt idx="52">
                  <c:v>2003</c:v>
                </c:pt>
                <c:pt idx="53">
                  <c:v>2003.25</c:v>
                </c:pt>
                <c:pt idx="54">
                  <c:v>2003.5</c:v>
                </c:pt>
                <c:pt idx="55">
                  <c:v>2003.75</c:v>
                </c:pt>
                <c:pt idx="56">
                  <c:v>2004</c:v>
                </c:pt>
                <c:pt idx="57">
                  <c:v>2004.25</c:v>
                </c:pt>
                <c:pt idx="58">
                  <c:v>2004.5</c:v>
                </c:pt>
                <c:pt idx="59">
                  <c:v>2004.75</c:v>
                </c:pt>
                <c:pt idx="60">
                  <c:v>2005</c:v>
                </c:pt>
                <c:pt idx="61">
                  <c:v>2005.25</c:v>
                </c:pt>
                <c:pt idx="62">
                  <c:v>2005.5</c:v>
                </c:pt>
                <c:pt idx="63">
                  <c:v>2005.75</c:v>
                </c:pt>
                <c:pt idx="64">
                  <c:v>2006</c:v>
                </c:pt>
                <c:pt idx="65">
                  <c:v>2006.25</c:v>
                </c:pt>
                <c:pt idx="66">
                  <c:v>2006.5</c:v>
                </c:pt>
                <c:pt idx="67">
                  <c:v>2006.75</c:v>
                </c:pt>
                <c:pt idx="68">
                  <c:v>2007</c:v>
                </c:pt>
                <c:pt idx="69">
                  <c:v>2007.25</c:v>
                </c:pt>
                <c:pt idx="70">
                  <c:v>2007.5</c:v>
                </c:pt>
                <c:pt idx="71">
                  <c:v>2007.75</c:v>
                </c:pt>
                <c:pt idx="72">
                  <c:v>2008</c:v>
                </c:pt>
                <c:pt idx="73">
                  <c:v>2008.25</c:v>
                </c:pt>
                <c:pt idx="74">
                  <c:v>2008.5</c:v>
                </c:pt>
                <c:pt idx="75">
                  <c:v>2008.75</c:v>
                </c:pt>
                <c:pt idx="76">
                  <c:v>2009</c:v>
                </c:pt>
                <c:pt idx="77">
                  <c:v>2009.25</c:v>
                </c:pt>
                <c:pt idx="78">
                  <c:v>2009.5</c:v>
                </c:pt>
                <c:pt idx="79">
                  <c:v>2009.75</c:v>
                </c:pt>
                <c:pt idx="80">
                  <c:v>2010</c:v>
                </c:pt>
              </c:numCache>
            </c:numRef>
          </c:xVal>
          <c:yVal>
            <c:numRef>
              <c:f>Sheet1!$B$2:$B$82</c:f>
              <c:numCache>
                <c:formatCode>General</c:formatCode>
                <c:ptCount val="81"/>
                <c:pt idx="0">
                  <c:v>930.12599999999998</c:v>
                </c:pt>
                <c:pt idx="1">
                  <c:v>1820.87</c:v>
                </c:pt>
                <c:pt idx="2">
                  <c:v>2298.61</c:v>
                </c:pt>
                <c:pt idx="3">
                  <c:v>3617.13</c:v>
                </c:pt>
                <c:pt idx="4">
                  <c:v>4799.5200000000004</c:v>
                </c:pt>
                <c:pt idx="5">
                  <c:v>5616.1500000000015</c:v>
                </c:pt>
                <c:pt idx="6">
                  <c:v>6558.01</c:v>
                </c:pt>
                <c:pt idx="7">
                  <c:v>7822.89</c:v>
                </c:pt>
                <c:pt idx="8">
                  <c:v>8033.1900000000014</c:v>
                </c:pt>
                <c:pt idx="9">
                  <c:v>9277.3599999999933</c:v>
                </c:pt>
                <c:pt idx="10">
                  <c:v>9470.2999999999956</c:v>
                </c:pt>
                <c:pt idx="11">
                  <c:v>11010.1</c:v>
                </c:pt>
                <c:pt idx="12">
                  <c:v>10517.2</c:v>
                </c:pt>
                <c:pt idx="13">
                  <c:v>11728.7</c:v>
                </c:pt>
                <c:pt idx="14">
                  <c:v>13111.2</c:v>
                </c:pt>
                <c:pt idx="15">
                  <c:v>14989.2</c:v>
                </c:pt>
                <c:pt idx="16">
                  <c:v>14632.7</c:v>
                </c:pt>
                <c:pt idx="17">
                  <c:v>14219.4</c:v>
                </c:pt>
                <c:pt idx="18">
                  <c:v>14181</c:v>
                </c:pt>
                <c:pt idx="19">
                  <c:v>16069.1</c:v>
                </c:pt>
                <c:pt idx="20">
                  <c:v>10851.2</c:v>
                </c:pt>
                <c:pt idx="21">
                  <c:v>11186.9</c:v>
                </c:pt>
                <c:pt idx="22">
                  <c:v>11113.5</c:v>
                </c:pt>
                <c:pt idx="23">
                  <c:v>13050</c:v>
                </c:pt>
                <c:pt idx="24">
                  <c:v>11959.6</c:v>
                </c:pt>
                <c:pt idx="25">
                  <c:v>12804.1</c:v>
                </c:pt>
                <c:pt idx="26">
                  <c:v>12221.7</c:v>
                </c:pt>
                <c:pt idx="27">
                  <c:v>14030.4</c:v>
                </c:pt>
                <c:pt idx="28">
                  <c:v>13370.8</c:v>
                </c:pt>
                <c:pt idx="29">
                  <c:v>14041.2</c:v>
                </c:pt>
                <c:pt idx="30">
                  <c:v>14192.2</c:v>
                </c:pt>
                <c:pt idx="31">
                  <c:v>15965.7</c:v>
                </c:pt>
                <c:pt idx="32">
                  <c:v>14484.6</c:v>
                </c:pt>
                <c:pt idx="33">
                  <c:v>15013.2</c:v>
                </c:pt>
                <c:pt idx="34">
                  <c:v>14373.8</c:v>
                </c:pt>
                <c:pt idx="35">
                  <c:v>16370.2</c:v>
                </c:pt>
                <c:pt idx="36">
                  <c:v>14542.3</c:v>
                </c:pt>
                <c:pt idx="37">
                  <c:v>14084.5</c:v>
                </c:pt>
                <c:pt idx="38">
                  <c:v>13938.6</c:v>
                </c:pt>
                <c:pt idx="39">
                  <c:v>16492.8</c:v>
                </c:pt>
                <c:pt idx="40">
                  <c:v>13641.9</c:v>
                </c:pt>
                <c:pt idx="41">
                  <c:v>13748.8</c:v>
                </c:pt>
                <c:pt idx="42">
                  <c:v>13567.8</c:v>
                </c:pt>
                <c:pt idx="43">
                  <c:v>15054.2</c:v>
                </c:pt>
                <c:pt idx="44">
                  <c:v>13554</c:v>
                </c:pt>
                <c:pt idx="45">
                  <c:v>14421</c:v>
                </c:pt>
                <c:pt idx="46">
                  <c:v>12271.6</c:v>
                </c:pt>
                <c:pt idx="47">
                  <c:v>11981.3</c:v>
                </c:pt>
                <c:pt idx="48">
                  <c:v>20461.599999999991</c:v>
                </c:pt>
                <c:pt idx="49">
                  <c:v>20189.3</c:v>
                </c:pt>
                <c:pt idx="50">
                  <c:v>22607.599999999991</c:v>
                </c:pt>
                <c:pt idx="51">
                  <c:v>29151.1</c:v>
                </c:pt>
                <c:pt idx="52">
                  <c:v>30667.4</c:v>
                </c:pt>
                <c:pt idx="53">
                  <c:v>37674.5</c:v>
                </c:pt>
                <c:pt idx="54">
                  <c:v>40477.599999999999</c:v>
                </c:pt>
                <c:pt idx="55">
                  <c:v>46391</c:v>
                </c:pt>
                <c:pt idx="56">
                  <c:v>45632.800000000003</c:v>
                </c:pt>
                <c:pt idx="57">
                  <c:v>48626.7</c:v>
                </c:pt>
                <c:pt idx="58">
                  <c:v>47533.8</c:v>
                </c:pt>
                <c:pt idx="59">
                  <c:v>52477.4</c:v>
                </c:pt>
                <c:pt idx="60">
                  <c:v>50202.5</c:v>
                </c:pt>
                <c:pt idx="61">
                  <c:v>51423.8</c:v>
                </c:pt>
                <c:pt idx="62">
                  <c:v>52642.8</c:v>
                </c:pt>
                <c:pt idx="63">
                  <c:v>54710.5</c:v>
                </c:pt>
                <c:pt idx="64">
                  <c:v>59090.7</c:v>
                </c:pt>
                <c:pt idx="65">
                  <c:v>63563.5</c:v>
                </c:pt>
                <c:pt idx="66">
                  <c:v>69427.399999999994</c:v>
                </c:pt>
                <c:pt idx="67">
                  <c:v>80066.3</c:v>
                </c:pt>
                <c:pt idx="68">
                  <c:v>78796.899999999994</c:v>
                </c:pt>
                <c:pt idx="69">
                  <c:v>83674.899999999994</c:v>
                </c:pt>
                <c:pt idx="70">
                  <c:v>86218</c:v>
                </c:pt>
                <c:pt idx="71">
                  <c:v>99278.7</c:v>
                </c:pt>
                <c:pt idx="72">
                  <c:v>98436.7</c:v>
                </c:pt>
                <c:pt idx="73">
                  <c:v>102223</c:v>
                </c:pt>
                <c:pt idx="74">
                  <c:v>101339</c:v>
                </c:pt>
                <c:pt idx="75">
                  <c:v>109449</c:v>
                </c:pt>
                <c:pt idx="76">
                  <c:v>97680.9</c:v>
                </c:pt>
                <c:pt idx="77">
                  <c:v>103185</c:v>
                </c:pt>
                <c:pt idx="78">
                  <c:v>103858</c:v>
                </c:pt>
                <c:pt idx="79">
                  <c:v>122350</c:v>
                </c:pt>
                <c:pt idx="80">
                  <c:v>122612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03392"/>
        <c:axId val="12100928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1990</c:v>
                </c:pt>
                <c:pt idx="1">
                  <c:v>1990.25</c:v>
                </c:pt>
                <c:pt idx="2">
                  <c:v>1990.5</c:v>
                </c:pt>
                <c:pt idx="3">
                  <c:v>1990.75</c:v>
                </c:pt>
                <c:pt idx="4">
                  <c:v>1991</c:v>
                </c:pt>
                <c:pt idx="5">
                  <c:v>1991.25</c:v>
                </c:pt>
                <c:pt idx="6">
                  <c:v>1991.5</c:v>
                </c:pt>
                <c:pt idx="7">
                  <c:v>1991.75</c:v>
                </c:pt>
                <c:pt idx="8">
                  <c:v>1992</c:v>
                </c:pt>
                <c:pt idx="9">
                  <c:v>1992.25</c:v>
                </c:pt>
                <c:pt idx="10">
                  <c:v>1992.5</c:v>
                </c:pt>
                <c:pt idx="11">
                  <c:v>1992.75</c:v>
                </c:pt>
                <c:pt idx="12">
                  <c:v>1993</c:v>
                </c:pt>
                <c:pt idx="13">
                  <c:v>1993.25</c:v>
                </c:pt>
                <c:pt idx="14">
                  <c:v>1993.5</c:v>
                </c:pt>
                <c:pt idx="15">
                  <c:v>1993.75</c:v>
                </c:pt>
                <c:pt idx="16">
                  <c:v>1994</c:v>
                </c:pt>
                <c:pt idx="17">
                  <c:v>1994.25</c:v>
                </c:pt>
                <c:pt idx="18">
                  <c:v>1994.5</c:v>
                </c:pt>
                <c:pt idx="19">
                  <c:v>1994.75</c:v>
                </c:pt>
                <c:pt idx="20">
                  <c:v>1995</c:v>
                </c:pt>
                <c:pt idx="21">
                  <c:v>1995.25</c:v>
                </c:pt>
                <c:pt idx="22">
                  <c:v>1995.5</c:v>
                </c:pt>
                <c:pt idx="23">
                  <c:v>1995.75</c:v>
                </c:pt>
                <c:pt idx="24">
                  <c:v>1996</c:v>
                </c:pt>
                <c:pt idx="25">
                  <c:v>1996.25</c:v>
                </c:pt>
                <c:pt idx="26">
                  <c:v>1996.5</c:v>
                </c:pt>
                <c:pt idx="27">
                  <c:v>1996.75</c:v>
                </c:pt>
                <c:pt idx="28">
                  <c:v>1997</c:v>
                </c:pt>
                <c:pt idx="29">
                  <c:v>1997.25</c:v>
                </c:pt>
                <c:pt idx="30">
                  <c:v>1997.5</c:v>
                </c:pt>
                <c:pt idx="31">
                  <c:v>1997.75</c:v>
                </c:pt>
                <c:pt idx="32">
                  <c:v>1998</c:v>
                </c:pt>
                <c:pt idx="33">
                  <c:v>1998.25</c:v>
                </c:pt>
                <c:pt idx="34">
                  <c:v>1998.5</c:v>
                </c:pt>
                <c:pt idx="35">
                  <c:v>1998.75</c:v>
                </c:pt>
                <c:pt idx="36">
                  <c:v>1999</c:v>
                </c:pt>
                <c:pt idx="37">
                  <c:v>1999.25</c:v>
                </c:pt>
                <c:pt idx="38">
                  <c:v>1999.5</c:v>
                </c:pt>
                <c:pt idx="39">
                  <c:v>1999.75</c:v>
                </c:pt>
                <c:pt idx="40">
                  <c:v>2000</c:v>
                </c:pt>
                <c:pt idx="41">
                  <c:v>2000.25</c:v>
                </c:pt>
                <c:pt idx="42">
                  <c:v>2000.5</c:v>
                </c:pt>
                <c:pt idx="43">
                  <c:v>2000.75</c:v>
                </c:pt>
                <c:pt idx="44">
                  <c:v>2001</c:v>
                </c:pt>
                <c:pt idx="45">
                  <c:v>2001.25</c:v>
                </c:pt>
                <c:pt idx="46">
                  <c:v>2001.5</c:v>
                </c:pt>
                <c:pt idx="47">
                  <c:v>2001.75</c:v>
                </c:pt>
                <c:pt idx="48">
                  <c:v>2002</c:v>
                </c:pt>
                <c:pt idx="49">
                  <c:v>2002.25</c:v>
                </c:pt>
                <c:pt idx="50">
                  <c:v>2002.5</c:v>
                </c:pt>
                <c:pt idx="51">
                  <c:v>2002.75</c:v>
                </c:pt>
                <c:pt idx="52">
                  <c:v>2003</c:v>
                </c:pt>
                <c:pt idx="53">
                  <c:v>2003.25</c:v>
                </c:pt>
                <c:pt idx="54">
                  <c:v>2003.5</c:v>
                </c:pt>
                <c:pt idx="55">
                  <c:v>2003.75</c:v>
                </c:pt>
                <c:pt idx="56">
                  <c:v>2004</c:v>
                </c:pt>
                <c:pt idx="57">
                  <c:v>2004.25</c:v>
                </c:pt>
                <c:pt idx="58">
                  <c:v>2004.5</c:v>
                </c:pt>
                <c:pt idx="59">
                  <c:v>2004.75</c:v>
                </c:pt>
                <c:pt idx="60">
                  <c:v>2005</c:v>
                </c:pt>
                <c:pt idx="61">
                  <c:v>2005.25</c:v>
                </c:pt>
                <c:pt idx="62">
                  <c:v>2005.5</c:v>
                </c:pt>
                <c:pt idx="63">
                  <c:v>2005.75</c:v>
                </c:pt>
                <c:pt idx="64">
                  <c:v>2006</c:v>
                </c:pt>
                <c:pt idx="65">
                  <c:v>2006.25</c:v>
                </c:pt>
                <c:pt idx="66">
                  <c:v>2006.5</c:v>
                </c:pt>
                <c:pt idx="67">
                  <c:v>2006.75</c:v>
                </c:pt>
                <c:pt idx="68">
                  <c:v>2007</c:v>
                </c:pt>
                <c:pt idx="69">
                  <c:v>2007.25</c:v>
                </c:pt>
                <c:pt idx="70">
                  <c:v>2007.5</c:v>
                </c:pt>
                <c:pt idx="71">
                  <c:v>2007.75</c:v>
                </c:pt>
                <c:pt idx="72">
                  <c:v>2008</c:v>
                </c:pt>
                <c:pt idx="73">
                  <c:v>2008.25</c:v>
                </c:pt>
                <c:pt idx="74">
                  <c:v>2008.5</c:v>
                </c:pt>
                <c:pt idx="75">
                  <c:v>2008.75</c:v>
                </c:pt>
                <c:pt idx="76">
                  <c:v>2009</c:v>
                </c:pt>
                <c:pt idx="77">
                  <c:v>2009.25</c:v>
                </c:pt>
                <c:pt idx="78">
                  <c:v>2009.5</c:v>
                </c:pt>
                <c:pt idx="79">
                  <c:v>2009.75</c:v>
                </c:pt>
                <c:pt idx="80">
                  <c:v>2010</c:v>
                </c:pt>
              </c:numCache>
            </c:numRef>
          </c:xVal>
          <c:yVal>
            <c:numRef>
              <c:f>Sheet1!$C$2:$C$82</c:f>
              <c:numCache>
                <c:formatCode>General</c:formatCode>
                <c:ptCount val="81"/>
                <c:pt idx="2">
                  <c:v>28.806329389999984</c:v>
                </c:pt>
                <c:pt idx="3">
                  <c:v>13.862398580000002</c:v>
                </c:pt>
                <c:pt idx="4">
                  <c:v>23.401512549999989</c:v>
                </c:pt>
                <c:pt idx="5">
                  <c:v>16.611524960000008</c:v>
                </c:pt>
                <c:pt idx="6">
                  <c:v>15.47366165</c:v>
                </c:pt>
                <c:pt idx="7">
                  <c:v>11.49761717</c:v>
                </c:pt>
                <c:pt idx="8">
                  <c:v>7.7038117819999998</c:v>
                </c:pt>
                <c:pt idx="9">
                  <c:v>11.666607020000002</c:v>
                </c:pt>
                <c:pt idx="10">
                  <c:v>6.0713540579999981</c:v>
                </c:pt>
                <c:pt idx="11">
                  <c:v>4.6241586599999955</c:v>
                </c:pt>
                <c:pt idx="12">
                  <c:v>0.62305295999999999</c:v>
                </c:pt>
                <c:pt idx="13">
                  <c:v>2.7858543510000002</c:v>
                </c:pt>
                <c:pt idx="14">
                  <c:v>6.6814396990000002</c:v>
                </c:pt>
                <c:pt idx="15">
                  <c:v>4.28644552</c:v>
                </c:pt>
                <c:pt idx="16">
                  <c:v>5.2604064559999983</c:v>
                </c:pt>
                <c:pt idx="17">
                  <c:v>0.39989035300000014</c:v>
                </c:pt>
                <c:pt idx="18">
                  <c:v>0.67011388700000019</c:v>
                </c:pt>
                <c:pt idx="19">
                  <c:v>1.0034896999999996</c:v>
                </c:pt>
                <c:pt idx="20">
                  <c:v>-0.42349091300000014</c:v>
                </c:pt>
                <c:pt idx="21">
                  <c:v>-2.1068520869999992</c:v>
                </c:pt>
                <c:pt idx="22">
                  <c:v>2.0921785449999999</c:v>
                </c:pt>
                <c:pt idx="23">
                  <c:v>1.5995117959999996</c:v>
                </c:pt>
                <c:pt idx="24">
                  <c:v>1.266835151</c:v>
                </c:pt>
                <c:pt idx="25">
                  <c:v>-2.0473244470000016</c:v>
                </c:pt>
                <c:pt idx="26">
                  <c:v>1.7629617759999996</c:v>
                </c:pt>
                <c:pt idx="27">
                  <c:v>-0.82336045999999996</c:v>
                </c:pt>
                <c:pt idx="28">
                  <c:v>3.4793175680000008</c:v>
                </c:pt>
                <c:pt idx="29">
                  <c:v>0.23460410600000001</c:v>
                </c:pt>
                <c:pt idx="30">
                  <c:v>1.6792877290000003</c:v>
                </c:pt>
                <c:pt idx="31">
                  <c:v>-2.170792118</c:v>
                </c:pt>
                <c:pt idx="32">
                  <c:v>9.5173136000000005E-2</c:v>
                </c:pt>
                <c:pt idx="33">
                  <c:v>-3.9202004499999998</c:v>
                </c:pt>
                <c:pt idx="34">
                  <c:v>-1.2107623319999998</c:v>
                </c:pt>
                <c:pt idx="35">
                  <c:v>-2.02406387</c:v>
                </c:pt>
                <c:pt idx="36">
                  <c:v>2.0924825629999999</c:v>
                </c:pt>
                <c:pt idx="37">
                  <c:v>-3.128814648000001</c:v>
                </c:pt>
                <c:pt idx="38">
                  <c:v>-5.8277887999999986E-2</c:v>
                </c:pt>
                <c:pt idx="39">
                  <c:v>-1.444206981</c:v>
                </c:pt>
                <c:pt idx="40">
                  <c:v>-0.98795924700000004</c:v>
                </c:pt>
                <c:pt idx="41">
                  <c:v>2.0720324489999999</c:v>
                </c:pt>
                <c:pt idx="42">
                  <c:v>-4.1810491519999999</c:v>
                </c:pt>
                <c:pt idx="43">
                  <c:v>-3.40637385</c:v>
                </c:pt>
                <c:pt idx="44">
                  <c:v>22.6157048</c:v>
                </c:pt>
                <c:pt idx="45">
                  <c:v>75.622606109999964</c:v>
                </c:pt>
                <c:pt idx="46">
                  <c:v>36.682531750000003</c:v>
                </c:pt>
                <c:pt idx="47">
                  <c:v>9.2059783459999984</c:v>
                </c:pt>
                <c:pt idx="48">
                  <c:v>8.8010924839999998</c:v>
                </c:pt>
                <c:pt idx="49">
                  <c:v>1.3776738509999995</c:v>
                </c:pt>
                <c:pt idx="50">
                  <c:v>1.1571310499999998</c:v>
                </c:pt>
                <c:pt idx="51">
                  <c:v>3.438487249</c:v>
                </c:pt>
                <c:pt idx="52">
                  <c:v>3.6452363390000002</c:v>
                </c:pt>
                <c:pt idx="53">
                  <c:v>7.9039114689999979</c:v>
                </c:pt>
                <c:pt idx="54">
                  <c:v>6.1097325609999986</c:v>
                </c:pt>
                <c:pt idx="55">
                  <c:v>4.8620464910000001</c:v>
                </c:pt>
                <c:pt idx="56">
                  <c:v>12.856974210000006</c:v>
                </c:pt>
                <c:pt idx="57">
                  <c:v>10.26056938</c:v>
                </c:pt>
                <c:pt idx="58">
                  <c:v>10.06072526</c:v>
                </c:pt>
                <c:pt idx="59">
                  <c:v>11.629516820000005</c:v>
                </c:pt>
                <c:pt idx="60">
                  <c:v>12.473333210000003</c:v>
                </c:pt>
                <c:pt idx="61">
                  <c:v>9.5725348770000078</c:v>
                </c:pt>
                <c:pt idx="62">
                  <c:v>7.1317406139999999</c:v>
                </c:pt>
                <c:pt idx="63">
                  <c:v>9.8503138580000034</c:v>
                </c:pt>
                <c:pt idx="64">
                  <c:v>10.032464130000003</c:v>
                </c:pt>
                <c:pt idx="65">
                  <c:v>7.1546542709999956</c:v>
                </c:pt>
                <c:pt idx="66">
                  <c:v>6.4066642690000002</c:v>
                </c:pt>
                <c:pt idx="67">
                  <c:v>9.2197764200000005</c:v>
                </c:pt>
                <c:pt idx="68">
                  <c:v>10.18362059</c:v>
                </c:pt>
                <c:pt idx="69">
                  <c:v>9.3752452100000045</c:v>
                </c:pt>
                <c:pt idx="70">
                  <c:v>5.8453258089999975</c:v>
                </c:pt>
                <c:pt idx="71">
                  <c:v>5.0931348469999955</c:v>
                </c:pt>
                <c:pt idx="72">
                  <c:v>5.497686911999998</c:v>
                </c:pt>
                <c:pt idx="73">
                  <c:v>5.0374644860000002</c:v>
                </c:pt>
                <c:pt idx="74">
                  <c:v>7.3909851499999961</c:v>
                </c:pt>
                <c:pt idx="75">
                  <c:v>9.8461977659999995</c:v>
                </c:pt>
                <c:pt idx="76">
                  <c:v>12.68005907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11584"/>
        <c:axId val="121021568"/>
      </c:scatterChart>
      <c:valAx>
        <c:axId val="121003392"/>
        <c:scaling>
          <c:orientation val="minMax"/>
          <c:max val="2011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1009280"/>
        <c:crosses val="autoZero"/>
        <c:crossBetween val="midCat"/>
      </c:valAx>
      <c:valAx>
        <c:axId val="1210092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money base (billions)</a:t>
                </a:r>
              </a:p>
            </c:rich>
          </c:tx>
          <c:layout>
            <c:manualLayout>
              <c:xMode val="edge"/>
              <c:yMode val="edge"/>
              <c:x val="1.2880562060889934E-2"/>
              <c:y val="0.253763440860214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1003392"/>
        <c:crosses val="autoZero"/>
        <c:crossBetween val="midCat"/>
        <c:dispUnits>
          <c:builtInUnit val="thousands"/>
        </c:dispUnits>
      </c:valAx>
      <c:valAx>
        <c:axId val="121011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21021568"/>
        <c:crosses val="autoZero"/>
        <c:crossBetween val="midCat"/>
      </c:valAx>
      <c:valAx>
        <c:axId val="121021568"/>
        <c:scaling>
          <c:orientation val="minMax"/>
          <c:min val="0"/>
        </c:scaling>
        <c:delete val="0"/>
        <c:axPos val="r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inflation rate (annual)</a:t>
                </a:r>
              </a:p>
            </c:rich>
          </c:tx>
          <c:layout>
            <c:manualLayout>
              <c:xMode val="edge"/>
              <c:yMode val="edge"/>
              <c:x val="0.94613583138173329"/>
              <c:y val="0.251612903225806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121011584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0.65741</cdr:x>
      <cdr:y>0.23529</cdr:y>
    </cdr:from>
    <cdr:to>
      <cdr:x>0.81481</cdr:x>
      <cdr:y>0.32353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10200" y="1219200"/>
          <a:ext cx="1295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CPI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0.72222</cdr:x>
      <cdr:y>0.51471</cdr:y>
    </cdr:from>
    <cdr:to>
      <cdr:x>0.93519</cdr:x>
      <cdr:y>0.60294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943600" y="2667000"/>
          <a:ext cx="1752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Palatino Linotype"/>
              <a:cs typeface="Arial"/>
            </a:defRPr>
          </a:lvl1pPr>
          <a:lvl2pPr marL="457200" indent="0">
            <a:defRPr sz="1100">
              <a:latin typeface="Palatino Linotype"/>
              <a:cs typeface="Arial"/>
            </a:defRPr>
          </a:lvl2pPr>
          <a:lvl3pPr marL="914400" indent="0">
            <a:defRPr sz="1100">
              <a:latin typeface="Palatino Linotype"/>
              <a:cs typeface="Arial"/>
            </a:defRPr>
          </a:lvl3pPr>
          <a:lvl4pPr marL="1371600" indent="0">
            <a:defRPr sz="1100">
              <a:latin typeface="Palatino Linotype"/>
              <a:cs typeface="Arial"/>
            </a:defRPr>
          </a:lvl4pPr>
          <a:lvl5pPr marL="1828800" indent="0">
            <a:defRPr sz="1100">
              <a:latin typeface="Palatino Linotype"/>
              <a:cs typeface="Arial"/>
            </a:defRPr>
          </a:lvl5pPr>
          <a:lvl6pPr marL="2286000" indent="0">
            <a:defRPr sz="1100">
              <a:latin typeface="Palatino Linotype"/>
              <a:cs typeface="Arial"/>
            </a:defRPr>
          </a:lvl6pPr>
          <a:lvl7pPr marL="2743200" indent="0">
            <a:defRPr sz="1100">
              <a:latin typeface="Palatino Linotype"/>
              <a:cs typeface="Arial"/>
            </a:defRPr>
          </a:lvl7pPr>
          <a:lvl8pPr marL="3200400" indent="0">
            <a:defRPr sz="1100">
              <a:latin typeface="Palatino Linotype"/>
              <a:cs typeface="Arial"/>
            </a:defRPr>
          </a:lvl8pPr>
          <a:lvl9pPr marL="3657600" indent="0">
            <a:defRPr sz="1100">
              <a:latin typeface="Palatino Linotype"/>
              <a:cs typeface="Arial"/>
            </a:defRPr>
          </a:lvl9pPr>
        </a:lstStyle>
        <a:p xmlns:a="http://schemas.openxmlformats.org/drawingml/2006/main">
          <a:r>
            <a:rPr lang="en-US" sz="1600" b="1" dirty="0" smtClean="0"/>
            <a:t>M/Y=M2/GDP</a:t>
          </a:r>
          <a:endParaRPr lang="en-US" sz="16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9CD2CFFE-D30C-4904-B1AD-E34AEAAD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6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85CC3B6C-ABD7-4B99-8C51-94A3B59DD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5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32BDD-6192-4D5F-B741-BF1879A263D7}" type="slidenum">
              <a:rPr lang="en-US"/>
              <a:pPr/>
              <a:t>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CC3B6C-ABD7-4B99-8C51-94A3B59DD1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41032-93CF-4E78-8FE7-9D0C2551F286}" type="slidenum">
              <a:rPr lang="en-US"/>
              <a:pPr/>
              <a:t>33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9DD7-B9AC-415B-84E3-15B1E48470FF}" type="slidenum">
              <a:rPr lang="en-US"/>
              <a:pPr/>
              <a:t>39</a:t>
            </a:fld>
            <a:endParaRPr lang="en-US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25" tIns="47563" rIns="95125" bIns="47563" anchor="b"/>
          <a:lstStyle/>
          <a:p>
            <a:pPr algn="r" defTabSz="950913" eaLnBrk="0" hangingPunct="0"/>
            <a:fld id="{EF70D36B-1A58-4477-942F-BDB9667A82E6}" type="slidenum">
              <a:rPr lang="en-US" sz="1300">
                <a:latin typeface="Times New Roman" pitchFamily="18" charset="0"/>
              </a:rPr>
              <a:pPr algn="r" defTabSz="950913" eaLnBrk="0" hangingPunct="0"/>
              <a:t>39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125" tIns="47563" rIns="95125" bIns="4756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2096A-7A39-41D7-876D-DA3458678408}" type="slidenum">
              <a:rPr lang="en-US"/>
              <a:pPr/>
              <a:t>42</a:t>
            </a:fld>
            <a:endParaRPr 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25" tIns="47563" rIns="95125" bIns="47563" anchor="b"/>
          <a:lstStyle/>
          <a:p>
            <a:pPr algn="r" defTabSz="950913" eaLnBrk="0" hangingPunct="0"/>
            <a:fld id="{3F11374C-514D-4E7A-9BF6-2A427354FEBB}" type="slidenum">
              <a:rPr lang="en-US" sz="1300">
                <a:latin typeface="Times New Roman" pitchFamily="18" charset="0"/>
              </a:rPr>
              <a:pPr algn="r" defTabSz="950913" eaLnBrk="0" hangingPunct="0"/>
              <a:t>42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125" tIns="47563" rIns="95125" bIns="4756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4230E-D7BC-4EA1-9617-2A5F913B6490}" type="slidenum">
              <a:rPr lang="en-US"/>
              <a:pPr/>
              <a:t>44</a:t>
            </a:fld>
            <a:endParaRPr 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25" tIns="47563" rIns="95125" bIns="47563" anchor="b"/>
          <a:lstStyle/>
          <a:p>
            <a:pPr algn="r" defTabSz="950913" eaLnBrk="0" hangingPunct="0"/>
            <a:fld id="{150D701A-F620-42E5-8309-0BD4824B098C}" type="slidenum">
              <a:rPr lang="en-US" sz="1300">
                <a:latin typeface="Times New Roman" pitchFamily="18" charset="0"/>
              </a:rPr>
              <a:pPr algn="r" defTabSz="950913" eaLnBrk="0" hangingPunct="0"/>
              <a:t>44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125" tIns="47563" rIns="95125" bIns="4756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7E7295-537D-4DD3-8CBB-9C2F07DA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D85A-9E50-4FC9-A3E8-9C8B51400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8F770-EA6C-403E-8F4B-52614CE38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AC3C4-CCE3-477D-AF5A-3EC07CCBB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9F833-9953-4A95-96C1-06CDA25B9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DB7E8-4A68-4CCC-B37C-6CE6D1209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89C8-896A-40C3-9803-00F828E14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C3975-5980-4EB0-A281-1DCD9FD5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ED86-32C5-48EA-9CC6-78759D082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F2CE4-6F4B-4BF3-8457-9C66A7E62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64EF-FF3E-4100-85B4-76DC79033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A397A61-055F-4C29-AFED-7FE5F6A1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Business Cycle Theory</a:t>
            </a:r>
          </a:p>
        </p:txBody>
      </p:sp>
      <p:pic>
        <p:nvPicPr>
          <p:cNvPr id="12291" name="Picture 4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demand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Basic version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500" smtClean="0"/>
              <a:t>Quantity theory: inverse relation between P and Y</a:t>
            </a:r>
          </a:p>
          <a:p>
            <a:pPr lvl="1" algn="ctr" eaLnBrk="1" hangingPunct="1">
              <a:spcBef>
                <a:spcPct val="50000"/>
              </a:spcBef>
              <a:buFontTx/>
              <a:buNone/>
            </a:pPr>
            <a:r>
              <a:rPr lang="en-US" sz="2500" smtClean="0"/>
              <a:t> </a:t>
            </a:r>
          </a:p>
          <a:p>
            <a:pPr lvl="1" algn="ctr" eaLnBrk="1" hangingPunct="1">
              <a:spcBef>
                <a:spcPct val="50000"/>
              </a:spcBef>
              <a:buFontTx/>
              <a:buNone/>
            </a:pPr>
            <a:endParaRPr lang="en-US" sz="2500" smtClean="0"/>
          </a:p>
          <a:p>
            <a:pPr lvl="1" eaLnBrk="1" hangingPunct="1">
              <a:spcBef>
                <a:spcPct val="50000"/>
              </a:spcBef>
            </a:pPr>
            <a:r>
              <a:rPr lang="en-US" sz="2500" smtClean="0"/>
              <a:t>Given M and V, an increase in Y results in lower P</a:t>
            </a:r>
            <a:r>
              <a:rPr lang="en-US" smtClean="0"/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076700" y="3314700"/>
          <a:ext cx="118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180800" imgH="723600" progId="Equation.DSMT4">
                  <p:embed/>
                </p:oleObj>
              </mc:Choice>
              <mc:Fallback>
                <p:oleObj name="Equation" r:id="rId3" imgW="11808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314700"/>
                        <a:ext cx="1181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987800" y="2819400"/>
          <a:ext cx="134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346040" imgH="279360" progId="Equation.DSMT4">
                  <p:embed/>
                </p:oleObj>
              </mc:Choice>
              <mc:Fallback>
                <p:oleObj name="Equation" r:id="rId5" imgW="134604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819400"/>
                        <a:ext cx="1346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demand</a:t>
            </a:r>
          </a:p>
        </p:txBody>
      </p:sp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1524000" y="1676400"/>
            <a:ext cx="5638800" cy="4343400"/>
            <a:chOff x="1056" y="1104"/>
            <a:chExt cx="3552" cy="2736"/>
          </a:xfrm>
        </p:grpSpPr>
        <p:sp>
          <p:nvSpPr>
            <p:cNvPr id="22532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3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4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3744" y="3024"/>
              <a:ext cx="48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1776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demand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When we draw AS, we hold everything fixed but price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What happens to aggregate demand if we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Change M?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Change G?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Change consumption or investment demand (Optimism? Uncertainty?)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Equilibrium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1524000" y="1600200"/>
            <a:ext cx="5638800" cy="4419600"/>
            <a:chOff x="1056" y="1056"/>
            <a:chExt cx="3552" cy="2784"/>
          </a:xfrm>
        </p:grpSpPr>
        <p:sp>
          <p:nvSpPr>
            <p:cNvPr id="24580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1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2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4583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 flipV="1">
              <a:off x="2078" y="1536"/>
              <a:ext cx="1776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3744" y="3024"/>
              <a:ext cx="52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24587" name="Line 12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1776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9" name="Text Box 14"/>
            <p:cNvSpPr txBox="1">
              <a:spLocks noChangeArrowheads="1"/>
            </p:cNvSpPr>
            <p:nvPr/>
          </p:nvSpPr>
          <p:spPr bwMode="auto">
            <a:xfrm>
              <a:off x="2702" y="1056"/>
              <a:ext cx="48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Equilibrium ?</a:t>
            </a: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1524000" y="1676400"/>
            <a:ext cx="5638800" cy="4419600"/>
            <a:chOff x="1056" y="1056"/>
            <a:chExt cx="3552" cy="2784"/>
          </a:xfrm>
        </p:grpSpPr>
        <p:sp>
          <p:nvSpPr>
            <p:cNvPr id="25604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05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 flipV="1">
              <a:off x="2078" y="1536"/>
              <a:ext cx="1776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3338" y="3024"/>
              <a:ext cx="52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 flipV="1">
              <a:off x="1584" y="1488"/>
              <a:ext cx="1776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2702" y="1056"/>
              <a:ext cx="48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AS*</a:t>
              </a:r>
            </a:p>
          </p:txBody>
        </p:sp>
        <p:sp>
          <p:nvSpPr>
            <p:cNvPr id="25614" name="Text Box 15"/>
            <p:cNvSpPr txBox="1">
              <a:spLocks noChangeArrowheads="1"/>
            </p:cNvSpPr>
            <p:nvPr/>
          </p:nvSpPr>
          <p:spPr bwMode="auto">
            <a:xfrm>
              <a:off x="2352" y="2434"/>
              <a:ext cx="33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2880" y="2544"/>
              <a:ext cx="33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Equilibrium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Start at A [“short-run equilibrium”]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Where AS and AD cross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Move toward B [“long-run equilibrium”]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Why?  Because wages adjust, shifting AS down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This goes on until AS crosses LRAS at B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What is happening to output? Prices?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AS/AD is a tool for classic analysis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Goal:  keep things simple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Sort issues into AS and AD bins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Fiscal Stimulus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Example:  increase G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Does this shift AS or AD?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Does it raise or lower Y?  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Fiscal stimulus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524000" y="1600200"/>
            <a:ext cx="5638800" cy="4419600"/>
            <a:chOff x="1056" y="1056"/>
            <a:chExt cx="3552" cy="2784"/>
          </a:xfrm>
        </p:grpSpPr>
        <p:sp>
          <p:nvSpPr>
            <p:cNvPr id="29700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1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9703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9704" name="Line 9"/>
            <p:cNvSpPr>
              <a:spLocks noChangeShapeType="1"/>
            </p:cNvSpPr>
            <p:nvPr/>
          </p:nvSpPr>
          <p:spPr bwMode="auto">
            <a:xfrm flipV="1">
              <a:off x="2078" y="1536"/>
              <a:ext cx="1776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3744" y="3024"/>
              <a:ext cx="52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29707" name="Line 12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1776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9" name="Text Box 14"/>
            <p:cNvSpPr txBox="1">
              <a:spLocks noChangeArrowheads="1"/>
            </p:cNvSpPr>
            <p:nvPr/>
          </p:nvSpPr>
          <p:spPr bwMode="auto">
            <a:xfrm>
              <a:off x="2702" y="1056"/>
              <a:ext cx="706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smtClean="0">
                  <a:latin typeface="Times New Roman" pitchFamily="18" charset="0"/>
                </a:rPr>
                <a:t>LRAS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Fiscal stimulus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Example:  increase G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Does this raise or lower Y?  P?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Impact of increase in “demand”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AD shifts right/up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Short-run impact:  prices up, output up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Long-run impact? 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2"/>
                </a:solidFill>
              </a:rPr>
              <a:t>News</a:t>
            </a:r>
          </a:p>
          <a:p>
            <a:pPr eaLnBrk="1" hangingPunct="1"/>
            <a:r>
              <a:rPr lang="en-US" dirty="0" smtClean="0"/>
              <a:t>Aggregate demand and supply: theory</a:t>
            </a:r>
          </a:p>
          <a:p>
            <a:pPr eaLnBrk="1" hangingPunct="1"/>
            <a:r>
              <a:rPr lang="en-US" dirty="0" smtClean="0"/>
              <a:t>Uncertainty and real options</a:t>
            </a:r>
          </a:p>
          <a:p>
            <a:pPr eaLnBrk="1" hangingPunct="1"/>
            <a:r>
              <a:rPr lang="en-US" dirty="0" smtClean="0"/>
              <a:t>Quantity theory</a:t>
            </a:r>
          </a:p>
          <a:p>
            <a:pPr eaLnBrk="1" hangingPunct="1"/>
            <a:r>
              <a:rPr lang="en-US" dirty="0" smtClean="0"/>
              <a:t>Hyperinflations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Increased productivity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Example:  IT revolution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Does this shift AS or AD?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Does it raise or lower Y?  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Increased productivity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524000" y="1600200"/>
            <a:ext cx="5638800" cy="4419600"/>
            <a:chOff x="1056" y="1056"/>
            <a:chExt cx="3552" cy="2784"/>
          </a:xfrm>
        </p:grpSpPr>
        <p:sp>
          <p:nvSpPr>
            <p:cNvPr id="32772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V="1">
              <a:off x="2078" y="1536"/>
              <a:ext cx="1776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32778" name="Text Box 11"/>
            <p:cNvSpPr txBox="1">
              <a:spLocks noChangeArrowheads="1"/>
            </p:cNvSpPr>
            <p:nvPr/>
          </p:nvSpPr>
          <p:spPr bwMode="auto">
            <a:xfrm>
              <a:off x="3744" y="3024"/>
              <a:ext cx="52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1776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1" name="Text Box 14"/>
            <p:cNvSpPr txBox="1">
              <a:spLocks noChangeArrowheads="1"/>
            </p:cNvSpPr>
            <p:nvPr/>
          </p:nvSpPr>
          <p:spPr bwMode="auto">
            <a:xfrm>
              <a:off x="2702" y="1056"/>
              <a:ext cx="610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smtClean="0">
                  <a:latin typeface="Times New Roman" pitchFamily="18" charset="0"/>
                </a:rPr>
                <a:t>LRAS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Increased productivity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Example:  IT revolution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Does this raise or lower Y?  P?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Impact of increase in “supply”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AS and LRAS shifts right/down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Short-run impact:  prices down, output up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Long-run impact:  prices down, output up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money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Example:  central bank increases M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Does this raise or lower Y?  P?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Impact of increase in “demand”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 shifts right/up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Short-run impact:  prices up, output up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Long-run impact?  Prices up, output unchanged. [this should remind you of quantity theory]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This is where/how monetary policy works – more next week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Pricing Uncertainty: VIX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Investment under Uncertainty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7724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6726" y="4284833"/>
            <a:ext cx="7390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Multi-period model</a:t>
            </a:r>
          </a:p>
          <a:p>
            <a:pPr algn="ctr"/>
            <a:r>
              <a:rPr lang="en-US" sz="2400" dirty="0" smtClean="0">
                <a:latin typeface="+mn-lt"/>
              </a:rPr>
              <a:t>First period: Choice of investing or waiting</a:t>
            </a:r>
          </a:p>
          <a:p>
            <a:pPr algn="ctr"/>
            <a:r>
              <a:rPr lang="en-US" sz="2400" dirty="0" smtClean="0">
                <a:latin typeface="+mn-lt"/>
              </a:rPr>
              <a:t>Diagram shows returns in good/bad scenarios</a:t>
            </a:r>
          </a:p>
          <a:p>
            <a:pPr algn="ctr"/>
            <a:r>
              <a:rPr lang="en-US" sz="2400" dirty="0" smtClean="0">
                <a:latin typeface="+mn-lt"/>
              </a:rPr>
              <a:t>Let probability of good scenario (</a:t>
            </a:r>
            <a:r>
              <a:rPr lang="en-US" sz="2400" dirty="0" err="1" smtClean="0">
                <a:latin typeface="+mn-lt"/>
              </a:rPr>
              <a:t>q</a:t>
            </a:r>
            <a:r>
              <a:rPr lang="en-US" sz="2400" baseline="-25000" dirty="0" err="1" smtClean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) be 0.5, </a:t>
            </a:r>
          </a:p>
          <a:p>
            <a:pPr algn="ctr"/>
            <a:r>
              <a:rPr lang="en-US" sz="2400" dirty="0" smtClean="0">
                <a:latin typeface="+mn-lt"/>
              </a:rPr>
              <a:t>so the probability of the bad scenario (</a:t>
            </a:r>
            <a:r>
              <a:rPr lang="en-US" sz="2400" dirty="0" err="1" smtClean="0">
                <a:latin typeface="+mn-lt"/>
              </a:rPr>
              <a:t>q</a:t>
            </a:r>
            <a:r>
              <a:rPr lang="en-US" sz="2400" baseline="-25000" dirty="0" err="1" smtClean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=1-q</a:t>
            </a:r>
            <a:r>
              <a:rPr lang="en-US" sz="2400" baseline="-25000" dirty="0" smtClean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) is 0.5.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0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Valuing the Investment Today</a:t>
            </a:r>
            <a:endParaRPr 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40472"/>
              </p:ext>
            </p:extLst>
          </p:nvPr>
        </p:nvGraphicFramePr>
        <p:xfrm>
          <a:off x="685800" y="1524000"/>
          <a:ext cx="800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3911600" imgH="419100" progId="Equation.DSMT4">
                  <p:embed/>
                </p:oleObj>
              </mc:Choice>
              <mc:Fallback>
                <p:oleObj name="Equation" r:id="rId3" imgW="39116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80010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5602" y="2895600"/>
            <a:ext cx="6417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Where	:	c = investment cost = 1100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 = return in period </a:t>
            </a:r>
            <a:r>
              <a:rPr lang="en-US" sz="2400" dirty="0" err="1" smtClean="0">
                <a:latin typeface="+mn-lt"/>
              </a:rPr>
              <a:t>i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p</a:t>
            </a:r>
            <a:r>
              <a:rPr lang="en-US" sz="2400" baseline="-25000" dirty="0" err="1" smtClean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 = bad scenario return = 50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 = good scenario return = 350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r = discount rate = 0.1 (10%)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89343"/>
              </p:ext>
            </p:extLst>
          </p:nvPr>
        </p:nvGraphicFramePr>
        <p:xfrm>
          <a:off x="609600" y="5105400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3657600" imgH="419100" progId="Equation.DSMT4">
                  <p:embed/>
                </p:oleObj>
              </mc:Choice>
              <mc:Fallback>
                <p:oleObj name="Equation" r:id="rId5" imgW="3657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80010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of Waiting</a:t>
            </a:r>
            <a:endParaRPr 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20718"/>
              </p:ext>
            </p:extLst>
          </p:nvPr>
        </p:nvGraphicFramePr>
        <p:xfrm>
          <a:off x="1066800" y="1676400"/>
          <a:ext cx="678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400300" imgH="444500" progId="Equation.DSMT4">
                  <p:embed/>
                </p:oleObj>
              </mc:Choice>
              <mc:Fallback>
                <p:oleObj name="Equation" r:id="rId3" imgW="24003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7818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92592"/>
              </p:ext>
            </p:extLst>
          </p:nvPr>
        </p:nvGraphicFramePr>
        <p:xfrm>
          <a:off x="1066800" y="4191000"/>
          <a:ext cx="701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2933700" imgH="444500" progId="Equation.DSMT4">
                  <p:embed/>
                </p:oleObj>
              </mc:Choice>
              <mc:Fallback>
                <p:oleObj name="Equation" r:id="rId5" imgW="2933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0104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3352800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So: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Waiting avoids the bad scenario</a:t>
            </a:r>
            <a:endParaRPr lang="en-US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ACA12-DE8C-436A-B090-095A30D4C7BB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63785"/>
              </p:ext>
            </p:extLst>
          </p:nvPr>
        </p:nvGraphicFramePr>
        <p:xfrm>
          <a:off x="1600200" y="1828800"/>
          <a:ext cx="556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2400300" imgH="444500" progId="Equation.DSMT4">
                  <p:embed/>
                </p:oleObj>
              </mc:Choice>
              <mc:Fallback>
                <p:oleObj name="Equation" r:id="rId4" imgW="24003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562600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38168"/>
              </p:ext>
            </p:extLst>
          </p:nvPr>
        </p:nvGraphicFramePr>
        <p:xfrm>
          <a:off x="1219200" y="3886200"/>
          <a:ext cx="662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6" imgW="2971800" imgH="444500" progId="Equation.DSMT4">
                  <p:embed/>
                </p:oleObj>
              </mc:Choice>
              <mc:Fallback>
                <p:oleObj name="Equation" r:id="rId6" imgW="29718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6629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5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Suppose the return spread widens, but the mean is unchanged…</a:t>
            </a:r>
            <a:endParaRPr lang="en-US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ACA12-DE8C-436A-B090-095A30D4C7BB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1487658" y="1524000"/>
            <a:ext cx="6417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Where	:	c = investment cost = 1100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 = return in period </a:t>
            </a:r>
            <a:r>
              <a:rPr lang="en-US" sz="2400" dirty="0" err="1" smtClean="0">
                <a:latin typeface="+mn-lt"/>
              </a:rPr>
              <a:t>i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p</a:t>
            </a:r>
            <a:r>
              <a:rPr lang="en-US" sz="2400" baseline="-25000" dirty="0" err="1" smtClean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 = bad scenario return = 25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 = good scenario return = 375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r = discount rate = 0.1 (10%)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8639"/>
              </p:ext>
            </p:extLst>
          </p:nvPr>
        </p:nvGraphicFramePr>
        <p:xfrm>
          <a:off x="1447800" y="3733800"/>
          <a:ext cx="6248400" cy="101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933700" imgH="444500" progId="Equation.DSMT4">
                  <p:embed/>
                </p:oleObj>
              </mc:Choice>
              <mc:Fallback>
                <p:oleObj name="Equation" r:id="rId3" imgW="2933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248400" cy="1011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5134488"/>
            <a:ext cx="604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Note that the NPV rises to 1375 from 1250. </a:t>
            </a:r>
          </a:p>
          <a:p>
            <a:pPr algn="ctr"/>
            <a:r>
              <a:rPr lang="en-US" sz="2400" dirty="0" smtClean="0">
                <a:latin typeface="+mn-lt"/>
              </a:rPr>
              <a:t>It pays more to wait!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5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week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 together money and business cycles</a:t>
            </a:r>
          </a:p>
          <a:p>
            <a:pPr eaLnBrk="1" hangingPunct="1"/>
            <a:r>
              <a:rPr lang="en-US" smtClean="0"/>
              <a:t>Monetary policy</a:t>
            </a:r>
          </a:p>
          <a:p>
            <a:pPr lvl="1" eaLnBrk="1" hangingPunct="1"/>
            <a:r>
              <a:rPr lang="en-US" smtClean="0"/>
              <a:t>Quantity theory + AD/AS</a:t>
            </a:r>
          </a:p>
          <a:p>
            <a:pPr lvl="1" eaLnBrk="1" hangingPunct="1"/>
            <a:r>
              <a:rPr lang="en-US" smtClean="0"/>
              <a:t>Interest rates and Taylor rules</a:t>
            </a:r>
          </a:p>
          <a:p>
            <a:pPr lvl="1" eaLnBrk="1" hangingPunct="1"/>
            <a:r>
              <a:rPr lang="en-US" smtClean="0"/>
              <a:t>Unconventional monetary policy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Suppose the discount rate falls…</a:t>
            </a:r>
            <a:endParaRPr lang="en-US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ACA12-DE8C-436A-B090-095A30D4C7BB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1497036" y="1371600"/>
            <a:ext cx="6417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Where	:	c = investment cost = 1100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 = return in period </a:t>
            </a:r>
            <a:r>
              <a:rPr lang="en-US" sz="2400" dirty="0" err="1" smtClean="0">
                <a:latin typeface="+mn-lt"/>
              </a:rPr>
              <a:t>i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p</a:t>
            </a:r>
            <a:r>
              <a:rPr lang="en-US" sz="2400" baseline="-25000" dirty="0" err="1" smtClean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 = bad scenario return = 50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p</a:t>
            </a:r>
            <a:r>
              <a:rPr lang="en-US" sz="2400" baseline="-25000" dirty="0" smtClean="0">
                <a:latin typeface="+mn-lt"/>
              </a:rPr>
              <a:t>H</a:t>
            </a:r>
            <a:r>
              <a:rPr lang="en-US" sz="2400" dirty="0" smtClean="0">
                <a:latin typeface="+mn-lt"/>
              </a:rPr>
              <a:t> = good scenario return = 350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r = discount rate = 0.07 (7%)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397" y="5410200"/>
            <a:ext cx="650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The value of waiting falls from 150 to 28.84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because the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opportunity cost of investing falls.</a:t>
            </a:r>
            <a:endParaRPr lang="en-US" sz="2400" dirty="0"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25897"/>
              </p:ext>
            </p:extLst>
          </p:nvPr>
        </p:nvGraphicFramePr>
        <p:xfrm>
          <a:off x="990600" y="3429000"/>
          <a:ext cx="716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3810000" imgH="419100" progId="Equation.DSMT4">
                  <p:embed/>
                </p:oleObj>
              </mc:Choice>
              <mc:Fallback>
                <p:oleObj name="Equation" r:id="rId3" imgW="38100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1628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9723"/>
              </p:ext>
            </p:extLst>
          </p:nvPr>
        </p:nvGraphicFramePr>
        <p:xfrm>
          <a:off x="1548104" y="4572000"/>
          <a:ext cx="591949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3162300" imgH="444500" progId="Equation.DSMT4">
                  <p:embed/>
                </p:oleObj>
              </mc:Choice>
              <mc:Fallback>
                <p:oleObj name="Equation" r:id="rId5" imgW="31623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04" y="4572000"/>
                        <a:ext cx="5919496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Measures of Dispersion: </a:t>
            </a:r>
            <a:br>
              <a:rPr lang="en-US" dirty="0" smtClean="0"/>
            </a:br>
            <a:r>
              <a:rPr lang="en-US" dirty="0" smtClean="0"/>
              <a:t>Variance and Standard Deviation</a:t>
            </a:r>
            <a:endParaRPr lang="en-US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ACA12-DE8C-436A-B090-095A30D4C7BB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56367"/>
              </p:ext>
            </p:extLst>
          </p:nvPr>
        </p:nvGraphicFramePr>
        <p:xfrm>
          <a:off x="3048000" y="1524000"/>
          <a:ext cx="2743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1180588" imgH="406224" progId="Equation.DSMT4">
                  <p:embed/>
                </p:oleObj>
              </mc:Choice>
              <mc:Fallback>
                <p:oleObj name="Equation" r:id="rId3" imgW="1180588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743200" cy="79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132939"/>
              </p:ext>
            </p:extLst>
          </p:nvPr>
        </p:nvGraphicFramePr>
        <p:xfrm>
          <a:off x="3200400" y="25146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723586" imgH="406224" progId="Equation.DSMT4">
                  <p:embed/>
                </p:oleObj>
              </mc:Choice>
              <mc:Fallback>
                <p:oleObj name="Equation" r:id="rId5" imgW="723586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3622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28888"/>
              </p:ext>
            </p:extLst>
          </p:nvPr>
        </p:nvGraphicFramePr>
        <p:xfrm>
          <a:off x="3276600" y="3810000"/>
          <a:ext cx="205739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7" imgW="596900" imgH="279400" progId="Equation.DSMT4">
                  <p:embed/>
                </p:oleObj>
              </mc:Choice>
              <mc:Fallback>
                <p:oleObj name="Equation" r:id="rId7" imgW="5969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0"/>
                        <a:ext cx="2057399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1674167"/>
            <a:ext cx="136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Variance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225" y="3887148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Standard Deviation</a:t>
            </a:r>
            <a:endParaRPr lang="en-US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74320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Mean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5257800"/>
            <a:ext cx="660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“mean-preserving increase of dispersion” raises the standard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eviation but leaves the mean unaltered. This can be viewed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s an increase of uncertainty.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AS/AD 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/>
            <a:r>
              <a:rPr kumimoji="1" lang="en-US" sz="2800" smtClean="0"/>
              <a:t>Aggregate supply (producers/sellers) and demand (buyers) is the analytic standard </a:t>
            </a:r>
          </a:p>
          <a:p>
            <a:pPr eaLnBrk="1" hangingPunct="1"/>
            <a:r>
              <a:rPr kumimoji="1" lang="en-US" sz="2800" smtClean="0"/>
              <a:t>In practice, the challenge is to know whether conditions reflect supply or demand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ACA12-DE8C-436A-B090-095A30D4C7BB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35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Quantity Theory of Money</a:t>
            </a:r>
          </a:p>
        </p:txBody>
      </p:sp>
      <p:pic>
        <p:nvPicPr>
          <p:cNvPr id="39939" name="Picture 3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Quantity theory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One equation (technology for transactions)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M V  =  P 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M = stock of money in circulation (currency)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V = velocity (how often a unit of currency is used in a year)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 growth rates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M</a:t>
            </a:r>
            <a:r>
              <a:rPr lang="en-US" sz="2000" smtClean="0">
                <a:cs typeface="Times New Roman" pitchFamily="18" charset="0"/>
              </a:rPr>
              <a:t> + </a:t>
            </a: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 =  </a:t>
            </a: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P</a:t>
            </a:r>
            <a:r>
              <a:rPr lang="en-US" sz="2000" smtClean="0">
                <a:cs typeface="Times New Roman" pitchFamily="18" charset="0"/>
              </a:rPr>
              <a:t> + </a:t>
            </a: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M</a:t>
            </a:r>
            <a:r>
              <a:rPr lang="en-US" sz="2000" smtClean="0">
                <a:cs typeface="Times New Roman" pitchFamily="18" charset="0"/>
              </a:rPr>
              <a:t> = growth of money supply (think: currency in circulation)</a:t>
            </a:r>
            <a:endParaRPr lang="el-GR" sz="200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= growth of velocity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P</a:t>
            </a:r>
            <a:r>
              <a:rPr lang="en-US" sz="2000" smtClean="0">
                <a:cs typeface="Times New Roman" pitchFamily="18" charset="0"/>
              </a:rPr>
              <a:t> = growth of price level (inflation rate)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l-GR" sz="2000" smtClean="0">
                <a:cs typeface="Times New Roman" pitchFamily="18" charset="0"/>
              </a:rPr>
              <a:t>γ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 = growth of real GDP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Quantity theory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assumptions</a:t>
            </a:r>
          </a:p>
          <a:p>
            <a:pPr lvl="1" eaLnBrk="1" hangingPunct="1"/>
            <a:r>
              <a:rPr lang="en-US" smtClean="0"/>
              <a:t>V is constant</a:t>
            </a:r>
          </a:p>
          <a:p>
            <a:pPr lvl="1" eaLnBrk="1" hangingPunct="1"/>
            <a:r>
              <a:rPr lang="en-US" smtClean="0"/>
              <a:t>Y not affected by changes in M</a:t>
            </a:r>
          </a:p>
          <a:p>
            <a:pPr eaLnBrk="1" hangingPunct="1"/>
            <a:r>
              <a:rPr lang="en-US" smtClean="0"/>
              <a:t>One conclusion: </a:t>
            </a:r>
          </a:p>
          <a:p>
            <a:pPr lvl="1" eaLnBrk="1" hangingPunct="1"/>
            <a:r>
              <a:rPr lang="en-US" smtClean="0"/>
              <a:t>money growth causes inflation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200400" y="47244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790640" imgH="444240" progId="Equation.DSMT4">
                  <p:embed/>
                </p:oleObj>
              </mc:Choice>
              <mc:Fallback>
                <p:oleObj name="Equation" r:id="rId3" imgW="17906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179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theory: long-run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market operations</a:t>
            </a:r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838200" y="1371600"/>
          <a:ext cx="4114800" cy="118999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Treasury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838200" y="2757488"/>
          <a:ext cx="4114800" cy="118999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Central bank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838200" y="4343400"/>
          <a:ext cx="4114800" cy="158623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Assets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Money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2" name="Rectangle 77"/>
          <p:cNvSpPr>
            <a:spLocks noChangeArrowheads="1"/>
          </p:cNvSpPr>
          <p:nvPr/>
        </p:nvSpPr>
        <p:spPr bwMode="auto">
          <a:xfrm>
            <a:off x="5334000" y="1809750"/>
            <a:ext cx="3124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endParaRPr lang="en-US" sz="2400" dirty="0">
              <a:latin typeface="Palatino Linotype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How does the central bank increase money supply?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Putting quantity theory to 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Hyperinflations</a:t>
            </a:r>
          </a:p>
          <a:p>
            <a:pPr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812800" y="1555750"/>
          <a:ext cx="6908800" cy="426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Source:  EIU database.  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Inflation in Argentina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 and demand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Adapt supply and demand to whole economy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Axes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 is price level – GDP deflator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Y is real GDP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Curves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Supply focuses on production of goods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Demand focuses on purchase of goods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Purchasing power during hyperinflation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Suppose annual inflation rate is 3000%, compounded daily (0.95% daily)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100 Pesos on January 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100 Pesos is worth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January 7: 		95 Pesos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January 30: 		76 Pesos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March 1: 		57 Pesos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June 1: 		24 Pesos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December 31: 	  3 Pesos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Rapid money growth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8600" y="1295400"/>
          <a:ext cx="8610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410200" y="2057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Nicaragua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629400" y="3048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Congo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45720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Brazil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4800600" y="3733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Angola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2819400" y="41910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/>
            </a:r>
            <a:br>
              <a:rPr lang="en-US" b="1">
                <a:latin typeface="Palatino Linotype" pitchFamily="18" charset="0"/>
              </a:rPr>
            </a:br>
            <a:r>
              <a:rPr lang="en-US" b="1">
                <a:latin typeface="Palatino Linotype" pitchFamily="18" charset="0"/>
              </a:rPr>
              <a:t>Argentina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19200"/>
          <a:ext cx="8382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Inflation in Zimbabwe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733800" y="27432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Holding $100 for 1 month = $63!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6019800" y="2667000"/>
            <a:ext cx="1219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Zimbabwe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Dec 06:  inflation over 1000 percent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Feb 07:  inflation ruled “illegal”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Oct 08:  inflation over 200 million percent (!)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Jan 09:  transactions allowed in foreign currencies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Soldiers and teachers to be paid in USD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Feb 09:  12 zeros knocked off currency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April 09: currency is suspended all trades made in foreign 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8132" name="Picture 6" descr="paying for lun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4034367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Buying lunch in Zimbabwe</a:t>
            </a:r>
          </a:p>
        </p:txBody>
      </p:sp>
      <p:pic>
        <p:nvPicPr>
          <p:cNvPr id="63490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828800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Hyperinflation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Weak institutions</a:t>
            </a:r>
          </a:p>
          <a:p>
            <a:pPr lvl="1" eaLnBrk="1" hangingPunct="1"/>
            <a:r>
              <a:rPr lang="en-US" sz="2400" dirty="0" smtClean="0"/>
              <a:t>Poor fiscal discipline</a:t>
            </a:r>
          </a:p>
          <a:p>
            <a:pPr lvl="1" eaLnBrk="1" hangingPunct="1"/>
            <a:r>
              <a:rPr lang="en-US" sz="2400" dirty="0" smtClean="0"/>
              <a:t>Non-independent central bank</a:t>
            </a:r>
          </a:p>
          <a:p>
            <a:pPr eaLnBrk="1" hangingPunct="1"/>
            <a:r>
              <a:rPr lang="en-US" sz="2800" dirty="0" smtClean="0"/>
              <a:t>Government issues debt no one wants</a:t>
            </a:r>
          </a:p>
          <a:p>
            <a:pPr eaLnBrk="1" hangingPunct="1"/>
            <a:r>
              <a:rPr lang="en-US" sz="2800" dirty="0" smtClean="0"/>
              <a:t>Central bank monetizes debt</a:t>
            </a:r>
          </a:p>
          <a:p>
            <a:pPr lvl="1" eaLnBrk="1" hangingPunct="1"/>
            <a:r>
              <a:rPr lang="en-US" sz="2400" dirty="0" smtClean="0"/>
              <a:t>Prints money, buys debt</a:t>
            </a:r>
          </a:p>
          <a:p>
            <a:pPr eaLnBrk="1" hangingPunct="1"/>
            <a:r>
              <a:rPr lang="en-US" sz="2800" dirty="0" smtClean="0"/>
              <a:t>Inflation makes </a:t>
            </a:r>
            <a:r>
              <a:rPr lang="en-US" sz="2800" dirty="0" err="1" smtClean="0"/>
              <a:t>gov’t</a:t>
            </a:r>
            <a:r>
              <a:rPr lang="en-US" sz="2800" dirty="0" smtClean="0"/>
              <a:t> finances worse</a:t>
            </a:r>
          </a:p>
          <a:p>
            <a:pPr lvl="1" eaLnBrk="1" hangingPunct="1"/>
            <a:r>
              <a:rPr lang="en-US" sz="2400" dirty="0" smtClean="0"/>
              <a:t>Expenses happen now, revenues come later</a:t>
            </a:r>
          </a:p>
          <a:p>
            <a:pPr lvl="1" eaLnBrk="1" hangingPunct="1"/>
            <a:r>
              <a:rPr lang="en-US" sz="2400" dirty="0" smtClean="0"/>
              <a:t>Issue more debt, </a:t>
            </a:r>
            <a:r>
              <a:rPr lang="en-US" sz="2400" dirty="0" err="1" smtClean="0"/>
              <a:t>c.b</a:t>
            </a:r>
            <a:r>
              <a:rPr lang="en-US" sz="2400" dirty="0" smtClean="0"/>
              <a:t>. monetizes it again,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Ending hyperinflation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Ending a hyperinflation requires restoring confidence in the central bank</a:t>
            </a:r>
          </a:p>
          <a:p>
            <a:pPr lvl="1" eaLnBrk="1" hangingPunct="1"/>
            <a:r>
              <a:rPr lang="en-US" dirty="0" smtClean="0"/>
              <a:t>Easier said than done</a:t>
            </a:r>
          </a:p>
          <a:p>
            <a:pPr lvl="1" eaLnBrk="1" hangingPunct="1"/>
            <a:r>
              <a:rPr lang="en-US" dirty="0" smtClean="0"/>
              <a:t>Need to anchor long run inflation expectations</a:t>
            </a:r>
          </a:p>
          <a:p>
            <a:pPr eaLnBrk="1" hangingPunct="1"/>
            <a:r>
              <a:rPr lang="en-US" dirty="0" smtClean="0"/>
              <a:t>Fix the currency to something</a:t>
            </a:r>
          </a:p>
          <a:p>
            <a:pPr lvl="1" eaLnBrk="1" hangingPunct="1"/>
            <a:r>
              <a:rPr lang="en-US" dirty="0" smtClean="0"/>
              <a:t>Gold?</a:t>
            </a:r>
          </a:p>
          <a:p>
            <a:pPr lvl="1" eaLnBrk="1" hangingPunct="1"/>
            <a:r>
              <a:rPr lang="en-US" dirty="0" smtClean="0"/>
              <a:t>Foreign currency (import credibility)?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Ending inflation in Argentina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1975-1990: hyperinflation in Argentina</a:t>
            </a:r>
          </a:p>
          <a:p>
            <a:pPr lvl="1" eaLnBrk="1" hangingPunct="1"/>
            <a:r>
              <a:rPr lang="en-US" smtClean="0"/>
              <a:t>Large fiscal deficits (central and local gov’t)</a:t>
            </a:r>
          </a:p>
          <a:p>
            <a:pPr lvl="1" eaLnBrk="1" hangingPunct="1"/>
            <a:r>
              <a:rPr lang="en-US" smtClean="0"/>
              <a:t>Difficult to borrow externally </a:t>
            </a:r>
          </a:p>
          <a:p>
            <a:pPr lvl="1" eaLnBrk="1" hangingPunct="1"/>
            <a:r>
              <a:rPr lang="en-US" smtClean="0"/>
              <a:t>Financed by central bank printing money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Convertibility plan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March 1991: Convertibility</a:t>
            </a:r>
          </a:p>
          <a:p>
            <a:pPr lvl="1" eaLnBrk="1" hangingPunct="1"/>
            <a:r>
              <a:rPr lang="en-US" dirty="0" smtClean="0"/>
              <a:t>1 USD = 1 New Peso (or 10,000 </a:t>
            </a:r>
            <a:r>
              <a:rPr lang="en-US" dirty="0" err="1" smtClean="0"/>
              <a:t>Australes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Rate can only be changed by legislation</a:t>
            </a:r>
          </a:p>
          <a:p>
            <a:pPr lvl="1" eaLnBrk="1" hangingPunct="1"/>
            <a:r>
              <a:rPr lang="en-US" dirty="0" smtClean="0"/>
              <a:t>Central bank holds 1 USD for every New Peso in circulation</a:t>
            </a:r>
          </a:p>
          <a:p>
            <a:pPr lvl="1" eaLnBrk="1" hangingPunct="1"/>
            <a:r>
              <a:rPr lang="en-US" dirty="0" smtClean="0"/>
              <a:t>USD made legal tender in Argentina</a:t>
            </a:r>
          </a:p>
          <a:p>
            <a:pPr lvl="1" eaLnBrk="1" hangingPunct="1"/>
            <a:r>
              <a:rPr lang="en-US" dirty="0" smtClean="0"/>
              <a:t>Other reforms include privatization of government owned enterprises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Inflation and exchange rates</a:t>
            </a:r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08000" y="1346200"/>
          <a:ext cx="8093075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 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Long run: flexible prices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Production function </a:t>
            </a:r>
          </a:p>
          <a:p>
            <a:pPr lvl="1"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 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At any point in time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 is given [but may change over time]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K is given [but may change over time]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 reflects equilibrium in labor market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Y must therefore be given: and AS vertical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growth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28000" cy="442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Inflation takeaways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Inflation comes from money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 big inflations, money growth typically comes from fiscal deficits 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… and fiscal deficits reflect political chaos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Solution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central bank independence (a solution: peg to a better currency)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fiscal discipline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Less chaos (easier said than done)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Modest inflation is a different beast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 I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1676400" y="1676400"/>
            <a:ext cx="5638800" cy="4419600"/>
            <a:chOff x="1056" y="1056"/>
            <a:chExt cx="3552" cy="2784"/>
          </a:xfrm>
        </p:grpSpPr>
        <p:sp>
          <p:nvSpPr>
            <p:cNvPr id="18436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37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38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10"/>
            <p:cNvSpPr txBox="1">
              <a:spLocks noChangeArrowheads="1"/>
            </p:cNvSpPr>
            <p:nvPr/>
          </p:nvSpPr>
          <p:spPr bwMode="auto">
            <a:xfrm>
              <a:off x="2702" y="1056"/>
              <a:ext cx="610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smtClean="0">
                  <a:latin typeface="Times New Roman" pitchFamily="18" charset="0"/>
                </a:rPr>
                <a:t>LRAS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Short run: prices can’t change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 </a:t>
            </a:r>
          </a:p>
          <a:p>
            <a:pPr lvl="1"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Y = A K</a:t>
            </a:r>
            <a:r>
              <a:rPr lang="el-GR" sz="2000" baseline="30000" dirty="0" smtClean="0">
                <a:cs typeface="Times New Roman" pitchFamily="18" charset="0"/>
              </a:rPr>
              <a:t>α</a:t>
            </a:r>
            <a:r>
              <a:rPr lang="en-US" sz="2000" baseline="30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L</a:t>
            </a:r>
            <a:r>
              <a:rPr lang="en-US" sz="2000" baseline="30000" dirty="0" smtClean="0">
                <a:cs typeface="Times New Roman" pitchFamily="18" charset="0"/>
              </a:rPr>
              <a:t>1-</a:t>
            </a:r>
            <a:r>
              <a:rPr lang="el-GR" sz="2000" baseline="30000" dirty="0" smtClean="0">
                <a:cs typeface="Times New Roman" pitchFamily="18" charset="0"/>
              </a:rPr>
              <a:t>α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At any point in time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A, K given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Nominal wage “sticky:” wages difficult to change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in P reduces real wage, so firms hire more people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More L implies more Y </a:t>
            </a:r>
            <a:r>
              <a:rPr lang="en-US" sz="2000" dirty="0" smtClean="0">
                <a:sym typeface="Wingdings" pitchFamily="2" charset="2"/>
              </a:rPr>
              <a:t></a:t>
            </a:r>
            <a:r>
              <a:rPr lang="en-US" sz="2000" dirty="0" smtClean="0"/>
              <a:t> AS curve slopes upward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Wage eventually adjusts, bringing us back to LRAS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 II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1524000" y="1676400"/>
            <a:ext cx="5638800" cy="4419600"/>
            <a:chOff x="1056" y="1056"/>
            <a:chExt cx="3552" cy="2784"/>
          </a:xfrm>
        </p:grpSpPr>
        <p:sp>
          <p:nvSpPr>
            <p:cNvPr id="20484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5" name="Line 6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0" cy="23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4224" y="3552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>
              <a:off x="1056" y="1104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 flipV="1">
              <a:off x="2928" y="1344"/>
              <a:ext cx="0" cy="20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2702" y="1056"/>
              <a:ext cx="658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smtClean="0">
                  <a:latin typeface="Times New Roman" pitchFamily="18" charset="0"/>
                </a:rPr>
                <a:t>LRAS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V="1">
              <a:off x="2064" y="1536"/>
              <a:ext cx="1776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supply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When we draw AS, we hold everything fixed but price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What happens to aggregate supply if we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Change A or K?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Change price of oil?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The wage  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Typically both AS and LRAS shift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The change is permanent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2123</TotalTime>
  <Words>1349</Words>
  <Application>Microsoft Office PowerPoint</Application>
  <PresentationFormat>On-screen Show (4:3)</PresentationFormat>
  <Paragraphs>317</Paragraphs>
  <Slides>51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geSlides</vt:lpstr>
      <vt:lpstr>Equation</vt:lpstr>
      <vt:lpstr>MathType 6.0 Equation</vt:lpstr>
      <vt:lpstr>The Global Economy Business Cycle Theory</vt:lpstr>
      <vt:lpstr>Roadmap</vt:lpstr>
      <vt:lpstr>Next week</vt:lpstr>
      <vt:lpstr>Aggregate supply and demand</vt:lpstr>
      <vt:lpstr>Aggregate supply I</vt:lpstr>
      <vt:lpstr>Aggregate supply I</vt:lpstr>
      <vt:lpstr>Aggregate supply II</vt:lpstr>
      <vt:lpstr>Aggregate supply II</vt:lpstr>
      <vt:lpstr>Aggregate supply</vt:lpstr>
      <vt:lpstr>Aggregate demand</vt:lpstr>
      <vt:lpstr>Aggregate demand</vt:lpstr>
      <vt:lpstr>Aggregate demand</vt:lpstr>
      <vt:lpstr>Equilibrium</vt:lpstr>
      <vt:lpstr>Equilibrium ?</vt:lpstr>
      <vt:lpstr>Equilibrium</vt:lpstr>
      <vt:lpstr>Overview</vt:lpstr>
      <vt:lpstr>Fiscal Stimulus</vt:lpstr>
      <vt:lpstr>Fiscal stimulus</vt:lpstr>
      <vt:lpstr>Fiscal stimulus</vt:lpstr>
      <vt:lpstr>Increased productivity</vt:lpstr>
      <vt:lpstr>Increased productivity</vt:lpstr>
      <vt:lpstr>Increased productivity</vt:lpstr>
      <vt:lpstr>More money</vt:lpstr>
      <vt:lpstr>Pricing Uncertainty: VIX</vt:lpstr>
      <vt:lpstr>Investment under Uncertainty</vt:lpstr>
      <vt:lpstr>Valuing the Investment Today</vt:lpstr>
      <vt:lpstr>Value of Waiting</vt:lpstr>
      <vt:lpstr>Waiting avoids the bad scenario</vt:lpstr>
      <vt:lpstr>Suppose the return spread widens, but the mean is unchanged…</vt:lpstr>
      <vt:lpstr>Suppose the discount rate falls…</vt:lpstr>
      <vt:lpstr>Measures of Dispersion:  Variance and Standard Deviation</vt:lpstr>
      <vt:lpstr>AS/AD summary</vt:lpstr>
      <vt:lpstr>The Global Economy Quantity Theory of Money</vt:lpstr>
      <vt:lpstr>Quantity theory</vt:lpstr>
      <vt:lpstr>Quantity theory</vt:lpstr>
      <vt:lpstr>Quantity theory: long-run</vt:lpstr>
      <vt:lpstr>Open market operations</vt:lpstr>
      <vt:lpstr>Putting quantity theory to work</vt:lpstr>
      <vt:lpstr>Inflation in Argentina</vt:lpstr>
      <vt:lpstr>Purchasing power during hyperinflation</vt:lpstr>
      <vt:lpstr>Rapid money growth</vt:lpstr>
      <vt:lpstr>Inflation in Zimbabwe</vt:lpstr>
      <vt:lpstr>Zimbabwe</vt:lpstr>
      <vt:lpstr>Buying lunch in Zimbabwe</vt:lpstr>
      <vt:lpstr>Hyperinflation</vt:lpstr>
      <vt:lpstr>Ending hyperinflation</vt:lpstr>
      <vt:lpstr>Ending inflation in Argentina</vt:lpstr>
      <vt:lpstr>Convertibility plan</vt:lpstr>
      <vt:lpstr>Inflation and exchange rates</vt:lpstr>
      <vt:lpstr>Money growth</vt:lpstr>
      <vt:lpstr>Inflation 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Business Cycle Theory</dc:title>
  <dc:creator>kruhl</dc:creator>
  <cp:lastModifiedBy>Kermit Schoenholtz</cp:lastModifiedBy>
  <cp:revision>54</cp:revision>
  <dcterms:created xsi:type="dcterms:W3CDTF">2009-11-11T15:00:39Z</dcterms:created>
  <dcterms:modified xsi:type="dcterms:W3CDTF">2011-11-11T17:40:06Z</dcterms:modified>
</cp:coreProperties>
</file>