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drawings/drawing4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4" r:id="rId4"/>
    <p:sldId id="259" r:id="rId5"/>
    <p:sldId id="260" r:id="rId6"/>
    <p:sldId id="274" r:id="rId7"/>
    <p:sldId id="261" r:id="rId8"/>
    <p:sldId id="270" r:id="rId9"/>
    <p:sldId id="263" r:id="rId10"/>
    <p:sldId id="273" r:id="rId11"/>
    <p:sldId id="271" r:id="rId12"/>
    <p:sldId id="272" r:id="rId13"/>
    <p:sldId id="266" r:id="rId14"/>
    <p:sldId id="267" r:id="rId15"/>
    <p:sldId id="275" r:id="rId1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7" autoAdjust="0"/>
    <p:restoredTop sz="88650" autoAdjust="0"/>
  </p:normalViewPr>
  <p:slideViewPr>
    <p:cSldViewPr>
      <p:cViewPr>
        <p:scale>
          <a:sx n="80" d="100"/>
          <a:sy n="80" d="100"/>
        </p:scale>
        <p:origin x="-912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-672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Relationship Id="rId2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Relationship Id="rId2" Type="http://schemas.openxmlformats.org/officeDocument/2006/relationships/chartUserShapes" Target="../drawings/drawing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ulc</c:v>
                </c:pt>
              </c:strCache>
            </c:strRef>
          </c:tx>
          <c:spPr>
            <a:solidFill>
              <a:srgbClr val="0000FF"/>
            </a:solidFill>
          </c:spPr>
          <c:invertIfNegative val="0"/>
          <c:dLbls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Sheet1!$A$2:$A$12</c:f>
              <c:strCache>
                <c:ptCount val="11"/>
                <c:pt idx="0">
                  <c:v>DEU</c:v>
                </c:pt>
                <c:pt idx="1">
                  <c:v>AUT</c:v>
                </c:pt>
                <c:pt idx="2">
                  <c:v>FRA</c:v>
                </c:pt>
                <c:pt idx="3">
                  <c:v>BEL</c:v>
                </c:pt>
                <c:pt idx="4">
                  <c:v>FIN</c:v>
                </c:pt>
                <c:pt idx="5">
                  <c:v>NLD</c:v>
                </c:pt>
                <c:pt idx="6">
                  <c:v>PRT</c:v>
                </c:pt>
                <c:pt idx="7">
                  <c:v>ITA</c:v>
                </c:pt>
                <c:pt idx="8">
                  <c:v>ESP</c:v>
                </c:pt>
                <c:pt idx="9">
                  <c:v>IRL</c:v>
                </c:pt>
                <c:pt idx="10">
                  <c:v>GRC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-12.2</c:v>
                </c:pt>
                <c:pt idx="1">
                  <c:v>-7.6</c:v>
                </c:pt>
                <c:pt idx="2">
                  <c:v>-0.2</c:v>
                </c:pt>
                <c:pt idx="3">
                  <c:v>0.9</c:v>
                </c:pt>
                <c:pt idx="4">
                  <c:v>1.6</c:v>
                </c:pt>
                <c:pt idx="5">
                  <c:v>5.2</c:v>
                </c:pt>
                <c:pt idx="6">
                  <c:v>8.3</c:v>
                </c:pt>
                <c:pt idx="7">
                  <c:v>9.0</c:v>
                </c:pt>
                <c:pt idx="8">
                  <c:v>10.5</c:v>
                </c:pt>
                <c:pt idx="9">
                  <c:v>12.5</c:v>
                </c:pt>
                <c:pt idx="10">
                  <c:v>15.3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3"/>
        <c:axId val="2058309992"/>
        <c:axId val="2096924696"/>
      </c:barChart>
      <c:catAx>
        <c:axId val="2058309992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b="1"/>
            </a:pPr>
            <a:endParaRPr lang="en-US"/>
          </a:p>
        </c:txPr>
        <c:crossAx val="2096924696"/>
        <c:crosses val="autoZero"/>
        <c:auto val="1"/>
        <c:lblAlgn val="ctr"/>
        <c:lblOffset val="100"/>
        <c:noMultiLvlLbl val="0"/>
      </c:catAx>
      <c:valAx>
        <c:axId val="209692469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205830999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ulc</c:v>
                </c:pt>
              </c:strCache>
            </c:strRef>
          </c:tx>
          <c:spPr>
            <a:solidFill>
              <a:srgbClr val="0000FF"/>
            </a:solidFill>
          </c:spPr>
          <c:invertIfNegative val="0"/>
          <c:dLbls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Sheet1!$A$2:$A$12</c:f>
              <c:strCache>
                <c:ptCount val="11"/>
                <c:pt idx="0">
                  <c:v>DEU</c:v>
                </c:pt>
                <c:pt idx="1">
                  <c:v>AUT</c:v>
                </c:pt>
                <c:pt idx="2">
                  <c:v>FRA</c:v>
                </c:pt>
                <c:pt idx="3">
                  <c:v>BEL</c:v>
                </c:pt>
                <c:pt idx="4">
                  <c:v>FIN</c:v>
                </c:pt>
                <c:pt idx="5">
                  <c:v>NLD</c:v>
                </c:pt>
                <c:pt idx="6">
                  <c:v>PRT</c:v>
                </c:pt>
                <c:pt idx="7">
                  <c:v>ITA</c:v>
                </c:pt>
                <c:pt idx="8">
                  <c:v>ESP</c:v>
                </c:pt>
                <c:pt idx="9">
                  <c:v>IRL</c:v>
                </c:pt>
                <c:pt idx="10">
                  <c:v>GRC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-12.2</c:v>
                </c:pt>
                <c:pt idx="1">
                  <c:v>-7.6</c:v>
                </c:pt>
                <c:pt idx="2">
                  <c:v>-0.2</c:v>
                </c:pt>
                <c:pt idx="3">
                  <c:v>0.9</c:v>
                </c:pt>
                <c:pt idx="4">
                  <c:v>1.6</c:v>
                </c:pt>
                <c:pt idx="5">
                  <c:v>5.2</c:v>
                </c:pt>
                <c:pt idx="6">
                  <c:v>8.3</c:v>
                </c:pt>
                <c:pt idx="7">
                  <c:v>9.0</c:v>
                </c:pt>
                <c:pt idx="8">
                  <c:v>10.5</c:v>
                </c:pt>
                <c:pt idx="9">
                  <c:v>12.5</c:v>
                </c:pt>
                <c:pt idx="10">
                  <c:v>15.3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3"/>
        <c:axId val="2058197944"/>
        <c:axId val="2057425240"/>
      </c:barChart>
      <c:catAx>
        <c:axId val="2058197944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b="1"/>
            </a:pPr>
            <a:endParaRPr lang="en-US"/>
          </a:p>
        </c:txPr>
        <c:crossAx val="2057425240"/>
        <c:crosses val="autoZero"/>
        <c:auto val="1"/>
        <c:lblAlgn val="ctr"/>
        <c:lblOffset val="100"/>
        <c:noMultiLvlLbl val="0"/>
      </c:catAx>
      <c:valAx>
        <c:axId val="20574252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205819794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ulc</c:v>
                </c:pt>
              </c:strCache>
            </c:strRef>
          </c:tx>
          <c:spPr>
            <a:solidFill>
              <a:srgbClr val="0000FF"/>
            </a:solidFill>
          </c:spPr>
          <c:invertIfNegative val="0"/>
          <c:dLbls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Sheet1!$A$2:$A$12</c:f>
              <c:strCache>
                <c:ptCount val="11"/>
                <c:pt idx="0">
                  <c:v>DEU</c:v>
                </c:pt>
                <c:pt idx="1">
                  <c:v>AUT</c:v>
                </c:pt>
                <c:pt idx="2">
                  <c:v>FRA</c:v>
                </c:pt>
                <c:pt idx="3">
                  <c:v>BEL</c:v>
                </c:pt>
                <c:pt idx="4">
                  <c:v>FIN</c:v>
                </c:pt>
                <c:pt idx="5">
                  <c:v>NLD</c:v>
                </c:pt>
                <c:pt idx="6">
                  <c:v>PRT</c:v>
                </c:pt>
                <c:pt idx="7">
                  <c:v>ITA</c:v>
                </c:pt>
                <c:pt idx="8">
                  <c:v>ESP</c:v>
                </c:pt>
                <c:pt idx="9">
                  <c:v>IRL</c:v>
                </c:pt>
                <c:pt idx="10">
                  <c:v>GRC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-12.2</c:v>
                </c:pt>
                <c:pt idx="1">
                  <c:v>-7.6</c:v>
                </c:pt>
                <c:pt idx="2">
                  <c:v>-0.2</c:v>
                </c:pt>
                <c:pt idx="3">
                  <c:v>0.9</c:v>
                </c:pt>
                <c:pt idx="4">
                  <c:v>1.6</c:v>
                </c:pt>
                <c:pt idx="5">
                  <c:v>5.2</c:v>
                </c:pt>
                <c:pt idx="6">
                  <c:v>8.3</c:v>
                </c:pt>
                <c:pt idx="7">
                  <c:v>9.0</c:v>
                </c:pt>
                <c:pt idx="8">
                  <c:v>10.5</c:v>
                </c:pt>
                <c:pt idx="9">
                  <c:v>12.5</c:v>
                </c:pt>
                <c:pt idx="10">
                  <c:v>15.3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3"/>
        <c:axId val="2096951624"/>
        <c:axId val="2086042072"/>
      </c:barChart>
      <c:catAx>
        <c:axId val="2096951624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b="1"/>
            </a:pPr>
            <a:endParaRPr lang="en-US"/>
          </a:p>
        </c:txPr>
        <c:crossAx val="2086042072"/>
        <c:crosses val="autoZero"/>
        <c:auto val="1"/>
        <c:lblAlgn val="ctr"/>
        <c:lblOffset val="100"/>
        <c:noMultiLvlLbl val="0"/>
      </c:catAx>
      <c:valAx>
        <c:axId val="20860420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209695162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ulc</c:v>
                </c:pt>
              </c:strCache>
            </c:strRef>
          </c:tx>
          <c:spPr>
            <a:solidFill>
              <a:srgbClr val="0000FF"/>
            </a:solidFill>
          </c:spPr>
          <c:invertIfNegative val="0"/>
          <c:dLbls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Sheet1!$A$2:$A$12</c:f>
              <c:strCache>
                <c:ptCount val="11"/>
                <c:pt idx="0">
                  <c:v>DEU</c:v>
                </c:pt>
                <c:pt idx="1">
                  <c:v>AUT</c:v>
                </c:pt>
                <c:pt idx="2">
                  <c:v>BEL</c:v>
                </c:pt>
                <c:pt idx="3">
                  <c:v>FIN</c:v>
                </c:pt>
                <c:pt idx="4">
                  <c:v>FRA</c:v>
                </c:pt>
                <c:pt idx="5">
                  <c:v>ITA</c:v>
                </c:pt>
                <c:pt idx="6">
                  <c:v>GRC</c:v>
                </c:pt>
                <c:pt idx="7">
                  <c:v>PRT</c:v>
                </c:pt>
                <c:pt idx="8">
                  <c:v>NLD</c:v>
                </c:pt>
                <c:pt idx="9">
                  <c:v>ESP</c:v>
                </c:pt>
                <c:pt idx="10">
                  <c:v>IRL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-16.0</c:v>
                </c:pt>
                <c:pt idx="1">
                  <c:v>13.0</c:v>
                </c:pt>
                <c:pt idx="2">
                  <c:v>26.0</c:v>
                </c:pt>
                <c:pt idx="3">
                  <c:v>33.0</c:v>
                </c:pt>
                <c:pt idx="4">
                  <c:v>35.0</c:v>
                </c:pt>
                <c:pt idx="5">
                  <c:v>48.0</c:v>
                </c:pt>
                <c:pt idx="6">
                  <c:v>63.0</c:v>
                </c:pt>
                <c:pt idx="7">
                  <c:v>84.0</c:v>
                </c:pt>
                <c:pt idx="8">
                  <c:v>116.0</c:v>
                </c:pt>
                <c:pt idx="9">
                  <c:v>125.0</c:v>
                </c:pt>
                <c:pt idx="10">
                  <c:v>143.0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3"/>
        <c:axId val="2057350824"/>
        <c:axId val="2096675240"/>
      </c:barChart>
      <c:catAx>
        <c:axId val="2057350824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b="1"/>
            </a:pPr>
            <a:endParaRPr lang="en-US"/>
          </a:p>
        </c:txPr>
        <c:crossAx val="2096675240"/>
        <c:crosses val="autoZero"/>
        <c:auto val="1"/>
        <c:lblAlgn val="ctr"/>
        <c:lblOffset val="100"/>
        <c:noMultiLvlLbl val="0"/>
      </c:catAx>
      <c:valAx>
        <c:axId val="20966752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205735082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ulc</c:v>
                </c:pt>
              </c:strCache>
            </c:strRef>
          </c:tx>
          <c:spPr>
            <a:solidFill>
              <a:srgbClr val="0000FF"/>
            </a:solidFill>
          </c:spPr>
          <c:invertIfNegative val="0"/>
          <c:dLbls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Sheet1!$A$2:$A$12</c:f>
              <c:strCache>
                <c:ptCount val="11"/>
                <c:pt idx="0">
                  <c:v>DEU</c:v>
                </c:pt>
                <c:pt idx="1">
                  <c:v>AUT</c:v>
                </c:pt>
                <c:pt idx="2">
                  <c:v>FRA</c:v>
                </c:pt>
                <c:pt idx="3">
                  <c:v>BEL</c:v>
                </c:pt>
                <c:pt idx="4">
                  <c:v>FIN</c:v>
                </c:pt>
                <c:pt idx="5">
                  <c:v>NLD</c:v>
                </c:pt>
                <c:pt idx="6">
                  <c:v>PRT</c:v>
                </c:pt>
                <c:pt idx="7">
                  <c:v>ITA</c:v>
                </c:pt>
                <c:pt idx="8">
                  <c:v>ESP</c:v>
                </c:pt>
                <c:pt idx="9">
                  <c:v>IRL</c:v>
                </c:pt>
                <c:pt idx="10">
                  <c:v>GRC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-12.2</c:v>
                </c:pt>
                <c:pt idx="1">
                  <c:v>-7.6</c:v>
                </c:pt>
                <c:pt idx="2">
                  <c:v>-0.2</c:v>
                </c:pt>
                <c:pt idx="3">
                  <c:v>0.9</c:v>
                </c:pt>
                <c:pt idx="4">
                  <c:v>1.6</c:v>
                </c:pt>
                <c:pt idx="5">
                  <c:v>5.2</c:v>
                </c:pt>
                <c:pt idx="6">
                  <c:v>8.3</c:v>
                </c:pt>
                <c:pt idx="7">
                  <c:v>9.0</c:v>
                </c:pt>
                <c:pt idx="8">
                  <c:v>10.5</c:v>
                </c:pt>
                <c:pt idx="9">
                  <c:v>12.5</c:v>
                </c:pt>
                <c:pt idx="10">
                  <c:v>15.3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3"/>
        <c:axId val="2085883368"/>
        <c:axId val="2085886376"/>
      </c:barChart>
      <c:catAx>
        <c:axId val="2085883368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b="1"/>
            </a:pPr>
            <a:endParaRPr lang="en-US"/>
          </a:p>
        </c:txPr>
        <c:crossAx val="2085886376"/>
        <c:crosses val="autoZero"/>
        <c:auto val="1"/>
        <c:lblAlgn val="ctr"/>
        <c:lblOffset val="100"/>
        <c:noMultiLvlLbl val="0"/>
      </c:catAx>
      <c:valAx>
        <c:axId val="20858863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208588336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0.48148</cdr:x>
      <cdr:y>0.65672</cdr:y>
    </cdr:from>
    <cdr:to>
      <cdr:x>0.90741</cdr:x>
      <cdr:y>0.79104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962400" y="3352800"/>
          <a:ext cx="3505200" cy="685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b="1" dirty="0" smtClean="0"/>
            <a:t>EZ change = 22.5%</a:t>
          </a:r>
          <a:endParaRPr lang="en-US" sz="1600" b="1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0.48148</cdr:x>
      <cdr:y>0.65672</cdr:y>
    </cdr:from>
    <cdr:to>
      <cdr:x>0.90741</cdr:x>
      <cdr:y>0.79104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962400" y="3352800"/>
          <a:ext cx="3505200" cy="685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b="1" dirty="0" smtClean="0"/>
            <a:t>EZ change = 22.5%</a:t>
          </a:r>
          <a:endParaRPr lang="en-US" sz="1600" b="1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0.48148</cdr:x>
      <cdr:y>0.65672</cdr:y>
    </cdr:from>
    <cdr:to>
      <cdr:x>0.90741</cdr:x>
      <cdr:y>0.79104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962400" y="3352800"/>
          <a:ext cx="3505200" cy="685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b="1" dirty="0" smtClean="0"/>
            <a:t>EZ change = 22.5%</a:t>
          </a:r>
          <a:endParaRPr lang="en-US" sz="1600" b="1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0.48148</cdr:x>
      <cdr:y>0.65672</cdr:y>
    </cdr:from>
    <cdr:to>
      <cdr:x>0.90741</cdr:x>
      <cdr:y>0.79104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962400" y="3352800"/>
          <a:ext cx="3505200" cy="685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b="1" dirty="0" smtClean="0"/>
            <a:t>EZ change = 22.5%</a:t>
          </a:r>
          <a:endParaRPr lang="en-US" sz="1600" b="1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124B4F3A-494B-49E3-AB7D-98569565D2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55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E31AA8D4-2CD2-40CE-B48B-B8C4948991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81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006E4C-05EA-4161-A52C-253978C80707}" type="slidenum">
              <a:rPr lang="en-US"/>
              <a:pPr/>
              <a:t>1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8723F60-5358-4CAF-9147-0085F2327F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6096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0" y="4343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54E816-BCE9-4626-A51D-6B24649D70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DF88CF-E17F-4201-8089-00E1D4512A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3481CD3-9D95-40DF-822B-EE66B83B01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610256-BBC3-48C7-B31D-92DE089C37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280014-06BF-46AD-8D43-66BD34731D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1893F1-6E87-461A-BFBA-3DCC364364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028B81-E90C-42F9-B647-27A461F35B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2BEAB-ADAA-46C3-BDDD-B84C53AB9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9C6282-2F31-4F82-837D-8AC1CEDC61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7F4C48-92E2-4C40-91F2-A717FD0399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B3F45B-CAE6-4405-80E3-2D9FA49F15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CC82B7A-822A-4A01-B51F-E8527DC2E1A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143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r>
              <a:rPr lang="en-US" dirty="0"/>
              <a:t>The Global Economy</a:t>
            </a:r>
            <a:br>
              <a:rPr lang="en-US" dirty="0"/>
            </a:br>
            <a:r>
              <a:rPr lang="en-US" i="1" dirty="0" smtClean="0"/>
              <a:t>European Monetary Union</a:t>
            </a:r>
            <a:endParaRPr lang="en-US" i="1" dirty="0"/>
          </a:p>
        </p:txBody>
      </p:sp>
      <p:pic>
        <p:nvPicPr>
          <p:cNvPr id="2052" name="Picture 4" descr="Logo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Borrowing cost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 smtClean="0"/>
              <a:t>Private credit</a:t>
            </a:r>
            <a:br>
              <a:rPr lang="en-US" dirty="0" smtClean="0"/>
            </a:br>
            <a:r>
              <a:rPr lang="en-US" sz="1600" dirty="0" smtClean="0"/>
              <a:t>change from 1999-2009, percent GDP</a:t>
            </a:r>
            <a:endParaRPr lang="en-US" sz="1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 smtClean="0"/>
              <a:t>General government debt</a:t>
            </a:r>
            <a:br>
              <a:rPr lang="en-US" dirty="0" smtClean="0"/>
            </a:br>
            <a:r>
              <a:rPr lang="en-US" sz="1600" dirty="0" smtClean="0"/>
              <a:t>percent GDP</a:t>
            </a:r>
            <a:endParaRPr lang="en-US" sz="1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0" y="1828800"/>
            <a:ext cx="4114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rgbClr val="FF0000"/>
                </a:solidFill>
              </a:rPr>
              <a:t>NOT DONE</a:t>
            </a:r>
            <a:endParaRPr lang="en-US" sz="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would happen with no EMU?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exchange rate system (ERM in 1990s)</a:t>
            </a:r>
          </a:p>
          <a:p>
            <a:pPr lvl="1"/>
            <a:r>
              <a:rPr lang="en-US" dirty="0" smtClean="0"/>
              <a:t>Capital flight out of Greece, etc</a:t>
            </a:r>
          </a:p>
          <a:p>
            <a:pPr lvl="1"/>
            <a:r>
              <a:rPr lang="en-US" dirty="0" smtClean="0"/>
              <a:t>Fixed exchange rates are adjusted/abandoned </a:t>
            </a:r>
          </a:p>
          <a:p>
            <a:pPr lvl="1"/>
            <a:r>
              <a:rPr lang="en-US" dirty="0" smtClean="0"/>
              <a:t>More on this next week</a:t>
            </a:r>
          </a:p>
          <a:p>
            <a:r>
              <a:rPr lang="en-US" dirty="0" smtClean="0"/>
              <a:t>Flexible exchange rate</a:t>
            </a:r>
          </a:p>
          <a:p>
            <a:pPr lvl="1"/>
            <a:r>
              <a:rPr lang="en-US" dirty="0" smtClean="0"/>
              <a:t>Peripheral currencies would depreciate </a:t>
            </a:r>
          </a:p>
          <a:p>
            <a:pPr lvl="1"/>
            <a:r>
              <a:rPr lang="en-US" dirty="0" smtClean="0"/>
              <a:t>Early adjustment likely</a:t>
            </a:r>
          </a:p>
          <a:p>
            <a:pPr lvl="1"/>
            <a:r>
              <a:rPr lang="en-US" dirty="0" smtClean="0"/>
              <a:t>Capital inflows to the peripheral economies would have been smaller, less debt would have been possible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options?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Abandon </a:t>
            </a:r>
            <a:r>
              <a:rPr lang="en-US" dirty="0" smtClean="0"/>
              <a:t>EMU?</a:t>
            </a:r>
            <a:endParaRPr lang="en-US" dirty="0" smtClean="0"/>
          </a:p>
          <a:p>
            <a:pPr lvl="1"/>
            <a:r>
              <a:rPr lang="en-US" dirty="0" smtClean="0"/>
              <a:t>Not an economic decision, a political one</a:t>
            </a:r>
          </a:p>
          <a:p>
            <a:pPr lvl="2"/>
            <a:r>
              <a:rPr lang="en-US" dirty="0" smtClean="0"/>
              <a:t>Threatens the entire EU </a:t>
            </a:r>
          </a:p>
          <a:p>
            <a:pPr lvl="1"/>
            <a:r>
              <a:rPr lang="en-US" dirty="0" smtClean="0"/>
              <a:t>The whole thing?</a:t>
            </a:r>
          </a:p>
          <a:p>
            <a:pPr lvl="2"/>
            <a:r>
              <a:rPr lang="en-US" dirty="0" smtClean="0"/>
              <a:t>Germany leaves?  Left with a “weak” EMU.</a:t>
            </a:r>
          </a:p>
          <a:p>
            <a:pPr lvl="2"/>
            <a:r>
              <a:rPr lang="en-US" dirty="0" smtClean="0"/>
              <a:t>Greece, Italy leave? Left with a “Northern” EMU</a:t>
            </a:r>
            <a:r>
              <a:rPr lang="en-US" dirty="0" smtClean="0"/>
              <a:t>.</a:t>
            </a:r>
          </a:p>
          <a:p>
            <a:pPr lvl="3"/>
            <a:r>
              <a:rPr lang="en-US" dirty="0" smtClean="0"/>
              <a:t>Need recapitalization of banks</a:t>
            </a:r>
          </a:p>
          <a:p>
            <a:pPr lvl="3"/>
            <a:r>
              <a:rPr lang="en-US" dirty="0" smtClean="0"/>
              <a:t>Would France be next?</a:t>
            </a:r>
            <a:endParaRPr lang="en-US" dirty="0" smtClean="0"/>
          </a:p>
          <a:p>
            <a:pPr lvl="1"/>
            <a:r>
              <a:rPr lang="en-US" dirty="0" smtClean="0"/>
              <a:t>What happens during transition?</a:t>
            </a:r>
          </a:p>
          <a:p>
            <a:pPr lvl="2"/>
            <a:r>
              <a:rPr lang="en-US" dirty="0" smtClean="0"/>
              <a:t>Cataclysm: banks runs, capital flight, sovereign default</a:t>
            </a:r>
          </a:p>
          <a:p>
            <a:pPr lvl="1"/>
            <a:r>
              <a:rPr lang="en-US" dirty="0" smtClean="0"/>
              <a:t>Eventually settle on a system of fixed exchange rates?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options?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Fiscal compact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Anchor credible fiscal rules in new Treaty and/or state constitutions; require debt </a:t>
            </a:r>
            <a:r>
              <a:rPr lang="en-US" dirty="0" err="1" smtClean="0"/>
              <a:t>paydown</a:t>
            </a:r>
            <a:r>
              <a:rPr lang="en-US" dirty="0" smtClean="0"/>
              <a:t> over time</a:t>
            </a:r>
          </a:p>
          <a:p>
            <a:pPr lvl="1"/>
            <a:r>
              <a:rPr lang="en-US" dirty="0" smtClean="0"/>
              <a:t>Transition: creditworthiness of Germany used to lower Italy’s borrowing costs (reduce “</a:t>
            </a:r>
            <a:r>
              <a:rPr lang="en-US" dirty="0" err="1" smtClean="0"/>
              <a:t>i</a:t>
            </a:r>
            <a:r>
              <a:rPr lang="en-US" dirty="0" smtClean="0"/>
              <a:t> – g”)?</a:t>
            </a:r>
          </a:p>
          <a:p>
            <a:r>
              <a:rPr lang="en-US" dirty="0" smtClean="0"/>
              <a:t>Inflate away debt?</a:t>
            </a:r>
          </a:p>
          <a:p>
            <a:pPr lvl="1"/>
            <a:r>
              <a:rPr lang="en-US" dirty="0" smtClean="0"/>
              <a:t>Sacrifices credibility of ECB, perhaps irreversibly</a:t>
            </a:r>
          </a:p>
          <a:p>
            <a:pPr lvl="1"/>
            <a:r>
              <a:rPr lang="en-US" dirty="0" smtClean="0"/>
              <a:t>Unacceptable in Germany</a:t>
            </a:r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European Union</a:t>
            </a:r>
            <a:endParaRPr lang="en-US" dirty="0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r>
              <a:rPr lang="en-US" dirty="0" smtClean="0"/>
              <a:t>Emerged from post-WWII Europe</a:t>
            </a:r>
          </a:p>
          <a:p>
            <a:pPr lvl="1"/>
            <a:r>
              <a:rPr lang="en-US" dirty="0" smtClean="0"/>
              <a:t>ECSC meant to end wars between France and Germany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 smtClean="0"/>
              <a:t>Evolved into the EU and eventually the monetary union, the EMU (a subset of the EU) 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1 currency; 1 central bank; </a:t>
            </a:r>
            <a:r>
              <a:rPr lang="en-US" b="1" dirty="0" smtClean="0"/>
              <a:t>1 monetary policy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“one market, one law, one money” (maybe?)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 smtClean="0"/>
              <a:t>EMU challenge: 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1 monetary policy, 17 heterogeneous countries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 benefits and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029200"/>
          </a:xfrm>
        </p:spPr>
        <p:txBody>
          <a:bodyPr/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Wide euro acceptance is a public good</a:t>
            </a:r>
          </a:p>
          <a:p>
            <a:pPr lvl="1"/>
            <a:r>
              <a:rPr lang="en-US" dirty="0" smtClean="0"/>
              <a:t>Promotes international trade and finance</a:t>
            </a:r>
          </a:p>
          <a:p>
            <a:pPr lvl="2"/>
            <a:r>
              <a:rPr lang="en-US" dirty="0" smtClean="0"/>
              <a:t>Lowers transaction costs</a:t>
            </a:r>
          </a:p>
          <a:p>
            <a:pPr lvl="2"/>
            <a:r>
              <a:rPr lang="en-US" dirty="0" smtClean="0"/>
              <a:t>Makes pricing transparent</a:t>
            </a:r>
          </a:p>
          <a:p>
            <a:pPr lvl="2"/>
            <a:r>
              <a:rPr lang="en-US" dirty="0" smtClean="0"/>
              <a:t>Expands size of market</a:t>
            </a:r>
          </a:p>
          <a:p>
            <a:pPr lvl="1"/>
            <a:r>
              <a:rPr lang="en-US" dirty="0" smtClean="0"/>
              <a:t>Eliminates exchange rate risk within EMU</a:t>
            </a:r>
          </a:p>
          <a:p>
            <a:r>
              <a:rPr lang="en-US" dirty="0" smtClean="0"/>
              <a:t>Costs</a:t>
            </a:r>
          </a:p>
          <a:p>
            <a:pPr lvl="1"/>
            <a:r>
              <a:rPr lang="en-US" dirty="0" smtClean="0"/>
              <a:t>Sacrifice local monetary policy and lender of last resort</a:t>
            </a:r>
          </a:p>
          <a:p>
            <a:pPr lvl="1"/>
            <a:r>
              <a:rPr lang="en-US" dirty="0" smtClean="0"/>
              <a:t>Can’t inflate away debt; increase risk of government default; diminish ability to recapitalize banks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monetary unions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4343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62400"/>
                <a:gridCol w="2057400"/>
                <a:gridCol w="22098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US States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EMU Countries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Common monetary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policy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Common fiscal policy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Fiscal burden sharing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Labor market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mobility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Official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languages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Unemployment rate,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average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Unemployment rate,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high/low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NV=13.4, ND=3.5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ESP=22.6, NLD=4.5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Prices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and wages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Flexible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Less flexible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Richest/Poorest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CT/MS=1.8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LUX/EST=7.2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Common: deposit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insurance,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bank regulator and backstop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and time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Secure price stability</a:t>
            </a:r>
          </a:p>
          <a:p>
            <a:pPr lvl="1"/>
            <a:r>
              <a:rPr lang="en-US" dirty="0" smtClean="0"/>
              <a:t>Independent ECB</a:t>
            </a:r>
          </a:p>
          <a:p>
            <a:pPr lvl="1"/>
            <a:r>
              <a:rPr lang="en-US" dirty="0" smtClean="0"/>
              <a:t>“No bailout” clause</a:t>
            </a:r>
          </a:p>
          <a:p>
            <a:r>
              <a:rPr lang="en-US" dirty="0" smtClean="0"/>
              <a:t>Fiscal entry conditions in Treaty</a:t>
            </a:r>
          </a:p>
          <a:p>
            <a:pPr lvl="1"/>
            <a:r>
              <a:rPr lang="en-US" dirty="0" smtClean="0"/>
              <a:t>Seek to contain fiscal moral hazard</a:t>
            </a:r>
          </a:p>
          <a:p>
            <a:pPr lvl="1"/>
            <a:r>
              <a:rPr lang="en-US" dirty="0" smtClean="0"/>
              <a:t>Pressure to comply weakens after entry</a:t>
            </a:r>
          </a:p>
          <a:p>
            <a:pPr lvl="1"/>
            <a:r>
              <a:rPr lang="en-US" dirty="0" smtClean="0"/>
              <a:t>Applied very flexibly even at start</a:t>
            </a:r>
          </a:p>
          <a:p>
            <a:r>
              <a:rPr lang="en-US" dirty="0" smtClean="0"/>
              <a:t>Stability and Growth Pact</a:t>
            </a:r>
          </a:p>
          <a:p>
            <a:pPr lvl="1"/>
            <a:r>
              <a:rPr lang="en-US" dirty="0" smtClean="0"/>
              <a:t>Supplement to the Treaty</a:t>
            </a:r>
          </a:p>
          <a:p>
            <a:pPr lvl="1"/>
            <a:r>
              <a:rPr lang="en-US" dirty="0" smtClean="0"/>
              <a:t>Excessive deficit procedure</a:t>
            </a:r>
          </a:p>
          <a:p>
            <a:pPr lvl="1"/>
            <a:r>
              <a:rPr lang="en-US" dirty="0" smtClean="0"/>
              <a:t>Violated early by Germany, France and others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 smtClean="0"/>
              <a:t>Current accounts</a:t>
            </a:r>
            <a:br>
              <a:rPr lang="en-US" dirty="0" smtClean="0"/>
            </a:br>
            <a:r>
              <a:rPr lang="en-US" sz="1600" dirty="0" smtClean="0"/>
              <a:t>relative to EZ average</a:t>
            </a:r>
            <a:endParaRPr lang="en-US" sz="1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0" y="1828800"/>
            <a:ext cx="4114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rgbClr val="FF0000"/>
                </a:solidFill>
              </a:rPr>
              <a:t>NOT DONE</a:t>
            </a:r>
            <a:endParaRPr lang="en-US" sz="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 smtClean="0"/>
              <a:t>Unit labor costs</a:t>
            </a:r>
            <a:br>
              <a:rPr lang="en-US" dirty="0" smtClean="0"/>
            </a:br>
            <a:r>
              <a:rPr lang="en-US" sz="1600" dirty="0" smtClean="0"/>
              <a:t>percent change 1999-2009, relative to EZ change</a:t>
            </a:r>
            <a:endParaRPr lang="en-US" sz="1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 smtClean="0"/>
              <a:t>Unemployment rate</a:t>
            </a:r>
            <a:br>
              <a:rPr lang="en-US" dirty="0" smtClean="0"/>
            </a:br>
            <a:r>
              <a:rPr lang="en-US" sz="1600" dirty="0" smtClean="0"/>
              <a:t>relative to EZ average</a:t>
            </a:r>
            <a:endParaRPr lang="en-US" sz="1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0" y="1828800"/>
            <a:ext cx="4114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rgbClr val="FF0000"/>
                </a:solidFill>
              </a:rPr>
              <a:t>NOT DONE</a:t>
            </a:r>
            <a:endParaRPr lang="en-US" sz="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Spain, Greece, Ireland, Portugal, Italy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sz="2600" dirty="0" smtClean="0"/>
              <a:t>Borrowing costs fall on joining EMU</a:t>
            </a:r>
          </a:p>
          <a:p>
            <a:pPr lvl="1"/>
            <a:r>
              <a:rPr lang="en-US" sz="2200" dirty="0" smtClean="0"/>
              <a:t>“Inherit” central bank discipline </a:t>
            </a:r>
          </a:p>
          <a:p>
            <a:pPr lvl="1"/>
            <a:r>
              <a:rPr lang="en-US" sz="2200" dirty="0" smtClean="0"/>
              <a:t>Can no longer inflate away debt (</a:t>
            </a:r>
            <a:r>
              <a:rPr lang="en-US" sz="2200" dirty="0" err="1" smtClean="0"/>
              <a:t>i</a:t>
            </a:r>
            <a:r>
              <a:rPr lang="en-US" sz="2200" dirty="0" smtClean="0"/>
              <a:t> vs. g)</a:t>
            </a:r>
          </a:p>
          <a:p>
            <a:r>
              <a:rPr lang="en-US" sz="2600" dirty="0" smtClean="0"/>
              <a:t>Portugal and Greece</a:t>
            </a:r>
          </a:p>
          <a:p>
            <a:pPr lvl="1"/>
            <a:r>
              <a:rPr lang="en-US" sz="2200" dirty="0" smtClean="0"/>
              <a:t>Government debt grows: increase net spending</a:t>
            </a:r>
          </a:p>
          <a:p>
            <a:r>
              <a:rPr lang="en-US" sz="2600" dirty="0" smtClean="0"/>
              <a:t>Ireland and Spain</a:t>
            </a:r>
          </a:p>
          <a:p>
            <a:pPr lvl="1"/>
            <a:r>
              <a:rPr lang="en-US" sz="2200" dirty="0" smtClean="0"/>
              <a:t>Private sector debt grows: housing, consumption </a:t>
            </a:r>
          </a:p>
          <a:p>
            <a:pPr lvl="1"/>
            <a:r>
              <a:rPr lang="en-US" sz="2200" dirty="0" smtClean="0"/>
              <a:t>Private debt becomes public after bank bailouts</a:t>
            </a:r>
          </a:p>
          <a:p>
            <a:r>
              <a:rPr lang="en-US" sz="2600" dirty="0" smtClean="0"/>
              <a:t>Italy</a:t>
            </a:r>
          </a:p>
          <a:p>
            <a:pPr lvl="1"/>
            <a:r>
              <a:rPr lang="en-US" sz="2200" dirty="0" smtClean="0"/>
              <a:t>Already had large debts, but runs primary surplus</a:t>
            </a:r>
          </a:p>
          <a:p>
            <a:pPr lvl="1"/>
            <a:r>
              <a:rPr lang="en-US" sz="2200" dirty="0" smtClean="0"/>
              <a:t>Problem is slow growth (</a:t>
            </a:r>
            <a:r>
              <a:rPr lang="en-US" sz="2200" dirty="0" err="1" smtClean="0"/>
              <a:t>i</a:t>
            </a:r>
            <a:r>
              <a:rPr lang="en-US" sz="2200" dirty="0" smtClean="0"/>
              <a:t> vs. g, again!)</a:t>
            </a:r>
          </a:p>
          <a:p>
            <a:pPr lvl="1"/>
            <a:r>
              <a:rPr lang="en-US" sz="2200" dirty="0" smtClean="0"/>
              <a:t>GDP/capita 1999-2011: </a:t>
            </a:r>
            <a:r>
              <a:rPr lang="en-US" sz="2200" dirty="0" err="1" smtClean="0"/>
              <a:t>avg</a:t>
            </a:r>
            <a:r>
              <a:rPr lang="en-US" sz="2200" dirty="0" smtClean="0"/>
              <a:t> 11.5%, Italy 1.8%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Slides">
  <a:themeElements>
    <a:clrScheme name="ge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Slides">
      <a:majorFont>
        <a:latin typeface="Palatino Linotype"/>
        <a:ea typeface=""/>
        <a:cs typeface="Arial"/>
      </a:majorFont>
      <a:minorFont>
        <a:latin typeface="Palatino Linotyp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geSlides</Template>
  <TotalTime>3283</TotalTime>
  <Words>622</Words>
  <Application>Microsoft Macintosh PowerPoint</Application>
  <PresentationFormat>On-screen Show (4:3)</PresentationFormat>
  <Paragraphs>121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geSlides</vt:lpstr>
      <vt:lpstr>The Global Economy European Monetary Union</vt:lpstr>
      <vt:lpstr>European Union</vt:lpstr>
      <vt:lpstr>Economic benefits and costs</vt:lpstr>
      <vt:lpstr>Two monetary unions</vt:lpstr>
      <vt:lpstr>Rules and time consistency</vt:lpstr>
      <vt:lpstr>Current accounts relative to EZ average</vt:lpstr>
      <vt:lpstr>Unit labor costs percent change 1999-2009, relative to EZ change</vt:lpstr>
      <vt:lpstr>Unemployment rate relative to EZ average</vt:lpstr>
      <vt:lpstr>Spain, Greece, Ireland, Portugal, Italy</vt:lpstr>
      <vt:lpstr>Borrowing cost data</vt:lpstr>
      <vt:lpstr>Private credit change from 1999-2009, percent GDP</vt:lpstr>
      <vt:lpstr>General government debt percent GDP</vt:lpstr>
      <vt:lpstr>What would happen with no EMU?</vt:lpstr>
      <vt:lpstr>What are the options?</vt:lpstr>
      <vt:lpstr>What are the options?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Global Economy Fiscal Policy</dc:title>
  <dc:creator>kruhl</dc:creator>
  <cp:lastModifiedBy>Kermit Schoenholtz</cp:lastModifiedBy>
  <cp:revision>178</cp:revision>
  <dcterms:created xsi:type="dcterms:W3CDTF">2009-11-18T15:46:01Z</dcterms:created>
  <dcterms:modified xsi:type="dcterms:W3CDTF">2011-12-02T18:58:00Z</dcterms:modified>
</cp:coreProperties>
</file>