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rawings/drawing3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59" r:id="rId5"/>
    <p:sldId id="260" r:id="rId6"/>
    <p:sldId id="274" r:id="rId7"/>
    <p:sldId id="261" r:id="rId8"/>
    <p:sldId id="270" r:id="rId9"/>
    <p:sldId id="263" r:id="rId10"/>
    <p:sldId id="271" r:id="rId11"/>
    <p:sldId id="272" r:id="rId12"/>
    <p:sldId id="266" r:id="rId13"/>
    <p:sldId id="267" r:id="rId14"/>
    <p:sldId id="275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0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7" autoAdjust="0"/>
    <p:restoredTop sz="99492" autoAdjust="0"/>
  </p:normalViewPr>
  <p:slideViewPr>
    <p:cSldViewPr>
      <p:cViewPr>
        <p:scale>
          <a:sx n="70" d="100"/>
          <a:sy n="70" d="100"/>
        </p:scale>
        <p:origin x="-528" y="-16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672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1999</c:v>
                </c:pt>
              </c:strCache>
            </c:strRef>
          </c:tx>
          <c:spPr>
            <a:solidFill>
              <a:srgbClr val="0000FF"/>
            </a:solidFill>
          </c:spPr>
          <c:cat>
            <c:strRef>
              <c:f>Sheet1!$A$2:$A$17</c:f>
              <c:strCache>
                <c:ptCount val="11"/>
                <c:pt idx="0">
                  <c:v>DEU</c:v>
                </c:pt>
                <c:pt idx="1">
                  <c:v>AUT</c:v>
                </c:pt>
                <c:pt idx="2">
                  <c:v>FIN</c:v>
                </c:pt>
                <c:pt idx="3">
                  <c:v>NLD</c:v>
                </c:pt>
                <c:pt idx="4">
                  <c:v>BEL</c:v>
                </c:pt>
                <c:pt idx="5">
                  <c:v>ITA</c:v>
                </c:pt>
                <c:pt idx="6">
                  <c:v>FRA</c:v>
                </c:pt>
                <c:pt idx="7">
                  <c:v>IRL</c:v>
                </c:pt>
                <c:pt idx="8">
                  <c:v>ESP</c:v>
                </c:pt>
                <c:pt idx="9">
                  <c:v>PRT</c:v>
                </c:pt>
                <c:pt idx="10">
                  <c:v>GRC</c:v>
                </c:pt>
              </c:strCache>
            </c:strRef>
          </c:cat>
          <c:val>
            <c:numRef>
              <c:f>Sheet1!$B$2:$B$12</c:f>
              <c:numCache>
                <c:formatCode>0.0</c:formatCode>
                <c:ptCount val="11"/>
                <c:pt idx="0">
                  <c:v>-1.3028696999999998</c:v>
                </c:pt>
                <c:pt idx="1">
                  <c:v>-1.5628823000000001</c:v>
                </c:pt>
                <c:pt idx="2">
                  <c:v>6.8663597999999997</c:v>
                </c:pt>
                <c:pt idx="3">
                  <c:v>4.0961384999999986</c:v>
                </c:pt>
                <c:pt idx="4">
                  <c:v>4.9184329</c:v>
                </c:pt>
                <c:pt idx="5">
                  <c:v>1.2754515</c:v>
                </c:pt>
                <c:pt idx="6">
                  <c:v>2.7004138000000002</c:v>
                </c:pt>
                <c:pt idx="7">
                  <c:v>1.7840945000000001</c:v>
                </c:pt>
                <c:pt idx="8">
                  <c:v>-1.6096907999999999</c:v>
                </c:pt>
                <c:pt idx="9">
                  <c:v>-6.5767509000000004</c:v>
                </c:pt>
                <c:pt idx="10">
                  <c:v>-3.5821202000000003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val>
            <c:numRef>
              <c:f>Sheet1!$C$2:$C$12</c:f>
              <c:numCache>
                <c:formatCode>0.0</c:formatCode>
                <c:ptCount val="11"/>
                <c:pt idx="0">
                  <c:v>5.7557381000000003</c:v>
                </c:pt>
                <c:pt idx="1">
                  <c:v>3.0382632999999997</c:v>
                </c:pt>
                <c:pt idx="2">
                  <c:v>2.832622499999998</c:v>
                </c:pt>
                <c:pt idx="3">
                  <c:v>2.4361588999999984</c:v>
                </c:pt>
                <c:pt idx="4">
                  <c:v>0.31610090000000007</c:v>
                </c:pt>
                <c:pt idx="5">
                  <c:v>-1.9757197999999998</c:v>
                </c:pt>
                <c:pt idx="6">
                  <c:v>-2.0549102000000001</c:v>
                </c:pt>
                <c:pt idx="7">
                  <c:v>-3.7048245000000004</c:v>
                </c:pt>
                <c:pt idx="8">
                  <c:v>-4.7252848999999975</c:v>
                </c:pt>
                <c:pt idx="9">
                  <c:v>-9.7053384000000005</c:v>
                </c:pt>
                <c:pt idx="10">
                  <c:v>-13.288810199999999</c:v>
                </c:pt>
              </c:numCache>
            </c:numRef>
          </c:val>
        </c:ser>
        <c:dLbls/>
        <c:gapWidth val="40"/>
        <c:axId val="136871296"/>
        <c:axId val="136881280"/>
      </c:barChart>
      <c:catAx>
        <c:axId val="136871296"/>
        <c:scaling>
          <c:orientation val="minMax"/>
        </c:scaling>
        <c:axPos val="b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136881280"/>
        <c:crosses val="autoZero"/>
        <c:auto val="1"/>
        <c:lblAlgn val="ctr"/>
        <c:lblOffset val="100"/>
      </c:catAx>
      <c:valAx>
        <c:axId val="136881280"/>
        <c:scaling>
          <c:orientation val="minMax"/>
        </c:scaling>
        <c:axPos val="l"/>
        <c:numFmt formatCode="0.0" sourceLinked="1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368712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ulc</c:v>
                </c:pt>
              </c:strCache>
            </c:strRef>
          </c:tx>
          <c:spPr>
            <a:solidFill>
              <a:srgbClr val="0000FF"/>
            </a:solidFill>
          </c:spPr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Val val="1"/>
          </c:dLbls>
          <c:cat>
            <c:strRef>
              <c:f>Sheet1!$A$2:$A$12</c:f>
              <c:strCache>
                <c:ptCount val="11"/>
                <c:pt idx="0">
                  <c:v>DEU</c:v>
                </c:pt>
                <c:pt idx="1">
                  <c:v>AUT</c:v>
                </c:pt>
                <c:pt idx="2">
                  <c:v>FIN</c:v>
                </c:pt>
                <c:pt idx="3">
                  <c:v>NLD</c:v>
                </c:pt>
                <c:pt idx="4">
                  <c:v>BEL</c:v>
                </c:pt>
                <c:pt idx="5">
                  <c:v>ITA</c:v>
                </c:pt>
                <c:pt idx="6">
                  <c:v>FRA</c:v>
                </c:pt>
                <c:pt idx="7">
                  <c:v>IRL</c:v>
                </c:pt>
                <c:pt idx="8">
                  <c:v>ESP</c:v>
                </c:pt>
                <c:pt idx="9">
                  <c:v>PRT</c:v>
                </c:pt>
                <c:pt idx="10">
                  <c:v>GRC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-12.2</c:v>
                </c:pt>
                <c:pt idx="1">
                  <c:v>-7.6</c:v>
                </c:pt>
                <c:pt idx="2">
                  <c:v>1.6</c:v>
                </c:pt>
                <c:pt idx="3">
                  <c:v>5.2</c:v>
                </c:pt>
                <c:pt idx="4">
                  <c:v>0.9</c:v>
                </c:pt>
                <c:pt idx="5">
                  <c:v>9</c:v>
                </c:pt>
                <c:pt idx="6">
                  <c:v>-0.2</c:v>
                </c:pt>
                <c:pt idx="7">
                  <c:v>12.5</c:v>
                </c:pt>
                <c:pt idx="8">
                  <c:v>10.5</c:v>
                </c:pt>
                <c:pt idx="9">
                  <c:v>8.3000000000000007</c:v>
                </c:pt>
                <c:pt idx="10">
                  <c:v>15.3</c:v>
                </c:pt>
              </c:numCache>
            </c:numRef>
          </c:val>
        </c:ser>
        <c:dLbls/>
        <c:gapWidth val="73"/>
        <c:axId val="136898816"/>
        <c:axId val="137539968"/>
      </c:barChart>
      <c:catAx>
        <c:axId val="136898816"/>
        <c:scaling>
          <c:orientation val="minMax"/>
        </c:scaling>
        <c:axPos val="b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137539968"/>
        <c:crosses val="autoZero"/>
        <c:auto val="1"/>
        <c:lblAlgn val="ctr"/>
        <c:lblOffset val="100"/>
      </c:catAx>
      <c:valAx>
        <c:axId val="137539968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368988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Sheet1!$C$1</c:f>
              <c:strCache>
                <c:ptCount val="1"/>
                <c:pt idx="0">
                  <c:v>1999</c:v>
                </c:pt>
              </c:strCache>
            </c:strRef>
          </c:tx>
          <c:spPr>
            <a:solidFill>
              <a:srgbClr val="0000FF"/>
            </a:solidFill>
          </c:spPr>
          <c:cat>
            <c:strRef>
              <c:f>Sheet1!$A$2:$A$12</c:f>
              <c:strCache>
                <c:ptCount val="11"/>
                <c:pt idx="0">
                  <c:v>DEU</c:v>
                </c:pt>
                <c:pt idx="1">
                  <c:v>AUT</c:v>
                </c:pt>
                <c:pt idx="2">
                  <c:v>FIN</c:v>
                </c:pt>
                <c:pt idx="3">
                  <c:v>NLD</c:v>
                </c:pt>
                <c:pt idx="4">
                  <c:v>BEL</c:v>
                </c:pt>
                <c:pt idx="5">
                  <c:v>ITA</c:v>
                </c:pt>
                <c:pt idx="6">
                  <c:v>FRA</c:v>
                </c:pt>
                <c:pt idx="7">
                  <c:v>IRL</c:v>
                </c:pt>
                <c:pt idx="8">
                  <c:v>ESP</c:v>
                </c:pt>
                <c:pt idx="9">
                  <c:v>PRT</c:v>
                </c:pt>
                <c:pt idx="10">
                  <c:v>GRC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8.2000000000000011</c:v>
                </c:pt>
                <c:pt idx="1">
                  <c:v>3.9</c:v>
                </c:pt>
                <c:pt idx="2">
                  <c:v>10.199999999999999</c:v>
                </c:pt>
                <c:pt idx="3">
                  <c:v>3.5</c:v>
                </c:pt>
                <c:pt idx="4">
                  <c:v>8.5</c:v>
                </c:pt>
                <c:pt idx="5">
                  <c:v>10.9</c:v>
                </c:pt>
                <c:pt idx="6">
                  <c:v>10.4</c:v>
                </c:pt>
                <c:pt idx="7">
                  <c:v>5.6</c:v>
                </c:pt>
                <c:pt idx="8">
                  <c:v>12.5</c:v>
                </c:pt>
                <c:pt idx="9">
                  <c:v>5</c:v>
                </c:pt>
                <c:pt idx="10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val>
            <c:numRef>
              <c:f>Sheet1!$B$2:$B$12</c:f>
              <c:numCache>
                <c:formatCode>General</c:formatCode>
                <c:ptCount val="11"/>
                <c:pt idx="0">
                  <c:v>6.1</c:v>
                </c:pt>
                <c:pt idx="1">
                  <c:v>4.2</c:v>
                </c:pt>
                <c:pt idx="2">
                  <c:v>7.8</c:v>
                </c:pt>
                <c:pt idx="3">
                  <c:v>4.5</c:v>
                </c:pt>
                <c:pt idx="4">
                  <c:v>7.6</c:v>
                </c:pt>
                <c:pt idx="5">
                  <c:v>8.1</c:v>
                </c:pt>
                <c:pt idx="6">
                  <c:v>9.8000000000000007</c:v>
                </c:pt>
                <c:pt idx="7">
                  <c:v>14.4</c:v>
                </c:pt>
                <c:pt idx="8">
                  <c:v>20.9</c:v>
                </c:pt>
                <c:pt idx="9">
                  <c:v>12.6</c:v>
                </c:pt>
                <c:pt idx="10">
                  <c:v>16.600000000000001</c:v>
                </c:pt>
              </c:numCache>
            </c:numRef>
          </c:val>
        </c:ser>
        <c:dLbls/>
        <c:gapWidth val="73"/>
        <c:axId val="139260288"/>
        <c:axId val="139261824"/>
      </c:barChart>
      <c:catAx>
        <c:axId val="139260288"/>
        <c:scaling>
          <c:orientation val="minMax"/>
        </c:scaling>
        <c:axPos val="b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139261824"/>
        <c:crosses val="autoZero"/>
        <c:auto val="1"/>
        <c:lblAlgn val="ctr"/>
        <c:lblOffset val="100"/>
      </c:catAx>
      <c:valAx>
        <c:axId val="139261824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392602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ulc</c:v>
                </c:pt>
              </c:strCache>
            </c:strRef>
          </c:tx>
          <c:spPr>
            <a:solidFill>
              <a:srgbClr val="0000FF"/>
            </a:solidFill>
          </c:spPr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DEU</c:v>
                </c:pt>
                <c:pt idx="1">
                  <c:v>AUT</c:v>
                </c:pt>
                <c:pt idx="2">
                  <c:v>FIN</c:v>
                </c:pt>
                <c:pt idx="3">
                  <c:v>NLD</c:v>
                </c:pt>
                <c:pt idx="4">
                  <c:v>BEL</c:v>
                </c:pt>
                <c:pt idx="5">
                  <c:v>ITA</c:v>
                </c:pt>
                <c:pt idx="6">
                  <c:v>FRA</c:v>
                </c:pt>
                <c:pt idx="7">
                  <c:v>IRL</c:v>
                </c:pt>
                <c:pt idx="8">
                  <c:v>ESP</c:v>
                </c:pt>
                <c:pt idx="9">
                  <c:v>PRT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-16</c:v>
                </c:pt>
                <c:pt idx="1">
                  <c:v>13</c:v>
                </c:pt>
                <c:pt idx="2">
                  <c:v>33</c:v>
                </c:pt>
                <c:pt idx="3">
                  <c:v>116</c:v>
                </c:pt>
                <c:pt idx="4">
                  <c:v>26</c:v>
                </c:pt>
                <c:pt idx="5">
                  <c:v>48</c:v>
                </c:pt>
                <c:pt idx="6">
                  <c:v>35</c:v>
                </c:pt>
                <c:pt idx="7">
                  <c:v>143</c:v>
                </c:pt>
                <c:pt idx="8">
                  <c:v>125</c:v>
                </c:pt>
                <c:pt idx="9">
                  <c:v>84</c:v>
                </c:pt>
              </c:numCache>
            </c:numRef>
          </c:val>
        </c:ser>
        <c:dLbls/>
        <c:gapWidth val="73"/>
        <c:axId val="153434368"/>
        <c:axId val="153444352"/>
      </c:barChart>
      <c:catAx>
        <c:axId val="153434368"/>
        <c:scaling>
          <c:orientation val="minMax"/>
        </c:scaling>
        <c:axPos val="b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153444352"/>
        <c:crosses val="autoZero"/>
        <c:auto val="1"/>
        <c:lblAlgn val="ctr"/>
        <c:lblOffset val="100"/>
      </c:catAx>
      <c:valAx>
        <c:axId val="153444352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34343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0000FF"/>
            </a:solidFill>
          </c:spPr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Val val="1"/>
          </c:dLbls>
          <c:cat>
            <c:strRef>
              <c:f>Sheet1!$A$2:$A$12</c:f>
              <c:strCache>
                <c:ptCount val="11"/>
                <c:pt idx="0">
                  <c:v>DEU</c:v>
                </c:pt>
                <c:pt idx="1">
                  <c:v>AUT</c:v>
                </c:pt>
                <c:pt idx="2">
                  <c:v>FIN</c:v>
                </c:pt>
                <c:pt idx="3">
                  <c:v>NLD</c:v>
                </c:pt>
                <c:pt idx="4">
                  <c:v>BEL</c:v>
                </c:pt>
                <c:pt idx="5">
                  <c:v>ITA</c:v>
                </c:pt>
                <c:pt idx="6">
                  <c:v>FRA</c:v>
                </c:pt>
                <c:pt idx="7">
                  <c:v>IRL</c:v>
                </c:pt>
                <c:pt idx="8">
                  <c:v>ESP</c:v>
                </c:pt>
                <c:pt idx="9">
                  <c:v>PRT</c:v>
                </c:pt>
                <c:pt idx="10">
                  <c:v>GRC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19.900000000000009</c:v>
                </c:pt>
                <c:pt idx="1">
                  <c:v>6.5</c:v>
                </c:pt>
                <c:pt idx="2">
                  <c:v>6.0999999999999943</c:v>
                </c:pt>
                <c:pt idx="3">
                  <c:v>3.8000000000000038</c:v>
                </c:pt>
                <c:pt idx="4">
                  <c:v>-14.399999999999993</c:v>
                </c:pt>
                <c:pt idx="5">
                  <c:v>6.7999999999999972</c:v>
                </c:pt>
                <c:pt idx="6">
                  <c:v>30.3</c:v>
                </c:pt>
                <c:pt idx="7">
                  <c:v>69.5</c:v>
                </c:pt>
                <c:pt idx="8">
                  <c:v>11.4</c:v>
                </c:pt>
                <c:pt idx="9">
                  <c:v>61.4</c:v>
                </c:pt>
                <c:pt idx="10">
                  <c:v>103.4</c:v>
                </c:pt>
              </c:numCache>
            </c:numRef>
          </c:val>
        </c:ser>
        <c:dLbls/>
        <c:gapWidth val="73"/>
        <c:axId val="153829760"/>
        <c:axId val="153831296"/>
      </c:barChart>
      <c:catAx>
        <c:axId val="153829760"/>
        <c:scaling>
          <c:orientation val="minMax"/>
        </c:scaling>
        <c:axPos val="b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153831296"/>
        <c:crosses val="autoZero"/>
        <c:auto val="1"/>
        <c:lblAlgn val="ctr"/>
        <c:lblOffset val="100"/>
      </c:catAx>
      <c:valAx>
        <c:axId val="153831296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38297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0.72222</cdr:x>
      <cdr:y>0.76119</cdr:y>
    </cdr:from>
    <cdr:to>
      <cdr:x>0.87037</cdr:x>
      <cdr:y>0.85162</cdr:y>
    </cdr:to>
    <cdr:sp macro="" textlink="">
      <cdr:nvSpPr>
        <cdr:cNvPr id="3" name="TextBox 5"/>
        <cdr:cNvSpPr txBox="1"/>
      </cdr:nvSpPr>
      <cdr:spPr>
        <a:xfrm xmlns:a="http://schemas.openxmlformats.org/drawingml/2006/main">
          <a:off x="5943600" y="3886200"/>
          <a:ext cx="1219215" cy="4616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9pPr>
        </a:lstStyle>
        <a:p xmlns:a="http://schemas.openxmlformats.org/drawingml/2006/main">
          <a:r>
            <a:rPr lang="en-US" sz="2400" b="1" dirty="0" smtClean="0">
              <a:latin typeface="Palatino Linotype"/>
            </a:rPr>
            <a:t>2009</a:t>
          </a:r>
          <a:endParaRPr lang="en-US" sz="2400" b="1" dirty="0">
            <a:latin typeface="Palatino Linotype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0.48148</cdr:x>
      <cdr:y>0.65672</cdr:y>
    </cdr:from>
    <cdr:to>
      <cdr:x>0.90741</cdr:x>
      <cdr:y>0.79104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62400" y="3352800"/>
          <a:ext cx="35052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EZ change = 22.5%</a:t>
          </a:r>
          <a:endParaRPr lang="en-US" sz="16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0.27778</cdr:x>
      <cdr:y>0.40299</cdr:y>
    </cdr:from>
    <cdr:to>
      <cdr:x>0.42593</cdr:x>
      <cdr:y>0.49341</cdr:y>
    </cdr:to>
    <cdr:sp macro="" textlink="">
      <cdr:nvSpPr>
        <cdr:cNvPr id="3" name="TextBox 5"/>
        <cdr:cNvSpPr txBox="1"/>
      </cdr:nvSpPr>
      <cdr:spPr>
        <a:xfrm xmlns:a="http://schemas.openxmlformats.org/drawingml/2006/main">
          <a:off x="2286000" y="2057400"/>
          <a:ext cx="121920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9pPr>
        </a:lstStyle>
        <a:p xmlns:a="http://schemas.openxmlformats.org/drawingml/2006/main">
          <a:r>
            <a:rPr lang="en-US" sz="2400" b="1" dirty="0" smtClean="0">
              <a:latin typeface="Palatino Linotype"/>
            </a:rPr>
            <a:t>1999</a:t>
          </a:r>
          <a:endParaRPr lang="en-US" sz="2400" b="1" dirty="0">
            <a:latin typeface="Palatino Linotype"/>
          </a:endParaRPr>
        </a:p>
      </cdr:txBody>
    </cdr:sp>
  </cdr:relSizeAnchor>
  <cdr:relSizeAnchor xmlns:cdr="http://schemas.openxmlformats.org/drawingml/2006/chartDrawing">
    <cdr:from>
      <cdr:x>0.47222</cdr:x>
      <cdr:y>0.32836</cdr:y>
    </cdr:from>
    <cdr:to>
      <cdr:x>0.62037</cdr:x>
      <cdr:y>0.41879</cdr:y>
    </cdr:to>
    <cdr:sp macro="" textlink="">
      <cdr:nvSpPr>
        <cdr:cNvPr id="4" name="TextBox 5"/>
        <cdr:cNvSpPr txBox="1"/>
      </cdr:nvSpPr>
      <cdr:spPr>
        <a:xfrm xmlns:a="http://schemas.openxmlformats.org/drawingml/2006/main">
          <a:off x="3886200" y="1676400"/>
          <a:ext cx="121920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cs typeface="Arial" charset="0"/>
            </a:defRPr>
          </a:lvl9pPr>
        </a:lstStyle>
        <a:p xmlns:a="http://schemas.openxmlformats.org/drawingml/2006/main">
          <a:r>
            <a:rPr lang="en-US" sz="2400" b="1" dirty="0" smtClean="0">
              <a:latin typeface="Palatino Linotype"/>
            </a:rPr>
            <a:t>2009</a:t>
          </a:r>
          <a:endParaRPr lang="en-US" sz="2400" b="1" dirty="0">
            <a:latin typeface="Palatino Linotype"/>
          </a:endParaRPr>
        </a:p>
      </cdr:txBody>
    </cdr:sp>
  </cdr:relSizeAnchor>
  <cdr:relSizeAnchor xmlns:cdr="http://schemas.openxmlformats.org/drawingml/2006/chartDrawing">
    <cdr:from>
      <cdr:x>0.47222</cdr:x>
      <cdr:y>0.41791</cdr:y>
    </cdr:from>
    <cdr:to>
      <cdr:x>0.51852</cdr:x>
      <cdr:y>0.59701</cdr:y>
    </cdr:to>
    <cdr:sp macro="" textlink="">
      <cdr:nvSpPr>
        <cdr:cNvPr id="6" name="Straight Arrow Connector 5"/>
        <cdr:cNvSpPr/>
      </cdr:nvSpPr>
      <cdr:spPr>
        <a:xfrm xmlns:a="http://schemas.openxmlformats.org/drawingml/2006/main" flipH="1">
          <a:off x="3886200" y="2133600"/>
          <a:ext cx="381000" cy="9144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0.34259</cdr:x>
      <cdr:y>0.49254</cdr:y>
    </cdr:from>
    <cdr:to>
      <cdr:x>0.39815</cdr:x>
      <cdr:y>0.53731</cdr:y>
    </cdr:to>
    <cdr:sp macro="" textlink="">
      <cdr:nvSpPr>
        <cdr:cNvPr id="8" name="Straight Arrow Connector 7"/>
        <cdr:cNvSpPr/>
      </cdr:nvSpPr>
      <cdr:spPr>
        <a:xfrm xmlns:a="http://schemas.openxmlformats.org/drawingml/2006/main">
          <a:off x="2819400" y="2514600"/>
          <a:ext cx="457200" cy="2286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124B4F3A-494B-49E3-AB7D-98569565D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495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31AA8D4-2CD2-40CE-B48B-B8C4948991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481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06E4C-05EA-4161-A52C-253978C80707}" type="slidenum">
              <a:rPr lang="en-US"/>
              <a:pPr/>
              <a:t>1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723F60-5358-4CAF-9147-0085F2327F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4E816-BCE9-4626-A51D-6B24649D7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F88CF-E17F-4201-8089-00E1D4512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481CD3-9D95-40DF-822B-EE66B83B0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10256-BBC3-48C7-B31D-92DE089C37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80014-06BF-46AD-8D43-66BD34731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893F1-6E87-461A-BFBA-3DCC36436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28B81-E90C-42F9-B647-27A461F35B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2BEAB-ADAA-46C3-BDDD-B84C53AB9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C6282-2F31-4F82-837D-8AC1CEDC61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F4C48-92E2-4C40-91F2-A717FD039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3F45B-CAE6-4405-80E3-2D9FA49F1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C82B7A-822A-4A01-B51F-E8527DC2E1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r>
              <a:rPr lang="en-US" dirty="0"/>
              <a:t>The Global Economy</a:t>
            </a:r>
            <a:br>
              <a:rPr lang="en-US" dirty="0"/>
            </a:br>
            <a:r>
              <a:rPr lang="en-US" i="1" dirty="0" smtClean="0"/>
              <a:t>European Monetary Union</a:t>
            </a:r>
            <a:endParaRPr lang="en-US" i="1" dirty="0"/>
          </a:p>
        </p:txBody>
      </p:sp>
      <p:pic>
        <p:nvPicPr>
          <p:cNvPr id="2052" name="Picture 4" descr="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Private credit</a:t>
            </a:r>
            <a:br>
              <a:rPr lang="en-US" dirty="0" smtClean="0"/>
            </a:br>
            <a:r>
              <a:rPr lang="en-US" sz="1600" dirty="0" smtClean="0"/>
              <a:t>change from 1999-2009, percent GDP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General government debt</a:t>
            </a:r>
            <a:br>
              <a:rPr lang="en-US" dirty="0" smtClean="0"/>
            </a:br>
            <a:r>
              <a:rPr lang="en-US" sz="1600" dirty="0" smtClean="0"/>
              <a:t>percent GDP, change 1999-2012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happen with no EMU?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exchange rate system (ERM in 1990s)</a:t>
            </a:r>
          </a:p>
          <a:p>
            <a:pPr lvl="1"/>
            <a:r>
              <a:rPr lang="en-US" dirty="0" smtClean="0"/>
              <a:t>Capital flight out of Greece, etc</a:t>
            </a:r>
          </a:p>
          <a:p>
            <a:pPr lvl="1"/>
            <a:r>
              <a:rPr lang="en-US" dirty="0" smtClean="0"/>
              <a:t>Fixed exchange rates are adjusted/abandoned </a:t>
            </a:r>
          </a:p>
          <a:p>
            <a:pPr lvl="1"/>
            <a:r>
              <a:rPr lang="en-US" dirty="0" smtClean="0"/>
              <a:t>More on this next week</a:t>
            </a:r>
          </a:p>
          <a:p>
            <a:r>
              <a:rPr lang="en-US" dirty="0" smtClean="0"/>
              <a:t>Flexible exchange rate</a:t>
            </a:r>
          </a:p>
          <a:p>
            <a:pPr lvl="1"/>
            <a:r>
              <a:rPr lang="en-US" dirty="0" smtClean="0"/>
              <a:t>Peripheral currencies would depreciate </a:t>
            </a:r>
          </a:p>
          <a:p>
            <a:pPr lvl="1"/>
            <a:r>
              <a:rPr lang="en-US" dirty="0" smtClean="0"/>
              <a:t>Early adjustment likely</a:t>
            </a:r>
          </a:p>
          <a:p>
            <a:pPr lvl="1"/>
            <a:r>
              <a:rPr lang="en-US" dirty="0" smtClean="0"/>
              <a:t>Capital inflows to the peripheral economies would have been smaller, less debt would have been possible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Abandon EMU?</a:t>
            </a:r>
          </a:p>
          <a:p>
            <a:pPr lvl="1"/>
            <a:r>
              <a:rPr lang="en-US" dirty="0" smtClean="0"/>
              <a:t>Not an economic decision, a political one</a:t>
            </a:r>
          </a:p>
          <a:p>
            <a:pPr lvl="2"/>
            <a:r>
              <a:rPr lang="en-US" dirty="0" smtClean="0"/>
              <a:t>Threatens the entire EU </a:t>
            </a:r>
          </a:p>
          <a:p>
            <a:pPr lvl="1"/>
            <a:r>
              <a:rPr lang="en-US" dirty="0" smtClean="0"/>
              <a:t>The whole thing?</a:t>
            </a:r>
          </a:p>
          <a:p>
            <a:pPr lvl="2"/>
            <a:r>
              <a:rPr lang="en-US" dirty="0" smtClean="0"/>
              <a:t>Germany leaves?  Left with a “weak” EMU.</a:t>
            </a:r>
          </a:p>
          <a:p>
            <a:pPr lvl="2"/>
            <a:r>
              <a:rPr lang="en-US" dirty="0" smtClean="0"/>
              <a:t>Greece, Italy leave? Left with a “Northern” EMU.</a:t>
            </a:r>
          </a:p>
          <a:p>
            <a:pPr lvl="3"/>
            <a:r>
              <a:rPr lang="en-US" dirty="0" smtClean="0"/>
              <a:t>Need recapitalization of banks</a:t>
            </a:r>
          </a:p>
          <a:p>
            <a:pPr lvl="3"/>
            <a:r>
              <a:rPr lang="en-US" dirty="0" smtClean="0"/>
              <a:t>Would France be next?</a:t>
            </a:r>
          </a:p>
          <a:p>
            <a:pPr lvl="1"/>
            <a:r>
              <a:rPr lang="en-US" dirty="0" smtClean="0"/>
              <a:t>What happens during transition?</a:t>
            </a:r>
          </a:p>
          <a:p>
            <a:pPr lvl="2"/>
            <a:r>
              <a:rPr lang="en-US" dirty="0" smtClean="0"/>
              <a:t>Cataclysm: banks runs, capital flight, sovereign default</a:t>
            </a:r>
          </a:p>
          <a:p>
            <a:pPr lvl="1"/>
            <a:r>
              <a:rPr lang="en-US" dirty="0" smtClean="0"/>
              <a:t>Eventually settle on a system of fixed exchange rates?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Fiscal compact?</a:t>
            </a:r>
          </a:p>
          <a:p>
            <a:pPr lvl="1"/>
            <a:r>
              <a:rPr lang="en-US" dirty="0" smtClean="0"/>
              <a:t>Anchor credible fiscal rules in new Treaty and/or state constitutions; require debt </a:t>
            </a:r>
            <a:r>
              <a:rPr lang="en-US" dirty="0" err="1" smtClean="0"/>
              <a:t>paydown</a:t>
            </a:r>
            <a:r>
              <a:rPr lang="en-US" dirty="0" smtClean="0"/>
              <a:t> over time</a:t>
            </a:r>
          </a:p>
          <a:p>
            <a:pPr lvl="1"/>
            <a:r>
              <a:rPr lang="en-US" dirty="0" smtClean="0"/>
              <a:t>Transition: creditworthiness of Germany used to lower Italy’s borrowing costs (reduce “</a:t>
            </a:r>
            <a:r>
              <a:rPr lang="en-US" dirty="0" err="1" smtClean="0"/>
              <a:t>i</a:t>
            </a:r>
            <a:r>
              <a:rPr lang="en-US" dirty="0" smtClean="0"/>
              <a:t> – g”)?</a:t>
            </a:r>
          </a:p>
          <a:p>
            <a:r>
              <a:rPr lang="en-US" dirty="0" smtClean="0"/>
              <a:t>Inflate away debt?</a:t>
            </a:r>
          </a:p>
          <a:p>
            <a:pPr lvl="1"/>
            <a:r>
              <a:rPr lang="en-US" dirty="0" smtClean="0"/>
              <a:t>Sacrifices credibility of ECB, perhaps irreversibly</a:t>
            </a:r>
          </a:p>
          <a:p>
            <a:pPr lvl="1"/>
            <a:r>
              <a:rPr lang="en-US" dirty="0" smtClean="0"/>
              <a:t>Unacceptable in Germany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European Union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dirty="0" smtClean="0"/>
              <a:t>Emerged from post-WWII Europe</a:t>
            </a:r>
          </a:p>
          <a:p>
            <a:pPr lvl="1"/>
            <a:r>
              <a:rPr lang="en-US" dirty="0" smtClean="0"/>
              <a:t>ECSC to foster peace between France and Germany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smtClean="0"/>
              <a:t>Evolved into the EU and eventually the monetary union, the EMU (a subset of the EU) 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1 currency; 1 central bank; </a:t>
            </a:r>
            <a:r>
              <a:rPr lang="en-US" b="1" dirty="0" smtClean="0"/>
              <a:t>1 monetary policy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“one market, one law, one money” (maybe?)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smtClean="0"/>
              <a:t>EMU challenge: 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1 monetary policy, 17 heterogeneous countries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benefits and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Wide euro acceptance is a public good</a:t>
            </a:r>
          </a:p>
          <a:p>
            <a:pPr lvl="1"/>
            <a:r>
              <a:rPr lang="en-US" dirty="0" smtClean="0"/>
              <a:t>Promotes international trade and finance</a:t>
            </a:r>
          </a:p>
          <a:p>
            <a:pPr lvl="2"/>
            <a:r>
              <a:rPr lang="en-US" dirty="0" smtClean="0"/>
              <a:t>Lowers transaction costs</a:t>
            </a:r>
          </a:p>
          <a:p>
            <a:pPr lvl="2"/>
            <a:r>
              <a:rPr lang="en-US" dirty="0" smtClean="0"/>
              <a:t>Makes pricing transparent</a:t>
            </a:r>
          </a:p>
          <a:p>
            <a:pPr lvl="2"/>
            <a:r>
              <a:rPr lang="en-US" dirty="0" smtClean="0"/>
              <a:t>Expands size of market</a:t>
            </a:r>
          </a:p>
          <a:p>
            <a:pPr lvl="1"/>
            <a:r>
              <a:rPr lang="en-US" dirty="0" smtClean="0"/>
              <a:t>Eliminates exchange rate risk within EMU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Sacrifice local monetary policy and lender of last resort</a:t>
            </a:r>
          </a:p>
          <a:p>
            <a:pPr lvl="1"/>
            <a:r>
              <a:rPr lang="en-US" dirty="0" smtClean="0"/>
              <a:t>Can’t inflate away debt; increase risk of government default; diminish ability to recapitalize banks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monetary unions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34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62400"/>
                <a:gridCol w="2057400"/>
                <a:gridCol w="22098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 States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EMU Countries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Common monetary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policy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Common fiscal policy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Fiscal burden sharing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Labor market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mobility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Official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languages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Unemployment rate,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average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Unemployment rate,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high/low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NV=13.4, ND=3.5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ESP=22.6, NLD=4.5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wages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Flexible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Less flexible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Richest/Poorest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CT/MS=1.8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LUX/EST=7.2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Common: deposit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insurance,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bank regulator and backstop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time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Secure price stability</a:t>
            </a:r>
          </a:p>
          <a:p>
            <a:pPr lvl="1"/>
            <a:r>
              <a:rPr lang="en-US" dirty="0" smtClean="0"/>
              <a:t>Independent ECB</a:t>
            </a:r>
          </a:p>
          <a:p>
            <a:pPr lvl="1"/>
            <a:r>
              <a:rPr lang="en-US" dirty="0" smtClean="0"/>
              <a:t>“No bailout” clause</a:t>
            </a:r>
          </a:p>
          <a:p>
            <a:r>
              <a:rPr lang="en-US" dirty="0" smtClean="0"/>
              <a:t>Fiscal entry conditions in Treaty</a:t>
            </a:r>
          </a:p>
          <a:p>
            <a:pPr lvl="1"/>
            <a:r>
              <a:rPr lang="en-US" dirty="0" smtClean="0"/>
              <a:t>Seek to contain fiscal moral hazard</a:t>
            </a:r>
          </a:p>
          <a:p>
            <a:pPr lvl="1"/>
            <a:r>
              <a:rPr lang="en-US" dirty="0" smtClean="0"/>
              <a:t>Pressure to comply weakens after entry</a:t>
            </a:r>
          </a:p>
          <a:p>
            <a:pPr lvl="1"/>
            <a:r>
              <a:rPr lang="en-US" dirty="0" smtClean="0"/>
              <a:t>Applied very flexibly even at start</a:t>
            </a:r>
          </a:p>
          <a:p>
            <a:r>
              <a:rPr lang="en-US" dirty="0" smtClean="0"/>
              <a:t>Stability and Growth Pact</a:t>
            </a:r>
          </a:p>
          <a:p>
            <a:pPr lvl="1"/>
            <a:r>
              <a:rPr lang="en-US" dirty="0" smtClean="0"/>
              <a:t>Supplement to the Treaty</a:t>
            </a:r>
          </a:p>
          <a:p>
            <a:pPr lvl="1"/>
            <a:r>
              <a:rPr lang="en-US" dirty="0" smtClean="0"/>
              <a:t>Excessive deficit procedure</a:t>
            </a:r>
          </a:p>
          <a:p>
            <a:pPr lvl="1"/>
            <a:r>
              <a:rPr lang="en-US" dirty="0" smtClean="0"/>
              <a:t>Violated early by Germany, France and others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Current accounts</a:t>
            </a:r>
            <a:br>
              <a:rPr lang="en-US" dirty="0" smtClean="0"/>
            </a:br>
            <a:r>
              <a:rPr lang="en-US" sz="1600" dirty="0" smtClean="0"/>
              <a:t>percent GDP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00" y="4724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1999</a:t>
            </a:r>
            <a:endParaRPr lang="en-US" sz="2400" b="1" dirty="0">
              <a:latin typeface="+mj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48400" y="4343400"/>
            <a:ext cx="914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162800" y="50292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Unit labor costs</a:t>
            </a:r>
            <a:br>
              <a:rPr lang="en-US" dirty="0" smtClean="0"/>
            </a:br>
            <a:r>
              <a:rPr lang="en-US" sz="1600" dirty="0" smtClean="0"/>
              <a:t>percent change 1999-2009, relative to EZ change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Unemployment rate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Spain, Greece, Ireland, Portugal, Italy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600" dirty="0" smtClean="0"/>
              <a:t>Borrowing costs fall on joining EMU</a:t>
            </a:r>
          </a:p>
          <a:p>
            <a:pPr lvl="1"/>
            <a:r>
              <a:rPr lang="en-US" sz="2200" dirty="0" smtClean="0"/>
              <a:t>“Inherit” central bank discipline </a:t>
            </a:r>
          </a:p>
          <a:p>
            <a:pPr lvl="1"/>
            <a:r>
              <a:rPr lang="en-US" sz="2200" dirty="0" smtClean="0"/>
              <a:t>Can no longer inflate away debt (</a:t>
            </a:r>
            <a:r>
              <a:rPr lang="en-US" sz="2200" dirty="0" err="1" smtClean="0"/>
              <a:t>i</a:t>
            </a:r>
            <a:r>
              <a:rPr lang="en-US" sz="2200" dirty="0" smtClean="0"/>
              <a:t> vs. g)</a:t>
            </a:r>
          </a:p>
          <a:p>
            <a:r>
              <a:rPr lang="en-US" sz="2600" dirty="0" smtClean="0"/>
              <a:t>Portugal and Greece</a:t>
            </a:r>
          </a:p>
          <a:p>
            <a:pPr lvl="1"/>
            <a:r>
              <a:rPr lang="en-US" sz="2200" dirty="0" smtClean="0"/>
              <a:t>Government debt grows: increase net spending</a:t>
            </a:r>
          </a:p>
          <a:p>
            <a:r>
              <a:rPr lang="en-US" sz="2600" dirty="0" smtClean="0"/>
              <a:t>Ireland and Spain</a:t>
            </a:r>
          </a:p>
          <a:p>
            <a:pPr lvl="1"/>
            <a:r>
              <a:rPr lang="en-US" sz="2200" dirty="0" smtClean="0"/>
              <a:t>Private sector debt grows: housing, consumption </a:t>
            </a:r>
          </a:p>
          <a:p>
            <a:pPr lvl="1"/>
            <a:r>
              <a:rPr lang="en-US" sz="2200" dirty="0" smtClean="0"/>
              <a:t>Private debt becomes public after bank bailouts</a:t>
            </a:r>
          </a:p>
          <a:p>
            <a:r>
              <a:rPr lang="en-US" sz="2600" dirty="0" smtClean="0"/>
              <a:t>Italy</a:t>
            </a:r>
          </a:p>
          <a:p>
            <a:pPr lvl="1"/>
            <a:r>
              <a:rPr lang="en-US" sz="2200" dirty="0" smtClean="0"/>
              <a:t>Already had large debts, but runs primary surplus</a:t>
            </a:r>
          </a:p>
          <a:p>
            <a:pPr lvl="1"/>
            <a:r>
              <a:rPr lang="en-US" sz="2200" dirty="0" smtClean="0"/>
              <a:t>Problem is slow growth (</a:t>
            </a:r>
            <a:r>
              <a:rPr lang="en-US" sz="2200" dirty="0" err="1" smtClean="0"/>
              <a:t>i</a:t>
            </a:r>
            <a:r>
              <a:rPr lang="en-US" sz="2200" dirty="0" smtClean="0"/>
              <a:t> vs. g, again!)</a:t>
            </a:r>
          </a:p>
          <a:p>
            <a:pPr lvl="1"/>
            <a:r>
              <a:rPr lang="en-US" sz="2200" dirty="0" smtClean="0"/>
              <a:t>GDP/capita 1999-2011: </a:t>
            </a:r>
            <a:r>
              <a:rPr lang="en-US" sz="2200" dirty="0" err="1" smtClean="0"/>
              <a:t>avg</a:t>
            </a:r>
            <a:r>
              <a:rPr lang="en-US" sz="2200" dirty="0" smtClean="0"/>
              <a:t> 11.5%, Italy 1.8%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3406</TotalTime>
  <Words>566</Words>
  <Application>Microsoft Office PowerPoint</Application>
  <PresentationFormat>On-screen Show (4:3)</PresentationFormat>
  <Paragraphs>118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geSlides</vt:lpstr>
      <vt:lpstr>The Global Economy European Monetary Union</vt:lpstr>
      <vt:lpstr>European Union</vt:lpstr>
      <vt:lpstr>Economic benefits and costs</vt:lpstr>
      <vt:lpstr>Two monetary unions</vt:lpstr>
      <vt:lpstr>Rules and time consistency</vt:lpstr>
      <vt:lpstr>Current accounts percent GDP</vt:lpstr>
      <vt:lpstr>Unit labor costs percent change 1999-2009, relative to EZ change</vt:lpstr>
      <vt:lpstr>Unemployment rate</vt:lpstr>
      <vt:lpstr>Spain, Greece, Ireland, Portugal, Italy</vt:lpstr>
      <vt:lpstr>Private credit change from 1999-2009, percent GDP</vt:lpstr>
      <vt:lpstr>General government debt percent GDP, change 1999-2012</vt:lpstr>
      <vt:lpstr>What would happen with no EMU?</vt:lpstr>
      <vt:lpstr>What are the options?</vt:lpstr>
      <vt:lpstr>What are the options?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Economy Fiscal Policy</dc:title>
  <dc:creator>kruhl</dc:creator>
  <cp:lastModifiedBy>kruhl</cp:lastModifiedBy>
  <cp:revision>193</cp:revision>
  <cp:lastPrinted>2011-12-02T22:37:55Z</cp:lastPrinted>
  <dcterms:created xsi:type="dcterms:W3CDTF">2009-11-18T15:46:01Z</dcterms:created>
  <dcterms:modified xsi:type="dcterms:W3CDTF">2011-12-03T17:43:39Z</dcterms:modified>
</cp:coreProperties>
</file>